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Black"/>
      <p:bold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Roboto Medium"/>
      <p:regular r:id="rId30"/>
      <p:bold r:id="rId31"/>
      <p:italic r:id="rId32"/>
      <p:boldItalic r:id="rId33"/>
    </p:embeddedFont>
    <p:embeddedFont>
      <p:font typeface="Roboto Slab ExtraBold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gICaUkbd4JaS0jsq0WQe4cLAC/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Black-bold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obotoBlack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edium-bold.fntdata"/><Relationship Id="rId30" Type="http://schemas.openxmlformats.org/officeDocument/2006/relationships/font" Target="fonts/RobotoMedium-regular.fntdata"/><Relationship Id="rId11" Type="http://schemas.openxmlformats.org/officeDocument/2006/relationships/slide" Target="slides/slide6.xml"/><Relationship Id="rId33" Type="http://schemas.openxmlformats.org/officeDocument/2006/relationships/font" Target="fonts/RobotoMedium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edium-italic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RobotoSlabExtraBo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ddeb3ec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5ddeb3ec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5a0ae7b0a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5a0ae7b0a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9840501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59840501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7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1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7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7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2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2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26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26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1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1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1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" name="Google Shape;24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8" name="Google Shape;28;p1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9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1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21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40" name="Google Shape;40;p21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1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1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1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2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0" name="Google Shape;50;p2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2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0" name="Google Shape;60;p23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1" name="Google Shape;61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5" name="Google Shape;65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Relationship Id="rId4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23.jpg"/><Relationship Id="rId5" Type="http://schemas.openxmlformats.org/officeDocument/2006/relationships/image" Target="../media/image18.png"/><Relationship Id="rId6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6.jpg"/><Relationship Id="rId5" Type="http://schemas.openxmlformats.org/officeDocument/2006/relationships/image" Target="../media/image3.png"/><Relationship Id="rId6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1087650" y="3676200"/>
            <a:ext cx="6968700" cy="146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300">
                <a:highlight>
                  <a:schemeClr val="dk1"/>
                </a:highlight>
                <a:latin typeface="Roboto Slab ExtraBold"/>
                <a:ea typeface="Roboto Slab ExtraBold"/>
                <a:cs typeface="Roboto Slab ExtraBold"/>
                <a:sym typeface="Roboto Slab ExtraBold"/>
              </a:rPr>
              <a:t> Russia Ukraine War </a:t>
            </a:r>
            <a:endParaRPr sz="3300">
              <a:highlight>
                <a:schemeClr val="dk1"/>
              </a:highlight>
              <a:latin typeface="Roboto Slab ExtraBold"/>
              <a:ea typeface="Roboto Slab ExtraBold"/>
              <a:cs typeface="Roboto Slab ExtraBold"/>
              <a:sym typeface="Roboto Slab ExtraBold"/>
            </a:endParaRPr>
          </a:p>
          <a:p>
            <a:pPr indent="0" lvl="0" marL="0" rtl="0" algn="ctr">
              <a:lnSpc>
                <a:spcPct val="122222"/>
              </a:lnSpc>
              <a:spcBef>
                <a:spcPts val="1200"/>
              </a:spcBef>
              <a:spcAft>
                <a:spcPts val="1200"/>
              </a:spcAft>
              <a:buSzPts val="4200"/>
              <a:buNone/>
            </a:pPr>
            <a:r>
              <a:rPr lang="en" sz="3300">
                <a:highlight>
                  <a:schemeClr val="dk1"/>
                </a:highlight>
                <a:latin typeface="Roboto Slab ExtraBold"/>
                <a:ea typeface="Roboto Slab ExtraBold"/>
                <a:cs typeface="Roboto Slab ExtraBold"/>
                <a:sym typeface="Roboto Slab ExtraBold"/>
              </a:rPr>
              <a:t> Twitter Sentiment Analysis    </a:t>
            </a:r>
            <a:endParaRPr sz="4800">
              <a:highlight>
                <a:schemeClr val="dk1"/>
              </a:highlight>
              <a:latin typeface="Roboto Slab ExtraBold"/>
              <a:ea typeface="Roboto Slab ExtraBold"/>
              <a:cs typeface="Roboto Slab ExtraBold"/>
              <a:sym typeface="Roboto Slab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9"/>
          <p:cNvPicPr preferRelativeResize="0"/>
          <p:nvPr/>
        </p:nvPicPr>
        <p:blipFill rotWithShape="1">
          <a:blip r:embed="rId3">
            <a:alphaModFix/>
          </a:blip>
          <a:srcRect b="5258" l="1097" r="0" t="0"/>
          <a:stretch/>
        </p:blipFill>
        <p:spPr>
          <a:xfrm>
            <a:off x="306075" y="1071875"/>
            <a:ext cx="7361925" cy="38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050" y="218500"/>
            <a:ext cx="4005947" cy="235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0350" y="1781550"/>
            <a:ext cx="5746925" cy="323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895125"/>
            <a:ext cx="6913424" cy="417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48019"/>
            <a:ext cx="4419601" cy="394308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2"/>
          <p:cNvSpPr txBox="1"/>
          <p:nvPr/>
        </p:nvSpPr>
        <p:spPr>
          <a:xfrm>
            <a:off x="483375" y="136325"/>
            <a:ext cx="5775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" sz="31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ROLE OF WASHINGTON (US)</a:t>
            </a:r>
            <a:endParaRPr b="0" i="0" sz="3100" u="none" cap="none" strike="noStrik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72" name="Google Shape;172;p12"/>
          <p:cNvPicPr preferRelativeResize="0"/>
          <p:nvPr/>
        </p:nvPicPr>
        <p:blipFill rotWithShape="1">
          <a:blip r:embed="rId4">
            <a:alphaModFix/>
          </a:blip>
          <a:srcRect b="32008" l="8952" r="9433" t="33880"/>
          <a:stretch/>
        </p:blipFill>
        <p:spPr>
          <a:xfrm>
            <a:off x="4907538" y="4310887"/>
            <a:ext cx="3482700" cy="76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9613" y="2612037"/>
            <a:ext cx="1658563" cy="1658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66437" y="1167900"/>
            <a:ext cx="2964925" cy="14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899400"/>
            <a:ext cx="6906325" cy="416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4988" y="745300"/>
            <a:ext cx="6494026" cy="36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5ddeb3ecaf_0_0"/>
          <p:cNvSpPr txBox="1"/>
          <p:nvPr>
            <p:ph type="title"/>
          </p:nvPr>
        </p:nvSpPr>
        <p:spPr>
          <a:xfrm>
            <a:off x="350163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POLARITY RESULTS</a:t>
            </a:r>
            <a:endParaRPr b="1" sz="4000"/>
          </a:p>
        </p:txBody>
      </p:sp>
      <p:pic>
        <p:nvPicPr>
          <p:cNvPr id="190" name="Google Shape;190;g15ddeb3ecaf_0_0"/>
          <p:cNvPicPr preferRelativeResize="0"/>
          <p:nvPr/>
        </p:nvPicPr>
        <p:blipFill rotWithShape="1">
          <a:blip r:embed="rId3">
            <a:alphaModFix/>
          </a:blip>
          <a:srcRect b="3827" l="22533" r="15799" t="6333"/>
          <a:stretch/>
        </p:blipFill>
        <p:spPr>
          <a:xfrm>
            <a:off x="6161625" y="713000"/>
            <a:ext cx="2799201" cy="188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15ddeb3ecaf_0_0"/>
          <p:cNvPicPr preferRelativeResize="0"/>
          <p:nvPr/>
        </p:nvPicPr>
        <p:blipFill rotWithShape="1">
          <a:blip r:embed="rId4">
            <a:alphaModFix/>
          </a:blip>
          <a:srcRect b="4198" l="25248" r="18014" t="9056"/>
          <a:stretch/>
        </p:blipFill>
        <p:spPr>
          <a:xfrm>
            <a:off x="311700" y="659225"/>
            <a:ext cx="2367250" cy="19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15ddeb3ecaf_0_0"/>
          <p:cNvPicPr preferRelativeResize="0"/>
          <p:nvPr/>
        </p:nvPicPr>
        <p:blipFill rotWithShape="1">
          <a:blip r:embed="rId5">
            <a:alphaModFix/>
          </a:blip>
          <a:srcRect b="0" l="2495" r="9" t="0"/>
          <a:stretch/>
        </p:blipFill>
        <p:spPr>
          <a:xfrm>
            <a:off x="3110900" y="3012050"/>
            <a:ext cx="2999125" cy="176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15ddeb3ecaf_0_0"/>
          <p:cNvPicPr preferRelativeResize="0"/>
          <p:nvPr/>
        </p:nvPicPr>
        <p:blipFill rotWithShape="1">
          <a:blip r:embed="rId6">
            <a:alphaModFix/>
          </a:blip>
          <a:srcRect b="5166" l="3410" r="67788" t="51016"/>
          <a:stretch/>
        </p:blipFill>
        <p:spPr>
          <a:xfrm>
            <a:off x="350175" y="2902225"/>
            <a:ext cx="2367250" cy="135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15ddeb3ecaf_0_0"/>
          <p:cNvPicPr preferRelativeResize="0"/>
          <p:nvPr/>
        </p:nvPicPr>
        <p:blipFill rotWithShape="1">
          <a:blip r:embed="rId6">
            <a:alphaModFix/>
          </a:blip>
          <a:srcRect b="6366" l="67187" r="3123" t="51018"/>
          <a:stretch/>
        </p:blipFill>
        <p:spPr>
          <a:xfrm>
            <a:off x="6503500" y="2590275"/>
            <a:ext cx="2440250" cy="128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15ddeb3ecaf_0_0"/>
          <p:cNvPicPr preferRelativeResize="0"/>
          <p:nvPr/>
        </p:nvPicPr>
        <p:blipFill rotWithShape="1">
          <a:blip r:embed="rId6">
            <a:alphaModFix/>
          </a:blip>
          <a:srcRect b="5166" l="35645" r="35552" t="51016"/>
          <a:stretch/>
        </p:blipFill>
        <p:spPr>
          <a:xfrm>
            <a:off x="3338787" y="1395325"/>
            <a:ext cx="2367250" cy="13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5a0ae7b0ac_0_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/>
              <a:t>CONCLUSION</a:t>
            </a:r>
            <a:endParaRPr b="1" sz="3800"/>
          </a:p>
        </p:txBody>
      </p:sp>
      <p:sp>
        <p:nvSpPr>
          <p:cNvPr id="201" name="Google Shape;201;g15a0ae7b0ac_0_4"/>
          <p:cNvSpPr txBox="1"/>
          <p:nvPr>
            <p:ph idx="1" type="body"/>
          </p:nvPr>
        </p:nvSpPr>
        <p:spPr>
          <a:xfrm>
            <a:off x="4533150" y="1311750"/>
            <a:ext cx="4573200" cy="25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edium"/>
              <a:buChar char="●"/>
            </a:pPr>
            <a:r>
              <a:rPr lang="en" sz="2100">
                <a:latin typeface="Roboto Medium"/>
                <a:ea typeface="Roboto Medium"/>
                <a:cs typeface="Roboto Medium"/>
                <a:sym typeface="Roboto Medium"/>
              </a:rPr>
              <a:t>Fake tweets by Russia</a:t>
            </a:r>
            <a:endParaRPr sz="21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edium"/>
              <a:buChar char="●"/>
            </a:pPr>
            <a:r>
              <a:rPr lang="en" sz="2100">
                <a:latin typeface="Roboto Medium"/>
                <a:ea typeface="Roboto Medium"/>
                <a:cs typeface="Roboto Medium"/>
                <a:sym typeface="Roboto Medium"/>
              </a:rPr>
              <a:t>USSR &amp; Cuba Similarity detected</a:t>
            </a:r>
            <a:endParaRPr sz="21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edium"/>
              <a:buChar char="●"/>
            </a:pPr>
            <a:r>
              <a:rPr lang="en" sz="2100">
                <a:latin typeface="Roboto Medium"/>
                <a:ea typeface="Roboto Medium"/>
                <a:cs typeface="Roboto Medium"/>
                <a:sym typeface="Roboto Medium"/>
              </a:rPr>
              <a:t>Role of US</a:t>
            </a:r>
            <a:endParaRPr sz="21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edium"/>
              <a:buChar char="●"/>
            </a:pPr>
            <a:r>
              <a:rPr lang="en" sz="2100">
                <a:latin typeface="Roboto Medium"/>
                <a:ea typeface="Roboto Medium"/>
                <a:cs typeface="Roboto Medium"/>
                <a:sym typeface="Roboto Medium"/>
              </a:rPr>
              <a:t>Elon Musk - Starlink</a:t>
            </a:r>
            <a:endParaRPr sz="21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02" name="Google Shape;202;g15a0ae7b0ac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50" y="1379275"/>
            <a:ext cx="4362100" cy="245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6600" y="-846500"/>
            <a:ext cx="9434776" cy="606182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5"/>
          <p:cNvSpPr/>
          <p:nvPr/>
        </p:nvSpPr>
        <p:spPr>
          <a:xfrm>
            <a:off x="2438400" y="3649300"/>
            <a:ext cx="4267200" cy="71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THANK YOU</a:t>
            </a:r>
            <a:endParaRPr b="0" i="0" sz="4800" u="none" cap="none" strike="noStrik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6825" y="2545550"/>
            <a:ext cx="4557173" cy="2563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25" y="-24000"/>
            <a:ext cx="4557175" cy="25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129300" y="3002775"/>
            <a:ext cx="4209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VOLODYMYR ZELENSKY</a:t>
            </a:r>
            <a:r>
              <a:rPr b="1" i="0" lang="en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5379800" y="426550"/>
            <a:ext cx="3384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VLADIMIR PUTIN</a:t>
            </a:r>
            <a:endParaRPr b="0" i="0" sz="48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48436" l="0" r="0" t="1203"/>
          <a:stretch/>
        </p:blipFill>
        <p:spPr>
          <a:xfrm>
            <a:off x="529725" y="1710375"/>
            <a:ext cx="3383075" cy="3023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50845"/>
          <a:stretch/>
        </p:blipFill>
        <p:spPr>
          <a:xfrm>
            <a:off x="4462300" y="1714250"/>
            <a:ext cx="3465994" cy="302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"/>
          <p:cNvSpPr txBox="1"/>
          <p:nvPr/>
        </p:nvSpPr>
        <p:spPr>
          <a:xfrm>
            <a:off x="1375725" y="768425"/>
            <a:ext cx="513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DATASET FEATURES</a:t>
            </a:r>
            <a:endParaRPr sz="30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900"/>
              <a:t>DATA CLEANING</a:t>
            </a:r>
            <a:endParaRPr b="1" sz="3900"/>
          </a:p>
        </p:txBody>
      </p:sp>
      <p:sp>
        <p:nvSpPr>
          <p:cNvPr id="106" name="Google Shape;106;p4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4"/>
          <p:cNvSpPr txBox="1"/>
          <p:nvPr>
            <p:ph idx="4294967295" type="body"/>
          </p:nvPr>
        </p:nvSpPr>
        <p:spPr>
          <a:xfrm>
            <a:off x="432350" y="2070575"/>
            <a:ext cx="2283000" cy="26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Removing Null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Removing Spaces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Removing links, brackets, numbers and punctuations.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4"/>
          <p:cNvSpPr txBox="1"/>
          <p:nvPr>
            <p:ph idx="4294967295" type="body"/>
          </p:nvPr>
        </p:nvSpPr>
        <p:spPr>
          <a:xfrm>
            <a:off x="3190425" y="2070575"/>
            <a:ext cx="2469300" cy="26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Handling Emojis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Handling Stopwords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Contraction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4"/>
          <p:cNvSpPr txBox="1"/>
          <p:nvPr>
            <p:ph idx="4294967295" type="body"/>
          </p:nvPr>
        </p:nvSpPr>
        <p:spPr>
          <a:xfrm>
            <a:off x="6237401" y="2070575"/>
            <a:ext cx="2471700" cy="26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Stemming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Lemmatization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Tokenization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2" name="Google Shape;112;p4"/>
          <p:cNvSpPr txBox="1"/>
          <p:nvPr/>
        </p:nvSpPr>
        <p:spPr>
          <a:xfrm>
            <a:off x="948250" y="1346175"/>
            <a:ext cx="1092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2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6809900" y="1346175"/>
            <a:ext cx="1092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i="0" sz="2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3968475" y="1346175"/>
            <a:ext cx="1092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2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159840501f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1750" y="2038350"/>
            <a:ext cx="2469625" cy="246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159840501f8_0_0"/>
          <p:cNvPicPr preferRelativeResize="0"/>
          <p:nvPr/>
        </p:nvPicPr>
        <p:blipFill rotWithShape="1">
          <a:blip r:embed="rId4">
            <a:alphaModFix/>
          </a:blip>
          <a:srcRect b="0" l="5706" r="5127" t="9755"/>
          <a:stretch/>
        </p:blipFill>
        <p:spPr>
          <a:xfrm>
            <a:off x="166775" y="2902200"/>
            <a:ext cx="3700200" cy="2139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159840501f8_0_0"/>
          <p:cNvPicPr preferRelativeResize="0"/>
          <p:nvPr/>
        </p:nvPicPr>
        <p:blipFill rotWithShape="1">
          <a:blip r:embed="rId5">
            <a:alphaModFix/>
          </a:blip>
          <a:srcRect b="4392" l="5009" r="7570" t="36005"/>
          <a:stretch/>
        </p:blipFill>
        <p:spPr>
          <a:xfrm>
            <a:off x="213775" y="552875"/>
            <a:ext cx="3606201" cy="136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159840501f8_0_0"/>
          <p:cNvSpPr txBox="1"/>
          <p:nvPr/>
        </p:nvSpPr>
        <p:spPr>
          <a:xfrm>
            <a:off x="6405750" y="1590450"/>
            <a:ext cx="262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CONTRACTION</a:t>
            </a:r>
            <a:endParaRPr b="1" sz="1800">
              <a:solidFill>
                <a:schemeClr val="accent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g159840501f8_0_0"/>
          <p:cNvSpPr txBox="1"/>
          <p:nvPr/>
        </p:nvSpPr>
        <p:spPr>
          <a:xfrm>
            <a:off x="702275" y="2454300"/>
            <a:ext cx="262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TOKENIZA</a:t>
            </a:r>
            <a:r>
              <a:rPr b="1" lang="en" sz="1800">
                <a:solidFill>
                  <a:schemeClr val="accent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TION</a:t>
            </a:r>
            <a:endParaRPr b="1" sz="1800">
              <a:solidFill>
                <a:schemeClr val="accent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g159840501f8_0_0"/>
          <p:cNvSpPr txBox="1"/>
          <p:nvPr/>
        </p:nvSpPr>
        <p:spPr>
          <a:xfrm>
            <a:off x="137475" y="104975"/>
            <a:ext cx="418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STEMMING AND LEMMETIZATION</a:t>
            </a:r>
            <a:endParaRPr b="1" sz="1800">
              <a:solidFill>
                <a:schemeClr val="accent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g159840501f8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6600" y="1046725"/>
            <a:ext cx="2469625" cy="3018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311700" y="2376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/>
              <a:t>POLARITY ANALYSIS</a:t>
            </a:r>
            <a:endParaRPr b="1"/>
          </a:p>
        </p:txBody>
      </p:sp>
      <p:pic>
        <p:nvPicPr>
          <p:cNvPr id="131" name="Google Shape;1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8125" y="1017800"/>
            <a:ext cx="3858580" cy="382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"/>
          <p:cNvSpPr/>
          <p:nvPr/>
        </p:nvSpPr>
        <p:spPr>
          <a:xfrm>
            <a:off x="126200" y="2102050"/>
            <a:ext cx="2468700" cy="16524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Polarity &gt; 0 : Positive</a:t>
            </a:r>
            <a:endParaRPr b="0" i="0" sz="14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Polarity = 0 : Neutral</a:t>
            </a:r>
            <a:endParaRPr b="0" i="0" sz="14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Polarity &lt; 0 : Negative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 b="15781" l="4540" r="8280" t="7151"/>
          <a:stretch/>
        </p:blipFill>
        <p:spPr>
          <a:xfrm>
            <a:off x="535950" y="1133875"/>
            <a:ext cx="7600325" cy="38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7"/>
          <p:cNvPicPr preferRelativeResize="0"/>
          <p:nvPr/>
        </p:nvPicPr>
        <p:blipFill rotWithShape="1">
          <a:blip r:embed="rId3">
            <a:alphaModFix/>
          </a:blip>
          <a:srcRect b="54454" l="1729" r="0" t="5164"/>
          <a:stretch/>
        </p:blipFill>
        <p:spPr>
          <a:xfrm>
            <a:off x="0" y="0"/>
            <a:ext cx="5386859" cy="20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7"/>
          <p:cNvSpPr/>
          <p:nvPr/>
        </p:nvSpPr>
        <p:spPr>
          <a:xfrm>
            <a:off x="5668925" y="1637875"/>
            <a:ext cx="2600475" cy="3261375"/>
          </a:xfrm>
          <a:prstGeom prst="flowChartOffpageConnector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b="1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Identity Fraud</a:t>
            </a:r>
            <a:endParaRPr b="1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b="1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Bots</a:t>
            </a:r>
            <a:endParaRPr b="1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b="1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Focused Areas: </a:t>
            </a:r>
            <a:endParaRPr b="1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○"/>
            </a:pPr>
            <a:r>
              <a:rPr b="1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India</a:t>
            </a:r>
            <a:endParaRPr b="1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○"/>
            </a:pPr>
            <a:r>
              <a:rPr b="1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Pakistan</a:t>
            </a:r>
            <a:endParaRPr b="1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○"/>
            </a:pPr>
            <a:r>
              <a:rPr b="1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South Africa</a:t>
            </a:r>
            <a:endParaRPr b="1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○"/>
            </a:pPr>
            <a:r>
              <a:rPr b="1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Nigeria</a:t>
            </a:r>
            <a:endParaRPr b="1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7"/>
          <p:cNvPicPr preferRelativeResize="0"/>
          <p:nvPr/>
        </p:nvPicPr>
        <p:blipFill rotWithShape="1">
          <a:blip r:embed="rId4">
            <a:alphaModFix/>
          </a:blip>
          <a:srcRect b="14047" l="3333" r="4839" t="4233"/>
          <a:stretch/>
        </p:blipFill>
        <p:spPr>
          <a:xfrm>
            <a:off x="0" y="2018600"/>
            <a:ext cx="3511348" cy="312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8"/>
          <p:cNvPicPr preferRelativeResize="0"/>
          <p:nvPr/>
        </p:nvPicPr>
        <p:blipFill rotWithShape="1">
          <a:blip r:embed="rId3">
            <a:alphaModFix/>
          </a:blip>
          <a:srcRect b="0" l="0" r="2028" t="0"/>
          <a:stretch/>
        </p:blipFill>
        <p:spPr>
          <a:xfrm>
            <a:off x="382300" y="1152475"/>
            <a:ext cx="7502875" cy="388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