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Slab"/>
      <p:regular r:id="rId19"/>
      <p:bold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Roboto Slab SemiBo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bold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SlabSemiBold-bold.fntdata"/><Relationship Id="rId25" Type="http://schemas.openxmlformats.org/officeDocument/2006/relationships/font" Target="fonts/RobotoSlabSemiBo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Slab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5686974a0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5686974a0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56e58019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56e58019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56e854ac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56e854ac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5686974a0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5686974a0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f0033d5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f0033d5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75fc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75fc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6f75fc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6f75fc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75fceb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75fce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75fce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75fce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686974a0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5686974a0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6f75fce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6f75fce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6f75fce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6f75fce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0" y="1422350"/>
            <a:ext cx="5783400" cy="266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highlight>
                  <a:schemeClr val="lt1"/>
                </a:highlight>
              </a:rPr>
              <a:t>BANK CUSTOMER</a:t>
            </a:r>
            <a:endParaRPr sz="4800"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highlight>
                  <a:schemeClr val="lt1"/>
                </a:highlight>
              </a:rPr>
              <a:t>CHURN</a:t>
            </a:r>
            <a:endParaRPr sz="48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265500" y="1401950"/>
            <a:ext cx="40452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LOGISTIC REGRESSION</a:t>
            </a:r>
            <a:endParaRPr b="1">
              <a:solidFill>
                <a:schemeClr val="dk2"/>
              </a:solidFill>
            </a:endParaRPr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1200" y="1655550"/>
            <a:ext cx="4243400" cy="206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/>
          <p:nvPr>
            <p:ph type="title"/>
          </p:nvPr>
        </p:nvSpPr>
        <p:spPr>
          <a:xfrm>
            <a:off x="674738" y="3472700"/>
            <a:ext cx="3031500" cy="92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81.11%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251125" y="1430675"/>
            <a:ext cx="40452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NAIVE BAYES</a:t>
            </a:r>
            <a:endParaRPr b="1">
              <a:solidFill>
                <a:schemeClr val="dk2"/>
              </a:solidFill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 rotWithShape="1">
          <a:blip r:embed="rId3">
            <a:alphaModFix/>
          </a:blip>
          <a:srcRect b="0" l="0" r="3929" t="0"/>
          <a:stretch/>
        </p:blipFill>
        <p:spPr>
          <a:xfrm>
            <a:off x="4669900" y="759550"/>
            <a:ext cx="4367150" cy="334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 txBox="1"/>
          <p:nvPr>
            <p:ph type="title"/>
          </p:nvPr>
        </p:nvSpPr>
        <p:spPr>
          <a:xfrm>
            <a:off x="617263" y="3386500"/>
            <a:ext cx="3031500" cy="92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83.15%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/>
        </p:nvSpPr>
        <p:spPr>
          <a:xfrm>
            <a:off x="814950" y="237100"/>
            <a:ext cx="7514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CONCLUSION</a:t>
            </a:r>
            <a:endParaRPr b="1" sz="4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7" name="Google Shape;147;p24"/>
          <p:cNvSpPr txBox="1"/>
          <p:nvPr/>
        </p:nvSpPr>
        <p:spPr>
          <a:xfrm>
            <a:off x="1772350" y="1673175"/>
            <a:ext cx="5490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highlight>
                  <a:srgbClr val="6D9EEB"/>
                </a:highlight>
                <a:latin typeface="Roboto"/>
                <a:ea typeface="Roboto"/>
                <a:cs typeface="Roboto"/>
                <a:sym typeface="Roboto"/>
              </a:rPr>
              <a:t>Best Model: Decision Tree</a:t>
            </a:r>
            <a:endParaRPr b="1" sz="3000">
              <a:solidFill>
                <a:schemeClr val="dk1"/>
              </a:solidFill>
              <a:highlight>
                <a:srgbClr val="6D9EE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  <a:highlight>
                <a:srgbClr val="6D9EE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highlight>
                  <a:srgbClr val="6D9EEB"/>
                </a:highlight>
                <a:latin typeface="Roboto"/>
                <a:ea typeface="Roboto"/>
                <a:cs typeface="Roboto"/>
                <a:sym typeface="Roboto"/>
              </a:rPr>
              <a:t>Accuracy: 85.83% </a:t>
            </a:r>
            <a:endParaRPr b="1" sz="3000">
              <a:solidFill>
                <a:schemeClr val="dk1"/>
              </a:solidFill>
              <a:highlight>
                <a:srgbClr val="6D9EEB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/>
        </p:nvSpPr>
        <p:spPr>
          <a:xfrm>
            <a:off x="1077550" y="1922675"/>
            <a:ext cx="7514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THANK YOU</a:t>
            </a:r>
            <a:endParaRPr b="1" sz="4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1069525" y="66175"/>
            <a:ext cx="4045200" cy="118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DATASET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69" name="Google Shape;69;p14"/>
          <p:cNvSpPr txBox="1"/>
          <p:nvPr>
            <p:ph type="title"/>
          </p:nvPr>
        </p:nvSpPr>
        <p:spPr>
          <a:xfrm>
            <a:off x="5378975" y="1127850"/>
            <a:ext cx="25533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3 categorical</a:t>
            </a:r>
            <a:endParaRPr b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11 numerical</a:t>
            </a:r>
            <a:endParaRPr b="1" sz="3000"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098" y="2783126"/>
            <a:ext cx="8343275" cy="20555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>
            <p:ph type="title"/>
          </p:nvPr>
        </p:nvSpPr>
        <p:spPr>
          <a:xfrm>
            <a:off x="1069525" y="1561525"/>
            <a:ext cx="2487600" cy="145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10000 rows</a:t>
            </a:r>
            <a:endParaRPr b="1"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14 columns</a:t>
            </a:r>
            <a:endParaRPr b="1"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86750" y="157775"/>
            <a:ext cx="4325700" cy="8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2600" y="257575"/>
            <a:ext cx="1943100" cy="461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3050" y="310175"/>
            <a:ext cx="1839025" cy="107390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/>
          <p:nvPr/>
        </p:nvSpPr>
        <p:spPr>
          <a:xfrm>
            <a:off x="4927963" y="4249100"/>
            <a:ext cx="1609200" cy="27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9825" y="3501549"/>
            <a:ext cx="1609200" cy="138859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502850" y="1541675"/>
            <a:ext cx="372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 SemiBold"/>
              <a:buChar char="●"/>
            </a:pPr>
            <a:r>
              <a:rPr lang="en" sz="1800">
                <a:solidFill>
                  <a:schemeClr val="dk1"/>
                </a:solidFill>
                <a:latin typeface="Roboto Slab SemiBold"/>
                <a:ea typeface="Roboto Slab SemiBold"/>
                <a:cs typeface="Roboto Slab SemiBold"/>
                <a:sym typeface="Roboto Slab SemiBold"/>
              </a:rPr>
              <a:t>Deletion of columns</a:t>
            </a:r>
            <a:endParaRPr sz="1800">
              <a:solidFill>
                <a:schemeClr val="dk1"/>
              </a:solidFill>
              <a:latin typeface="Roboto Slab SemiBold"/>
              <a:ea typeface="Roboto Slab SemiBold"/>
              <a:cs typeface="Roboto Slab SemiBold"/>
              <a:sym typeface="Roboto Slab SemiBold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502850" y="2190750"/>
            <a:ext cx="3721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Slab SemiBold"/>
              <a:buChar char="●"/>
            </a:pPr>
            <a:r>
              <a:rPr lang="en" sz="1700">
                <a:solidFill>
                  <a:schemeClr val="dk1"/>
                </a:solidFill>
                <a:latin typeface="Roboto Slab SemiBold"/>
                <a:ea typeface="Roboto Slab SemiBold"/>
                <a:cs typeface="Roboto Slab SemiBold"/>
                <a:sym typeface="Roboto Slab SemiBold"/>
              </a:rPr>
              <a:t>Factor and Levels</a:t>
            </a:r>
            <a:endParaRPr sz="1700">
              <a:solidFill>
                <a:schemeClr val="dk1"/>
              </a:solidFill>
              <a:latin typeface="Roboto Slab SemiBold"/>
              <a:ea typeface="Roboto Slab SemiBold"/>
              <a:cs typeface="Roboto Slab SemiBold"/>
              <a:sym typeface="Roboto Slab SemiBold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502850" y="2841450"/>
            <a:ext cx="3721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Slab SemiBold"/>
              <a:buChar char="●"/>
            </a:pPr>
            <a:r>
              <a:rPr lang="en" sz="1700">
                <a:solidFill>
                  <a:schemeClr val="dk1"/>
                </a:solidFill>
                <a:latin typeface="Roboto Slab SemiBold"/>
                <a:ea typeface="Roboto Slab SemiBold"/>
                <a:cs typeface="Roboto Slab SemiBold"/>
                <a:sym typeface="Roboto Slab SemiBold"/>
              </a:rPr>
              <a:t>Range Values</a:t>
            </a:r>
            <a:endParaRPr sz="1700">
              <a:solidFill>
                <a:schemeClr val="dk1"/>
              </a:solidFill>
              <a:latin typeface="Roboto Slab SemiBold"/>
              <a:ea typeface="Roboto Slab SemiBold"/>
              <a:cs typeface="Roboto Slab SemiBold"/>
              <a:sym typeface="Roboto Slab SemiBold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440250"/>
            <a:ext cx="6210212" cy="4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144950" y="1539850"/>
            <a:ext cx="2614800" cy="237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ACTIVE MEMBER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V/S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CREDIT CARD </a:t>
            </a:r>
            <a:endParaRPr b="1"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435900" y="4483875"/>
            <a:ext cx="5577300" cy="5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200">
                <a:highlight>
                  <a:srgbClr val="FF0000"/>
                </a:highlight>
                <a:latin typeface="Roboto Slab"/>
                <a:ea typeface="Roboto Slab"/>
                <a:cs typeface="Roboto Slab"/>
                <a:sym typeface="Roboto Slab"/>
              </a:rPr>
              <a:t>WRONG ASSUMPTION !!!</a:t>
            </a:r>
            <a:endParaRPr b="1" sz="3200">
              <a:highlight>
                <a:srgbClr val="FF0000"/>
              </a:highlight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4600" y="153675"/>
            <a:ext cx="5697000" cy="4317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idx="4294967295" type="title"/>
          </p:nvPr>
        </p:nvSpPr>
        <p:spPr>
          <a:xfrm>
            <a:off x="-7450" y="1539850"/>
            <a:ext cx="2614800" cy="237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ESTIMATED SALARY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V/S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CREDIT CARD </a:t>
            </a:r>
            <a:endParaRPr b="1"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5175" y="152400"/>
            <a:ext cx="6396426" cy="4847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221150" y="1902125"/>
            <a:ext cx="2182500" cy="127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</a:rPr>
              <a:t>AGE</a:t>
            </a:r>
            <a:endParaRPr b="1" sz="3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</a:rPr>
              <a:t>V/S</a:t>
            </a:r>
            <a:endParaRPr b="1" sz="3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</a:rPr>
              <a:t>EXITED</a:t>
            </a:r>
            <a:r>
              <a:rPr b="1" lang="en" sz="3000"/>
              <a:t> </a:t>
            </a:r>
            <a:endParaRPr b="1" sz="3000"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7475" y="304800"/>
            <a:ext cx="6074125" cy="460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 rotWithShape="1">
          <a:blip r:embed="rId4">
            <a:alphaModFix/>
          </a:blip>
          <a:srcRect b="0" l="0" r="49672" t="0"/>
          <a:stretch/>
        </p:blipFill>
        <p:spPr>
          <a:xfrm>
            <a:off x="514350" y="51221"/>
            <a:ext cx="1654500" cy="1826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 rotWithShape="1">
          <a:blip r:embed="rId4">
            <a:alphaModFix/>
          </a:blip>
          <a:srcRect b="0" l="49672" r="0" t="0"/>
          <a:stretch/>
        </p:blipFill>
        <p:spPr>
          <a:xfrm>
            <a:off x="483050" y="3238500"/>
            <a:ext cx="1654500" cy="1826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602150" y="-2875"/>
            <a:ext cx="7767000" cy="77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/>
              <a:t> GEOGRAPHY</a:t>
            </a:r>
            <a:endParaRPr b="1" sz="3700"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9445" y="919625"/>
            <a:ext cx="5425955" cy="4111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 rotWithShape="1">
          <a:blip r:embed="rId4">
            <a:alphaModFix/>
          </a:blip>
          <a:srcRect b="31087" l="31305" r="19518" t="7874"/>
          <a:stretch/>
        </p:blipFill>
        <p:spPr>
          <a:xfrm>
            <a:off x="221150" y="1663775"/>
            <a:ext cx="3091300" cy="272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179300" y="196375"/>
            <a:ext cx="4045200" cy="104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DECISION TREE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 rotWithShape="1">
          <a:blip r:embed="rId3">
            <a:alphaModFix/>
          </a:blip>
          <a:srcRect b="5727" l="6047" r="4627" t="7616"/>
          <a:stretch/>
        </p:blipFill>
        <p:spPr>
          <a:xfrm>
            <a:off x="4668325" y="1911375"/>
            <a:ext cx="4383075" cy="301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 rotWithShape="1">
          <a:blip r:embed="rId4">
            <a:alphaModFix/>
          </a:blip>
          <a:srcRect b="5348" l="0" r="23447" t="4153"/>
          <a:stretch/>
        </p:blipFill>
        <p:spPr>
          <a:xfrm>
            <a:off x="152400" y="1680975"/>
            <a:ext cx="3977628" cy="301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>
            <p:ph type="title"/>
          </p:nvPr>
        </p:nvSpPr>
        <p:spPr>
          <a:xfrm>
            <a:off x="5344113" y="757275"/>
            <a:ext cx="3031500" cy="92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85.83%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25950" y="919500"/>
            <a:ext cx="40452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RANDOM FOREST</a:t>
            </a:r>
            <a:endParaRPr b="1">
              <a:solidFill>
                <a:schemeClr val="dk2"/>
              </a:solidFill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 rotWithShape="1">
          <a:blip r:embed="rId3">
            <a:alphaModFix/>
          </a:blip>
          <a:srcRect b="0" l="0" r="21241" t="3484"/>
          <a:stretch/>
        </p:blipFill>
        <p:spPr>
          <a:xfrm>
            <a:off x="4779175" y="919500"/>
            <a:ext cx="4171675" cy="318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>
            <p:ph type="title"/>
          </p:nvPr>
        </p:nvSpPr>
        <p:spPr>
          <a:xfrm>
            <a:off x="832788" y="3587650"/>
            <a:ext cx="3031500" cy="92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85.77%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