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6858000" cy="9144000" type="screen4x3"/>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FB3687-3484-469E-986C-F3ABBDEA6302}" v="14" dt="2019-07-04T13:09:04.30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666"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ejesh Bhattarai" userId="6df7b595-804f-4fb8-a9bf-5c7d17f54d9f" providerId="ADAL" clId="{94FB3687-3484-469E-986C-F3ABBDEA6302}"/>
    <pc:docChg chg="undo redo custSel delSld modSld">
      <pc:chgData name="Sreejesh Bhattarai" userId="6df7b595-804f-4fb8-a9bf-5c7d17f54d9f" providerId="ADAL" clId="{94FB3687-3484-469E-986C-F3ABBDEA6302}" dt="2019-07-04T13:08:32.332" v="1065" actId="20577"/>
      <pc:docMkLst>
        <pc:docMk/>
      </pc:docMkLst>
      <pc:sldChg chg="addSp delSp modSp">
        <pc:chgData name="Sreejesh Bhattarai" userId="6df7b595-804f-4fb8-a9bf-5c7d17f54d9f" providerId="ADAL" clId="{94FB3687-3484-469E-986C-F3ABBDEA6302}" dt="2019-07-04T13:08:32.332" v="1065" actId="20577"/>
        <pc:sldMkLst>
          <pc:docMk/>
          <pc:sldMk cId="0" sldId="256"/>
        </pc:sldMkLst>
        <pc:spChg chg="mod">
          <ac:chgData name="Sreejesh Bhattarai" userId="6df7b595-804f-4fb8-a9bf-5c7d17f54d9f" providerId="ADAL" clId="{94FB3687-3484-469E-986C-F3ABBDEA6302}" dt="2019-07-04T12:53:21.520" v="691" actId="20577"/>
          <ac:spMkLst>
            <pc:docMk/>
            <pc:sldMk cId="0" sldId="256"/>
            <ac:spMk id="2" creationId="{00000000-0000-0000-0000-000000000000}"/>
          </ac:spMkLst>
        </pc:spChg>
        <pc:spChg chg="mod">
          <ac:chgData name="Sreejesh Bhattarai" userId="6df7b595-804f-4fb8-a9bf-5c7d17f54d9f" providerId="ADAL" clId="{94FB3687-3484-469E-986C-F3ABBDEA6302}" dt="2019-07-04T13:08:32.332" v="1065" actId="20577"/>
          <ac:spMkLst>
            <pc:docMk/>
            <pc:sldMk cId="0" sldId="256"/>
            <ac:spMk id="3" creationId="{00000000-0000-0000-0000-000000000000}"/>
          </ac:spMkLst>
        </pc:spChg>
        <pc:spChg chg="mod">
          <ac:chgData name="Sreejesh Bhattarai" userId="6df7b595-804f-4fb8-a9bf-5c7d17f54d9f" providerId="ADAL" clId="{94FB3687-3484-469E-986C-F3ABBDEA6302}" dt="2019-07-04T13:05:01.223" v="955" actId="1076"/>
          <ac:spMkLst>
            <pc:docMk/>
            <pc:sldMk cId="0" sldId="256"/>
            <ac:spMk id="5" creationId="{00000000-0000-0000-0000-000000000000}"/>
          </ac:spMkLst>
        </pc:spChg>
        <pc:spChg chg="mod">
          <ac:chgData name="Sreejesh Bhattarai" userId="6df7b595-804f-4fb8-a9bf-5c7d17f54d9f" providerId="ADAL" clId="{94FB3687-3484-469E-986C-F3ABBDEA6302}" dt="2019-07-04T13:04:44.599" v="953" actId="1076"/>
          <ac:spMkLst>
            <pc:docMk/>
            <pc:sldMk cId="0" sldId="256"/>
            <ac:spMk id="7" creationId="{00000000-0000-0000-0000-000000000000}"/>
          </ac:spMkLst>
        </pc:spChg>
        <pc:spChg chg="mod">
          <ac:chgData name="Sreejesh Bhattarai" userId="6df7b595-804f-4fb8-a9bf-5c7d17f54d9f" providerId="ADAL" clId="{94FB3687-3484-469E-986C-F3ABBDEA6302}" dt="2019-07-04T13:05:22.645" v="971" actId="14100"/>
          <ac:spMkLst>
            <pc:docMk/>
            <pc:sldMk cId="0" sldId="256"/>
            <ac:spMk id="9" creationId="{00000000-0000-0000-0000-000000000000}"/>
          </ac:spMkLst>
        </pc:spChg>
        <pc:spChg chg="mod">
          <ac:chgData name="Sreejesh Bhattarai" userId="6df7b595-804f-4fb8-a9bf-5c7d17f54d9f" providerId="ADAL" clId="{94FB3687-3484-469E-986C-F3ABBDEA6302}" dt="2019-07-04T12:35:48.993" v="35" actId="20577"/>
          <ac:spMkLst>
            <pc:docMk/>
            <pc:sldMk cId="0" sldId="256"/>
            <ac:spMk id="10" creationId="{00000000-0000-0000-0000-000000000000}"/>
          </ac:spMkLst>
        </pc:spChg>
        <pc:spChg chg="mod">
          <ac:chgData name="Sreejesh Bhattarai" userId="6df7b595-804f-4fb8-a9bf-5c7d17f54d9f" providerId="ADAL" clId="{94FB3687-3484-469E-986C-F3ABBDEA6302}" dt="2019-07-04T13:04:55.202" v="954" actId="1076"/>
          <ac:spMkLst>
            <pc:docMk/>
            <pc:sldMk cId="0" sldId="256"/>
            <ac:spMk id="13" creationId="{00000000-0000-0000-0000-000000000000}"/>
          </ac:spMkLst>
        </pc:spChg>
        <pc:spChg chg="del">
          <ac:chgData name="Sreejesh Bhattarai" userId="6df7b595-804f-4fb8-a9bf-5c7d17f54d9f" providerId="ADAL" clId="{94FB3687-3484-469E-986C-F3ABBDEA6302}" dt="2019-07-04T13:07:29.679" v="975" actId="478"/>
          <ac:spMkLst>
            <pc:docMk/>
            <pc:sldMk cId="0" sldId="256"/>
            <ac:spMk id="15" creationId="{00000000-0000-0000-0000-000000000000}"/>
          </ac:spMkLst>
        </pc:spChg>
        <pc:picChg chg="add mod">
          <ac:chgData name="Sreejesh Bhattarai" userId="6df7b595-804f-4fb8-a9bf-5c7d17f54d9f" providerId="ADAL" clId="{94FB3687-3484-469E-986C-F3ABBDEA6302}" dt="2019-07-04T13:07:43.943" v="980" actId="1076"/>
          <ac:picMkLst>
            <pc:docMk/>
            <pc:sldMk cId="0" sldId="256"/>
            <ac:picMk id="1026" creationId="{F9098EDE-DACB-482E-81C5-5EB364E8B36C}"/>
          </ac:picMkLst>
        </pc:picChg>
      </pc:sldChg>
      <pc:sldChg chg="del">
        <pc:chgData name="Sreejesh Bhattarai" userId="6df7b595-804f-4fb8-a9bf-5c7d17f54d9f" providerId="ADAL" clId="{94FB3687-3484-469E-986C-F3ABBDEA6302}" dt="2019-07-04T12:35:02.732" v="0" actId="2696"/>
        <pc:sldMkLst>
          <pc:docMk/>
          <pc:sldMk cId="0" sldId="257"/>
        </pc:sldMkLst>
      </pc:sldChg>
      <pc:sldChg chg="del">
        <pc:chgData name="Sreejesh Bhattarai" userId="6df7b595-804f-4fb8-a9bf-5c7d17f54d9f" providerId="ADAL" clId="{94FB3687-3484-469E-986C-F3ABBDEA6302}" dt="2019-07-04T12:35:08.447" v="1" actId="2696"/>
        <pc:sldMkLst>
          <pc:docMk/>
          <pc:sldMk cId="0" sldId="258"/>
        </pc:sldMkLst>
      </pc:sldChg>
    </pc:docChg>
  </pc:docChgLst>
  <pc:docChgLst>
    <pc:chgData name="Sreejesh Bhattarai" userId="S::t5bhsr00@students.oamk.fi::6df7b595-804f-4fb8-a9bf-5c7d17f54d9f" providerId="AD" clId="Web-{F806BB49-294B-A30B-6AAF-F4307EBB7CAC}"/>
    <pc:docChg chg="modSld">
      <pc:chgData name="Sreejesh Bhattarai" userId="S::t5bhsr00@students.oamk.fi::6df7b595-804f-4fb8-a9bf-5c7d17f54d9f" providerId="AD" clId="Web-{F806BB49-294B-A30B-6AAF-F4307EBB7CAC}" dt="2019-07-05T10:42:58.596" v="2" actId="20577"/>
      <pc:docMkLst>
        <pc:docMk/>
      </pc:docMkLst>
      <pc:sldChg chg="modSp">
        <pc:chgData name="Sreejesh Bhattarai" userId="S::t5bhsr00@students.oamk.fi::6df7b595-804f-4fb8-a9bf-5c7d17f54d9f" providerId="AD" clId="Web-{F806BB49-294B-A30B-6AAF-F4307EBB7CAC}" dt="2019-07-05T10:42:56.596" v="0" actId="20577"/>
        <pc:sldMkLst>
          <pc:docMk/>
          <pc:sldMk cId="0" sldId="256"/>
        </pc:sldMkLst>
        <pc:spChg chg="mod">
          <ac:chgData name="Sreejesh Bhattarai" userId="S::t5bhsr00@students.oamk.fi::6df7b595-804f-4fb8-a9bf-5c7d17f54d9f" providerId="AD" clId="Web-{F806BB49-294B-A30B-6AAF-F4307EBB7CAC}" dt="2019-07-05T10:42:56.596" v="0" actId="20577"/>
          <ac:spMkLst>
            <pc:docMk/>
            <pc:sldMk cId="0" sldId="256"/>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14350" y="2834640"/>
            <a:ext cx="5829300" cy="192023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028700" y="5120640"/>
            <a:ext cx="4800599" cy="22860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42900" y="2103120"/>
            <a:ext cx="2983230" cy="603504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531869" y="2103120"/>
            <a:ext cx="2983230" cy="603504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42900" y="365759"/>
            <a:ext cx="6172199" cy="146303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42900" y="2103120"/>
            <a:ext cx="6172199" cy="603504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331720" y="8503920"/>
            <a:ext cx="2194559" cy="4572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42900" y="8503920"/>
            <a:ext cx="1577340" cy="4572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7/5/2019</a:t>
            </a:fld>
            <a:endParaRPr lang="en-US"/>
          </a:p>
        </p:txBody>
      </p:sp>
      <p:sp>
        <p:nvSpPr>
          <p:cNvPr id="6" name="Holder 6"/>
          <p:cNvSpPr>
            <a:spLocks noGrp="1"/>
          </p:cNvSpPr>
          <p:nvPr>
            <p:ph type="sldNum" sz="quarter" idx="7"/>
          </p:nvPr>
        </p:nvSpPr>
        <p:spPr>
          <a:xfrm>
            <a:off x="4937760" y="8503920"/>
            <a:ext cx="1577340" cy="4572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cavokapp.com/" TargetMode="External"/><Relationship Id="rId1" Type="http://schemas.openxmlformats.org/officeDocument/2006/relationships/slideLayout" Target="../slideLayouts/slideLayout5.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0857" y="1172107"/>
            <a:ext cx="5501005" cy="2421432"/>
          </a:xfrm>
          <a:prstGeom prst="rect">
            <a:avLst/>
          </a:prstGeom>
        </p:spPr>
        <p:txBody>
          <a:bodyPr vert="horz" wrap="square" lIns="0" tIns="0" rIns="0" bIns="0" rtlCol="0" anchor="t">
            <a:spAutoFit/>
          </a:bodyPr>
          <a:lstStyle/>
          <a:p>
            <a:pPr marL="12700" algn="just">
              <a:lnSpc>
                <a:spcPct val="100000"/>
              </a:lnSpc>
            </a:pPr>
            <a:r>
              <a:rPr lang="en-GB" sz="750" b="1" spc="10" dirty="0">
                <a:latin typeface="Arial" panose="020B0604020202020204" pitchFamily="34" charset="0"/>
                <a:cs typeface="Arial" panose="020B0604020202020204" pitchFamily="34" charset="0"/>
              </a:rPr>
              <a:t>INTRODUCTION</a:t>
            </a:r>
            <a:endParaRPr sz="750" dirty="0">
              <a:latin typeface="Arial" panose="020B0604020202020204" pitchFamily="34" charset="0"/>
              <a:cs typeface="Arial" panose="020B0604020202020204" pitchFamily="34" charset="0"/>
            </a:endParaRPr>
          </a:p>
          <a:p>
            <a:pPr>
              <a:lnSpc>
                <a:spcPct val="100000"/>
              </a:lnSpc>
              <a:spcBef>
                <a:spcPts val="48"/>
              </a:spcBef>
            </a:pPr>
            <a:endParaRPr sz="1000" dirty="0">
              <a:latin typeface="Arial" panose="020B0604020202020204" pitchFamily="34" charset="0"/>
              <a:cs typeface="Arial" panose="020B0604020202020204" pitchFamily="34" charset="0"/>
            </a:endParaRPr>
          </a:p>
          <a:p>
            <a:pPr marL="12700" marR="5080" algn="just">
              <a:lnSpc>
                <a:spcPct val="150000"/>
              </a:lnSpc>
            </a:pPr>
            <a:r>
              <a:rPr lang="en-GB" sz="800" dirty="0">
                <a:latin typeface="Arial" panose="020B0604020202020204" pitchFamily="34" charset="0"/>
                <a:cs typeface="Arial" panose="020B0604020202020204" pitchFamily="34" charset="0"/>
              </a:rPr>
              <a:t>This project has been assigned as part of the course Company Oriented Project 1 with guidance from tutor Mr. Lasse Haverinen. This project involves implementing automated web UI testing of the web application (</a:t>
            </a:r>
            <a:r>
              <a:rPr lang="en-GB" sz="800" dirty="0">
                <a:latin typeface="Arial" panose="020B0604020202020204" pitchFamily="34" charset="0"/>
                <a:cs typeface="Arial" panose="020B0604020202020204" pitchFamily="34" charset="0"/>
                <a:hlinkClick r:id="rId2"/>
              </a:rPr>
              <a:t>https://www.cavokapp.com/</a:t>
            </a:r>
            <a:r>
              <a:rPr lang="en-GB" sz="800" dirty="0">
                <a:latin typeface="Arial" panose="020B0604020202020204" pitchFamily="34" charset="0"/>
                <a:cs typeface="Arial" panose="020B0604020202020204" pitchFamily="34" charset="0"/>
              </a:rPr>
              <a:t>) owned by Mr. Lasse Haverinen, OAMK, Oulu, Finland which serves as a logbook for commercial and private pilots as well as management and invoicing application for flight organizations.</a:t>
            </a:r>
            <a:endParaRPr sz="800" dirty="0">
              <a:latin typeface="Arial" panose="020B0604020202020204" pitchFamily="34" charset="0"/>
              <a:cs typeface="Arial" panose="020B0604020202020204" pitchFamily="34" charset="0"/>
            </a:endParaRPr>
          </a:p>
          <a:p>
            <a:pPr>
              <a:lnSpc>
                <a:spcPct val="100000"/>
              </a:lnSpc>
            </a:pPr>
            <a:endParaRPr sz="800" dirty="0">
              <a:latin typeface="Arial" panose="020B0604020202020204" pitchFamily="34" charset="0"/>
              <a:cs typeface="Arial" panose="020B0604020202020204" pitchFamily="34" charset="0"/>
            </a:endParaRPr>
          </a:p>
          <a:p>
            <a:pPr marL="36830" algn="just">
              <a:lnSpc>
                <a:spcPct val="100000"/>
              </a:lnSpc>
              <a:spcBef>
                <a:spcPts val="505"/>
              </a:spcBef>
            </a:pPr>
            <a:r>
              <a:rPr lang="en-GB" sz="750" b="1" spc="10" dirty="0">
                <a:latin typeface="Arial" panose="020B0604020202020204" pitchFamily="34" charset="0"/>
                <a:cs typeface="Arial" panose="020B0604020202020204" pitchFamily="34" charset="0"/>
              </a:rPr>
              <a:t>METHODS</a:t>
            </a:r>
            <a:endParaRPr sz="750" dirty="0">
              <a:latin typeface="Arial" panose="020B0604020202020204" pitchFamily="34" charset="0"/>
              <a:cs typeface="Arial" panose="020B0604020202020204" pitchFamily="34" charset="0"/>
            </a:endParaRPr>
          </a:p>
          <a:p>
            <a:pPr marL="36195" marR="2797175">
              <a:lnSpc>
                <a:spcPct val="150000"/>
              </a:lnSpc>
              <a:spcBef>
                <a:spcPts val="190"/>
              </a:spcBef>
            </a:pPr>
            <a:r>
              <a:rPr lang="en-GB" sz="800" spc="-5" dirty="0">
                <a:latin typeface="Arial" panose="020B0604020202020204" pitchFamily="34" charset="0"/>
                <a:cs typeface="Arial" panose="020B0604020202020204" pitchFamily="34" charset="0"/>
              </a:rPr>
              <a:t>It is a single person project with independent learning and applying of the automated testing tools with regular meetings with tutor regarding the status and planning of next phase. Project was completed well under 8 weeks working 20-25 hours per week reaching the targets set at the beginning.</a:t>
            </a:r>
            <a:endParaRPr sz="800" dirty="0">
              <a:latin typeface="Arial" panose="020B0604020202020204" pitchFamily="34" charset="0"/>
              <a:cs typeface="Arial" panose="020B0604020202020204" pitchFamily="34" charset="0"/>
            </a:endParaRPr>
          </a:p>
        </p:txBody>
      </p:sp>
      <p:sp>
        <p:nvSpPr>
          <p:cNvPr id="3" name="object 3"/>
          <p:cNvSpPr txBox="1"/>
          <p:nvPr/>
        </p:nvSpPr>
        <p:spPr>
          <a:xfrm>
            <a:off x="578559" y="4022295"/>
            <a:ext cx="5500370" cy="3257558"/>
          </a:xfrm>
          <a:prstGeom prst="rect">
            <a:avLst/>
          </a:prstGeom>
        </p:spPr>
        <p:txBody>
          <a:bodyPr vert="horz" wrap="square" lIns="0" tIns="0" rIns="0" bIns="0" rtlCol="0">
            <a:spAutoFit/>
          </a:bodyPr>
          <a:lstStyle/>
          <a:p>
            <a:pPr marL="3310890">
              <a:lnSpc>
                <a:spcPct val="100000"/>
              </a:lnSpc>
            </a:pPr>
            <a:r>
              <a:rPr lang="en-GB" sz="800" i="1" dirty="0">
                <a:latin typeface="Arial" panose="020B0604020202020204" pitchFamily="34" charset="0"/>
                <a:cs typeface="Arial" panose="020B0604020202020204" pitchFamily="34" charset="0"/>
              </a:rPr>
              <a:t>	     FIGURE</a:t>
            </a:r>
            <a:r>
              <a:rPr sz="800" i="1" spc="-25" dirty="0">
                <a:latin typeface="Arial" panose="020B0604020202020204" pitchFamily="34" charset="0"/>
                <a:cs typeface="Arial" panose="020B0604020202020204" pitchFamily="34" charset="0"/>
              </a:rPr>
              <a:t> </a:t>
            </a:r>
            <a:r>
              <a:rPr sz="800" i="1" dirty="0">
                <a:latin typeface="Arial" panose="020B0604020202020204" pitchFamily="34" charset="0"/>
                <a:cs typeface="Arial" panose="020B0604020202020204" pitchFamily="34" charset="0"/>
              </a:rPr>
              <a:t>1</a:t>
            </a:r>
            <a:r>
              <a:rPr sz="800" i="1" spc="-15" dirty="0">
                <a:latin typeface="Arial" panose="020B0604020202020204" pitchFamily="34" charset="0"/>
                <a:cs typeface="Arial" panose="020B0604020202020204" pitchFamily="34" charset="0"/>
              </a:rPr>
              <a:t> </a:t>
            </a:r>
            <a:r>
              <a:rPr lang="en-GB" sz="800" i="1" spc="-15" dirty="0">
                <a:latin typeface="Arial" panose="020B0604020202020204" pitchFamily="34" charset="0"/>
                <a:cs typeface="Arial" panose="020B0604020202020204" pitchFamily="34" charset="0"/>
              </a:rPr>
              <a:t>Robot Framework</a:t>
            </a:r>
            <a:endParaRPr sz="800" dirty="0">
              <a:latin typeface="Arial" panose="020B0604020202020204" pitchFamily="34" charset="0"/>
              <a:cs typeface="Arial" panose="020B0604020202020204" pitchFamily="34" charset="0"/>
            </a:endParaRPr>
          </a:p>
          <a:p>
            <a:pPr marL="35560" algn="just">
              <a:lnSpc>
                <a:spcPct val="100000"/>
              </a:lnSpc>
              <a:spcBef>
                <a:spcPts val="340"/>
              </a:spcBef>
            </a:pPr>
            <a:r>
              <a:rPr lang="en-GB" sz="750" b="1" dirty="0">
                <a:latin typeface="Arial" panose="020B0604020202020204" pitchFamily="34" charset="0"/>
                <a:cs typeface="Arial" panose="020B0604020202020204" pitchFamily="34" charset="0"/>
              </a:rPr>
              <a:t>OBJECTIVES</a:t>
            </a:r>
            <a:endParaRPr sz="750" dirty="0">
              <a:latin typeface="Arial" panose="020B0604020202020204" pitchFamily="34" charset="0"/>
              <a:cs typeface="Arial" panose="020B0604020202020204" pitchFamily="34" charset="0"/>
            </a:endParaRPr>
          </a:p>
          <a:p>
            <a:pPr marL="206375" marR="20320" indent="-171450" algn="just">
              <a:lnSpc>
                <a:spcPct val="150000"/>
              </a:lnSpc>
              <a:spcBef>
                <a:spcPts val="190"/>
              </a:spcBef>
              <a:buFontTx/>
              <a:buChar char="-"/>
            </a:pPr>
            <a:r>
              <a:rPr lang="en-GB" sz="800" spc="-5" dirty="0">
                <a:latin typeface="Arial" panose="020B0604020202020204" pitchFamily="34" charset="0"/>
                <a:cs typeface="Arial" panose="020B0604020202020204" pitchFamily="34" charset="0"/>
              </a:rPr>
              <a:t>To understand how software testing is carried out in any software development lifecycle as well as different types of automated tests and tools to implement. </a:t>
            </a:r>
          </a:p>
          <a:p>
            <a:pPr marL="206375" marR="20320" indent="-171450" algn="just">
              <a:lnSpc>
                <a:spcPct val="150000"/>
              </a:lnSpc>
              <a:spcBef>
                <a:spcPts val="190"/>
              </a:spcBef>
              <a:buFontTx/>
              <a:buChar char="-"/>
            </a:pPr>
            <a:r>
              <a:rPr lang="en-GB" sz="800" spc="-5" dirty="0">
                <a:latin typeface="Arial" panose="020B0604020202020204" pitchFamily="34" charset="0"/>
                <a:cs typeface="Arial" panose="020B0604020202020204" pitchFamily="34" charset="0"/>
              </a:rPr>
              <a:t>To successfully implement automated tests on Cavok App web application. </a:t>
            </a:r>
          </a:p>
          <a:p>
            <a:pPr marL="206375" marR="20320" indent="-171450" algn="just">
              <a:lnSpc>
                <a:spcPct val="150000"/>
              </a:lnSpc>
              <a:spcBef>
                <a:spcPts val="190"/>
              </a:spcBef>
              <a:buFontTx/>
              <a:buChar char="-"/>
            </a:pPr>
            <a:r>
              <a:rPr lang="en-GB" sz="800" spc="-5" dirty="0">
                <a:latin typeface="Arial" panose="020B0604020202020204" pitchFamily="34" charset="0"/>
                <a:cs typeface="Arial" panose="020B0604020202020204" pitchFamily="34" charset="0"/>
              </a:rPr>
              <a:t>To reduce the repetition and time of manual tests making testing more efficient. </a:t>
            </a:r>
          </a:p>
          <a:p>
            <a:pPr marL="206375" marR="20320" indent="-171450" algn="just">
              <a:lnSpc>
                <a:spcPct val="150000"/>
              </a:lnSpc>
              <a:spcBef>
                <a:spcPts val="190"/>
              </a:spcBef>
              <a:buFontTx/>
              <a:buChar char="-"/>
            </a:pPr>
            <a:r>
              <a:rPr lang="en-GB" sz="800" spc="-5" dirty="0">
                <a:latin typeface="Arial" panose="020B0604020202020204" pitchFamily="34" charset="0"/>
                <a:cs typeface="Arial" panose="020B0604020202020204" pitchFamily="34" charset="0"/>
              </a:rPr>
              <a:t>To have basic knowledge of automated tools such as Robot Framework, Selenium, documentation related to tests, etc. by the end of the project. </a:t>
            </a:r>
          </a:p>
          <a:p>
            <a:pPr marL="206375" marR="20320" indent="-171450" algn="just">
              <a:lnSpc>
                <a:spcPct val="150000"/>
              </a:lnSpc>
              <a:spcBef>
                <a:spcPts val="190"/>
              </a:spcBef>
              <a:buFontTx/>
              <a:buChar char="-"/>
            </a:pPr>
            <a:r>
              <a:rPr lang="en-GB" sz="800" spc="-5" dirty="0">
                <a:latin typeface="Arial" panose="020B0604020202020204" pitchFamily="34" charset="0"/>
                <a:cs typeface="Arial" panose="020B0604020202020204" pitchFamily="34" charset="0"/>
              </a:rPr>
              <a:t>To write industry accepted test cases.</a:t>
            </a:r>
            <a:endParaRPr sz="800" dirty="0">
              <a:latin typeface="Arial" panose="020B0604020202020204" pitchFamily="34" charset="0"/>
              <a:cs typeface="Arial" panose="020B0604020202020204" pitchFamily="34" charset="0"/>
            </a:endParaRPr>
          </a:p>
          <a:p>
            <a:pPr>
              <a:lnSpc>
                <a:spcPct val="100000"/>
              </a:lnSpc>
              <a:spcBef>
                <a:spcPts val="21"/>
              </a:spcBef>
            </a:pPr>
            <a:endParaRPr lang="en-FI" sz="900" dirty="0">
              <a:latin typeface="Arial" panose="020B0604020202020204" pitchFamily="34" charset="0"/>
              <a:cs typeface="Arial" panose="020B0604020202020204" pitchFamily="34" charset="0"/>
            </a:endParaRPr>
          </a:p>
          <a:p>
            <a:pPr marL="12700" algn="just">
              <a:lnSpc>
                <a:spcPct val="100000"/>
              </a:lnSpc>
            </a:pPr>
            <a:endParaRPr lang="en-GB" sz="750" b="1" dirty="0">
              <a:latin typeface="Arial" panose="020B0604020202020204" pitchFamily="34" charset="0"/>
              <a:cs typeface="Arial" panose="020B0604020202020204" pitchFamily="34" charset="0"/>
            </a:endParaRPr>
          </a:p>
          <a:p>
            <a:pPr marL="12700" algn="just">
              <a:lnSpc>
                <a:spcPct val="100000"/>
              </a:lnSpc>
            </a:pPr>
            <a:r>
              <a:rPr lang="en-GB" sz="750" b="1" dirty="0">
                <a:latin typeface="Arial" panose="020B0604020202020204" pitchFamily="34" charset="0"/>
                <a:cs typeface="Arial" panose="020B0604020202020204" pitchFamily="34" charset="0"/>
              </a:rPr>
              <a:t>RESULTS</a:t>
            </a:r>
            <a:endParaRPr sz="750" dirty="0">
              <a:latin typeface="Arial" panose="020B0604020202020204" pitchFamily="34" charset="0"/>
              <a:cs typeface="Arial" panose="020B0604020202020204" pitchFamily="34" charset="0"/>
            </a:endParaRPr>
          </a:p>
          <a:p>
            <a:pPr marL="12700" marR="5080" algn="just">
              <a:lnSpc>
                <a:spcPct val="150000"/>
              </a:lnSpc>
              <a:spcBef>
                <a:spcPts val="190"/>
              </a:spcBef>
            </a:pPr>
            <a:r>
              <a:rPr lang="en-GB" sz="800" dirty="0">
                <a:latin typeface="Arial" panose="020B0604020202020204" pitchFamily="34" charset="0"/>
                <a:cs typeface="Arial" panose="020B0604020202020204" pitchFamily="34" charset="0"/>
              </a:rPr>
              <a:t>Intended results were achieved in this project by successfully applying Robot Framework on a web application. Implementation of keyword driven automated tests of a section of the web application was the goal of this project and it was done using page object pattern with various element locator techniques. This project also provides a platform to work more on the automated tests and continuous integration and delivery of the web application</a:t>
            </a:r>
            <a:endParaRPr sz="800" dirty="0">
              <a:latin typeface="Times New Roman"/>
              <a:cs typeface="Times New Roman"/>
            </a:endParaRPr>
          </a:p>
          <a:p>
            <a:pPr>
              <a:lnSpc>
                <a:spcPct val="100000"/>
              </a:lnSpc>
              <a:spcBef>
                <a:spcPts val="26"/>
              </a:spcBef>
            </a:pPr>
            <a:endParaRPr sz="700" dirty="0">
              <a:latin typeface="Times New Roman"/>
              <a:cs typeface="Times New Roman"/>
            </a:endParaRPr>
          </a:p>
          <a:p>
            <a:pPr marL="21590" algn="just">
              <a:lnSpc>
                <a:spcPct val="100000"/>
              </a:lnSpc>
            </a:pPr>
            <a:r>
              <a:rPr lang="en-GB" sz="750" b="1" dirty="0">
                <a:latin typeface="Arial" panose="020B0604020202020204" pitchFamily="34" charset="0"/>
                <a:cs typeface="Arial" panose="020B0604020202020204" pitchFamily="34" charset="0"/>
              </a:rPr>
              <a:t>REFERENCES</a:t>
            </a:r>
            <a:endParaRPr sz="750" dirty="0">
              <a:latin typeface="Arial" panose="020B0604020202020204" pitchFamily="34" charset="0"/>
              <a:cs typeface="Arial" panose="020B0604020202020204" pitchFamily="34" charset="0"/>
            </a:endParaRPr>
          </a:p>
          <a:p>
            <a:pPr marL="21590" marR="421005">
              <a:lnSpc>
                <a:spcPts val="1630"/>
              </a:lnSpc>
              <a:spcBef>
                <a:spcPts val="165"/>
              </a:spcBef>
            </a:pPr>
            <a:r>
              <a:rPr lang="en-GB" sz="800" spc="-5" dirty="0">
                <a:latin typeface="Arial" panose="020B0604020202020204" pitchFamily="34" charset="0"/>
                <a:cs typeface="Arial" panose="020B0604020202020204" pitchFamily="34" charset="0"/>
              </a:rPr>
              <a:t>Haver</a:t>
            </a:r>
            <a:r>
              <a:rPr sz="800" spc="-5" dirty="0">
                <a:latin typeface="Arial" panose="020B0604020202020204" pitchFamily="34" charset="0"/>
                <a:cs typeface="Arial" panose="020B0604020202020204" pitchFamily="34" charset="0"/>
              </a:rPr>
              <a:t>inen</a:t>
            </a:r>
            <a:r>
              <a:rPr sz="800" dirty="0">
                <a:latin typeface="Arial" panose="020B0604020202020204" pitchFamily="34" charset="0"/>
                <a:cs typeface="Arial" panose="020B0604020202020204" pitchFamily="34" charset="0"/>
              </a:rPr>
              <a:t>,</a:t>
            </a:r>
            <a:r>
              <a:rPr sz="800" spc="10" dirty="0">
                <a:latin typeface="Arial" panose="020B0604020202020204" pitchFamily="34" charset="0"/>
                <a:cs typeface="Arial" panose="020B0604020202020204" pitchFamily="34" charset="0"/>
              </a:rPr>
              <a:t> </a:t>
            </a:r>
            <a:r>
              <a:rPr lang="en-GB" sz="800" spc="10" dirty="0">
                <a:latin typeface="Arial" panose="020B0604020202020204" pitchFamily="34" charset="0"/>
                <a:cs typeface="Arial" panose="020B0604020202020204" pitchFamily="34" charset="0"/>
              </a:rPr>
              <a:t>Lasse</a:t>
            </a:r>
            <a:r>
              <a:rPr sz="800" dirty="0">
                <a:latin typeface="Arial" panose="020B0604020202020204" pitchFamily="34" charset="0"/>
                <a:cs typeface="Arial" panose="020B0604020202020204" pitchFamily="34" charset="0"/>
              </a:rPr>
              <a:t>.</a:t>
            </a:r>
            <a:r>
              <a:rPr sz="800" spc="-50" dirty="0">
                <a:latin typeface="Arial" panose="020B0604020202020204" pitchFamily="34" charset="0"/>
                <a:cs typeface="Arial" panose="020B0604020202020204" pitchFamily="34" charset="0"/>
              </a:rPr>
              <a:t> </a:t>
            </a:r>
            <a:r>
              <a:rPr lang="en-GB" sz="800" spc="-50" dirty="0">
                <a:latin typeface="Arial" panose="020B0604020202020204" pitchFamily="34" charset="0"/>
                <a:cs typeface="Arial" panose="020B0604020202020204" pitchFamily="34" charset="0"/>
              </a:rPr>
              <a:t>Project supervisor. OAMK. Kotkantie 1, 90250, Oulu, Finland.</a:t>
            </a:r>
            <a:endParaRPr sz="800" dirty="0">
              <a:latin typeface="Arial" panose="020B0604020202020204" pitchFamily="34" charset="0"/>
              <a:cs typeface="Arial" panose="020B0604020202020204" pitchFamily="34" charset="0"/>
            </a:endParaRPr>
          </a:p>
        </p:txBody>
      </p:sp>
      <p:sp>
        <p:nvSpPr>
          <p:cNvPr id="4" name="object 4"/>
          <p:cNvSpPr txBox="1"/>
          <p:nvPr/>
        </p:nvSpPr>
        <p:spPr>
          <a:xfrm>
            <a:off x="667133" y="8257942"/>
            <a:ext cx="457200" cy="123189"/>
          </a:xfrm>
          <a:prstGeom prst="rect">
            <a:avLst/>
          </a:prstGeom>
        </p:spPr>
        <p:txBody>
          <a:bodyPr vert="horz" wrap="square" lIns="0" tIns="0" rIns="0" bIns="0" rtlCol="0">
            <a:spAutoFit/>
          </a:bodyPr>
          <a:lstStyle/>
          <a:p>
            <a:pPr marL="12700">
              <a:lnSpc>
                <a:spcPct val="100000"/>
              </a:lnSpc>
            </a:pPr>
            <a:r>
              <a:rPr sz="750" dirty="0">
                <a:latin typeface="Arial Narrow"/>
                <a:cs typeface="Arial Narrow"/>
              </a:rPr>
              <a:t>Työ</a:t>
            </a:r>
            <a:r>
              <a:rPr sz="750" spc="5" dirty="0">
                <a:latin typeface="Arial Narrow"/>
                <a:cs typeface="Arial Narrow"/>
              </a:rPr>
              <a:t>n t</a:t>
            </a:r>
            <a:r>
              <a:rPr sz="750" dirty="0">
                <a:latin typeface="Arial Narrow"/>
                <a:cs typeface="Arial Narrow"/>
              </a:rPr>
              <a:t>ilaaja:</a:t>
            </a:r>
          </a:p>
        </p:txBody>
      </p:sp>
      <p:sp>
        <p:nvSpPr>
          <p:cNvPr id="5" name="object 5"/>
          <p:cNvSpPr txBox="1"/>
          <p:nvPr/>
        </p:nvSpPr>
        <p:spPr>
          <a:xfrm>
            <a:off x="670307" y="8506482"/>
            <a:ext cx="610870" cy="115416"/>
          </a:xfrm>
          <a:prstGeom prst="rect">
            <a:avLst/>
          </a:prstGeom>
        </p:spPr>
        <p:txBody>
          <a:bodyPr vert="horz" wrap="square" lIns="0" tIns="0" rIns="0" bIns="0" rtlCol="0">
            <a:spAutoFit/>
          </a:bodyPr>
          <a:lstStyle/>
          <a:p>
            <a:pPr marL="12700">
              <a:lnSpc>
                <a:spcPct val="100000"/>
              </a:lnSpc>
            </a:pPr>
            <a:r>
              <a:rPr lang="en-GB" sz="750" spc="5" dirty="0">
                <a:latin typeface="Arial Narrow"/>
                <a:cs typeface="Arial Narrow"/>
              </a:rPr>
              <a:t>Cavok App Oy</a:t>
            </a:r>
            <a:endParaRPr sz="750" dirty="0">
              <a:latin typeface="Arial Narrow"/>
              <a:cs typeface="Arial Narrow"/>
            </a:endParaRPr>
          </a:p>
        </p:txBody>
      </p:sp>
      <p:sp>
        <p:nvSpPr>
          <p:cNvPr id="6" name="object 6"/>
          <p:cNvSpPr txBox="1"/>
          <p:nvPr/>
        </p:nvSpPr>
        <p:spPr>
          <a:xfrm>
            <a:off x="3305630" y="8257942"/>
            <a:ext cx="434975" cy="123189"/>
          </a:xfrm>
          <a:prstGeom prst="rect">
            <a:avLst/>
          </a:prstGeom>
        </p:spPr>
        <p:txBody>
          <a:bodyPr vert="horz" wrap="square" lIns="0" tIns="0" rIns="0" bIns="0" rtlCol="0">
            <a:spAutoFit/>
          </a:bodyPr>
          <a:lstStyle/>
          <a:p>
            <a:pPr marL="12700">
              <a:lnSpc>
                <a:spcPct val="100000"/>
              </a:lnSpc>
            </a:pPr>
            <a:r>
              <a:rPr sz="750" dirty="0">
                <a:latin typeface="Arial Narrow"/>
                <a:cs typeface="Arial Narrow"/>
              </a:rPr>
              <a:t>Työ</a:t>
            </a:r>
            <a:r>
              <a:rPr sz="750" spc="5" dirty="0">
                <a:latin typeface="Arial Narrow"/>
                <a:cs typeface="Arial Narrow"/>
              </a:rPr>
              <a:t>n t</a:t>
            </a:r>
            <a:r>
              <a:rPr sz="750" dirty="0">
                <a:latin typeface="Arial Narrow"/>
                <a:cs typeface="Arial Narrow"/>
              </a:rPr>
              <a:t>ekijä:</a:t>
            </a:r>
          </a:p>
        </p:txBody>
      </p:sp>
      <p:sp>
        <p:nvSpPr>
          <p:cNvPr id="7" name="object 7"/>
          <p:cNvSpPr txBox="1"/>
          <p:nvPr/>
        </p:nvSpPr>
        <p:spPr>
          <a:xfrm>
            <a:off x="3305630" y="8500227"/>
            <a:ext cx="732970" cy="110671"/>
          </a:xfrm>
          <a:prstGeom prst="rect">
            <a:avLst/>
          </a:prstGeom>
        </p:spPr>
        <p:txBody>
          <a:bodyPr vert="horz" wrap="square" lIns="0" tIns="0" rIns="0" bIns="0" rtlCol="0">
            <a:spAutoFit/>
          </a:bodyPr>
          <a:lstStyle/>
          <a:p>
            <a:pPr marL="12700" marR="5080">
              <a:lnSpc>
                <a:spcPct val="102699"/>
              </a:lnSpc>
            </a:pPr>
            <a:r>
              <a:rPr lang="en-GB" sz="750" spc="10" dirty="0">
                <a:latin typeface="Arial Narrow"/>
                <a:cs typeface="Arial Narrow"/>
              </a:rPr>
              <a:t>Sreejesh Bhattarai</a:t>
            </a:r>
            <a:endParaRPr sz="750" dirty="0">
              <a:latin typeface="Arial Narrow"/>
              <a:cs typeface="Arial Narrow"/>
            </a:endParaRPr>
          </a:p>
        </p:txBody>
      </p:sp>
      <p:sp>
        <p:nvSpPr>
          <p:cNvPr id="8" name="object 8"/>
          <p:cNvSpPr txBox="1"/>
          <p:nvPr/>
        </p:nvSpPr>
        <p:spPr>
          <a:xfrm>
            <a:off x="4976458" y="8259298"/>
            <a:ext cx="504825" cy="123189"/>
          </a:xfrm>
          <a:prstGeom prst="rect">
            <a:avLst/>
          </a:prstGeom>
        </p:spPr>
        <p:txBody>
          <a:bodyPr vert="horz" wrap="square" lIns="0" tIns="0" rIns="0" bIns="0" rtlCol="0">
            <a:spAutoFit/>
          </a:bodyPr>
          <a:lstStyle/>
          <a:p>
            <a:pPr marL="12700">
              <a:lnSpc>
                <a:spcPct val="100000"/>
              </a:lnSpc>
            </a:pPr>
            <a:r>
              <a:rPr sz="750" dirty="0">
                <a:latin typeface="Arial Narrow"/>
                <a:cs typeface="Arial Narrow"/>
              </a:rPr>
              <a:t>Työ</a:t>
            </a:r>
            <a:r>
              <a:rPr sz="750" spc="5" dirty="0">
                <a:latin typeface="Arial Narrow"/>
                <a:cs typeface="Arial Narrow"/>
              </a:rPr>
              <a:t>n </a:t>
            </a:r>
            <a:r>
              <a:rPr sz="750" dirty="0">
                <a:latin typeface="Arial Narrow"/>
                <a:cs typeface="Arial Narrow"/>
              </a:rPr>
              <a:t>ohjaaja:</a:t>
            </a:r>
          </a:p>
        </p:txBody>
      </p:sp>
      <p:sp>
        <p:nvSpPr>
          <p:cNvPr id="9" name="object 9"/>
          <p:cNvSpPr txBox="1"/>
          <p:nvPr/>
        </p:nvSpPr>
        <p:spPr>
          <a:xfrm>
            <a:off x="4976458" y="8493968"/>
            <a:ext cx="662342" cy="115416"/>
          </a:xfrm>
          <a:prstGeom prst="rect">
            <a:avLst/>
          </a:prstGeom>
        </p:spPr>
        <p:txBody>
          <a:bodyPr vert="horz" wrap="square" lIns="0" tIns="0" rIns="0" bIns="0" rtlCol="0">
            <a:spAutoFit/>
          </a:bodyPr>
          <a:lstStyle/>
          <a:p>
            <a:pPr marL="12700">
              <a:lnSpc>
                <a:spcPct val="100000"/>
              </a:lnSpc>
            </a:pPr>
            <a:r>
              <a:rPr lang="en-GB" sz="750" spc="10" dirty="0">
                <a:latin typeface="Arial Narrow"/>
                <a:cs typeface="Arial Narrow"/>
              </a:rPr>
              <a:t>Lasse Haverinen</a:t>
            </a:r>
            <a:endParaRPr sz="750" dirty="0">
              <a:latin typeface="Arial Narrow"/>
              <a:cs typeface="Arial Narrow"/>
            </a:endParaRPr>
          </a:p>
        </p:txBody>
      </p:sp>
      <p:sp>
        <p:nvSpPr>
          <p:cNvPr id="10" name="object 10"/>
          <p:cNvSpPr txBox="1"/>
          <p:nvPr/>
        </p:nvSpPr>
        <p:spPr>
          <a:xfrm>
            <a:off x="1796806" y="574363"/>
            <a:ext cx="3063875" cy="215444"/>
          </a:xfrm>
          <a:prstGeom prst="rect">
            <a:avLst/>
          </a:prstGeom>
        </p:spPr>
        <p:txBody>
          <a:bodyPr vert="horz" wrap="square" lIns="0" tIns="0" rIns="0" bIns="0" rtlCol="0">
            <a:spAutoFit/>
          </a:bodyPr>
          <a:lstStyle/>
          <a:p>
            <a:pPr marL="12700">
              <a:lnSpc>
                <a:spcPct val="100000"/>
              </a:lnSpc>
            </a:pPr>
            <a:r>
              <a:rPr lang="en-GB" sz="1400" b="1" dirty="0">
                <a:latin typeface="Arial Narrow"/>
                <a:cs typeface="Arial Narrow"/>
              </a:rPr>
              <a:t>Cavok App Automated Web UI Testing</a:t>
            </a:r>
            <a:endParaRPr sz="1400" dirty="0">
              <a:latin typeface="Arial Narrow"/>
              <a:cs typeface="Arial Narrow"/>
            </a:endParaRPr>
          </a:p>
        </p:txBody>
      </p:sp>
      <p:sp>
        <p:nvSpPr>
          <p:cNvPr id="11" name="object 11"/>
          <p:cNvSpPr/>
          <p:nvPr/>
        </p:nvSpPr>
        <p:spPr>
          <a:xfrm>
            <a:off x="5131308" y="419100"/>
            <a:ext cx="935735" cy="403859"/>
          </a:xfrm>
          <a:prstGeom prst="rect">
            <a:avLst/>
          </a:prstGeom>
          <a:blipFill>
            <a:blip r:embed="rId3" cstate="print"/>
            <a:stretch>
              <a:fillRect/>
            </a:stretch>
          </a:blipFill>
        </p:spPr>
        <p:txBody>
          <a:bodyPr wrap="square" lIns="0" tIns="0" rIns="0" bIns="0" rtlCol="0"/>
          <a:lstStyle/>
          <a:p>
            <a:endParaRPr/>
          </a:p>
        </p:txBody>
      </p:sp>
      <p:sp>
        <p:nvSpPr>
          <p:cNvPr id="12" name="object 12"/>
          <p:cNvSpPr txBox="1"/>
          <p:nvPr/>
        </p:nvSpPr>
        <p:spPr>
          <a:xfrm>
            <a:off x="1967329" y="8254768"/>
            <a:ext cx="354330" cy="112395"/>
          </a:xfrm>
          <a:prstGeom prst="rect">
            <a:avLst/>
          </a:prstGeom>
        </p:spPr>
        <p:txBody>
          <a:bodyPr vert="horz" wrap="square" lIns="0" tIns="0" rIns="0" bIns="0" rtlCol="0">
            <a:spAutoFit/>
          </a:bodyPr>
          <a:lstStyle/>
          <a:p>
            <a:pPr marL="12700">
              <a:lnSpc>
                <a:spcPct val="100000"/>
              </a:lnSpc>
            </a:pPr>
            <a:r>
              <a:rPr sz="650" spc="15" dirty="0">
                <a:latin typeface="Arial"/>
                <a:cs typeface="Arial"/>
              </a:rPr>
              <a:t>P</a:t>
            </a:r>
            <a:r>
              <a:rPr sz="650" spc="10" dirty="0">
                <a:latin typeface="Arial"/>
                <a:cs typeface="Arial"/>
              </a:rPr>
              <a:t>äi</a:t>
            </a:r>
            <a:r>
              <a:rPr sz="650" spc="20" dirty="0">
                <a:latin typeface="Arial"/>
                <a:cs typeface="Arial"/>
              </a:rPr>
              <a:t>v</a:t>
            </a:r>
            <a:r>
              <a:rPr sz="650" spc="15" dirty="0">
                <a:latin typeface="Arial"/>
                <a:cs typeface="Arial"/>
              </a:rPr>
              <a:t>ä</a:t>
            </a:r>
            <a:r>
              <a:rPr sz="650" spc="-5" dirty="0">
                <a:latin typeface="Arial"/>
                <a:cs typeface="Arial"/>
              </a:rPr>
              <a:t>y</a:t>
            </a:r>
            <a:r>
              <a:rPr sz="650" spc="20" dirty="0">
                <a:latin typeface="Arial"/>
                <a:cs typeface="Arial"/>
              </a:rPr>
              <a:t>s</a:t>
            </a:r>
            <a:r>
              <a:rPr sz="650" spc="5" dirty="0">
                <a:latin typeface="Arial"/>
                <a:cs typeface="Arial"/>
              </a:rPr>
              <a:t>:</a:t>
            </a:r>
            <a:endParaRPr sz="650" dirty="0">
              <a:latin typeface="Arial"/>
              <a:cs typeface="Arial"/>
            </a:endParaRPr>
          </a:p>
        </p:txBody>
      </p:sp>
      <p:sp>
        <p:nvSpPr>
          <p:cNvPr id="13" name="object 13"/>
          <p:cNvSpPr txBox="1"/>
          <p:nvPr/>
        </p:nvSpPr>
        <p:spPr>
          <a:xfrm>
            <a:off x="1981936" y="8521871"/>
            <a:ext cx="615315" cy="100027"/>
          </a:xfrm>
          <a:prstGeom prst="rect">
            <a:avLst/>
          </a:prstGeom>
        </p:spPr>
        <p:txBody>
          <a:bodyPr vert="horz" wrap="square" lIns="0" tIns="0" rIns="0" bIns="0" rtlCol="0">
            <a:spAutoFit/>
          </a:bodyPr>
          <a:lstStyle/>
          <a:p>
            <a:pPr marL="12700">
              <a:lnSpc>
                <a:spcPct val="100000"/>
              </a:lnSpc>
            </a:pPr>
            <a:r>
              <a:rPr lang="en-GB" sz="650" spc="15" dirty="0">
                <a:latin typeface="Arial"/>
                <a:cs typeface="Arial"/>
              </a:rPr>
              <a:t>July</a:t>
            </a:r>
            <a:r>
              <a:rPr sz="650" spc="-35" dirty="0">
                <a:latin typeface="Arial"/>
                <a:cs typeface="Arial"/>
              </a:rPr>
              <a:t> </a:t>
            </a:r>
            <a:r>
              <a:rPr sz="650" spc="5" dirty="0">
                <a:latin typeface="Arial"/>
                <a:cs typeface="Arial"/>
              </a:rPr>
              <a:t>/</a:t>
            </a:r>
            <a:r>
              <a:rPr sz="650" dirty="0">
                <a:latin typeface="Arial"/>
                <a:cs typeface="Arial"/>
              </a:rPr>
              <a:t> </a:t>
            </a:r>
            <a:r>
              <a:rPr sz="650" spc="15" dirty="0">
                <a:latin typeface="Arial"/>
                <a:cs typeface="Arial"/>
              </a:rPr>
              <a:t>201</a:t>
            </a:r>
            <a:r>
              <a:rPr lang="en-GB" sz="650" spc="15" dirty="0">
                <a:latin typeface="Arial"/>
                <a:cs typeface="Arial"/>
              </a:rPr>
              <a:t>9</a:t>
            </a:r>
            <a:endParaRPr sz="650" dirty="0">
              <a:latin typeface="Arial"/>
              <a:cs typeface="Arial"/>
            </a:endParaRPr>
          </a:p>
        </p:txBody>
      </p:sp>
      <p:sp>
        <p:nvSpPr>
          <p:cNvPr id="14" name="object 14"/>
          <p:cNvSpPr/>
          <p:nvPr/>
        </p:nvSpPr>
        <p:spPr>
          <a:xfrm>
            <a:off x="568451" y="8100059"/>
            <a:ext cx="5656580" cy="0"/>
          </a:xfrm>
          <a:custGeom>
            <a:avLst/>
            <a:gdLst/>
            <a:ahLst/>
            <a:cxnLst/>
            <a:rect l="l" t="t" r="r" b="b"/>
            <a:pathLst>
              <a:path w="5656580">
                <a:moveTo>
                  <a:pt x="0" y="0"/>
                </a:moveTo>
                <a:lnTo>
                  <a:pt x="5656059" y="0"/>
                </a:lnTo>
              </a:path>
            </a:pathLst>
          </a:custGeom>
          <a:ln w="15240">
            <a:solidFill>
              <a:srgbClr val="F7931E"/>
            </a:solidFill>
          </a:ln>
        </p:spPr>
        <p:txBody>
          <a:bodyPr wrap="square" lIns="0" tIns="0" rIns="0" bIns="0" rtlCol="0"/>
          <a:lstStyle/>
          <a:p>
            <a:endParaRPr/>
          </a:p>
        </p:txBody>
      </p:sp>
      <p:pic>
        <p:nvPicPr>
          <p:cNvPr id="1026" name="Picture 2" descr="Image result for robot framework cartoon">
            <a:extLst>
              <a:ext uri="{FF2B5EF4-FFF2-40B4-BE49-F238E27FC236}">
                <a16:creationId xmlns:a16="http://schemas.microsoft.com/office/drawing/2014/main" id="{F9098EDE-DACB-482E-81C5-5EB364E8B3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262711"/>
            <a:ext cx="2929961" cy="16481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TotalTime>
  <Words>157</Words>
  <Application>Microsoft Office PowerPoint</Application>
  <PresentationFormat>On-screen Show (4:3)</PresentationFormat>
  <Paragraphs>29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POSTERIN OHJE</dc:title>
  <dc:creator>Pirjo</dc:creator>
  <cp:lastModifiedBy>Sreejesh Bhattarai</cp:lastModifiedBy>
  <cp:revision>10</cp:revision>
  <dcterms:created xsi:type="dcterms:W3CDTF">2016-04-11T10:25:46Z</dcterms:created>
  <dcterms:modified xsi:type="dcterms:W3CDTF">2019-07-05T10:43:01Z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2016-01-19T00:00:00Z</vt:filetime>
  </property>
  <property fmtid="{D5CDD505-2E9C-101B-9397-08002B2CF9AE}" pid="3" name="Creator">
    <vt:lpwstr>Acrobat PDFMaker 15 for PowerPoint</vt:lpwstr>
  </property>
  <property fmtid="{D5CDD505-2E9C-101B-9397-08002B2CF9AE}" pid="4" name="LastSaved">
    <vt:filetime>2016-04-11T00:00:00Z</vt:filetime>
  </property>
</Properties>
</file>