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32571bdc68a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2571bdc68a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32571bdc68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571bdc68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32571bdc68a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2571bdc68a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32571bdc68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571bdc68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32571bdc68a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571bdc68a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32571bdc68a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571bdc68a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32571bdc68a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2571bdc68a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2571bdc68a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571bdc68a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32571bdc68a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2571bdc68a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98500"/>
            <a:ext cx="8520600" cy="1227600"/>
          </a:xfrm>
          <a:prstGeom prst="rect">
            <a:avLst/>
          </a:prstGeom>
        </p:spPr>
        <p:txBody>
          <a:bodyPr spcFirstLastPara="1" wrap="square" lIns="91425" tIns="91425" rIns="91425" bIns="91425" anchor="b" anchorCtr="0">
            <a:normAutofit/>
          </a:bodyPr>
          <a:lstStyle/>
          <a:p>
            <a:pPr marL="0" lvl="0" indent="0" algn="ctr" rtl="0">
              <a:lnSpc>
                <a:spcPct val="115000"/>
              </a:lnSpc>
              <a:spcBef>
                <a:spcPts val="1400"/>
              </a:spcBef>
              <a:spcAft>
                <a:spcPts val="400"/>
              </a:spcAft>
              <a:buNone/>
            </a:pPr>
            <a:r>
              <a:rPr lang="en-GB" sz="2000" b="1" u="sng">
                <a:latin typeface="Georgia" panose="02040502050405090303"/>
                <a:ea typeface="Georgia" panose="02040502050405090303"/>
                <a:cs typeface="Georgia" panose="02040502050405090303"/>
                <a:sym typeface="Georgia" panose="02040502050405090303"/>
              </a:rPr>
              <a:t>Attention U-Net: Learning Where to Look for the Pancreas</a:t>
            </a:r>
            <a:endParaRPr sz="5900" u="sng">
              <a:latin typeface="Georgia" panose="02040502050405090303"/>
              <a:ea typeface="Georgia" panose="02040502050405090303"/>
              <a:cs typeface="Georgia" panose="02040502050405090303"/>
              <a:sym typeface="Georgia" panose="02040502050405090303"/>
            </a:endParaRPr>
          </a:p>
        </p:txBody>
      </p:sp>
      <p:sp>
        <p:nvSpPr>
          <p:cNvPr id="55" name="Google Shape;55;p13"/>
          <p:cNvSpPr txBox="1"/>
          <p:nvPr>
            <p:ph type="subTitle" idx="1"/>
          </p:nvPr>
        </p:nvSpPr>
        <p:spPr>
          <a:xfrm>
            <a:off x="145200" y="2508225"/>
            <a:ext cx="8853600" cy="135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panose="020B0604020202090204"/>
              <a:buNone/>
            </a:pPr>
            <a:r>
              <a:rPr lang="en-GB" sz="1600" b="1">
                <a:solidFill>
                  <a:schemeClr val="dk1"/>
                </a:solidFill>
                <a:latin typeface="Georgia" panose="02040502050405090303"/>
                <a:ea typeface="Georgia" panose="02040502050405090303"/>
                <a:cs typeface="Georgia" panose="02040502050405090303"/>
                <a:sym typeface="Georgia" panose="02040502050405090303"/>
              </a:rPr>
              <a:t>Presented by:</a:t>
            </a:r>
            <a:r>
              <a:rPr lang="en-GB" sz="1600">
                <a:solidFill>
                  <a:schemeClr val="dk1"/>
                </a:solidFill>
                <a:latin typeface="Georgia" panose="02040502050405090303"/>
                <a:ea typeface="Georgia" panose="02040502050405090303"/>
                <a:cs typeface="Georgia" panose="02040502050405090303"/>
                <a:sym typeface="Georgia" panose="02040502050405090303"/>
              </a:rPr>
              <a:t> Sreejita Das</a:t>
            </a:r>
            <a:endParaRPr sz="16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ctr" rtl="0">
              <a:spcBef>
                <a:spcPts val="0"/>
              </a:spcBef>
              <a:spcAft>
                <a:spcPts val="0"/>
              </a:spcAft>
              <a:buClr>
                <a:schemeClr val="dk1"/>
              </a:buClr>
              <a:buSzPts val="1100"/>
              <a:buFont typeface="Arial" panose="020B0604020202090204"/>
              <a:buNone/>
            </a:pPr>
            <a:r>
              <a:rPr lang="en-GB" sz="1600" b="1">
                <a:solidFill>
                  <a:schemeClr val="dk1"/>
                </a:solidFill>
                <a:latin typeface="Georgia" panose="02040502050405090303"/>
                <a:ea typeface="Georgia" panose="02040502050405090303"/>
                <a:cs typeface="Georgia" panose="02040502050405090303"/>
                <a:sym typeface="Georgia" panose="02040502050405090303"/>
              </a:rPr>
              <a:t>Course:</a:t>
            </a:r>
            <a:r>
              <a:rPr lang="en-GB" sz="1600">
                <a:solidFill>
                  <a:schemeClr val="dk1"/>
                </a:solidFill>
                <a:latin typeface="Georgia" panose="02040502050405090303"/>
                <a:ea typeface="Georgia" panose="02040502050405090303"/>
                <a:cs typeface="Georgia" panose="02040502050405090303"/>
                <a:sym typeface="Georgia" panose="02040502050405090303"/>
              </a:rPr>
              <a:t> CS300 (Project-I)</a:t>
            </a:r>
            <a:endParaRPr sz="16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ctr" rtl="0">
              <a:spcBef>
                <a:spcPts val="0"/>
              </a:spcBef>
              <a:spcAft>
                <a:spcPts val="0"/>
              </a:spcAft>
              <a:buClr>
                <a:schemeClr val="dk1"/>
              </a:buClr>
              <a:buSzPts val="1100"/>
              <a:buFont typeface="Arial" panose="020B0604020202090204"/>
              <a:buNone/>
            </a:pPr>
            <a:r>
              <a:rPr lang="en-GB" sz="1600" b="1">
                <a:solidFill>
                  <a:schemeClr val="dk1"/>
                </a:solidFill>
                <a:latin typeface="Georgia" panose="02040502050405090303"/>
                <a:ea typeface="Georgia" panose="02040502050405090303"/>
                <a:cs typeface="Georgia" panose="02040502050405090303"/>
                <a:sym typeface="Georgia" panose="02040502050405090303"/>
              </a:rPr>
              <a:t>Date:</a:t>
            </a:r>
            <a:r>
              <a:rPr lang="en-GB" sz="1600">
                <a:solidFill>
                  <a:schemeClr val="dk1"/>
                </a:solidFill>
                <a:latin typeface="Georgia" panose="02040502050405090303"/>
                <a:ea typeface="Georgia" panose="02040502050405090303"/>
                <a:cs typeface="Georgia" panose="02040502050405090303"/>
                <a:sym typeface="Georgia" panose="02040502050405090303"/>
              </a:rPr>
              <a:t> 17-01-2025</a:t>
            </a:r>
            <a:endParaRPr sz="16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ctr"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320">
                <a:latin typeface="Georgia" panose="02040502050405090303"/>
                <a:ea typeface="Georgia" panose="02040502050405090303"/>
                <a:cs typeface="Georgia" panose="02040502050405090303"/>
                <a:sym typeface="Georgia" panose="02040502050405090303"/>
              </a:rPr>
              <a:t>Conclusion</a:t>
            </a:r>
            <a:endParaRPr sz="2320">
              <a:latin typeface="Georgia" panose="02040502050405090303"/>
              <a:ea typeface="Georgia" panose="02040502050405090303"/>
              <a:cs typeface="Georgia" panose="02040502050405090303"/>
              <a:sym typeface="Georgia" panose="02040502050405090303"/>
            </a:endParaRPr>
          </a:p>
        </p:txBody>
      </p:sp>
      <p:sp>
        <p:nvSpPr>
          <p:cNvPr id="114" name="Google Shape;114;p22"/>
          <p:cNvSpPr txBox="1"/>
          <p:nvPr>
            <p:ph type="body" idx="1"/>
          </p:nvPr>
        </p:nvSpPr>
        <p:spPr>
          <a:xfrm>
            <a:off x="311700" y="1341775"/>
            <a:ext cx="8520600" cy="32271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panose="020B0604020202090204"/>
              <a:buNone/>
            </a:pPr>
            <a:r>
              <a:rPr lang="en-GB" sz="1500" b="1">
                <a:solidFill>
                  <a:schemeClr val="dk1"/>
                </a:solidFill>
                <a:latin typeface="Georgia" panose="02040502050405090303"/>
                <a:ea typeface="Georgia" panose="02040502050405090303"/>
                <a:cs typeface="Georgia" panose="02040502050405090303"/>
                <a:sym typeface="Georgia" panose="02040502050405090303"/>
              </a:rPr>
              <a:t>Key Takeaways:</a:t>
            </a:r>
            <a:endParaRPr sz="1500"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1150" algn="l" rtl="0">
              <a:spcBef>
                <a:spcPts val="1200"/>
              </a:spcBef>
              <a:spcAft>
                <a:spcPts val="0"/>
              </a:spcAft>
              <a:buClr>
                <a:schemeClr val="dk1"/>
              </a:buClr>
              <a:buSzPts val="1300"/>
              <a:buChar char="●"/>
            </a:pPr>
            <a:r>
              <a:rPr lang="en-GB" sz="1300">
                <a:solidFill>
                  <a:schemeClr val="dk1"/>
                </a:solidFill>
                <a:latin typeface="Georgia" panose="02040502050405090303"/>
                <a:ea typeface="Georgia" panose="02040502050405090303"/>
                <a:cs typeface="Georgia" panose="02040502050405090303"/>
                <a:sym typeface="Georgia" panose="02040502050405090303"/>
              </a:rPr>
              <a:t>Attention U-Net eliminates the need for an external object localization model by integrating AGs directly into the U-Net architecture.</a:t>
            </a:r>
            <a:endParaRPr sz="13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1150" algn="l" rtl="0">
              <a:spcBef>
                <a:spcPts val="0"/>
              </a:spcBef>
              <a:spcAft>
                <a:spcPts val="0"/>
              </a:spcAft>
              <a:buClr>
                <a:schemeClr val="dk1"/>
              </a:buClr>
              <a:buSzPts val="1300"/>
              <a:buChar char="●"/>
            </a:pPr>
            <a:r>
              <a:rPr lang="en-GB" sz="1300">
                <a:solidFill>
                  <a:schemeClr val="dk1"/>
                </a:solidFill>
                <a:latin typeface="Georgia" panose="02040502050405090303"/>
                <a:ea typeface="Georgia" panose="02040502050405090303"/>
                <a:cs typeface="Georgia" panose="02040502050405090303"/>
                <a:sym typeface="Georgia" panose="02040502050405090303"/>
              </a:rPr>
              <a:t>It significantly improves segmentation accuracy while maintaining computational efficiency.</a:t>
            </a:r>
            <a:endParaRPr sz="13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1150" algn="l" rtl="0">
              <a:spcBef>
                <a:spcPts val="0"/>
              </a:spcBef>
              <a:spcAft>
                <a:spcPts val="0"/>
              </a:spcAft>
              <a:buClr>
                <a:schemeClr val="dk1"/>
              </a:buClr>
              <a:buSzPts val="1300"/>
              <a:buFont typeface="Georgia" panose="02040502050405090303"/>
              <a:buChar char="●"/>
            </a:pPr>
            <a:r>
              <a:rPr lang="en-GB" sz="1300">
                <a:solidFill>
                  <a:schemeClr val="dk1"/>
                </a:solidFill>
                <a:latin typeface="Georgia" panose="02040502050405090303"/>
                <a:ea typeface="Georgia" panose="02040502050405090303"/>
                <a:cs typeface="Georgia" panose="02040502050405090303"/>
                <a:sym typeface="Georgia" panose="02040502050405090303"/>
              </a:rPr>
              <a:t>This approach can be extended to other medical imaging tasks, making it versatile and scalable.</a:t>
            </a:r>
            <a:endParaRPr sz="13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400"/>
              </a:spcBef>
              <a:spcAft>
                <a:spcPts val="0"/>
              </a:spcAft>
              <a:buClr>
                <a:schemeClr val="dk1"/>
              </a:buClr>
              <a:buSzPts val="1100"/>
              <a:buFont typeface="Arial" panose="020B0604020202090204"/>
              <a:buNone/>
            </a:pPr>
            <a:r>
              <a:rPr lang="en-GB" sz="1500" b="1">
                <a:solidFill>
                  <a:schemeClr val="dk1"/>
                </a:solidFill>
                <a:latin typeface="Georgia" panose="02040502050405090303"/>
                <a:ea typeface="Georgia" panose="02040502050405090303"/>
                <a:cs typeface="Georgia" panose="02040502050405090303"/>
                <a:sym typeface="Georgia" panose="02040502050405090303"/>
              </a:rPr>
              <a:t>Future Scope:</a:t>
            </a:r>
            <a:endParaRPr sz="1500"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1150" algn="l" rtl="0">
              <a:spcBef>
                <a:spcPts val="1200"/>
              </a:spcBef>
              <a:spcAft>
                <a:spcPts val="0"/>
              </a:spcAft>
              <a:buClr>
                <a:schemeClr val="dk1"/>
              </a:buClr>
              <a:buSzPts val="1300"/>
              <a:buChar char="●"/>
            </a:pPr>
            <a:r>
              <a:rPr lang="en-GB" sz="1300">
                <a:solidFill>
                  <a:schemeClr val="dk1"/>
                </a:solidFill>
                <a:latin typeface="Georgia" panose="02040502050405090303"/>
                <a:ea typeface="Georgia" panose="02040502050405090303"/>
                <a:cs typeface="Georgia" panose="02040502050405090303"/>
                <a:sym typeface="Georgia" panose="02040502050405090303"/>
              </a:rPr>
              <a:t>Explore using transfer learning to enhance performance further.</a:t>
            </a:r>
            <a:endParaRPr sz="13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1150" algn="l" rtl="0">
              <a:spcBef>
                <a:spcPts val="0"/>
              </a:spcBef>
              <a:spcAft>
                <a:spcPts val="0"/>
              </a:spcAft>
              <a:buClr>
                <a:schemeClr val="dk1"/>
              </a:buClr>
              <a:buSzPts val="1300"/>
              <a:buFont typeface="Georgia" panose="02040502050405090303"/>
              <a:buChar char="●"/>
            </a:pPr>
            <a:r>
              <a:rPr lang="en-GB" sz="1300">
                <a:solidFill>
                  <a:schemeClr val="dk1"/>
                </a:solidFill>
                <a:latin typeface="Georgia" panose="02040502050405090303"/>
                <a:ea typeface="Georgia" panose="02040502050405090303"/>
                <a:cs typeface="Georgia" panose="02040502050405090303"/>
                <a:sym typeface="Georgia" panose="02040502050405090303"/>
              </a:rPr>
              <a:t>Apply Attention U-Net to other small or complex organ segmentation tasks.</a:t>
            </a:r>
            <a:endParaRPr sz="13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200"/>
              </a:spcBef>
              <a:spcAft>
                <a:spcPts val="120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770150"/>
            <a:ext cx="8520600" cy="95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690" b="1" u="sng">
                <a:latin typeface="Georgia" panose="02040502050405090303"/>
                <a:ea typeface="Georgia" panose="02040502050405090303"/>
                <a:cs typeface="Georgia" panose="02040502050405090303"/>
                <a:sym typeface="Georgia" panose="02040502050405090303"/>
              </a:rPr>
              <a:t>Objective</a:t>
            </a:r>
            <a:r>
              <a:rPr lang="en-GB" sz="2020" b="1" u="sng">
                <a:latin typeface="Georgia" panose="02040502050405090303"/>
                <a:ea typeface="Georgia" panose="02040502050405090303"/>
                <a:cs typeface="Georgia" panose="02040502050405090303"/>
                <a:sym typeface="Georgia" panose="02040502050405090303"/>
              </a:rPr>
              <a:t>:</a:t>
            </a:r>
            <a:r>
              <a:rPr lang="en-GB" sz="2020">
                <a:latin typeface="Georgia" panose="02040502050405090303"/>
                <a:ea typeface="Georgia" panose="02040502050405090303"/>
                <a:cs typeface="Georgia" panose="02040502050405090303"/>
                <a:sym typeface="Georgia" panose="02040502050405090303"/>
              </a:rPr>
              <a:t> </a:t>
            </a:r>
            <a:r>
              <a:rPr lang="en-GB" sz="1545">
                <a:latin typeface="Georgia" panose="02040502050405090303"/>
                <a:ea typeface="Georgia" panose="02040502050405090303"/>
                <a:cs typeface="Georgia" panose="02040502050405090303"/>
                <a:sym typeface="Georgia" panose="02040502050405090303"/>
              </a:rPr>
              <a:t>To improve segmentation accuracy of medical CT-scans, specifically of the pancreas, by integrating </a:t>
            </a:r>
            <a:r>
              <a:rPr lang="en-GB" sz="1545" b="1">
                <a:latin typeface="Georgia" panose="02040502050405090303"/>
                <a:ea typeface="Georgia" panose="02040502050405090303"/>
                <a:cs typeface="Georgia" panose="02040502050405090303"/>
                <a:sym typeface="Georgia" panose="02040502050405090303"/>
              </a:rPr>
              <a:t>Attention Gates (AGs)</a:t>
            </a:r>
            <a:r>
              <a:rPr lang="en-GB" sz="1545">
                <a:latin typeface="Georgia" panose="02040502050405090303"/>
                <a:ea typeface="Georgia" panose="02040502050405090303"/>
                <a:cs typeface="Georgia" panose="02040502050405090303"/>
                <a:sym typeface="Georgia" panose="02040502050405090303"/>
              </a:rPr>
              <a:t> into the existing U-Net model to focus on relevant regions without extra localization models.</a:t>
            </a:r>
            <a:endParaRPr sz="1545">
              <a:latin typeface="Georgia" panose="02040502050405090303"/>
              <a:ea typeface="Georgia" panose="02040502050405090303"/>
              <a:cs typeface="Georgia" panose="02040502050405090303"/>
              <a:sym typeface="Georgia" panose="02040502050405090303"/>
            </a:endParaRPr>
          </a:p>
          <a:p>
            <a:pPr marL="0" lvl="0" indent="0" algn="l" rtl="0">
              <a:spcBef>
                <a:spcPts val="0"/>
              </a:spcBef>
              <a:spcAft>
                <a:spcPts val="0"/>
              </a:spcAft>
              <a:buNone/>
            </a:pPr>
            <a:endParaRPr sz="3020"/>
          </a:p>
        </p:txBody>
      </p:sp>
      <p:sp>
        <p:nvSpPr>
          <p:cNvPr id="61" name="Google Shape;61;p14"/>
          <p:cNvSpPr txBox="1"/>
          <p:nvPr>
            <p:ph type="body" idx="1"/>
          </p:nvPr>
        </p:nvSpPr>
        <p:spPr>
          <a:xfrm>
            <a:off x="311700" y="1934025"/>
            <a:ext cx="8520600" cy="276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u="sng">
                <a:solidFill>
                  <a:schemeClr val="dk1"/>
                </a:solidFill>
                <a:latin typeface="Georgia" panose="02040502050405090303"/>
                <a:ea typeface="Georgia" panose="02040502050405090303"/>
                <a:cs typeface="Georgia" panose="02040502050405090303"/>
                <a:sym typeface="Georgia" panose="02040502050405090303"/>
              </a:rPr>
              <a:t>Problem Statement:</a:t>
            </a:r>
            <a:r>
              <a:rPr lang="en-GB">
                <a:solidFill>
                  <a:schemeClr val="dk1"/>
                </a:solidFill>
                <a:latin typeface="Georgia" panose="02040502050405090303"/>
                <a:ea typeface="Georgia" panose="02040502050405090303"/>
                <a:cs typeface="Georgia" panose="02040502050405090303"/>
                <a:sym typeface="Georgia" panose="02040502050405090303"/>
              </a:rPr>
              <a:t> </a:t>
            </a:r>
            <a:r>
              <a:rPr lang="en-GB" sz="1300">
                <a:solidFill>
                  <a:schemeClr val="dk1"/>
                </a:solidFill>
                <a:latin typeface="Georgia" panose="02040502050405090303"/>
                <a:ea typeface="Georgia" panose="02040502050405090303"/>
                <a:cs typeface="Georgia" panose="02040502050405090303"/>
                <a:sym typeface="Georgia" panose="02040502050405090303"/>
              </a:rPr>
              <a:t>Standard U-Net struggles with identifying small or variable-sized organs like the pancreas without additional localization steps</a:t>
            </a:r>
            <a:r>
              <a:rPr lang="en-GB" sz="1300">
                <a:solidFill>
                  <a:schemeClr val="dk1"/>
                </a:solidFill>
                <a:latin typeface="Georgia" panose="02040502050405090303"/>
                <a:ea typeface="Georgia" panose="02040502050405090303"/>
                <a:cs typeface="Georgia" panose="02040502050405090303"/>
                <a:sym typeface="Georgia" panose="02040502050405090303"/>
              </a:rPr>
              <a:t> due to:</a:t>
            </a:r>
            <a:endParaRPr sz="13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1200"/>
              </a:spcBef>
              <a:spcAft>
                <a:spcPts val="0"/>
              </a:spcAft>
              <a:buClr>
                <a:schemeClr val="dk1"/>
              </a:buClr>
              <a:buSzPts val="1200"/>
              <a:buFont typeface="Georgia" panose="02040502050405090303"/>
              <a:buChar char="●"/>
            </a:pPr>
            <a:r>
              <a:rPr lang="en-GB" sz="1200">
                <a:solidFill>
                  <a:schemeClr val="dk1"/>
                </a:solidFill>
                <a:latin typeface="Georgia" panose="02040502050405090303"/>
                <a:ea typeface="Georgia" panose="02040502050405090303"/>
                <a:cs typeface="Georgia" panose="02040502050405090303"/>
                <a:sym typeface="Georgia" panose="02040502050405090303"/>
              </a:rPr>
              <a:t>Medical image segmentation is crucial but tedious and error-prone when done manually.</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0"/>
              </a:spcBef>
              <a:spcAft>
                <a:spcPts val="0"/>
              </a:spcAft>
              <a:buClr>
                <a:schemeClr val="dk1"/>
              </a:buClr>
              <a:buSzPts val="1200"/>
              <a:buFont typeface="Georgia" panose="02040502050405090303"/>
              <a:buChar char="●"/>
            </a:pPr>
            <a:r>
              <a:rPr lang="en-GB" sz="1200">
                <a:solidFill>
                  <a:schemeClr val="dk1"/>
                </a:solidFill>
                <a:latin typeface="Georgia" panose="02040502050405090303"/>
                <a:ea typeface="Georgia" panose="02040502050405090303"/>
                <a:cs typeface="Georgia" panose="02040502050405090303"/>
                <a:sym typeface="Georgia" panose="02040502050405090303"/>
              </a:rPr>
              <a:t>Traditional convolutional neural networks (CNNs) achieve good results but are computationally expensive due to the need for multi-stage cascaded models.</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1150" algn="l" rtl="0">
              <a:spcBef>
                <a:spcPts val="0"/>
              </a:spcBef>
              <a:spcAft>
                <a:spcPts val="0"/>
              </a:spcAft>
              <a:buClr>
                <a:schemeClr val="dk1"/>
              </a:buClr>
              <a:buSzPts val="1300"/>
              <a:buFont typeface="Georgia" panose="02040502050405090303"/>
              <a:buChar char="●"/>
            </a:pPr>
            <a:r>
              <a:rPr lang="en-GB" sz="1200">
                <a:solidFill>
                  <a:schemeClr val="dk1"/>
                </a:solidFill>
                <a:latin typeface="Georgia" panose="02040502050405090303"/>
                <a:ea typeface="Georgia" panose="02040502050405090303"/>
                <a:cs typeface="Georgia" panose="02040502050405090303"/>
                <a:sym typeface="Georgia" panose="02040502050405090303"/>
              </a:rPr>
              <a:t>Low tissue contrast of the organ.</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1150" algn="l" rtl="0">
              <a:spcBef>
                <a:spcPts val="0"/>
              </a:spcBef>
              <a:spcAft>
                <a:spcPts val="0"/>
              </a:spcAft>
              <a:buClr>
                <a:schemeClr val="dk1"/>
              </a:buClr>
              <a:buSzPts val="1300"/>
              <a:buFont typeface="Georgia" panose="02040502050405090303"/>
              <a:buChar char="●"/>
            </a:pPr>
            <a:r>
              <a:rPr lang="en-GB" sz="1200">
                <a:solidFill>
                  <a:schemeClr val="dk1"/>
                </a:solidFill>
                <a:latin typeface="Georgia" panose="02040502050405090303"/>
                <a:ea typeface="Georgia" panose="02040502050405090303"/>
                <a:cs typeface="Georgia" panose="02040502050405090303"/>
                <a:sym typeface="Georgia" panose="02040502050405090303"/>
              </a:rPr>
              <a:t>Large variability in organ shape and size.</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0" algn="l" rtl="0">
              <a:spcBef>
                <a:spcPts val="1200"/>
              </a:spcBef>
              <a:spcAft>
                <a:spcPts val="1200"/>
              </a:spcAft>
              <a:buNone/>
            </a:pPr>
            <a:endParaRPr sz="1200">
              <a:solidFill>
                <a:schemeClr val="dk1"/>
              </a:solidFill>
              <a:latin typeface="Georgia" panose="02040502050405090303"/>
              <a:ea typeface="Georgia" panose="02040502050405090303"/>
              <a:cs typeface="Georgia" panose="02040502050405090303"/>
              <a:sym typeface="Georgia" panose="020405020504050903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320">
                <a:latin typeface="Georgia" panose="02040502050405090303"/>
                <a:ea typeface="Georgia" panose="02040502050405090303"/>
                <a:cs typeface="Georgia" panose="02040502050405090303"/>
                <a:sym typeface="Georgia" panose="02040502050405090303"/>
              </a:rPr>
              <a:t>Why can we not use traditional CNN models?</a:t>
            </a:r>
            <a:endParaRPr sz="2320">
              <a:latin typeface="Georgia" panose="02040502050405090303"/>
              <a:ea typeface="Georgia" panose="02040502050405090303"/>
              <a:cs typeface="Georgia" panose="02040502050405090303"/>
              <a:sym typeface="Georgia" panose="02040502050405090303"/>
            </a:endParaRPr>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dk1"/>
                </a:solidFill>
                <a:latin typeface="Georgia" panose="02040502050405090303"/>
                <a:ea typeface="Georgia" panose="02040502050405090303"/>
                <a:cs typeface="Georgia" panose="02040502050405090303"/>
                <a:sym typeface="Georgia" panose="02040502050405090303"/>
              </a:rPr>
              <a:t>Multi-stage CNN frameworks first localize the organ (ROI - region of interest) and then refine further segmentation.</a:t>
            </a:r>
            <a:endParaRPr sz="14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7500" algn="l" rtl="0">
              <a:spcBef>
                <a:spcPts val="1200"/>
              </a:spcBef>
              <a:spcAft>
                <a:spcPts val="0"/>
              </a:spcAft>
              <a:buClr>
                <a:schemeClr val="dk1"/>
              </a:buClr>
              <a:buSzPts val="1400"/>
              <a:buAutoNum type="arabicPeriod"/>
            </a:pPr>
            <a:r>
              <a:rPr lang="en-GB" sz="1400" b="1" u="sng">
                <a:solidFill>
                  <a:schemeClr val="dk1"/>
                </a:solidFill>
                <a:latin typeface="Georgia" panose="02040502050405090303"/>
                <a:ea typeface="Georgia" panose="02040502050405090303"/>
                <a:cs typeface="Georgia" panose="02040502050405090303"/>
                <a:sym typeface="Georgia" panose="02040502050405090303"/>
              </a:rPr>
              <a:t>High Computational Cost:</a:t>
            </a:r>
            <a:r>
              <a:rPr lang="en-GB" sz="1400">
                <a:solidFill>
                  <a:schemeClr val="dk1"/>
                </a:solidFill>
                <a:latin typeface="Georgia" panose="02040502050405090303"/>
                <a:ea typeface="Georgia" panose="02040502050405090303"/>
                <a:cs typeface="Georgia" panose="02040502050405090303"/>
                <a:sym typeface="Georgia" panose="02040502050405090303"/>
              </a:rPr>
              <a:t> Cascaded models require multiple CNNs to process the same input image repeatedly, leading to excessive resource usage.</a:t>
            </a:r>
            <a:endParaRPr sz="14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7500" algn="l" rtl="0">
              <a:spcBef>
                <a:spcPts val="0"/>
              </a:spcBef>
              <a:spcAft>
                <a:spcPts val="0"/>
              </a:spcAft>
              <a:buClr>
                <a:schemeClr val="dk1"/>
              </a:buClr>
              <a:buSzPts val="1400"/>
              <a:buAutoNum type="arabicPeriod"/>
            </a:pPr>
            <a:r>
              <a:rPr lang="en-GB" sz="1400" b="1" u="sng">
                <a:solidFill>
                  <a:schemeClr val="dk1"/>
                </a:solidFill>
                <a:latin typeface="Georgia" panose="02040502050405090303"/>
                <a:ea typeface="Georgia" panose="02040502050405090303"/>
                <a:cs typeface="Georgia" panose="02040502050405090303"/>
                <a:sym typeface="Georgia" panose="02040502050405090303"/>
              </a:rPr>
              <a:t>Redundancy in Feature Extraction:</a:t>
            </a:r>
            <a:r>
              <a:rPr lang="en-GB" sz="1400">
                <a:solidFill>
                  <a:schemeClr val="dk1"/>
                </a:solidFill>
                <a:latin typeface="Georgia" panose="02040502050405090303"/>
                <a:ea typeface="Georgia" panose="02040502050405090303"/>
                <a:cs typeface="Georgia" panose="02040502050405090303"/>
                <a:sym typeface="Georgia" panose="02040502050405090303"/>
              </a:rPr>
              <a:t> Low-level image features (e.g., edges, textures) are repeatedly extracted by each stage, which is inefficient.</a:t>
            </a:r>
            <a:endParaRPr sz="14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7500" algn="l" rtl="0">
              <a:spcBef>
                <a:spcPts val="0"/>
              </a:spcBef>
              <a:spcAft>
                <a:spcPts val="0"/>
              </a:spcAft>
              <a:buClr>
                <a:schemeClr val="dk1"/>
              </a:buClr>
              <a:buSzPts val="1400"/>
              <a:buAutoNum type="arabicPeriod"/>
            </a:pPr>
            <a:r>
              <a:rPr lang="en-GB" sz="1400" b="1" u="sng">
                <a:solidFill>
                  <a:schemeClr val="dk1"/>
                </a:solidFill>
                <a:latin typeface="Georgia" panose="02040502050405090303"/>
                <a:ea typeface="Georgia" panose="02040502050405090303"/>
                <a:cs typeface="Georgia" panose="02040502050405090303"/>
                <a:sym typeface="Georgia" panose="02040502050405090303"/>
              </a:rPr>
              <a:t>Increased Model Complexity:</a:t>
            </a:r>
            <a:r>
              <a:rPr lang="en-GB" sz="1400">
                <a:solidFill>
                  <a:schemeClr val="dk1"/>
                </a:solidFill>
                <a:latin typeface="Georgia" panose="02040502050405090303"/>
                <a:ea typeface="Georgia" panose="02040502050405090303"/>
                <a:cs typeface="Georgia" panose="02040502050405090303"/>
                <a:sym typeface="Georgia" panose="02040502050405090303"/>
              </a:rPr>
              <a:t> Requires separate models for localization and segmentation, making the system harder to maintain and deploy.</a:t>
            </a:r>
            <a:endParaRPr sz="14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7500" algn="l" rtl="0">
              <a:spcBef>
                <a:spcPts val="0"/>
              </a:spcBef>
              <a:spcAft>
                <a:spcPts val="0"/>
              </a:spcAft>
              <a:buClr>
                <a:schemeClr val="dk1"/>
              </a:buClr>
              <a:buSzPts val="1400"/>
              <a:buAutoNum type="arabicPeriod"/>
            </a:pPr>
            <a:r>
              <a:rPr lang="en-GB" sz="1400" b="1" u="sng">
                <a:solidFill>
                  <a:schemeClr val="dk1"/>
                </a:solidFill>
                <a:latin typeface="Georgia" panose="02040502050405090303"/>
                <a:ea typeface="Georgia" panose="02040502050405090303"/>
                <a:cs typeface="Georgia" panose="02040502050405090303"/>
                <a:sym typeface="Georgia" panose="02040502050405090303"/>
              </a:rPr>
              <a:t>False Positives in Background Regions:</a:t>
            </a:r>
            <a:r>
              <a:rPr lang="en-GB" sz="1400">
                <a:solidFill>
                  <a:schemeClr val="dk1"/>
                </a:solidFill>
                <a:latin typeface="Georgia" panose="02040502050405090303"/>
                <a:ea typeface="Georgia" panose="02040502050405090303"/>
                <a:cs typeface="Georgia" panose="02040502050405090303"/>
                <a:sym typeface="Georgia" panose="02040502050405090303"/>
              </a:rPr>
              <a:t> These models can still produce false activations in irrelevant regions due to a lack of focus on the target organ.</a:t>
            </a:r>
            <a:endParaRPr sz="14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17500" algn="l" rtl="0">
              <a:spcBef>
                <a:spcPts val="0"/>
              </a:spcBef>
              <a:spcAft>
                <a:spcPts val="0"/>
              </a:spcAft>
              <a:buClr>
                <a:schemeClr val="dk1"/>
              </a:buClr>
              <a:buSzPts val="1400"/>
              <a:buAutoNum type="arabicPeriod"/>
            </a:pPr>
            <a:r>
              <a:rPr lang="en-GB" sz="1400" b="1" u="sng">
                <a:solidFill>
                  <a:schemeClr val="dk1"/>
                </a:solidFill>
                <a:latin typeface="Georgia" panose="02040502050405090303"/>
                <a:ea typeface="Georgia" panose="02040502050405090303"/>
                <a:cs typeface="Georgia" panose="02040502050405090303"/>
                <a:sym typeface="Georgia" panose="02040502050405090303"/>
              </a:rPr>
              <a:t>Poor Generalization for Variable Shapes and Sizes:</a:t>
            </a:r>
            <a:r>
              <a:rPr lang="en-GB" sz="1400">
                <a:solidFill>
                  <a:schemeClr val="dk1"/>
                </a:solidFill>
                <a:latin typeface="Georgia" panose="02040502050405090303"/>
                <a:ea typeface="Georgia" panose="02040502050405090303"/>
                <a:cs typeface="Georgia" panose="02040502050405090303"/>
                <a:sym typeface="Georgia" panose="02040502050405090303"/>
              </a:rPr>
              <a:t> Small organs like the pancreas vary significantly across patients. Cascaded models often fail to generalize well across </a:t>
            </a:r>
            <a:r>
              <a:rPr lang="en-GB" sz="1400">
                <a:solidFill>
                  <a:schemeClr val="dk1"/>
                </a:solidFill>
              </a:rPr>
              <a:t>diverse cases.</a:t>
            </a:r>
            <a:endParaRPr sz="1400">
              <a:solidFill>
                <a:schemeClr val="dk1"/>
              </a:solidFill>
            </a:endParaRPr>
          </a:p>
          <a:p>
            <a:pPr marL="0" lvl="0" indent="0" algn="l" rtl="0">
              <a:spcBef>
                <a:spcPts val="120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420">
                <a:latin typeface="Georgia" panose="02040502050405090303"/>
                <a:ea typeface="Georgia" panose="02040502050405090303"/>
                <a:cs typeface="Georgia" panose="02040502050405090303"/>
                <a:sym typeface="Georgia" panose="02040502050405090303"/>
              </a:rPr>
              <a:t>What are Attention Gates (AGs)?</a:t>
            </a:r>
            <a:endParaRPr sz="2420">
              <a:latin typeface="Georgia" panose="02040502050405090303"/>
              <a:ea typeface="Georgia" panose="02040502050405090303"/>
              <a:cs typeface="Georgia" panose="02040502050405090303"/>
              <a:sym typeface="Georgia" panose="02040502050405090303"/>
            </a:endParaRPr>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b="1">
                <a:solidFill>
                  <a:schemeClr val="dk1"/>
                </a:solidFill>
                <a:latin typeface="Georgia" panose="02040502050405090303"/>
                <a:ea typeface="Georgia" panose="02040502050405090303"/>
                <a:cs typeface="Georgia" panose="02040502050405090303"/>
                <a:sym typeface="Georgia" panose="02040502050405090303"/>
              </a:rPr>
              <a:t>Attention Gates (AGs)</a:t>
            </a:r>
            <a:r>
              <a:rPr lang="en-GB" sz="1200">
                <a:solidFill>
                  <a:schemeClr val="dk1"/>
                </a:solidFill>
                <a:latin typeface="Georgia" panose="02040502050405090303"/>
                <a:ea typeface="Georgia" panose="02040502050405090303"/>
                <a:cs typeface="Georgia" panose="02040502050405090303"/>
                <a:sym typeface="Georgia" panose="02040502050405090303"/>
              </a:rPr>
              <a:t> are a novel enhancement to the U-Net architecture that enables the model to automatically focus on relevant regions of an input image while suppressing irrelevant features - like background noise. They dynamically adjust the importance of feature activations based on contextual information, allowing the network to emphasize regions that are most relevant to the task, such as identifying the pancreas in medical images.</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400"/>
              </a:spcBef>
              <a:spcAft>
                <a:spcPts val="0"/>
              </a:spcAft>
              <a:buClr>
                <a:schemeClr val="dk1"/>
              </a:buClr>
              <a:buSzPts val="1100"/>
              <a:buFont typeface="Arial" panose="020B0604020202090204"/>
              <a:buNone/>
            </a:pPr>
            <a:r>
              <a:rPr lang="en-GB" sz="1400">
                <a:solidFill>
                  <a:schemeClr val="dk1"/>
                </a:solidFill>
                <a:latin typeface="Georgia" panose="02040502050405090303"/>
                <a:ea typeface="Georgia" panose="02040502050405090303"/>
                <a:cs typeface="Georgia" panose="02040502050405090303"/>
                <a:sym typeface="Georgia" panose="02040502050405090303"/>
              </a:rPr>
              <a:t>Some Key Points:</a:t>
            </a:r>
            <a:endParaRPr sz="14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1200"/>
              </a:spcBef>
              <a:spcAft>
                <a:spcPts val="0"/>
              </a:spcAft>
              <a:buClr>
                <a:schemeClr val="dk1"/>
              </a:buClr>
              <a:buSzPts val="1200"/>
              <a:buAutoNum type="arabicPeriod"/>
            </a:pPr>
            <a:r>
              <a:rPr lang="en-GB" sz="1200" b="1">
                <a:solidFill>
                  <a:schemeClr val="dk1"/>
                </a:solidFill>
                <a:latin typeface="Georgia" panose="02040502050405090303"/>
                <a:ea typeface="Georgia" panose="02040502050405090303"/>
                <a:cs typeface="Georgia" panose="02040502050405090303"/>
                <a:sym typeface="Georgia" panose="02040502050405090303"/>
              </a:rPr>
              <a:t>Selective Feature Filtering:</a:t>
            </a:r>
            <a:r>
              <a:rPr lang="en-GB" sz="1200">
                <a:solidFill>
                  <a:schemeClr val="dk1"/>
                </a:solidFill>
                <a:latin typeface="Georgia" panose="02040502050405090303"/>
                <a:ea typeface="Georgia" panose="02040502050405090303"/>
                <a:cs typeface="Georgia" panose="02040502050405090303"/>
                <a:sym typeface="Georgia" panose="02040502050405090303"/>
              </a:rPr>
              <a:t> AGs filter out irrelevant activations in skip connections, ensuring only useful features are passed to the decoder during upsampling.</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0"/>
              </a:spcBef>
              <a:spcAft>
                <a:spcPts val="0"/>
              </a:spcAft>
              <a:buClr>
                <a:schemeClr val="dk1"/>
              </a:buClr>
              <a:buSzPts val="1200"/>
              <a:buAutoNum type="arabicPeriod"/>
            </a:pPr>
            <a:r>
              <a:rPr lang="en-GB" sz="1200" b="1">
                <a:solidFill>
                  <a:schemeClr val="dk1"/>
                </a:solidFill>
                <a:latin typeface="Georgia" panose="02040502050405090303"/>
                <a:ea typeface="Georgia" panose="02040502050405090303"/>
                <a:cs typeface="Georgia" panose="02040502050405090303"/>
                <a:sym typeface="Georgia" panose="02040502050405090303"/>
              </a:rPr>
              <a:t>Built-in Localization Mechanism:</a:t>
            </a:r>
            <a:r>
              <a:rPr lang="en-GB" sz="1200">
                <a:solidFill>
                  <a:schemeClr val="dk1"/>
                </a:solidFill>
                <a:latin typeface="Georgia" panose="02040502050405090303"/>
                <a:ea typeface="Georgia" panose="02040502050405090303"/>
                <a:cs typeface="Georgia" panose="02040502050405090303"/>
                <a:sym typeface="Georgia" panose="02040502050405090303"/>
              </a:rPr>
              <a:t> Unlike traditional methods that require separate localization models, AGs incorporate localization directly within the segmentation network.</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0"/>
              </a:spcBef>
              <a:spcAft>
                <a:spcPts val="0"/>
              </a:spcAft>
              <a:buClr>
                <a:schemeClr val="dk1"/>
              </a:buClr>
              <a:buSzPts val="1200"/>
              <a:buAutoNum type="arabicPeriod"/>
            </a:pPr>
            <a:r>
              <a:rPr lang="en-GB" sz="1200" b="1">
                <a:solidFill>
                  <a:schemeClr val="dk1"/>
                </a:solidFill>
                <a:latin typeface="Georgia" panose="02040502050405090303"/>
                <a:ea typeface="Georgia" panose="02040502050405090303"/>
                <a:cs typeface="Georgia" panose="02040502050405090303"/>
                <a:sym typeface="Georgia" panose="02040502050405090303"/>
              </a:rPr>
              <a:t>Efficient and Scalable:</a:t>
            </a:r>
            <a:r>
              <a:rPr lang="en-GB" sz="1200">
                <a:solidFill>
                  <a:schemeClr val="dk1"/>
                </a:solidFill>
                <a:latin typeface="Georgia" panose="02040502050405090303"/>
                <a:ea typeface="Georgia" panose="02040502050405090303"/>
                <a:cs typeface="Georgia" panose="02040502050405090303"/>
                <a:sym typeface="Georgia" panose="02040502050405090303"/>
              </a:rPr>
              <a:t> AGs improve segmentation accuracy without introducing significant computational overhead.</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200"/>
              </a:spcBef>
              <a:spcAft>
                <a:spcPts val="1200"/>
              </a:spcAft>
              <a:buNone/>
            </a:pPr>
            <a:r>
              <a:rPr lang="en-GB" sz="1200">
                <a:solidFill>
                  <a:schemeClr val="dk1"/>
                </a:solidFill>
                <a:latin typeface="Georgia" panose="02040502050405090303"/>
                <a:ea typeface="Georgia" panose="02040502050405090303"/>
                <a:cs typeface="Georgia" panose="02040502050405090303"/>
                <a:sym typeface="Georgia" panose="02040502050405090303"/>
              </a:rPr>
              <a:t>Basically, AGs allow the network to learn where to look and what to ignore, resulting in more accurate and efficient segmentation.</a:t>
            </a:r>
            <a:endParaRPr sz="1200">
              <a:solidFill>
                <a:schemeClr val="dk1"/>
              </a:solidFill>
              <a:latin typeface="Georgia" panose="02040502050405090303"/>
              <a:ea typeface="Georgia" panose="02040502050405090303"/>
              <a:cs typeface="Georgia" panose="02040502050405090303"/>
              <a:sym typeface="Georgia" panose="020405020504050903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320">
                <a:latin typeface="Georgia" panose="02040502050405090303"/>
                <a:ea typeface="Georgia" panose="02040502050405090303"/>
                <a:cs typeface="Georgia" panose="02040502050405090303"/>
                <a:sym typeface="Georgia" panose="02040502050405090303"/>
              </a:rPr>
              <a:t>Methodology</a:t>
            </a:r>
            <a:endParaRPr sz="2320">
              <a:latin typeface="Georgia" panose="02040502050405090303"/>
              <a:ea typeface="Georgia" panose="02040502050405090303"/>
              <a:cs typeface="Georgia" panose="02040502050405090303"/>
              <a:sym typeface="Georgia" panose="02040502050405090303"/>
            </a:endParaRPr>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1670" b="1" u="sng">
                <a:solidFill>
                  <a:srgbClr val="000000"/>
                </a:solidFill>
                <a:latin typeface="Georgia" panose="02040502050405090303"/>
                <a:ea typeface="Georgia" panose="02040502050405090303"/>
                <a:cs typeface="Georgia" panose="02040502050405090303"/>
                <a:sym typeface="Georgia" panose="02040502050405090303"/>
              </a:rPr>
              <a:t>Why Add Attention Gates to U-Net?</a:t>
            </a:r>
            <a:endParaRPr sz="1670" b="1" u="sng">
              <a:solidFill>
                <a:srgbClr val="000000"/>
              </a:solidFill>
              <a:latin typeface="Georgia" panose="02040502050405090303"/>
              <a:ea typeface="Georgia" panose="02040502050405090303"/>
              <a:cs typeface="Georgia" panose="02040502050405090303"/>
              <a:sym typeface="Georgia" panose="02040502050405090303"/>
            </a:endParaRPr>
          </a:p>
          <a:p>
            <a:pPr marL="0" lvl="0" indent="0" algn="l" rtl="0">
              <a:spcBef>
                <a:spcPts val="1400"/>
              </a:spcBef>
              <a:spcAft>
                <a:spcPts val="0"/>
              </a:spcAft>
              <a:buNone/>
            </a:pPr>
            <a:r>
              <a:rPr lang="en-GB" sz="1545" b="1">
                <a:solidFill>
                  <a:schemeClr val="dk1"/>
                </a:solidFill>
                <a:latin typeface="Georgia" panose="02040502050405090303"/>
                <a:ea typeface="Georgia" panose="02040502050405090303"/>
                <a:cs typeface="Georgia" panose="02040502050405090303"/>
                <a:sym typeface="Georgia" panose="02040502050405090303"/>
              </a:rPr>
              <a:t>U-Net : A Quick Recap</a:t>
            </a:r>
            <a:r>
              <a:rPr lang="en-GB" sz="1545">
                <a:solidFill>
                  <a:schemeClr val="dk1"/>
                </a:solidFill>
                <a:latin typeface="Georgia" panose="02040502050405090303"/>
                <a:ea typeface="Georgia" panose="02040502050405090303"/>
                <a:cs typeface="Georgia" panose="02040502050405090303"/>
                <a:sym typeface="Georgia" panose="02040502050405090303"/>
              </a:rPr>
              <a:t> - </a:t>
            </a:r>
            <a:r>
              <a:rPr lang="en-GB" sz="1345">
                <a:solidFill>
                  <a:schemeClr val="dk1"/>
                </a:solidFill>
                <a:latin typeface="Georgia" panose="02040502050405090303"/>
                <a:ea typeface="Georgia" panose="02040502050405090303"/>
                <a:cs typeface="Georgia" panose="02040502050405090303"/>
                <a:sym typeface="Georgia" panose="02040502050405090303"/>
              </a:rPr>
              <a:t>U-Net is a widely used fully convolutional network (FCN) designed for medical image segmentation. It consists of an encoder-decoder architecture with skip connections that transfer low-level features from the encoder to the decoder</a:t>
            </a:r>
            <a:endParaRPr sz="1345">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400"/>
              </a:spcBef>
              <a:spcAft>
                <a:spcPts val="0"/>
              </a:spcAft>
              <a:buNone/>
            </a:pPr>
            <a:r>
              <a:rPr lang="en-GB" sz="1410" b="1">
                <a:solidFill>
                  <a:schemeClr val="dk1"/>
                </a:solidFill>
                <a:latin typeface="Georgia" panose="02040502050405090303"/>
                <a:ea typeface="Georgia" panose="02040502050405090303"/>
                <a:cs typeface="Georgia" panose="02040502050405090303"/>
                <a:sym typeface="Georgia" panose="02040502050405090303"/>
              </a:rPr>
              <a:t>Limitations</a:t>
            </a:r>
            <a:r>
              <a:rPr lang="en-GB" sz="1410">
                <a:solidFill>
                  <a:schemeClr val="dk1"/>
                </a:solidFill>
                <a:latin typeface="Georgia" panose="02040502050405090303"/>
                <a:ea typeface="Georgia" panose="02040502050405090303"/>
                <a:cs typeface="Georgia" panose="02040502050405090303"/>
                <a:sym typeface="Georgia" panose="02040502050405090303"/>
              </a:rPr>
              <a:t> of Standard U-Net:</a:t>
            </a:r>
            <a:endParaRPr sz="141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spcBef>
                <a:spcPts val="1200"/>
              </a:spcBef>
              <a:spcAft>
                <a:spcPts val="0"/>
              </a:spcAft>
              <a:buClr>
                <a:schemeClr val="dk1"/>
              </a:buClr>
              <a:buSzPct val="100000"/>
              <a:buFont typeface="Georgia" panose="02040502050405090303"/>
              <a:buAutoNum type="arabicPeriod"/>
            </a:pPr>
            <a:r>
              <a:rPr lang="en-GB" sz="1455" b="1">
                <a:solidFill>
                  <a:schemeClr val="dk1"/>
                </a:solidFill>
                <a:latin typeface="Georgia" panose="02040502050405090303"/>
                <a:ea typeface="Georgia" panose="02040502050405090303"/>
                <a:cs typeface="Georgia" panose="02040502050405090303"/>
                <a:sym typeface="Georgia" panose="02040502050405090303"/>
              </a:rPr>
              <a:t>Inefficient Feature Transfer:</a:t>
            </a:r>
            <a:r>
              <a:rPr lang="en-GB" sz="1455">
                <a:solidFill>
                  <a:schemeClr val="dk1"/>
                </a:solidFill>
                <a:latin typeface="Georgia" panose="02040502050405090303"/>
                <a:ea typeface="Georgia" panose="02040502050405090303"/>
                <a:cs typeface="Georgia" panose="02040502050405090303"/>
                <a:sym typeface="Georgia" panose="02040502050405090303"/>
              </a:rPr>
              <a:t> Skip connections transfer all features, including irrelevant background details, leading to false positives.</a:t>
            </a:r>
            <a:endParaRPr sz="1455">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spcBef>
                <a:spcPts val="0"/>
              </a:spcBef>
              <a:spcAft>
                <a:spcPts val="0"/>
              </a:spcAft>
              <a:buClr>
                <a:schemeClr val="dk1"/>
              </a:buClr>
              <a:buSzPct val="100000"/>
              <a:buFont typeface="Georgia" panose="02040502050405090303"/>
              <a:buAutoNum type="arabicPeriod"/>
            </a:pPr>
            <a:r>
              <a:rPr lang="en-GB" sz="1455" b="1">
                <a:solidFill>
                  <a:schemeClr val="dk1"/>
                </a:solidFill>
                <a:latin typeface="Georgia" panose="02040502050405090303"/>
                <a:ea typeface="Georgia" panose="02040502050405090303"/>
                <a:cs typeface="Georgia" panose="02040502050405090303"/>
                <a:sym typeface="Georgia" panose="02040502050405090303"/>
              </a:rPr>
              <a:t>No Focus on Target Regions</a:t>
            </a:r>
            <a:r>
              <a:rPr lang="en-GB" sz="1455">
                <a:solidFill>
                  <a:schemeClr val="dk1"/>
                </a:solidFill>
                <a:latin typeface="Georgia" panose="02040502050405090303"/>
                <a:ea typeface="Georgia" panose="02040502050405090303"/>
                <a:cs typeface="Georgia" panose="02040502050405090303"/>
                <a:sym typeface="Georgia" panose="02040502050405090303"/>
              </a:rPr>
              <a:t>: U-Net lacks an inherent mechanism to identify and focus on key structures (e.g., pancreas), especially for small and variable-sized organs</a:t>
            </a:r>
            <a:endParaRPr sz="1455">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400"/>
              </a:spcBef>
              <a:spcAft>
                <a:spcPts val="0"/>
              </a:spcAft>
              <a:buNone/>
            </a:pPr>
            <a:r>
              <a:rPr lang="en-GB" sz="1410" b="1">
                <a:solidFill>
                  <a:schemeClr val="dk1"/>
                </a:solidFill>
                <a:latin typeface="Georgia" panose="02040502050405090303"/>
                <a:ea typeface="Georgia" panose="02040502050405090303"/>
                <a:cs typeface="Georgia" panose="02040502050405090303"/>
                <a:sym typeface="Georgia" panose="02040502050405090303"/>
              </a:rPr>
              <a:t>Motivation</a:t>
            </a:r>
            <a:r>
              <a:rPr lang="en-GB" sz="1410">
                <a:solidFill>
                  <a:schemeClr val="dk1"/>
                </a:solidFill>
                <a:latin typeface="Georgia" panose="02040502050405090303"/>
                <a:ea typeface="Georgia" panose="02040502050405090303"/>
                <a:cs typeface="Georgia" panose="02040502050405090303"/>
                <a:sym typeface="Georgia" panose="02040502050405090303"/>
              </a:rPr>
              <a:t> for Adding Attention Gates (AGs):</a:t>
            </a:r>
            <a:endParaRPr sz="141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spcBef>
                <a:spcPts val="1200"/>
              </a:spcBef>
              <a:spcAft>
                <a:spcPts val="0"/>
              </a:spcAft>
              <a:buClr>
                <a:schemeClr val="dk1"/>
              </a:buClr>
              <a:buSzPct val="100000"/>
              <a:buFont typeface="Georgia" panose="02040502050405090303"/>
              <a:buAutoNum type="arabicPeriod"/>
            </a:pPr>
            <a:r>
              <a:rPr lang="en-GB" sz="1465">
                <a:solidFill>
                  <a:schemeClr val="dk1"/>
                </a:solidFill>
                <a:latin typeface="Georgia" panose="02040502050405090303"/>
                <a:ea typeface="Georgia" panose="02040502050405090303"/>
                <a:cs typeface="Georgia" panose="02040502050405090303"/>
                <a:sym typeface="Georgia" panose="02040502050405090303"/>
              </a:rPr>
              <a:t>Filtering out irrelevant features before they reach the decoder.</a:t>
            </a:r>
            <a:endParaRPr sz="1465">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spcBef>
                <a:spcPts val="0"/>
              </a:spcBef>
              <a:spcAft>
                <a:spcPts val="0"/>
              </a:spcAft>
              <a:buClr>
                <a:schemeClr val="dk1"/>
              </a:buClr>
              <a:buSzPct val="100000"/>
              <a:buFont typeface="Georgia" panose="02040502050405090303"/>
              <a:buAutoNum type="arabicPeriod"/>
            </a:pPr>
            <a:r>
              <a:rPr lang="en-GB" sz="1465">
                <a:solidFill>
                  <a:schemeClr val="dk1"/>
                </a:solidFill>
                <a:latin typeface="Georgia" panose="02040502050405090303"/>
                <a:ea typeface="Georgia" panose="02040502050405090303"/>
                <a:cs typeface="Georgia" panose="02040502050405090303"/>
                <a:sym typeface="Georgia" panose="02040502050405090303"/>
              </a:rPr>
              <a:t>Improving the model’s focus on important regions, enhancing segmentation accuracy</a:t>
            </a:r>
            <a:r>
              <a:rPr lang="en-GB" sz="1465">
                <a:solidFill>
                  <a:schemeClr val="dk1"/>
                </a:solidFill>
                <a:latin typeface="Georgia" panose="02040502050405090303"/>
                <a:ea typeface="Georgia" panose="02040502050405090303"/>
                <a:cs typeface="Georgia" panose="02040502050405090303"/>
                <a:sym typeface="Georgia" panose="02040502050405090303"/>
              </a:rPr>
              <a:t>.</a:t>
            </a:r>
            <a:endParaRPr sz="1465">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spcBef>
                <a:spcPts val="0"/>
              </a:spcBef>
              <a:spcAft>
                <a:spcPts val="0"/>
              </a:spcAft>
              <a:buClr>
                <a:schemeClr val="dk1"/>
              </a:buClr>
              <a:buSzPct val="100000"/>
              <a:buFont typeface="Georgia" panose="02040502050405090303"/>
              <a:buAutoNum type="arabicPeriod"/>
            </a:pPr>
            <a:r>
              <a:rPr lang="en-GB" sz="1465">
                <a:solidFill>
                  <a:schemeClr val="dk1"/>
                </a:solidFill>
                <a:latin typeface="Georgia" panose="02040502050405090303"/>
                <a:ea typeface="Georgia" panose="02040502050405090303"/>
                <a:cs typeface="Georgia" panose="02040502050405090303"/>
                <a:sym typeface="Georgia" panose="02040502050405090303"/>
              </a:rPr>
              <a:t>Eliminating the need for external localization models, simplifying the entire process.</a:t>
            </a:r>
            <a:endParaRPr sz="1465">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20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366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a:latin typeface="Georgia" panose="02040502050405090303"/>
                <a:ea typeface="Georgia" panose="02040502050405090303"/>
                <a:cs typeface="Georgia" panose="02040502050405090303"/>
                <a:sym typeface="Georgia" panose="02040502050405090303"/>
              </a:rPr>
              <a:t>Mathematical Analysis and Flow of Control</a:t>
            </a:r>
            <a:endParaRPr sz="2420">
              <a:latin typeface="Georgia" panose="02040502050405090303"/>
              <a:ea typeface="Georgia" panose="02040502050405090303"/>
              <a:cs typeface="Georgia" panose="02040502050405090303"/>
              <a:sym typeface="Georgia" panose="02040502050405090303"/>
            </a:endParaRPr>
          </a:p>
        </p:txBody>
      </p:sp>
      <p:sp>
        <p:nvSpPr>
          <p:cNvPr id="85" name="Google Shape;85;p18"/>
          <p:cNvSpPr txBox="1"/>
          <p:nvPr>
            <p:ph type="body" idx="1"/>
          </p:nvPr>
        </p:nvSpPr>
        <p:spPr>
          <a:xfrm>
            <a:off x="311700" y="1483800"/>
            <a:ext cx="8520600" cy="30933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14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200"/>
              </a:spcBef>
              <a:spcAft>
                <a:spcPts val="1200"/>
              </a:spcAft>
              <a:buNone/>
            </a:pPr>
            <a:endParaRPr>
              <a:solidFill>
                <a:schemeClr val="dk1"/>
              </a:solidFill>
              <a:latin typeface="Georgia" panose="02040502050405090303"/>
              <a:ea typeface="Georgia" panose="02040502050405090303"/>
              <a:cs typeface="Georgia" panose="02040502050405090303"/>
              <a:sym typeface="Georgia" panose="02040502050405090303"/>
            </a:endParaRPr>
          </a:p>
        </p:txBody>
      </p:sp>
      <p:pic>
        <p:nvPicPr>
          <p:cNvPr id="86" name="Google Shape;86;p18"/>
          <p:cNvPicPr preferRelativeResize="0"/>
          <p:nvPr/>
        </p:nvPicPr>
        <p:blipFill rotWithShape="1">
          <a:blip r:embed="rId1"/>
          <a:srcRect l="-960" t="-1983" r="-2355" b="-2981"/>
          <a:stretch>
            <a:fillRect/>
          </a:stretch>
        </p:blipFill>
        <p:spPr>
          <a:xfrm>
            <a:off x="1068450" y="1548850"/>
            <a:ext cx="6816600" cy="271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2816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panose="020B0604020202090204"/>
              <a:buNone/>
            </a:pPr>
            <a:r>
              <a:rPr lang="en-GB" sz="2420">
                <a:latin typeface="Georgia" panose="02040502050405090303"/>
                <a:ea typeface="Georgia" panose="02040502050405090303"/>
                <a:cs typeface="Georgia" panose="02040502050405090303"/>
                <a:sym typeface="Georgia" panose="02040502050405090303"/>
              </a:rPr>
              <a:t>Mathematical Analysis and Flow of Control  - Contd…</a:t>
            </a:r>
            <a:endParaRPr lang="en-GB" sz="2420">
              <a:latin typeface="Georgia" panose="02040502050405090303"/>
              <a:ea typeface="Georgia" panose="02040502050405090303"/>
              <a:cs typeface="Georgia" panose="02040502050405090303"/>
              <a:sym typeface="Georgia" panose="02040502050405090303"/>
            </a:endParaRPr>
          </a:p>
        </p:txBody>
      </p:sp>
      <p:sp>
        <p:nvSpPr>
          <p:cNvPr id="92" name="Google Shape;92;p19"/>
          <p:cNvSpPr txBox="1"/>
          <p:nvPr>
            <p:ph type="body" idx="1"/>
          </p:nvPr>
        </p:nvSpPr>
        <p:spPr>
          <a:xfrm>
            <a:off x="311785" y="701040"/>
            <a:ext cx="8520430" cy="4316730"/>
          </a:xfrm>
          <a:prstGeom prst="rect">
            <a:avLst/>
          </a:prstGeom>
        </p:spPr>
        <p:txBody>
          <a:bodyPr spcFirstLastPara="1" wrap="square" lIns="91425" tIns="91425" rIns="91425" bIns="91425" anchor="t" anchorCtr="0">
            <a:noAutofit/>
          </a:bodyPr>
          <a:lstStyle/>
          <a:p>
            <a:pPr marL="457200" lvl="0" indent="-302895" algn="l" rtl="0">
              <a:spcBef>
                <a:spcPts val="0"/>
              </a:spcBef>
              <a:spcAft>
                <a:spcPts val="0"/>
              </a:spcAft>
              <a:buClr>
                <a:schemeClr val="dk1"/>
              </a:buClr>
              <a:buSzPts val="1175"/>
              <a:buFont typeface="Georgia" panose="02040502050405090303"/>
              <a:buAutoNum type="arabicPeriod"/>
            </a:pPr>
            <a:r>
              <a:rPr lang="en-GB" sz="1175" b="1">
                <a:solidFill>
                  <a:schemeClr val="dk1"/>
                </a:solidFill>
                <a:latin typeface="Georgia" panose="02040502050405090303"/>
                <a:ea typeface="Georgia" panose="02040502050405090303"/>
                <a:cs typeface="Georgia" panose="02040502050405090303"/>
                <a:sym typeface="Georgia" panose="02040502050405090303"/>
              </a:rPr>
              <a:t>Initial Input Processing</a:t>
            </a:r>
            <a:endParaRPr sz="1175"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2895" algn="l" rtl="0">
              <a:spcBef>
                <a:spcPts val="0"/>
              </a:spcBef>
              <a:spcAft>
                <a:spcPts val="0"/>
              </a:spcAft>
              <a:buClr>
                <a:schemeClr val="dk1"/>
              </a:buClr>
              <a:buSzPts val="1175"/>
              <a:buFont typeface="Georgia" panose="02040502050405090303"/>
              <a:buChar char="●"/>
            </a:pPr>
            <a:r>
              <a:rPr lang="en-GB" sz="1175">
                <a:solidFill>
                  <a:schemeClr val="dk1"/>
                </a:solidFill>
                <a:latin typeface="Georgia" panose="02040502050405090303"/>
                <a:ea typeface="Georgia" panose="02040502050405090303"/>
                <a:cs typeface="Georgia" panose="02040502050405090303"/>
                <a:sym typeface="Georgia" panose="02040502050405090303"/>
              </a:rPr>
              <a:t>The system takes two inputs in parallel: Input features (xᵢˡ) coming from lower network layers, containing local spatial information and a gating signal (gᵢ) from coarser scales, containing contextual informatio</a:t>
            </a:r>
            <a:r>
              <a:rPr lang="en-US" altLang="en-GB" sz="1175">
                <a:solidFill>
                  <a:schemeClr val="dk1"/>
                </a:solidFill>
                <a:latin typeface="Georgia" panose="02040502050405090303"/>
                <a:ea typeface="Georgia" panose="02040502050405090303"/>
                <a:cs typeface="Georgia" panose="02040502050405090303"/>
                <a:sym typeface="Georgia" panose="02040502050405090303"/>
              </a:rPr>
              <a:t>n.</a:t>
            </a:r>
            <a:endParaRPr sz="1175">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2895" algn="l" rtl="0">
              <a:spcBef>
                <a:spcPts val="0"/>
              </a:spcBef>
              <a:spcAft>
                <a:spcPts val="0"/>
              </a:spcAft>
              <a:buClr>
                <a:schemeClr val="dk1"/>
              </a:buClr>
              <a:buSzPts val="1175"/>
              <a:buFont typeface="Georgia" panose="02040502050405090303"/>
              <a:buAutoNum type="arabicPeriod"/>
            </a:pPr>
            <a:r>
              <a:rPr lang="en-GB" sz="1175" b="1">
                <a:solidFill>
                  <a:schemeClr val="dk1"/>
                </a:solidFill>
                <a:latin typeface="Georgia" panose="02040502050405090303"/>
                <a:ea typeface="Georgia" panose="02040502050405090303"/>
                <a:cs typeface="Georgia" panose="02040502050405090303"/>
                <a:sym typeface="Georgia" panose="02040502050405090303"/>
              </a:rPr>
              <a:t>Parallel Transformations</a:t>
            </a:r>
            <a:endParaRPr sz="1175"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2895" algn="l" rtl="0">
              <a:spcBef>
                <a:spcPts val="0"/>
              </a:spcBef>
              <a:spcAft>
                <a:spcPts val="0"/>
              </a:spcAft>
              <a:buClr>
                <a:schemeClr val="dk1"/>
              </a:buClr>
              <a:buSzPts val="1175"/>
              <a:buFont typeface="Georgia" panose="02040502050405090303"/>
              <a:buChar char="●"/>
            </a:pPr>
            <a:r>
              <a:rPr lang="en-GB" sz="1175">
                <a:solidFill>
                  <a:schemeClr val="dk1"/>
                </a:solidFill>
                <a:latin typeface="Georgia" panose="02040502050405090303"/>
                <a:ea typeface="Georgia" panose="02040502050405090303"/>
                <a:cs typeface="Georgia" panose="02040502050405090303"/>
                <a:sym typeface="Georgia" panose="02040502050405090303"/>
              </a:rPr>
              <a:t>Both inputs undergo separate but parallel transformations:The input features are transformed using a weight matrix Wₓ through 1x1x1 convolution and the gating signal is transformed using a weight matrix Wg through 1x1x1 convolutions.</a:t>
            </a:r>
            <a:endParaRPr lang="en-GB" sz="1175">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2895" algn="l" rtl="0">
              <a:spcBef>
                <a:spcPts val="0"/>
              </a:spcBef>
              <a:spcAft>
                <a:spcPts val="0"/>
              </a:spcAft>
              <a:buClr>
                <a:schemeClr val="dk1"/>
              </a:buClr>
              <a:buSzPts val="1175"/>
              <a:buFont typeface="Georgia" panose="02040502050405090303"/>
              <a:buChar char="●"/>
            </a:pPr>
            <a:r>
              <a:rPr sz="1175">
                <a:solidFill>
                  <a:schemeClr val="dk1"/>
                </a:solidFill>
                <a:latin typeface="Georgia" panose="02040502050405090303"/>
                <a:ea typeface="Georgia" panose="02040502050405090303"/>
                <a:cs typeface="Georgia" panose="02040502050405090303"/>
                <a:sym typeface="Georgia" panose="02040502050405090303"/>
              </a:rPr>
              <a:t>The input features and the gating signal typically come from different layers of the network, so they may have different dimensionalities.</a:t>
            </a:r>
            <a:r>
              <a:rPr lang="en-US" sz="1175">
                <a:solidFill>
                  <a:schemeClr val="dk1"/>
                </a:solidFill>
                <a:latin typeface="Georgia" panose="02040502050405090303"/>
                <a:ea typeface="Georgia" panose="02040502050405090303"/>
                <a:cs typeface="Georgia" panose="02040502050405090303"/>
                <a:sym typeface="Georgia" panose="02040502050405090303"/>
              </a:rPr>
              <a:t> Transformations ensure both have the same feature dimension, making them compatible for further operations, such as addition or dot product.</a:t>
            </a:r>
            <a:endParaRPr lang="en-US" sz="1175">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2895" algn="l" rtl="0">
              <a:spcBef>
                <a:spcPts val="0"/>
              </a:spcBef>
              <a:spcAft>
                <a:spcPts val="0"/>
              </a:spcAft>
              <a:buClr>
                <a:schemeClr val="dk1"/>
              </a:buClr>
              <a:buSzPts val="1175"/>
              <a:buFont typeface="Georgia" panose="02040502050405090303"/>
              <a:buAutoNum type="arabicPeriod"/>
            </a:pPr>
            <a:r>
              <a:rPr lang="en-GB" sz="1175" b="1">
                <a:solidFill>
                  <a:schemeClr val="dk1"/>
                </a:solidFill>
                <a:latin typeface="Georgia" panose="02040502050405090303"/>
                <a:ea typeface="Georgia" panose="02040502050405090303"/>
                <a:cs typeface="Georgia" panose="02040502050405090303"/>
                <a:sym typeface="Georgia" panose="02040502050405090303"/>
              </a:rPr>
              <a:t>Feature Combination</a:t>
            </a:r>
            <a:endParaRPr sz="1175"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2895" algn="l" rtl="0">
              <a:spcBef>
                <a:spcPts val="0"/>
              </a:spcBef>
              <a:spcAft>
                <a:spcPts val="0"/>
              </a:spcAft>
              <a:buClr>
                <a:schemeClr val="dk1"/>
              </a:buClr>
              <a:buSzPts val="1175"/>
              <a:buFont typeface="Georgia" panose="02040502050405090303"/>
              <a:buChar char="●"/>
            </a:pPr>
            <a:r>
              <a:rPr lang="en-GB" sz="1175">
                <a:solidFill>
                  <a:schemeClr val="dk1"/>
                </a:solidFill>
                <a:latin typeface="Georgia" panose="02040502050405090303"/>
                <a:ea typeface="Georgia" panose="02040502050405090303"/>
                <a:cs typeface="Georgia" panose="02040502050405090303"/>
                <a:sym typeface="Georgia" panose="02040502050405090303"/>
              </a:rPr>
              <a:t>The transformed features are combined through:</a:t>
            </a:r>
            <a:endParaRPr sz="117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2895" algn="l" rtl="0">
              <a:spcBef>
                <a:spcPts val="0"/>
              </a:spcBef>
              <a:spcAft>
                <a:spcPts val="0"/>
              </a:spcAft>
              <a:buClr>
                <a:schemeClr val="dk1"/>
              </a:buClr>
              <a:buSzPts val="1175"/>
              <a:buFont typeface="Georgia" panose="02040502050405090303"/>
              <a:buChar char="○"/>
            </a:pPr>
            <a:r>
              <a:rPr lang="en-GB" sz="1175">
                <a:solidFill>
                  <a:schemeClr val="dk1"/>
                </a:solidFill>
                <a:latin typeface="Georgia" panose="02040502050405090303"/>
                <a:ea typeface="Georgia" panose="02040502050405090303"/>
                <a:cs typeface="Georgia" panose="02040502050405090303"/>
                <a:sym typeface="Georgia" panose="02040502050405090303"/>
              </a:rPr>
              <a:t>Addition (additive attention) of the transformed input features and gating signal</a:t>
            </a:r>
            <a:endParaRPr sz="117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2895" algn="l" rtl="0">
              <a:spcBef>
                <a:spcPts val="1200"/>
              </a:spcBef>
              <a:spcAft>
                <a:spcPts val="0"/>
              </a:spcAft>
              <a:buClr>
                <a:schemeClr val="dk1"/>
              </a:buClr>
              <a:buSzPts val="1175"/>
              <a:buFont typeface="Georgia" panose="02040502050405090303"/>
              <a:buChar char="○"/>
            </a:pPr>
            <a:r>
              <a:rPr lang="en-GB" sz="1175">
                <a:solidFill>
                  <a:schemeClr val="dk1"/>
                </a:solidFill>
                <a:latin typeface="Georgia" panose="02040502050405090303"/>
                <a:ea typeface="Georgia" panose="02040502050405090303"/>
                <a:cs typeface="Georgia" panose="02040502050405090303"/>
                <a:sym typeface="Georgia" panose="02040502050405090303"/>
              </a:rPr>
              <a:t>This combined representation captures both local and contextual information</a:t>
            </a:r>
            <a:endParaRPr lang="en-GB" sz="1175">
              <a:solidFill>
                <a:schemeClr val="dk1"/>
              </a:solidFill>
              <a:latin typeface="Georgia" panose="02040502050405090303"/>
              <a:ea typeface="Georgia" panose="02040502050405090303"/>
              <a:cs typeface="Georgia" panose="02040502050405090303"/>
              <a:sym typeface="Georgia" panose="02040502050405090303"/>
            </a:endParaRPr>
          </a:p>
          <a:p>
            <a:pPr marL="914400" lvl="3" indent="-302895" algn="l" rtl="0">
              <a:spcBef>
                <a:spcPts val="1200"/>
              </a:spcBef>
              <a:spcAft>
                <a:spcPts val="0"/>
              </a:spcAft>
              <a:buClr>
                <a:schemeClr val="dk1"/>
              </a:buClr>
              <a:buSzPts val="1175"/>
              <a:buFont typeface="Georgia" panose="02040502050405090303"/>
              <a:buChar char="○"/>
            </a:pPr>
            <a:r>
              <a:rPr lang="en-GB" sz="1175">
                <a:solidFill>
                  <a:schemeClr val="dk1"/>
                </a:solidFill>
                <a:latin typeface="Georgia" panose="02040502050405090303"/>
                <a:ea typeface="Georgia" panose="02040502050405090303"/>
                <a:cs typeface="Georgia" panose="02040502050405090303"/>
                <a:sym typeface="Georgia" panose="02040502050405090303"/>
              </a:rPr>
              <a:t>This representation </a:t>
            </a:r>
            <a:r>
              <a:rPr lang="en-US" altLang="en-GB" sz="1175">
                <a:solidFill>
                  <a:schemeClr val="dk1"/>
                </a:solidFill>
                <a:latin typeface="Georgia" panose="02040502050405090303"/>
                <a:ea typeface="Georgia" panose="02040502050405090303"/>
                <a:cs typeface="Georgia" panose="02040502050405090303"/>
                <a:sym typeface="Georgia" panose="02040502050405090303"/>
              </a:rPr>
              <a:t>is then passed to the ReLU activation function. ReLU keeps positive values and removes negative ones, introducing non-linearity in the system.</a:t>
            </a:r>
            <a:endParaRPr lang="en-US" altLang="en-GB" sz="1175">
              <a:solidFill>
                <a:schemeClr val="dk1"/>
              </a:solidFill>
              <a:latin typeface="Georgia" panose="02040502050405090303"/>
              <a:ea typeface="Georgia" panose="02040502050405090303"/>
              <a:cs typeface="Georgia" panose="02040502050405090303"/>
              <a:sym typeface="Georgia" panose="02040502050405090303"/>
            </a:endParaRPr>
          </a:p>
          <a:p>
            <a:pPr marL="914400" lvl="3" indent="-302895" algn="l" rtl="0">
              <a:spcBef>
                <a:spcPts val="1200"/>
              </a:spcBef>
              <a:spcAft>
                <a:spcPts val="0"/>
              </a:spcAft>
              <a:buClr>
                <a:schemeClr val="dk1"/>
              </a:buClr>
              <a:buSzPts val="1175"/>
              <a:buFont typeface="Georgia" panose="02040502050405090303"/>
              <a:buChar char="○"/>
            </a:pPr>
            <a:r>
              <a:rPr lang="en-US" altLang="en-GB" sz="1175">
                <a:solidFill>
                  <a:schemeClr val="dk1"/>
                </a:solidFill>
                <a:latin typeface="Georgia" panose="02040502050405090303"/>
                <a:ea typeface="Georgia" panose="02040502050405090303"/>
                <a:cs typeface="Georgia" panose="02040502050405090303"/>
                <a:sym typeface="Georgia" panose="02040502050405090303"/>
              </a:rPr>
              <a:t>It ensures that the attention coefficients are calculated based only on the positive and meaningful interactions, which aids in focusing on relevant regions.</a:t>
            </a:r>
            <a:endParaRPr lang="en-US" altLang="en-GB" sz="1175">
              <a:solidFill>
                <a:schemeClr val="dk1"/>
              </a:solidFill>
              <a:latin typeface="Georgia" panose="02040502050405090303"/>
              <a:ea typeface="Georgia" panose="02040502050405090303"/>
              <a:cs typeface="Georgia" panose="02040502050405090303"/>
              <a:sym typeface="Georgia" panose="02040502050405090303"/>
            </a:endParaRPr>
          </a:p>
          <a:p>
            <a:pPr marL="914400" lvl="3" indent="-302895" algn="l" rtl="0">
              <a:spcBef>
                <a:spcPts val="1200"/>
              </a:spcBef>
              <a:spcAft>
                <a:spcPts val="0"/>
              </a:spcAft>
              <a:buClr>
                <a:schemeClr val="dk1"/>
              </a:buClr>
              <a:buSzPts val="1175"/>
              <a:buFont typeface="Georgia" panose="02040502050405090303"/>
              <a:buChar char="○"/>
            </a:pPr>
            <a:endParaRPr lang="en-US" sz="350">
              <a:latin typeface="Georgia" panose="02040502050405090303"/>
              <a:ea typeface="Georgia" panose="02040502050405090303"/>
              <a:cs typeface="Georgia" panose="02040502050405090303"/>
              <a:sym typeface="Georgia" panose="020405020504050903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82225"/>
            <a:ext cx="8520600" cy="44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5000"/>
              <a:buFont typeface="Arial" panose="020B0604020202090204"/>
              <a:buNone/>
            </a:pPr>
            <a:r>
              <a:rPr lang="en-GB" sz="2420">
                <a:latin typeface="Georgia" panose="02040502050405090303"/>
                <a:ea typeface="Georgia" panose="02040502050405090303"/>
                <a:cs typeface="Georgia" panose="02040502050405090303"/>
                <a:sym typeface="Georgia" panose="02040502050405090303"/>
              </a:rPr>
              <a:t>Mathematical Analysis and Flow of Control  - Contd…</a:t>
            </a:r>
            <a:endParaRPr lang="en-GB" sz="2420">
              <a:latin typeface="Georgia" panose="02040502050405090303"/>
              <a:ea typeface="Georgia" panose="02040502050405090303"/>
              <a:cs typeface="Georgia" panose="02040502050405090303"/>
              <a:sym typeface="Georgia" panose="02040502050405090303"/>
            </a:endParaRPr>
          </a:p>
          <a:p>
            <a:pPr marL="0" lvl="0" indent="0" algn="l" rtl="0">
              <a:spcBef>
                <a:spcPts val="0"/>
              </a:spcBef>
              <a:spcAft>
                <a:spcPts val="0"/>
              </a:spcAft>
              <a:buNone/>
            </a:pPr>
          </a:p>
        </p:txBody>
      </p:sp>
      <p:sp>
        <p:nvSpPr>
          <p:cNvPr id="99" name="Google Shape;99;p20"/>
          <p:cNvSpPr txBox="1"/>
          <p:nvPr>
            <p:ph type="body" idx="1"/>
          </p:nvPr>
        </p:nvSpPr>
        <p:spPr>
          <a:xfrm>
            <a:off x="311700" y="720575"/>
            <a:ext cx="8520600" cy="415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panose="020B0604020202090204"/>
              <a:buNone/>
            </a:pPr>
            <a:r>
              <a:rPr lang="en-GB" sz="1135" b="1">
                <a:solidFill>
                  <a:schemeClr val="dk1"/>
                </a:solidFill>
                <a:latin typeface="Georgia" panose="02040502050405090303"/>
                <a:ea typeface="Georgia" panose="02040502050405090303"/>
                <a:cs typeface="Georgia" panose="02040502050405090303"/>
                <a:sym typeface="Georgia" panose="02040502050405090303"/>
              </a:rPr>
              <a:t>4. Attention Score Computation</a:t>
            </a:r>
            <a:endParaRPr sz="1135"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lnSpc>
                <a:spcPct val="95000"/>
              </a:lnSpc>
              <a:spcBef>
                <a:spcPts val="120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The combined features go through:</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0355" algn="l" rtl="0">
              <a:lnSpc>
                <a:spcPct val="95000"/>
              </a:lnSpc>
              <a:spcBef>
                <a:spcPts val="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A linear transformation using ψᵀ and addition of a scalar bias bψ</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lnSpc>
                <a:spcPct val="95000"/>
              </a:lnSpc>
              <a:spcBef>
                <a:spcPts val="1200"/>
              </a:spcBef>
              <a:spcAft>
                <a:spcPts val="0"/>
              </a:spcAft>
              <a:buClr>
                <a:schemeClr val="dk1"/>
              </a:buClr>
              <a:buSzPts val="935"/>
              <a:buFont typeface="Arial" panose="020B0604020202090204"/>
              <a:buNone/>
            </a:pPr>
            <a:r>
              <a:rPr lang="en-GB" sz="1135" b="1">
                <a:solidFill>
                  <a:schemeClr val="dk1"/>
                </a:solidFill>
                <a:latin typeface="Georgia" panose="02040502050405090303"/>
                <a:ea typeface="Georgia" panose="02040502050405090303"/>
                <a:cs typeface="Georgia" panose="02040502050405090303"/>
                <a:sym typeface="Georgia" panose="02040502050405090303"/>
              </a:rPr>
              <a:t>5. Attention Coefficient Generation</a:t>
            </a:r>
            <a:endParaRPr sz="1135"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lnSpc>
                <a:spcPct val="95000"/>
              </a:lnSpc>
              <a:spcBef>
                <a:spcPts val="120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The raw attention scores are normalized:</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0355" algn="l" rtl="0">
              <a:lnSpc>
                <a:spcPct val="95000"/>
              </a:lnSpc>
              <a:spcBef>
                <a:spcPts val="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Using a sigmoid activation function (σ₂)</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0355" algn="l" rtl="0">
              <a:lnSpc>
                <a:spcPct val="95000"/>
              </a:lnSpc>
              <a:spcBef>
                <a:spcPts val="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This produces attention coefficients (αᵢˡ) between 0 and 1</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0355" algn="l" rtl="0">
              <a:lnSpc>
                <a:spcPct val="95000"/>
              </a:lnSpc>
              <a:spcBef>
                <a:spcPts val="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Each coefficient represents how much attention should be paid to each feature</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lnSpc>
                <a:spcPct val="95000"/>
              </a:lnSpc>
              <a:spcBef>
                <a:spcPts val="1200"/>
              </a:spcBef>
              <a:spcAft>
                <a:spcPts val="0"/>
              </a:spcAft>
              <a:buClr>
                <a:schemeClr val="dk1"/>
              </a:buClr>
              <a:buSzPts val="935"/>
              <a:buFont typeface="Arial" panose="020B0604020202090204"/>
              <a:buNone/>
            </a:pPr>
            <a:r>
              <a:rPr lang="en-GB" sz="1135" b="1">
                <a:solidFill>
                  <a:schemeClr val="dk1"/>
                </a:solidFill>
                <a:latin typeface="Georgia" panose="02040502050405090303"/>
                <a:ea typeface="Georgia" panose="02040502050405090303"/>
                <a:cs typeface="Georgia" panose="02040502050405090303"/>
                <a:sym typeface="Georgia" panose="02040502050405090303"/>
              </a:rPr>
              <a:t>6. Final Output Generation</a:t>
            </a:r>
            <a:endParaRPr sz="1135"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0355" algn="l" rtl="0">
              <a:lnSpc>
                <a:spcPct val="95000"/>
              </a:lnSpc>
              <a:spcBef>
                <a:spcPts val="120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The system produces the final output by:</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0355" algn="l" rtl="0">
              <a:lnSpc>
                <a:spcPct val="95000"/>
              </a:lnSpc>
              <a:spcBef>
                <a:spcPts val="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Multiplying the features element-wise with the attention coefficients (αᵢˡ)</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914400" lvl="1" indent="-300355" algn="l" rtl="0">
              <a:lnSpc>
                <a:spcPct val="95000"/>
              </a:lnSpc>
              <a:spcBef>
                <a:spcPts val="1200"/>
              </a:spcBef>
              <a:spcAft>
                <a:spcPts val="0"/>
              </a:spcAft>
              <a:buClr>
                <a:schemeClr val="dk1"/>
              </a:buClr>
              <a:buSzPts val="1135"/>
              <a:buFont typeface="Georgia" panose="02040502050405090303"/>
              <a:buChar char="○"/>
            </a:pPr>
            <a:r>
              <a:rPr lang="en-GB" sz="1135">
                <a:solidFill>
                  <a:schemeClr val="dk1"/>
                </a:solidFill>
                <a:latin typeface="Georgia" panose="02040502050405090303"/>
                <a:ea typeface="Georgia" panose="02040502050405090303"/>
                <a:cs typeface="Georgia" panose="02040502050405090303"/>
                <a:sym typeface="Georgia" panose="02040502050405090303"/>
              </a:rPr>
              <a:t>This produces the gated output (x̂ᵢˡ) where important features are preserved and irrelevant ones are suppresse</a:t>
            </a:r>
            <a:r>
              <a:rPr lang="en-US" altLang="en-GB" sz="1135">
                <a:solidFill>
                  <a:schemeClr val="dk1"/>
                </a:solidFill>
                <a:latin typeface="Georgia" panose="02040502050405090303"/>
                <a:ea typeface="Georgia" panose="02040502050405090303"/>
                <a:cs typeface="Georgia" panose="02040502050405090303"/>
                <a:sym typeface="Georgia" panose="02040502050405090303"/>
              </a:rPr>
              <a:t>d.</a:t>
            </a:r>
            <a:endParaRPr sz="1135">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lnSpc>
                <a:spcPct val="95000"/>
              </a:lnSpc>
              <a:spcBef>
                <a:spcPts val="1200"/>
              </a:spcBef>
              <a:spcAft>
                <a:spcPts val="1200"/>
              </a:spcAft>
              <a:buSzPts val="935"/>
              <a:buNone/>
            </a:pPr>
            <a:endParaRPr sz="1730">
              <a:latin typeface="Georgia" panose="02040502050405090303"/>
              <a:ea typeface="Georgia" panose="02040502050405090303"/>
              <a:cs typeface="Georgia" panose="02040502050405090303"/>
              <a:sym typeface="Georgia" panose="02040502050405090303"/>
            </a:endParaRPr>
          </a:p>
        </p:txBody>
      </p:sp>
      <p:pic>
        <p:nvPicPr>
          <p:cNvPr id="100" name="Google Shape;100;p20"/>
          <p:cNvPicPr preferRelativeResize="0"/>
          <p:nvPr/>
        </p:nvPicPr>
        <p:blipFill>
          <a:blip r:embed="rId1"/>
          <a:stretch>
            <a:fillRect/>
          </a:stretch>
        </p:blipFill>
        <p:spPr>
          <a:xfrm>
            <a:off x="5377815" y="3877945"/>
            <a:ext cx="1595120" cy="515620"/>
          </a:xfrm>
          <a:prstGeom prst="rect">
            <a:avLst/>
          </a:prstGeom>
          <a:noFill/>
          <a:ln w="9525" cap="flat" cmpd="sng">
            <a:solidFill>
              <a:schemeClr val="dk1"/>
            </a:solidFill>
            <a:prstDash val="solid"/>
            <a:round/>
            <a:headEnd type="none" w="sm" len="sm"/>
            <a:tailEnd type="none" w="sm" len="sm"/>
          </a:ln>
        </p:spPr>
      </p:pic>
      <p:pic>
        <p:nvPicPr>
          <p:cNvPr id="101" name="Google Shape;101;p20"/>
          <p:cNvPicPr preferRelativeResize="0"/>
          <p:nvPr/>
        </p:nvPicPr>
        <p:blipFill>
          <a:blip r:embed="rId2"/>
          <a:stretch>
            <a:fillRect/>
          </a:stretch>
        </p:blipFill>
        <p:spPr>
          <a:xfrm>
            <a:off x="1499150" y="3878255"/>
            <a:ext cx="3677476" cy="5725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320">
                <a:latin typeface="Georgia" panose="02040502050405090303"/>
                <a:ea typeface="Georgia" panose="02040502050405090303"/>
                <a:cs typeface="Georgia" panose="02040502050405090303"/>
                <a:sym typeface="Georgia" panose="02040502050405090303"/>
              </a:rPr>
              <a:t>Experimental Results</a:t>
            </a:r>
            <a:endParaRPr sz="2320">
              <a:latin typeface="Georgia" panose="02040502050405090303"/>
              <a:ea typeface="Georgia" panose="02040502050405090303"/>
              <a:cs typeface="Georgia" panose="02040502050405090303"/>
              <a:sym typeface="Georgia" panose="02040502050405090303"/>
            </a:endParaRPr>
          </a:p>
        </p:txBody>
      </p:sp>
      <p:sp>
        <p:nvSpPr>
          <p:cNvPr id="107" name="Google Shape;107;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n-GB" sz="1400" b="1">
                <a:solidFill>
                  <a:schemeClr val="dk1"/>
                </a:solidFill>
                <a:latin typeface="Georgia" panose="02040502050405090303"/>
                <a:ea typeface="Georgia" panose="02040502050405090303"/>
                <a:cs typeface="Georgia" panose="02040502050405090303"/>
                <a:sym typeface="Georgia" panose="02040502050405090303"/>
              </a:rPr>
              <a:t>Datasets</a:t>
            </a:r>
            <a:r>
              <a:rPr lang="en-GB" sz="1400" b="1">
                <a:solidFill>
                  <a:schemeClr val="dk1"/>
                </a:solidFill>
                <a:latin typeface="Georgia" panose="02040502050405090303"/>
                <a:ea typeface="Georgia" panose="02040502050405090303"/>
                <a:cs typeface="Georgia" panose="02040502050405090303"/>
                <a:sym typeface="Georgia" panose="02040502050405090303"/>
              </a:rPr>
              <a:t>:</a:t>
            </a:r>
            <a:r>
              <a:rPr lang="en-GB" sz="1400" b="1">
                <a:solidFill>
                  <a:schemeClr val="dk1"/>
                </a:solidFill>
                <a:latin typeface="Georgia" panose="02040502050405090303"/>
                <a:ea typeface="Georgia" panose="02040502050405090303"/>
                <a:cs typeface="Georgia" panose="02040502050405090303"/>
                <a:sym typeface="Georgia" panose="02040502050405090303"/>
              </a:rPr>
              <a:t> </a:t>
            </a:r>
            <a:r>
              <a:rPr lang="en-GB" sz="1200" b="1">
                <a:solidFill>
                  <a:schemeClr val="dk1"/>
                </a:solidFill>
                <a:latin typeface="Georgia" panose="02040502050405090303"/>
                <a:ea typeface="Georgia" panose="02040502050405090303"/>
                <a:cs typeface="Georgia" panose="02040502050405090303"/>
                <a:sym typeface="Georgia" panose="02040502050405090303"/>
              </a:rPr>
              <a:t>CT-150 </a:t>
            </a:r>
            <a:r>
              <a:rPr lang="en-GB" sz="1200">
                <a:solidFill>
                  <a:schemeClr val="dk1"/>
                </a:solidFill>
                <a:latin typeface="Georgia" panose="02040502050405090303"/>
                <a:ea typeface="Georgia" panose="02040502050405090303"/>
                <a:cs typeface="Georgia" panose="02040502050405090303"/>
                <a:sym typeface="Georgia" panose="02040502050405090303"/>
              </a:rPr>
              <a:t>and </a:t>
            </a:r>
            <a:r>
              <a:rPr lang="en-GB" sz="1200" b="1">
                <a:solidFill>
                  <a:schemeClr val="dk1"/>
                </a:solidFill>
                <a:latin typeface="Georgia" panose="02040502050405090303"/>
                <a:ea typeface="Georgia" panose="02040502050405090303"/>
                <a:cs typeface="Georgia" panose="02040502050405090303"/>
                <a:sym typeface="Georgia" panose="02040502050405090303"/>
              </a:rPr>
              <a:t>CT-82 (TCIA Pancreas)</a:t>
            </a:r>
            <a:endParaRPr sz="1200" b="1">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400"/>
              </a:spcBef>
              <a:spcAft>
                <a:spcPts val="0"/>
              </a:spcAft>
              <a:buNone/>
            </a:pPr>
            <a:r>
              <a:rPr lang="en-GB" sz="1400" b="1">
                <a:solidFill>
                  <a:schemeClr val="dk1"/>
                </a:solidFill>
                <a:latin typeface="Georgia" panose="02040502050405090303"/>
                <a:ea typeface="Georgia" panose="02040502050405090303"/>
                <a:cs typeface="Georgia" panose="02040502050405090303"/>
                <a:sym typeface="Georgia" panose="02040502050405090303"/>
              </a:rPr>
              <a:t>Observations:</a:t>
            </a:r>
            <a:endParaRPr sz="1400" b="1">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1200"/>
              </a:spcBef>
              <a:spcAft>
                <a:spcPts val="0"/>
              </a:spcAft>
              <a:buClr>
                <a:schemeClr val="dk1"/>
              </a:buClr>
              <a:buSzPts val="1200"/>
              <a:buChar char="●"/>
            </a:pPr>
            <a:r>
              <a:rPr lang="en-GB" sz="1200">
                <a:solidFill>
                  <a:schemeClr val="dk1"/>
                </a:solidFill>
                <a:latin typeface="Georgia" panose="02040502050405090303"/>
                <a:ea typeface="Georgia" panose="02040502050405090303"/>
                <a:cs typeface="Georgia" panose="02040502050405090303"/>
                <a:sym typeface="Georgia" panose="02040502050405090303"/>
              </a:rPr>
              <a:t>Attention U-Net outperforms standard U-Net, especially in small or variable-size organs like the pancreas.</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0"/>
              </a:spcBef>
              <a:spcAft>
                <a:spcPts val="0"/>
              </a:spcAft>
              <a:buClr>
                <a:schemeClr val="dk1"/>
              </a:buClr>
              <a:buSzPts val="1200"/>
              <a:buFont typeface="Georgia" panose="02040502050405090303"/>
              <a:buChar char="●"/>
            </a:pPr>
            <a:r>
              <a:rPr lang="en-GB" sz="1200">
                <a:solidFill>
                  <a:schemeClr val="dk1"/>
                </a:solidFill>
                <a:latin typeface="Georgia" panose="02040502050405090303"/>
                <a:ea typeface="Georgia" panose="02040502050405090303"/>
                <a:cs typeface="Georgia" panose="02040502050405090303"/>
                <a:sym typeface="Georgia" panose="02040502050405090303"/>
              </a:rPr>
              <a:t>It can outperform for both large </a:t>
            </a:r>
            <a:r>
              <a:rPr lang="en-GB" sz="1200">
                <a:solidFill>
                  <a:schemeClr val="dk1"/>
                </a:solidFill>
                <a:latin typeface="Georgia" panose="02040502050405090303"/>
                <a:ea typeface="Georgia" panose="02040502050405090303"/>
                <a:cs typeface="Georgia" panose="02040502050405090303"/>
                <a:sym typeface="Georgia" panose="02040502050405090303"/>
              </a:rPr>
              <a:t>training set as well as small one (120/30 as well as 30/120)</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457200" lvl="0" indent="-304800" algn="l" rtl="0">
              <a:spcBef>
                <a:spcPts val="0"/>
              </a:spcBef>
              <a:spcAft>
                <a:spcPts val="0"/>
              </a:spcAft>
              <a:buClr>
                <a:schemeClr val="dk1"/>
              </a:buClr>
              <a:buSzPts val="1200"/>
              <a:buFont typeface="Georgia" panose="02040502050405090303"/>
              <a:buChar char="●"/>
            </a:pPr>
            <a:r>
              <a:rPr lang="en-GB" sz="1200">
                <a:solidFill>
                  <a:schemeClr val="dk1"/>
                </a:solidFill>
                <a:latin typeface="Georgia" panose="02040502050405090303"/>
                <a:ea typeface="Georgia" panose="02040502050405090303"/>
                <a:cs typeface="Georgia" panose="02040502050405090303"/>
                <a:sym typeface="Georgia" panose="02040502050405090303"/>
              </a:rPr>
              <a:t>AGs improve model recall and reduce false positives by focusing on relevant regions.</a:t>
            </a:r>
            <a:endParaRPr sz="1200">
              <a:solidFill>
                <a:schemeClr val="dk1"/>
              </a:solidFill>
              <a:latin typeface="Georgia" panose="02040502050405090303"/>
              <a:ea typeface="Georgia" panose="02040502050405090303"/>
              <a:cs typeface="Georgia" panose="02040502050405090303"/>
              <a:sym typeface="Georgia" panose="02040502050405090303"/>
            </a:endParaRPr>
          </a:p>
          <a:p>
            <a:pPr marL="0" lvl="0" indent="0" algn="l" rtl="0">
              <a:spcBef>
                <a:spcPts val="1400"/>
              </a:spcBef>
              <a:spcAft>
                <a:spcPts val="0"/>
              </a:spcAft>
              <a:buNone/>
            </a:pPr>
            <a:endParaRPr sz="1100" b="1">
              <a:solidFill>
                <a:schemeClr val="dk1"/>
              </a:solidFill>
            </a:endParaRPr>
          </a:p>
          <a:p>
            <a:pPr marL="0" lvl="0" indent="0" algn="l" rtl="0">
              <a:spcBef>
                <a:spcPts val="400"/>
              </a:spcBef>
              <a:spcAft>
                <a:spcPts val="1200"/>
              </a:spcAft>
              <a:buNone/>
            </a:pPr>
          </a:p>
        </p:txBody>
      </p:sp>
      <p:pic>
        <p:nvPicPr>
          <p:cNvPr id="108" name="Google Shape;108;p21"/>
          <p:cNvPicPr preferRelativeResize="0"/>
          <p:nvPr/>
        </p:nvPicPr>
        <p:blipFill>
          <a:blip r:embed="rId1"/>
          <a:stretch>
            <a:fillRect/>
          </a:stretch>
        </p:blipFill>
        <p:spPr>
          <a:xfrm>
            <a:off x="621200" y="2807800"/>
            <a:ext cx="5010977" cy="1681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6650</Words>
  <Application>WPS Presentation</Application>
  <PresentationFormat/>
  <Paragraphs>106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Georgia</vt:lpstr>
      <vt:lpstr>Microsoft YaHei</vt:lpstr>
      <vt:lpstr>汉仪旗黑</vt:lpstr>
      <vt:lpstr>Arial Unicode MS</vt:lpstr>
      <vt:lpstr>汉仪书宋二KW</vt:lpstr>
      <vt:lpstr>Simple Light</vt:lpstr>
      <vt:lpstr>Attention U-Net: Learning Where to Look for the Pancreas</vt:lpstr>
      <vt:lpstr>Objective: To improve segmentation accuracy of medical CT-scans, specifically of the pancreas, by integrating Attention Gates (AGs) into the existing U-Net model to focus on relevant regions without extra localization models.</vt:lpstr>
      <vt:lpstr>Why can we not use traditional CNN models?</vt:lpstr>
      <vt:lpstr>What are Attention Gates (AGs)?</vt:lpstr>
      <vt:lpstr>Methodology</vt:lpstr>
      <vt:lpstr>Mathematical Analysis and Flow of Control</vt:lpstr>
      <vt:lpstr>Mathematical Analysis and Flow of Control  - Contd…</vt:lpstr>
      <vt:lpstr>Mathematical Analysis and Flow of Control  - Contd…</vt:lpstr>
      <vt:lpstr>Experimental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U-Net: Learning Where to Look for the Pancreas</dc:title>
  <dc:creator/>
  <cp:lastModifiedBy>SREEJITA DAS</cp:lastModifiedBy>
  <cp:revision>8</cp:revision>
  <dcterms:created xsi:type="dcterms:W3CDTF">2025-02-23T14:20:13Z</dcterms:created>
  <dcterms:modified xsi:type="dcterms:W3CDTF">2025-02-23T14:20:13Z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4AD7A90A2BE911B8009F8667C8A21DC5_42</vt:lpwstr>
  </property>
  <property fmtid="{D5CDD505-2E9C-101B-9397-08002B2CF9AE}" pid="3" name="KSOProductBuildVer">
    <vt:lpwstr>1033-6.11.0.8615</vt:lpwstr>
  </property>
</Properties>
</file>