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83A33-BE3C-43BF-BA94-B46B33FB6844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F687-0246-4D7E-A361-2EDBF2B87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779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From a total of 1288 quantity shipped we got a gross of 405.99K excluded from total tax of 51.74K in the rate of 11,30%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6F687-0246-4D7E-A361-2EDBF2B877C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56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Showing summary of each Seller </a:t>
            </a:r>
            <a:r>
              <a:rPr lang="en-GB" dirty="0" err="1"/>
              <a:t>Gstin</a:t>
            </a:r>
            <a:r>
              <a:rPr lang="en-GB" dirty="0"/>
              <a:t> wise Quantity, Invoice amount, Taxable value and Tax amount</a:t>
            </a:r>
            <a:r>
              <a:rPr lang="en-IN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6F687-0246-4D7E-A361-2EDBF2B877C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63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Showing brand wise quantity sold. Most sold brand was ‘ORGANIC HABITS’ and least sold brand is ‘TINY MAFIA’ and ‘DR.LEO’.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6F687-0246-4D7E-A361-2EDBF2B877C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329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Most quantity shipped to Kerala(220)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6F687-0246-4D7E-A361-2EDBF2B877C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425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SKU wise Tax percentage of Brand "ORGANIC HABITS“. Organic Habits had a total tax percentage of 8.26.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6F687-0246-4D7E-A361-2EDBF2B877C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23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ED9D7E9-156B-469A-B128-0A4EBDC5F8ED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70BE2CB-8AFC-4324-82EE-025214763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67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D7E9-156B-469A-B128-0A4EBDC5F8ED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BE2CB-8AFC-4324-82EE-025214763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12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D7E9-156B-469A-B128-0A4EBDC5F8ED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BE2CB-8AFC-4324-82EE-025214763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346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D7E9-156B-469A-B128-0A4EBDC5F8ED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BE2CB-8AFC-4324-82EE-025214763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042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D7E9-156B-469A-B128-0A4EBDC5F8ED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BE2CB-8AFC-4324-82EE-025214763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336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D7E9-156B-469A-B128-0A4EBDC5F8ED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BE2CB-8AFC-4324-82EE-025214763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697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D7E9-156B-469A-B128-0A4EBDC5F8ED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BE2CB-8AFC-4324-82EE-025214763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623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ED9D7E9-156B-469A-B128-0A4EBDC5F8ED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BE2CB-8AFC-4324-82EE-025214763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080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ED9D7E9-156B-469A-B128-0A4EBDC5F8ED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BE2CB-8AFC-4324-82EE-025214763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6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D7E9-156B-469A-B128-0A4EBDC5F8ED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BE2CB-8AFC-4324-82EE-025214763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15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D7E9-156B-469A-B128-0A4EBDC5F8ED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BE2CB-8AFC-4324-82EE-025214763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22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D7E9-156B-469A-B128-0A4EBDC5F8ED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BE2CB-8AFC-4324-82EE-025214763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68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D7E9-156B-469A-B128-0A4EBDC5F8ED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BE2CB-8AFC-4324-82EE-025214763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31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D7E9-156B-469A-B128-0A4EBDC5F8ED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BE2CB-8AFC-4324-82EE-025214763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81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D7E9-156B-469A-B128-0A4EBDC5F8ED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BE2CB-8AFC-4324-82EE-025214763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84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D7E9-156B-469A-B128-0A4EBDC5F8ED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BE2CB-8AFC-4324-82EE-025214763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85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D7E9-156B-469A-B128-0A4EBDC5F8ED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BE2CB-8AFC-4324-82EE-025214763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85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ED9D7E9-156B-469A-B128-0A4EBDC5F8ED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70BE2CB-8AFC-4324-82EE-025214763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9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835DC5-5055-FD78-F97C-2E9AA0BD92F6}"/>
              </a:ext>
            </a:extLst>
          </p:cNvPr>
          <p:cNvSpPr/>
          <p:nvPr/>
        </p:nvSpPr>
        <p:spPr>
          <a:xfrm>
            <a:off x="97734" y="109331"/>
            <a:ext cx="11996531" cy="65995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person and person shopping on a tablet&#10;&#10;Description automatically generated">
            <a:extLst>
              <a:ext uri="{FF2B5EF4-FFF2-40B4-BE49-F238E27FC236}">
                <a16:creationId xmlns:a16="http://schemas.microsoft.com/office/drawing/2014/main" id="{C432F237-8895-E1F2-08BB-B4BD290A4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458" y="606287"/>
            <a:ext cx="1002082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307214-4BDC-54E3-51B1-593DF96D1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8391" y="109331"/>
            <a:ext cx="6420678" cy="884581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IN" sz="3000" b="1" dirty="0">
                <a:solidFill>
                  <a:schemeClr val="tx1"/>
                </a:solidFill>
              </a:rPr>
              <a:t>BUSINESS ANALYSIS</a:t>
            </a:r>
            <a:br>
              <a:rPr lang="en-IN" sz="3000" dirty="0"/>
            </a:br>
            <a:endParaRPr lang="en-IN" sz="3000" dirty="0"/>
          </a:p>
        </p:txBody>
      </p:sp>
      <p:pic>
        <p:nvPicPr>
          <p:cNvPr id="5" name="Picture 4" descr="A logo with colorful letters&#10;&#10;Description automatically generated">
            <a:extLst>
              <a:ext uri="{FF2B5EF4-FFF2-40B4-BE49-F238E27FC236}">
                <a16:creationId xmlns:a16="http://schemas.microsoft.com/office/drawing/2014/main" id="{D0FBB563-FE36-9763-FDAC-FA76B3303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791" y="993912"/>
            <a:ext cx="4514850" cy="1103244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E2B45044-315A-28C1-0EEB-904468BEF2AE}"/>
              </a:ext>
            </a:extLst>
          </p:cNvPr>
          <p:cNvSpPr txBox="1">
            <a:spLocks/>
          </p:cNvSpPr>
          <p:nvPr/>
        </p:nvSpPr>
        <p:spPr bwMode="gray">
          <a:xfrm>
            <a:off x="4323522" y="367749"/>
            <a:ext cx="4731025" cy="487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br>
              <a:rPr lang="en-IN" dirty="0"/>
            </a:br>
            <a:r>
              <a:rPr lang="en-IN" b="1" dirty="0">
                <a:solidFill>
                  <a:schemeClr val="tx1"/>
                </a:solidFill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232059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7D2C-55D9-C0A4-B729-5E98B720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91"/>
            <a:ext cx="10515600" cy="1043609"/>
          </a:xfrm>
        </p:spPr>
        <p:txBody>
          <a:bodyPr/>
          <a:lstStyle/>
          <a:p>
            <a:pPr algn="ctr"/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ANALYSIS</a:t>
            </a:r>
          </a:p>
        </p:txBody>
      </p:sp>
      <p:pic>
        <p:nvPicPr>
          <p:cNvPr id="5" name="Content Placeholder 4" descr="A screenshot of a computer screen">
            <a:extLst>
              <a:ext uri="{FF2B5EF4-FFF2-40B4-BE49-F238E27FC236}">
                <a16:creationId xmlns:a16="http://schemas.microsoft.com/office/drawing/2014/main" id="{536638A3-4613-4F0F-F874-914F74DAF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0" y="904462"/>
            <a:ext cx="11820940" cy="576469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0C205C-A6CD-1BF4-6565-466FBDB27909}"/>
              </a:ext>
            </a:extLst>
          </p:cNvPr>
          <p:cNvSpPr/>
          <p:nvPr/>
        </p:nvSpPr>
        <p:spPr>
          <a:xfrm>
            <a:off x="89846" y="99391"/>
            <a:ext cx="12012308" cy="66592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9396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888C-199D-33F2-73B5-FBFF52EBF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988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 SUMMARY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B199C4-8CF0-AEC1-CE77-8A366184426F}"/>
              </a:ext>
            </a:extLst>
          </p:cNvPr>
          <p:cNvSpPr/>
          <p:nvPr/>
        </p:nvSpPr>
        <p:spPr>
          <a:xfrm>
            <a:off x="69574" y="69574"/>
            <a:ext cx="12016409" cy="66691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2D1FBDC5-0BAD-19F9-2F1D-250AA93808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451250"/>
              </p:ext>
            </p:extLst>
          </p:nvPr>
        </p:nvGraphicFramePr>
        <p:xfrm>
          <a:off x="1570383" y="1033670"/>
          <a:ext cx="8975030" cy="54592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795006">
                  <a:extLst>
                    <a:ext uri="{9D8B030D-6E8A-4147-A177-3AD203B41FA5}">
                      <a16:colId xmlns:a16="http://schemas.microsoft.com/office/drawing/2014/main" val="1370428174"/>
                    </a:ext>
                  </a:extLst>
                </a:gridCol>
                <a:gridCol w="1795006">
                  <a:extLst>
                    <a:ext uri="{9D8B030D-6E8A-4147-A177-3AD203B41FA5}">
                      <a16:colId xmlns:a16="http://schemas.microsoft.com/office/drawing/2014/main" val="301689085"/>
                    </a:ext>
                  </a:extLst>
                </a:gridCol>
                <a:gridCol w="1795006">
                  <a:extLst>
                    <a:ext uri="{9D8B030D-6E8A-4147-A177-3AD203B41FA5}">
                      <a16:colId xmlns:a16="http://schemas.microsoft.com/office/drawing/2014/main" val="531660996"/>
                    </a:ext>
                  </a:extLst>
                </a:gridCol>
                <a:gridCol w="1795006">
                  <a:extLst>
                    <a:ext uri="{9D8B030D-6E8A-4147-A177-3AD203B41FA5}">
                      <a16:colId xmlns:a16="http://schemas.microsoft.com/office/drawing/2014/main" val="2132506878"/>
                    </a:ext>
                  </a:extLst>
                </a:gridCol>
                <a:gridCol w="1795006">
                  <a:extLst>
                    <a:ext uri="{9D8B030D-6E8A-4147-A177-3AD203B41FA5}">
                      <a16:colId xmlns:a16="http://schemas.microsoft.com/office/drawing/2014/main" val="3458049505"/>
                    </a:ext>
                  </a:extLst>
                </a:gridCol>
              </a:tblGrid>
              <a:tr h="682400">
                <a:tc>
                  <a:txBody>
                    <a:bodyPr/>
                    <a:lstStyle/>
                    <a:p>
                      <a:r>
                        <a:rPr lang="en-IN" sz="1200"/>
                        <a:t>Seller Gstin</a:t>
                      </a:r>
                    </a:p>
                  </a:txBody>
                  <a:tcPr marL="61005" marR="61005" marT="30503" marB="30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Total Quantity</a:t>
                      </a:r>
                    </a:p>
                  </a:txBody>
                  <a:tcPr marL="61005" marR="61005" marT="30503" marB="30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Total Invoice Amount</a:t>
                      </a:r>
                    </a:p>
                  </a:txBody>
                  <a:tcPr marL="61005" marR="61005" marT="30503" marB="30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Total Taxable Value</a:t>
                      </a:r>
                    </a:p>
                  </a:txBody>
                  <a:tcPr marL="61005" marR="61005" marT="30503" marB="30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Total Tax Amount</a:t>
                      </a:r>
                    </a:p>
                  </a:txBody>
                  <a:tcPr marL="61005" marR="61005" marT="30503" marB="30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365507"/>
                  </a:ext>
                </a:extLst>
              </a:tr>
              <a:tr h="682400">
                <a:tc>
                  <a:txBody>
                    <a:bodyPr/>
                    <a:lstStyle/>
                    <a:p>
                      <a:r>
                        <a:rPr lang="en-IN" sz="1200"/>
                        <a:t>06AAGCT9258G1ZZ</a:t>
                      </a:r>
                    </a:p>
                  </a:txBody>
                  <a:tcPr marL="61005" marR="61005" marT="30503" marB="30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109</a:t>
                      </a:r>
                    </a:p>
                  </a:txBody>
                  <a:tcPr marL="61005" marR="61005" marT="30503" marB="30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38276.1</a:t>
                      </a:r>
                    </a:p>
                  </a:txBody>
                  <a:tcPr marL="61005" marR="61005" marT="30503" marB="30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34213.41</a:t>
                      </a:r>
                    </a:p>
                  </a:txBody>
                  <a:tcPr marL="61005" marR="61005" marT="30503" marB="30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4062.69</a:t>
                      </a:r>
                    </a:p>
                  </a:txBody>
                  <a:tcPr marL="61005" marR="61005" marT="30503" marB="30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77777"/>
                  </a:ext>
                </a:extLst>
              </a:tr>
              <a:tr h="682400">
                <a:tc>
                  <a:txBody>
                    <a:bodyPr/>
                    <a:lstStyle/>
                    <a:p>
                      <a:r>
                        <a:rPr lang="en-IN" sz="1200"/>
                        <a:t>19AAGCT9258G1ZS</a:t>
                      </a:r>
                    </a:p>
                  </a:txBody>
                  <a:tcPr marL="61005" marR="61005" marT="30503" marB="30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42</a:t>
                      </a:r>
                    </a:p>
                  </a:txBody>
                  <a:tcPr marL="61005" marR="61005" marT="30503" marB="30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12625.65</a:t>
                      </a:r>
                    </a:p>
                  </a:txBody>
                  <a:tcPr marL="61005" marR="61005" marT="30503" marB="30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11566.2</a:t>
                      </a:r>
                    </a:p>
                  </a:txBody>
                  <a:tcPr marL="61005" marR="61005" marT="30503" marB="30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1059.45</a:t>
                      </a:r>
                    </a:p>
                  </a:txBody>
                  <a:tcPr marL="61005" marR="61005" marT="30503" marB="30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110356"/>
                  </a:ext>
                </a:extLst>
              </a:tr>
              <a:tr h="682400">
                <a:tc>
                  <a:txBody>
                    <a:bodyPr/>
                    <a:lstStyle/>
                    <a:p>
                      <a:r>
                        <a:rPr lang="en-IN" sz="1200"/>
                        <a:t>27AAGCT9258G1ZV</a:t>
                      </a:r>
                    </a:p>
                  </a:txBody>
                  <a:tcPr marL="61005" marR="61005" marT="30503" marB="30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153</a:t>
                      </a:r>
                    </a:p>
                  </a:txBody>
                  <a:tcPr marL="61005" marR="61005" marT="30503" marB="30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52064.3</a:t>
                      </a:r>
                    </a:p>
                  </a:txBody>
                  <a:tcPr marL="61005" marR="61005" marT="30503" marB="30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45611.5</a:t>
                      </a:r>
                    </a:p>
                  </a:txBody>
                  <a:tcPr marL="61005" marR="61005" marT="30503" marB="30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6452.8</a:t>
                      </a:r>
                    </a:p>
                  </a:txBody>
                  <a:tcPr marL="61005" marR="61005" marT="30503" marB="30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425282"/>
                  </a:ext>
                </a:extLst>
              </a:tr>
              <a:tr h="682400">
                <a:tc>
                  <a:txBody>
                    <a:bodyPr/>
                    <a:lstStyle/>
                    <a:p>
                      <a:r>
                        <a:rPr lang="en-IN" sz="1200"/>
                        <a:t>29AAGCT9258G1ZR</a:t>
                      </a:r>
                    </a:p>
                  </a:txBody>
                  <a:tcPr marL="61005" marR="61005" marT="30503" marB="30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248</a:t>
                      </a:r>
                    </a:p>
                  </a:txBody>
                  <a:tcPr marL="61005" marR="61005" marT="30503" marB="30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82674.5</a:t>
                      </a:r>
                    </a:p>
                  </a:txBody>
                  <a:tcPr marL="61005" marR="61005" marT="30503" marB="30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74319.96</a:t>
                      </a:r>
                    </a:p>
                  </a:txBody>
                  <a:tcPr marL="61005" marR="61005" marT="30503" marB="30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8354.54</a:t>
                      </a:r>
                    </a:p>
                  </a:txBody>
                  <a:tcPr marL="61005" marR="61005" marT="30503" marB="30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53904"/>
                  </a:ext>
                </a:extLst>
              </a:tr>
              <a:tr h="682400">
                <a:tc>
                  <a:txBody>
                    <a:bodyPr/>
                    <a:lstStyle/>
                    <a:p>
                      <a:r>
                        <a:rPr lang="en-IN" sz="1200"/>
                        <a:t>32AAGCT9258G1Z4</a:t>
                      </a:r>
                    </a:p>
                  </a:txBody>
                  <a:tcPr marL="61005" marR="61005" marT="30503" marB="30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311</a:t>
                      </a:r>
                    </a:p>
                  </a:txBody>
                  <a:tcPr marL="61005" marR="61005" marT="30503" marB="30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135983.4</a:t>
                      </a:r>
                    </a:p>
                  </a:txBody>
                  <a:tcPr marL="61005" marR="61005" marT="30503" marB="30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118813.2</a:t>
                      </a:r>
                    </a:p>
                  </a:txBody>
                  <a:tcPr marL="61005" marR="61005" marT="30503" marB="30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17170.2</a:t>
                      </a:r>
                    </a:p>
                  </a:txBody>
                  <a:tcPr marL="61005" marR="61005" marT="30503" marB="30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699238"/>
                  </a:ext>
                </a:extLst>
              </a:tr>
              <a:tr h="682400">
                <a:tc>
                  <a:txBody>
                    <a:bodyPr/>
                    <a:lstStyle/>
                    <a:p>
                      <a:r>
                        <a:rPr lang="en-IN" sz="1200"/>
                        <a:t>33AAGCT9258G1Z2</a:t>
                      </a:r>
                    </a:p>
                  </a:txBody>
                  <a:tcPr marL="61005" marR="61005" marT="30503" marB="30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275</a:t>
                      </a:r>
                    </a:p>
                  </a:txBody>
                  <a:tcPr marL="61005" marR="61005" marT="30503" marB="30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92664.69</a:t>
                      </a:r>
                    </a:p>
                  </a:txBody>
                  <a:tcPr marL="61005" marR="61005" marT="30503" marB="30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82131.21</a:t>
                      </a:r>
                    </a:p>
                  </a:txBody>
                  <a:tcPr marL="61005" marR="61005" marT="30503" marB="30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10533.48</a:t>
                      </a:r>
                    </a:p>
                  </a:txBody>
                  <a:tcPr marL="61005" marR="61005" marT="30503" marB="30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575547"/>
                  </a:ext>
                </a:extLst>
              </a:tr>
              <a:tr h="682400">
                <a:tc>
                  <a:txBody>
                    <a:bodyPr/>
                    <a:lstStyle/>
                    <a:p>
                      <a:r>
                        <a:rPr lang="en-IN" sz="1200"/>
                        <a:t>36AAGCT9258G1ZW</a:t>
                      </a:r>
                    </a:p>
                  </a:txBody>
                  <a:tcPr marL="61005" marR="61005" marT="30503" marB="30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150</a:t>
                      </a:r>
                    </a:p>
                  </a:txBody>
                  <a:tcPr marL="61005" marR="61005" marT="30503" marB="30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43448.15</a:t>
                      </a:r>
                    </a:p>
                  </a:txBody>
                  <a:tcPr marL="61005" marR="61005" marT="30503" marB="30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39338.97</a:t>
                      </a:r>
                    </a:p>
                  </a:txBody>
                  <a:tcPr marL="61005" marR="61005" marT="30503" marB="30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4109.18</a:t>
                      </a:r>
                    </a:p>
                  </a:txBody>
                  <a:tcPr marL="61005" marR="61005" marT="30503" marB="30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351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22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FF91-AB7F-BBAF-8C6B-78A804F42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915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BRAND WISE QUANTITY SOLD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ACAE9D-9739-C8E2-0574-C69A6A10EB4A}"/>
              </a:ext>
            </a:extLst>
          </p:cNvPr>
          <p:cNvSpPr/>
          <p:nvPr/>
        </p:nvSpPr>
        <p:spPr>
          <a:xfrm>
            <a:off x="69574" y="69574"/>
            <a:ext cx="12026348" cy="66890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5B42B2E-1CEA-CC54-F249-48268FD7F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759297"/>
              </p:ext>
            </p:extLst>
          </p:nvPr>
        </p:nvGraphicFramePr>
        <p:xfrm>
          <a:off x="1371600" y="1013791"/>
          <a:ext cx="9183758" cy="5406885"/>
        </p:xfrm>
        <a:graphic>
          <a:graphicData uri="http://schemas.openxmlformats.org/drawingml/2006/table">
            <a:tbl>
              <a:tblPr/>
              <a:tblGrid>
                <a:gridCol w="4591879">
                  <a:extLst>
                    <a:ext uri="{9D8B030D-6E8A-4147-A177-3AD203B41FA5}">
                      <a16:colId xmlns:a16="http://schemas.microsoft.com/office/drawing/2014/main" val="2516503402"/>
                    </a:ext>
                  </a:extLst>
                </a:gridCol>
                <a:gridCol w="4591879">
                  <a:extLst>
                    <a:ext uri="{9D8B030D-6E8A-4147-A177-3AD203B41FA5}">
                      <a16:colId xmlns:a16="http://schemas.microsoft.com/office/drawing/2014/main" val="1328841047"/>
                    </a:ext>
                  </a:extLst>
                </a:gridCol>
              </a:tblGrid>
              <a:tr h="200255">
                <a:tc>
                  <a:txBody>
                    <a:bodyPr/>
                    <a:lstStyle/>
                    <a:p>
                      <a:r>
                        <a:rPr lang="en-IN" sz="600"/>
                        <a:t>BRAND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Total Quantity Sold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773544"/>
                  </a:ext>
                </a:extLst>
              </a:tr>
              <a:tr h="200255">
                <a:tc>
                  <a:txBody>
                    <a:bodyPr/>
                    <a:lstStyle/>
                    <a:p>
                      <a:r>
                        <a:rPr lang="en-IN" sz="600"/>
                        <a:t>ORGANIC HABITS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518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256653"/>
                  </a:ext>
                </a:extLst>
              </a:tr>
              <a:tr h="200255">
                <a:tc>
                  <a:txBody>
                    <a:bodyPr/>
                    <a:lstStyle/>
                    <a:p>
                      <a:r>
                        <a:rPr lang="en-IN" sz="600"/>
                        <a:t>BABYBUTTONS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199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27743"/>
                  </a:ext>
                </a:extLst>
              </a:tr>
              <a:tr h="200255">
                <a:tc>
                  <a:txBody>
                    <a:bodyPr/>
                    <a:lstStyle/>
                    <a:p>
                      <a:r>
                        <a:rPr lang="en-IN" sz="600"/>
                        <a:t>AVS KOTTAKKAL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165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961606"/>
                  </a:ext>
                </a:extLst>
              </a:tr>
              <a:tr h="200255">
                <a:tc>
                  <a:txBody>
                    <a:bodyPr/>
                    <a:lstStyle/>
                    <a:p>
                      <a:r>
                        <a:rPr lang="en-IN" sz="600"/>
                        <a:t>YAAMA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110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05551"/>
                  </a:ext>
                </a:extLst>
              </a:tr>
              <a:tr h="200255">
                <a:tc>
                  <a:txBody>
                    <a:bodyPr/>
                    <a:lstStyle/>
                    <a:p>
                      <a:r>
                        <a:rPr lang="en-IN" sz="600"/>
                        <a:t>SOFT N COOL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91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398574"/>
                  </a:ext>
                </a:extLst>
              </a:tr>
              <a:tr h="200255">
                <a:tc>
                  <a:txBody>
                    <a:bodyPr/>
                    <a:lstStyle/>
                    <a:p>
                      <a:r>
                        <a:rPr lang="en-IN" sz="600"/>
                        <a:t>LUNCH BOX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57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545723"/>
                  </a:ext>
                </a:extLst>
              </a:tr>
              <a:tr h="200255">
                <a:tc>
                  <a:txBody>
                    <a:bodyPr/>
                    <a:lstStyle/>
                    <a:p>
                      <a:r>
                        <a:rPr lang="en-IN" sz="600"/>
                        <a:t>RAINBOW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16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17723"/>
                  </a:ext>
                </a:extLst>
              </a:tr>
              <a:tr h="200255">
                <a:tc>
                  <a:txBody>
                    <a:bodyPr/>
                    <a:lstStyle/>
                    <a:p>
                      <a:r>
                        <a:rPr lang="en-IN" sz="600"/>
                        <a:t>FEEL&amp;HEAL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14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662880"/>
                  </a:ext>
                </a:extLst>
              </a:tr>
              <a:tr h="200255">
                <a:tc>
                  <a:txBody>
                    <a:bodyPr/>
                    <a:lstStyle/>
                    <a:p>
                      <a:r>
                        <a:rPr lang="en-IN" sz="600"/>
                        <a:t>HERMAS LIFE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13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61942"/>
                  </a:ext>
                </a:extLst>
              </a:tr>
              <a:tr h="200255">
                <a:tc>
                  <a:txBody>
                    <a:bodyPr/>
                    <a:lstStyle/>
                    <a:p>
                      <a:r>
                        <a:rPr lang="en-IN" sz="600"/>
                        <a:t>RICH ELEMENTS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11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458889"/>
                  </a:ext>
                </a:extLst>
              </a:tr>
              <a:tr h="200255">
                <a:tc>
                  <a:txBody>
                    <a:bodyPr/>
                    <a:lstStyle/>
                    <a:p>
                      <a:r>
                        <a:rPr lang="en-IN" sz="600"/>
                        <a:t>CHARMOWN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11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916360"/>
                  </a:ext>
                </a:extLst>
              </a:tr>
              <a:tr h="200255">
                <a:tc>
                  <a:txBody>
                    <a:bodyPr/>
                    <a:lstStyle/>
                    <a:p>
                      <a:r>
                        <a:rPr lang="en-IN" sz="600"/>
                        <a:t>SALIAH DATES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10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4072"/>
                  </a:ext>
                </a:extLst>
              </a:tr>
              <a:tr h="200255">
                <a:tc>
                  <a:txBody>
                    <a:bodyPr/>
                    <a:lstStyle/>
                    <a:p>
                      <a:r>
                        <a:rPr lang="en-IN" sz="600"/>
                        <a:t>MUNJINGS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10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509201"/>
                  </a:ext>
                </a:extLst>
              </a:tr>
              <a:tr h="200255">
                <a:tc>
                  <a:txBody>
                    <a:bodyPr/>
                    <a:lstStyle/>
                    <a:p>
                      <a:r>
                        <a:rPr lang="en-IN" sz="600"/>
                        <a:t>GLITTERS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9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603683"/>
                  </a:ext>
                </a:extLst>
              </a:tr>
              <a:tr h="200255">
                <a:tc>
                  <a:txBody>
                    <a:bodyPr/>
                    <a:lstStyle/>
                    <a:p>
                      <a:r>
                        <a:rPr lang="en-IN" sz="600"/>
                        <a:t>OSKIL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8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24497"/>
                  </a:ext>
                </a:extLst>
              </a:tr>
              <a:tr h="200255">
                <a:tc>
                  <a:txBody>
                    <a:bodyPr/>
                    <a:lstStyle/>
                    <a:p>
                      <a:r>
                        <a:rPr lang="en-IN" sz="600"/>
                        <a:t>FLAIR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8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863614"/>
                  </a:ext>
                </a:extLst>
              </a:tr>
              <a:tr h="200255">
                <a:tc>
                  <a:txBody>
                    <a:bodyPr/>
                    <a:lstStyle/>
                    <a:p>
                      <a:r>
                        <a:rPr lang="en-IN" sz="600"/>
                        <a:t>WAREFLUX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7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439838"/>
                  </a:ext>
                </a:extLst>
              </a:tr>
              <a:tr h="200255">
                <a:tc>
                  <a:txBody>
                    <a:bodyPr/>
                    <a:lstStyle/>
                    <a:p>
                      <a:r>
                        <a:rPr lang="en-IN" sz="600"/>
                        <a:t>MUNDO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7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506927"/>
                  </a:ext>
                </a:extLst>
              </a:tr>
              <a:tr h="200255">
                <a:tc>
                  <a:txBody>
                    <a:bodyPr/>
                    <a:lstStyle/>
                    <a:p>
                      <a:r>
                        <a:rPr lang="en-IN" sz="600"/>
                        <a:t>GLORY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6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061390"/>
                  </a:ext>
                </a:extLst>
              </a:tr>
              <a:tr h="200255">
                <a:tc>
                  <a:txBody>
                    <a:bodyPr/>
                    <a:lstStyle/>
                    <a:p>
                      <a:r>
                        <a:rPr lang="en-IN" sz="600"/>
                        <a:t>BOSQ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5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00291"/>
                  </a:ext>
                </a:extLst>
              </a:tr>
              <a:tr h="200255">
                <a:tc>
                  <a:txBody>
                    <a:bodyPr/>
                    <a:lstStyle/>
                    <a:p>
                      <a:r>
                        <a:rPr lang="en-IN" sz="600"/>
                        <a:t>TIMSON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4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125645"/>
                  </a:ext>
                </a:extLst>
              </a:tr>
              <a:tr h="200255">
                <a:tc>
                  <a:txBody>
                    <a:bodyPr/>
                    <a:lstStyle/>
                    <a:p>
                      <a:r>
                        <a:rPr lang="en-IN" sz="600"/>
                        <a:t>AUDIOEX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3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499291"/>
                  </a:ext>
                </a:extLst>
              </a:tr>
              <a:tr h="200255">
                <a:tc>
                  <a:txBody>
                    <a:bodyPr/>
                    <a:lstStyle/>
                    <a:p>
                      <a:r>
                        <a:rPr lang="en-IN" sz="600"/>
                        <a:t>POTATO MASHER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2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497733"/>
                  </a:ext>
                </a:extLst>
              </a:tr>
              <a:tr h="200255">
                <a:tc>
                  <a:txBody>
                    <a:bodyPr/>
                    <a:lstStyle/>
                    <a:p>
                      <a:r>
                        <a:rPr lang="en-IN" sz="600"/>
                        <a:t>PURVINA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2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994137"/>
                  </a:ext>
                </a:extLst>
              </a:tr>
              <a:tr h="200255">
                <a:tc>
                  <a:txBody>
                    <a:bodyPr/>
                    <a:lstStyle/>
                    <a:p>
                      <a:r>
                        <a:rPr lang="en-IN" sz="600"/>
                        <a:t>TINY MAFIA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1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755231"/>
                  </a:ext>
                </a:extLst>
              </a:tr>
              <a:tr h="200255">
                <a:tc>
                  <a:txBody>
                    <a:bodyPr/>
                    <a:lstStyle/>
                    <a:p>
                      <a:r>
                        <a:rPr lang="en-IN" sz="600"/>
                        <a:t>DR.LEO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1</a:t>
                      </a:r>
                    </a:p>
                  </a:txBody>
                  <a:tcPr marL="31632" marR="31632" marT="15816" marB="15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843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53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9E7F-5E07-24A6-30C1-196943E5D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8605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 OF QUANTITY SHIPPED TO EACH STATES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826718-FF85-49E1-4B82-3A29430AF872}"/>
              </a:ext>
            </a:extLst>
          </p:cNvPr>
          <p:cNvSpPr/>
          <p:nvPr/>
        </p:nvSpPr>
        <p:spPr>
          <a:xfrm>
            <a:off x="69574" y="79513"/>
            <a:ext cx="11996530" cy="66691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 descr="A close up of a text&#10;&#10;Description automatically generated">
            <a:extLst>
              <a:ext uri="{FF2B5EF4-FFF2-40B4-BE49-F238E27FC236}">
                <a16:creationId xmlns:a16="http://schemas.microsoft.com/office/drawing/2014/main" id="{89DA242F-D778-6167-BF36-C632291EE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581" y="4384192"/>
            <a:ext cx="3520116" cy="658605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304EB3F-4B27-E455-98B7-B0FA2204D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178548"/>
              </p:ext>
            </p:extLst>
          </p:nvPr>
        </p:nvGraphicFramePr>
        <p:xfrm>
          <a:off x="1551054" y="944208"/>
          <a:ext cx="9083816" cy="563548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238989">
                  <a:extLst>
                    <a:ext uri="{9D8B030D-6E8A-4147-A177-3AD203B41FA5}">
                      <a16:colId xmlns:a16="http://schemas.microsoft.com/office/drawing/2014/main" val="2302806139"/>
                    </a:ext>
                  </a:extLst>
                </a:gridCol>
                <a:gridCol w="2844827">
                  <a:extLst>
                    <a:ext uri="{9D8B030D-6E8A-4147-A177-3AD203B41FA5}">
                      <a16:colId xmlns:a16="http://schemas.microsoft.com/office/drawing/2014/main" val="1354718557"/>
                    </a:ext>
                  </a:extLst>
                </a:gridCol>
              </a:tblGrid>
              <a:tr h="171526">
                <a:tc>
                  <a:txBody>
                    <a:bodyPr/>
                    <a:lstStyle/>
                    <a:p>
                      <a:r>
                        <a:rPr lang="en-IN" sz="500"/>
                        <a:t>Ship To State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500" dirty="0"/>
                        <a:t>Total Quantity Sold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50975"/>
                  </a:ext>
                </a:extLst>
              </a:tr>
              <a:tr h="171526">
                <a:tc>
                  <a:txBody>
                    <a:bodyPr/>
                    <a:lstStyle/>
                    <a:p>
                      <a:r>
                        <a:rPr lang="en-IN" sz="500"/>
                        <a:t>KERALA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500"/>
                        <a:t>220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357268"/>
                  </a:ext>
                </a:extLst>
              </a:tr>
              <a:tr h="171526">
                <a:tc>
                  <a:txBody>
                    <a:bodyPr/>
                    <a:lstStyle/>
                    <a:p>
                      <a:r>
                        <a:rPr lang="en-IN" sz="500"/>
                        <a:t>MAHARASHTRA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500"/>
                        <a:t>172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45683"/>
                  </a:ext>
                </a:extLst>
              </a:tr>
              <a:tr h="171526">
                <a:tc>
                  <a:txBody>
                    <a:bodyPr/>
                    <a:lstStyle/>
                    <a:p>
                      <a:r>
                        <a:rPr lang="en-IN" sz="500"/>
                        <a:t>TAMIL NADU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500" dirty="0"/>
                        <a:t>158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059837"/>
                  </a:ext>
                </a:extLst>
              </a:tr>
              <a:tr h="171526">
                <a:tc>
                  <a:txBody>
                    <a:bodyPr/>
                    <a:lstStyle/>
                    <a:p>
                      <a:r>
                        <a:rPr lang="en-IN" sz="500"/>
                        <a:t>KARNATAKA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500"/>
                        <a:t>146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582745"/>
                  </a:ext>
                </a:extLst>
              </a:tr>
              <a:tr h="171526">
                <a:tc>
                  <a:txBody>
                    <a:bodyPr/>
                    <a:lstStyle/>
                    <a:p>
                      <a:r>
                        <a:rPr lang="en-IN" sz="500"/>
                        <a:t>TELANGANA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500"/>
                        <a:t>105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421121"/>
                  </a:ext>
                </a:extLst>
              </a:tr>
              <a:tr h="171526">
                <a:tc>
                  <a:txBody>
                    <a:bodyPr/>
                    <a:lstStyle/>
                    <a:p>
                      <a:r>
                        <a:rPr lang="en-IN" sz="500"/>
                        <a:t>UTTAR PRADESH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500"/>
                        <a:t>71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246450"/>
                  </a:ext>
                </a:extLst>
              </a:tr>
              <a:tr h="171526">
                <a:tc>
                  <a:txBody>
                    <a:bodyPr/>
                    <a:lstStyle/>
                    <a:p>
                      <a:r>
                        <a:rPr lang="en-IN" sz="500"/>
                        <a:t>WEST BENGAL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500"/>
                        <a:t>65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096053"/>
                  </a:ext>
                </a:extLst>
              </a:tr>
              <a:tr h="171526">
                <a:tc>
                  <a:txBody>
                    <a:bodyPr/>
                    <a:lstStyle/>
                    <a:p>
                      <a:r>
                        <a:rPr lang="en-IN" sz="500"/>
                        <a:t>ANDHRA PRADESH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500"/>
                        <a:t>53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057800"/>
                  </a:ext>
                </a:extLst>
              </a:tr>
              <a:tr h="176364">
                <a:tc>
                  <a:txBody>
                    <a:bodyPr/>
                    <a:lstStyle/>
                    <a:p>
                      <a:r>
                        <a:rPr lang="en-IN" sz="500"/>
                        <a:t>DELHI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500"/>
                        <a:t>43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59926"/>
                  </a:ext>
                </a:extLst>
              </a:tr>
              <a:tr h="212307">
                <a:tc>
                  <a:txBody>
                    <a:bodyPr/>
                    <a:lstStyle/>
                    <a:p>
                      <a:r>
                        <a:rPr lang="en-IN" sz="500"/>
                        <a:t>GUJARAT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500"/>
                        <a:t>37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467545"/>
                  </a:ext>
                </a:extLst>
              </a:tr>
              <a:tr h="171526">
                <a:tc>
                  <a:txBody>
                    <a:bodyPr/>
                    <a:lstStyle/>
                    <a:p>
                      <a:r>
                        <a:rPr lang="en-IN" sz="500"/>
                        <a:t>PUNJAB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500"/>
                        <a:t>26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83640"/>
                  </a:ext>
                </a:extLst>
              </a:tr>
              <a:tr h="171526">
                <a:tc>
                  <a:txBody>
                    <a:bodyPr/>
                    <a:lstStyle/>
                    <a:p>
                      <a:r>
                        <a:rPr lang="en-IN" sz="500"/>
                        <a:t>MADHYA PRADESH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500"/>
                        <a:t>26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636954"/>
                  </a:ext>
                </a:extLst>
              </a:tr>
              <a:tr h="171526">
                <a:tc>
                  <a:txBody>
                    <a:bodyPr/>
                    <a:lstStyle/>
                    <a:p>
                      <a:r>
                        <a:rPr lang="en-IN" sz="500"/>
                        <a:t>HARYANA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500" dirty="0"/>
                        <a:t>22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00729"/>
                  </a:ext>
                </a:extLst>
              </a:tr>
              <a:tr h="171526">
                <a:tc>
                  <a:txBody>
                    <a:bodyPr/>
                    <a:lstStyle/>
                    <a:p>
                      <a:r>
                        <a:rPr lang="en-IN" sz="500"/>
                        <a:t>RAJASTHAN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500" dirty="0"/>
                        <a:t>22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300369"/>
                  </a:ext>
                </a:extLst>
              </a:tr>
              <a:tr h="171526">
                <a:tc>
                  <a:txBody>
                    <a:bodyPr/>
                    <a:lstStyle/>
                    <a:p>
                      <a:r>
                        <a:rPr lang="en-IN" sz="500"/>
                        <a:t>BIHAR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500"/>
                        <a:t>20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663916"/>
                  </a:ext>
                </a:extLst>
              </a:tr>
              <a:tr h="171526">
                <a:tc>
                  <a:txBody>
                    <a:bodyPr/>
                    <a:lstStyle/>
                    <a:p>
                      <a:r>
                        <a:rPr lang="en-IN" sz="500"/>
                        <a:t>ASSAM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500"/>
                        <a:t>19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412256"/>
                  </a:ext>
                </a:extLst>
              </a:tr>
              <a:tr h="171526">
                <a:tc>
                  <a:txBody>
                    <a:bodyPr/>
                    <a:lstStyle/>
                    <a:p>
                      <a:r>
                        <a:rPr lang="en-IN" sz="500"/>
                        <a:t>ODISHA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500"/>
                        <a:t>16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630517"/>
                  </a:ext>
                </a:extLst>
              </a:tr>
              <a:tr h="171526">
                <a:tc>
                  <a:txBody>
                    <a:bodyPr/>
                    <a:lstStyle/>
                    <a:p>
                      <a:r>
                        <a:rPr lang="en-IN" sz="500"/>
                        <a:t>CHHATTISGARH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500" dirty="0"/>
                        <a:t>10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251192"/>
                  </a:ext>
                </a:extLst>
              </a:tr>
              <a:tr h="171526">
                <a:tc>
                  <a:txBody>
                    <a:bodyPr/>
                    <a:lstStyle/>
                    <a:p>
                      <a:r>
                        <a:rPr lang="en-IN" sz="500"/>
                        <a:t>JHARKHAND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500"/>
                        <a:t>9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693746"/>
                  </a:ext>
                </a:extLst>
              </a:tr>
              <a:tr h="171526">
                <a:tc>
                  <a:txBody>
                    <a:bodyPr/>
                    <a:lstStyle/>
                    <a:p>
                      <a:r>
                        <a:rPr lang="en-IN" sz="500"/>
                        <a:t>UTTARAKHAND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500"/>
                        <a:t>9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930858"/>
                  </a:ext>
                </a:extLst>
              </a:tr>
              <a:tr h="171526">
                <a:tc>
                  <a:txBody>
                    <a:bodyPr/>
                    <a:lstStyle/>
                    <a:p>
                      <a:r>
                        <a:rPr lang="en-IN" sz="500"/>
                        <a:t>HIMACHAL PRADESH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500"/>
                        <a:t>6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12050"/>
                  </a:ext>
                </a:extLst>
              </a:tr>
              <a:tr h="171526">
                <a:tc>
                  <a:txBody>
                    <a:bodyPr/>
                    <a:lstStyle/>
                    <a:p>
                      <a:r>
                        <a:rPr lang="en-IN" sz="500"/>
                        <a:t>GOA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500"/>
                        <a:t>6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8629"/>
                  </a:ext>
                </a:extLst>
              </a:tr>
              <a:tr h="171526">
                <a:tc>
                  <a:txBody>
                    <a:bodyPr/>
                    <a:lstStyle/>
                    <a:p>
                      <a:r>
                        <a:rPr lang="en-IN" sz="500"/>
                        <a:t>MANIPUR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500"/>
                        <a:t>6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763530"/>
                  </a:ext>
                </a:extLst>
              </a:tr>
              <a:tr h="171526">
                <a:tc>
                  <a:txBody>
                    <a:bodyPr/>
                    <a:lstStyle/>
                    <a:p>
                      <a:r>
                        <a:rPr lang="en-IN" sz="500"/>
                        <a:t>JAMMU &amp; KASHMIR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500"/>
                        <a:t>6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699603"/>
                  </a:ext>
                </a:extLst>
              </a:tr>
              <a:tr h="171526">
                <a:tc>
                  <a:txBody>
                    <a:bodyPr/>
                    <a:lstStyle/>
                    <a:p>
                      <a:r>
                        <a:rPr lang="en-IN" sz="500"/>
                        <a:t>TRIPURA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500"/>
                        <a:t>5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768424"/>
                  </a:ext>
                </a:extLst>
              </a:tr>
              <a:tr h="171526">
                <a:tc>
                  <a:txBody>
                    <a:bodyPr/>
                    <a:lstStyle/>
                    <a:p>
                      <a:r>
                        <a:rPr lang="en-IN" sz="500"/>
                        <a:t>PUDUCHERRY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500"/>
                        <a:t>3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64978"/>
                  </a:ext>
                </a:extLst>
              </a:tr>
              <a:tr h="171526">
                <a:tc>
                  <a:txBody>
                    <a:bodyPr/>
                    <a:lstStyle/>
                    <a:p>
                      <a:r>
                        <a:rPr lang="en-IN" sz="500"/>
                        <a:t>ANDAMAN &amp; NICOBAR ISLANDS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500"/>
                        <a:t>2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608182"/>
                  </a:ext>
                </a:extLst>
              </a:tr>
              <a:tr h="171526">
                <a:tc>
                  <a:txBody>
                    <a:bodyPr/>
                    <a:lstStyle/>
                    <a:p>
                      <a:r>
                        <a:rPr lang="en-IN" sz="500"/>
                        <a:t>MIZORAM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500"/>
                        <a:t>2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698179"/>
                  </a:ext>
                </a:extLst>
              </a:tr>
              <a:tr h="171526">
                <a:tc>
                  <a:txBody>
                    <a:bodyPr/>
                    <a:lstStyle/>
                    <a:p>
                      <a:r>
                        <a:rPr lang="en-IN" sz="500"/>
                        <a:t>MEGHALAYA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500"/>
                        <a:t>1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933722"/>
                  </a:ext>
                </a:extLst>
              </a:tr>
              <a:tr h="272555">
                <a:tc>
                  <a:txBody>
                    <a:bodyPr/>
                    <a:lstStyle/>
                    <a:p>
                      <a:r>
                        <a:rPr lang="en-GB" sz="500"/>
                        <a:t>DADRA AND NAGAR HAVELI AND DAMAN AND DIU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500"/>
                        <a:t>1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070160"/>
                  </a:ext>
                </a:extLst>
              </a:tr>
              <a:tr h="171526">
                <a:tc>
                  <a:txBody>
                    <a:bodyPr/>
                    <a:lstStyle/>
                    <a:p>
                      <a:r>
                        <a:rPr lang="en-IN" sz="500" dirty="0"/>
                        <a:t>ARUNACHAL PRADESH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500" dirty="0"/>
                        <a:t>1</a:t>
                      </a:r>
                    </a:p>
                  </a:txBody>
                  <a:tcPr marL="26079" marR="26079" marT="13039" marB="13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224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98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9B93-F863-34A9-D29A-24E08C46E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8849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Tax percentage of Brand "ORGANIC HABITS"</a:t>
            </a:r>
            <a:endParaRPr lang="en-IN" b="1" dirty="0"/>
          </a:p>
        </p:txBody>
      </p: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DC7988D-BC3D-19DD-0EEE-8C717C4EC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87" y="983974"/>
            <a:ext cx="11479696" cy="5645426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25BA52A-A32E-CF5F-305C-B64BB5103159}"/>
              </a:ext>
            </a:extLst>
          </p:cNvPr>
          <p:cNvSpPr/>
          <p:nvPr/>
        </p:nvSpPr>
        <p:spPr>
          <a:xfrm>
            <a:off x="69574" y="79513"/>
            <a:ext cx="12036287" cy="66890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244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BD735B-3B2C-5CD0-B469-1F51AB5F4EB0}"/>
              </a:ext>
            </a:extLst>
          </p:cNvPr>
          <p:cNvSpPr/>
          <p:nvPr/>
        </p:nvSpPr>
        <p:spPr>
          <a:xfrm>
            <a:off x="79513" y="79513"/>
            <a:ext cx="12016409" cy="66890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E2BE87-816C-7552-9005-8BF35CC7AD3B}"/>
              </a:ext>
            </a:extLst>
          </p:cNvPr>
          <p:cNvSpPr txBox="1"/>
          <p:nvPr/>
        </p:nvSpPr>
        <p:spPr>
          <a:xfrm>
            <a:off x="367748" y="613850"/>
            <a:ext cx="398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A7ABF-ACD8-8610-EC6F-9700DD358298}"/>
              </a:ext>
            </a:extLst>
          </p:cNvPr>
          <p:cNvSpPr txBox="1"/>
          <p:nvPr/>
        </p:nvSpPr>
        <p:spPr>
          <a:xfrm>
            <a:off x="795129" y="795130"/>
            <a:ext cx="10018645" cy="45277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From a total of 1288 quantity shipped we got a gross of 405.99K excluded from total tax of 51.74K in the rate of 11,30%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Most sold brand was ‘ORGANIC HABITS’ and least sold brand is ‘TINY MAFIA’ and ‘DR.LEO’.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Most quantity shipped to Kerala(220) and least shipped to MEGHALAYA, ARUNACHAL PRADESH, </a:t>
            </a:r>
            <a:r>
              <a:rPr lang="en-GB" dirty="0"/>
              <a:t>DADRA AND NAGAR HAVELI AND DAMAN AND DIU with (1) quantity each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SKU wise Tax percentage of Brand "ORGANIC HABITS“ is 8.26.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Most of the payment methods chosen by the customers are cash on delivery (467)with a percentage rate of 36.26% followed by pay station payment method (370) 28.73%  and credit card payments(293) of 22.75%. Least usage was cc play station (1) 0.8%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5425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95</TotalTime>
  <Words>485</Words>
  <Application>Microsoft Office PowerPoint</Application>
  <PresentationFormat>Widescreen</PresentationFormat>
  <Paragraphs>184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Century Gothic</vt:lpstr>
      <vt:lpstr>Wingdings 3</vt:lpstr>
      <vt:lpstr>Ion Boardroom</vt:lpstr>
      <vt:lpstr>BUSINESS ANALYSIS </vt:lpstr>
      <vt:lpstr>FINAL ANALYSIS</vt:lpstr>
      <vt:lpstr>TABLE SUMMARY</vt:lpstr>
      <vt:lpstr>BRAND WISE QUANTITY SOLD</vt:lpstr>
      <vt:lpstr>SUM OF QUANTITY SHIPPED TO EACH STATES</vt:lpstr>
      <vt:lpstr>Tax percentage of Brand "ORGANIC HABITS"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Sreejith Anakkazhi</dc:creator>
  <cp:lastModifiedBy>Sreejith Anakkazhi</cp:lastModifiedBy>
  <cp:revision>1</cp:revision>
  <dcterms:created xsi:type="dcterms:W3CDTF">2024-07-15T15:06:15Z</dcterms:created>
  <dcterms:modified xsi:type="dcterms:W3CDTF">2024-07-15T16:42:04Z</dcterms:modified>
</cp:coreProperties>
</file>