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1" name="Shape 1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id="10" name="Shape 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id="13" name="Shape 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Shape 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20" name="Shape 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23" name="Shape 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31" name="Shape 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34" name="Shape 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43" name="Shape 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46" name="Shape 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53" name="Shape 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56" name="Shape 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sz="1800">
                <a:solidFill>
                  <a:schemeClr val="lt2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id="63" name="Shape 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id="66" name="Shape 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w="500332" extrusionOk="0" h="6875253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trike="noStrike" u="none" b="1" cap="none" baseline="0" sz="3600" i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Handling Touch Events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 ViewGroup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Android.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y="418949" x="482700"/>
            <a:ext cy="6149100" cx="820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(continue..)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startAt="7" type="arabicPeriod"/>
            </a:pPr>
            <a:r>
              <a:rPr lang="en"/>
              <a:t>Child.dispatchTouchEvent(Move)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startAt="7" type="arabicPeriod"/>
            </a:pPr>
            <a:r>
              <a:rPr lang="en"/>
              <a:t>Child.onTouchEvent(Move)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================================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startAt="7" type="arabicPeriod"/>
            </a:pPr>
            <a:r>
              <a:rPr lang="en">
                <a:solidFill>
                  <a:srgbClr val="FFFFFF"/>
                </a:solidFill>
              </a:rPr>
              <a:t>Layout.dispatchTouchEvent(Up)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startAt="7" type="arabicPeriod"/>
            </a:pPr>
            <a:r>
              <a:rPr lang="en">
                <a:solidFill>
                  <a:srgbClr val="FFFFFF"/>
                </a:solidFill>
              </a:rPr>
              <a:t>Layout.onInterceptTouchEvent(Up)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startAt="7" type="arabicPeriod"/>
            </a:pPr>
            <a:r>
              <a:rPr lang="en"/>
              <a:t>Child.dispatchTouchEvent(Move)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startAt="7" type="arabicPeriod"/>
            </a:pPr>
            <a:r>
              <a:rPr lang="en"/>
              <a:t>Child.onTouchEvent(Move)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dispatchTouchEvent returns false ?</a:t>
            </a:r>
          </a:p>
          <a:p>
            <a:pPr algn="r"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By Layout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16764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Layout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Will Get dispatchTouchEvent(me),then onInterceptTouchEvent(Down only), onTouchEvent(me).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Child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Child won't get any events, only layout.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(me= any MotionEvent)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>
                <a:solidFill>
                  <a:srgbClr val="FFFF00"/>
                </a:solidFill>
              </a:rPr>
              <a:t>(Event won't be dispatched to child views)If you want events not to be dispatched to child views, return false in dispatchTouchEvent method.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onInterceptTouchEvent returns true 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By Layout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6764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Layout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Doesn't affect child, bcoz its not child event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Child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Intercepted @ DOWN event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Layout gets ALL event, child gets nothing.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Intercepted @ MOVE event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Layout &amp; child get DOWN, layout get MOVE &amp; dispatches CANCEL event to child, layout gets rest of events.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y="444449" x="465700"/>
            <a:ext cy="6123599" cx="8221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Intercepted @ MOVE event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Layout &amp; Child will get DOWN,MOVE event, layout get UP &amp; intercepts, dispatches CANCEL event to child.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  <a:p>
            <a:pPr lvl="0"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           When viewParent intercepts an events, it dispatches CANCEL event to child, takes ownership of rest of Touch events.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onTouchEvent returns true ?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By Layout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6764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Layout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Works normal, gets all events.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Child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Child gets all events, but viewParent (Layout) can only spy the events</a:t>
            </a:r>
            <a:r>
              <a:rPr sz="2400" lang="en"/>
              <a:t>( get only onDispatch &amp; onIntercept Touch events).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Conclusion</a:t>
            </a:r>
          </a:p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rgbClr val="FFFF00"/>
                </a:solidFill>
              </a:rPr>
              <a:t>Works just like without overriding any methods.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onInterceptTouchEvent returns false 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By Layout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6764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Layout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return false @ DOWN event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Gets only DOWN event(dispatch,intercept,onTouch)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return false @ MOVE/UP event 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sz="3000" lang="en">
                <a:solidFill>
                  <a:srgbClr val="FFFFFF"/>
                </a:solidFill>
              </a:rPr>
              <a:t>Works normal like without overriding.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Touching on Child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Works normal like without overriding.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RequestDisallowInterceptTouch=true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When it is set true, the parent can't intercept any touch events from child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Conclusion: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Will get dispatchTouchEvent() on parent, but not onInterceptTouch event.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Gesture Detection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Detects various gestures and events using the supplied Motion Events.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Example:-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create an gestureDetector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trike="sngStrike" sz="1800" lang="en">
                <a:solidFill>
                  <a:srgbClr val="FFFF00"/>
                </a:solidFill>
              </a:rPr>
              <a:t>GestureDetector gd=new GestureDetector(GestureListener);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">
                <a:solidFill>
                  <a:srgbClr val="CC4125"/>
                </a:solidFill>
              </a:rPr>
              <a:t>(deprecated)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trike="sngStrike" sz="1800" lang="en">
                <a:solidFill>
                  <a:srgbClr val="FFFF00"/>
                </a:solidFill>
              </a:rPr>
              <a:t>					</a:t>
            </a:r>
            <a:r>
              <a:rPr sz="1800" lang="en">
                <a:solidFill>
                  <a:srgbClr val="FFFF00"/>
                </a:solidFill>
              </a:rPr>
              <a:t>or</a:t>
            </a:r>
          </a:p>
          <a:p>
            <a:pPr rtl="0" lvl="0" indent="457200" marL="457200">
              <a:spcBef>
                <a:spcPts val="0"/>
              </a:spcBef>
              <a:buNone/>
            </a:pPr>
            <a:r>
              <a:rPr sz="1800" lang="en">
                <a:solidFill>
                  <a:srgbClr val="FFFF00"/>
                </a:solidFill>
              </a:rPr>
              <a:t>GestureDetector gd=new GestureDetector(context,gl);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 onTouch,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gd.onTouchEvent(me).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Gesture Listener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Gesture listener is used to notify when gestures occur. 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OnDoubleTapListener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to notify when a double-tap or a confirmed single-tap occur.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OnGestureListener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to notify when gestures occur.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SimpleOnGestureListener</a:t>
            </a:r>
          </a:p>
          <a:p>
            <a:pPr rtl="0" lvl="1" indent="-381000" marL="9144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only want to listen for a subset of all the gestures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of Gestures.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onDown</a:t>
            </a:r>
            <a:r>
              <a:rPr lang="en"/>
              <a:t>(MotionEvent 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onFling</a:t>
            </a:r>
            <a:r>
              <a:rPr lang="en"/>
              <a:t>(MotionEvent e1, MotionEvent e2, float velocityX, float velocityY)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onLongPress</a:t>
            </a:r>
            <a:r>
              <a:rPr lang="en"/>
              <a:t>(MotionEvent 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onScroll</a:t>
            </a:r>
            <a:r>
              <a:rPr lang="en"/>
              <a:t>(MotionEvent e1, MotionEvent e2, float distanceX, float distanceY)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onShowPress</a:t>
            </a:r>
            <a:r>
              <a:rPr lang="en"/>
              <a:t>(MotionEvent e)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onSingleTapUp</a:t>
            </a:r>
            <a:r>
              <a:rPr lang="en"/>
              <a:t>(MotionEvent e)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ViewGroup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Wingdings"/>
              <a:buChar char="§"/>
            </a:pPr>
            <a:r>
              <a:rPr sz="2400" lang="en"/>
              <a:t>A ViewGroup is a special view that can contain other views (called children.)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Wingdings"/>
              <a:buChar char="§"/>
            </a:pPr>
            <a:r>
              <a:rPr sz="2400" lang="en">
                <a:solidFill>
                  <a:srgbClr val="FFF2CC"/>
                </a:solidFill>
              </a:rPr>
              <a:t>ViewGroup is base class for </a:t>
            </a:r>
            <a:r>
              <a:rPr sz="2400" lang="en" i="1">
                <a:solidFill>
                  <a:srgbClr val="FFF2CC"/>
                </a:solidFill>
              </a:rPr>
              <a:t>layouts</a:t>
            </a:r>
            <a:r>
              <a:rPr sz="2400" lang="en">
                <a:solidFill>
                  <a:srgbClr val="FFF2CC"/>
                </a:solidFill>
              </a:rPr>
              <a:t>, are invisible containers that hold other Views (or other ViewGroups) and define their layout properties.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Wingdings"/>
              <a:buChar char="§"/>
            </a:pPr>
            <a:r>
              <a:rPr sz="2400" lang="en"/>
              <a:t>Examples: Linear,Relative,Grid Layout,etc.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25000"/>
              <a:buFont typeface="Wingdings"/>
              <a:buChar char="§"/>
            </a:pPr>
            <a:r>
              <a:rPr sz="2400" lang="en"/>
              <a:t>Why Extending viewgroup? Complex Layout,with complex touch events.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Well, Lets talk about Touch Events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00"/>
                </a:solidFill>
              </a:rPr>
              <a:t>dispatchTouchEvent(MotionEvent)-</a:t>
            </a:r>
            <a:r>
              <a:rPr sz="1100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400" lang="en">
                <a:solidFill>
                  <a:srgbClr val="FFF2CC"/>
                </a:solidFill>
              </a:rPr>
              <a:t>Pass the touch screen motion event down to the target view, or this view if it is the target.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en">
                <a:solidFill>
                  <a:srgbClr val="FFFF00"/>
                </a:solidFill>
              </a:rPr>
              <a:t>ViewGroup.onInterceptTouchEvent(MotionEvent) </a:t>
            </a:r>
            <a:r>
              <a:rPr sz="2400" lang="en">
                <a:solidFill>
                  <a:srgbClr val="FFF2CC"/>
                </a:solidFill>
              </a:rPr>
              <a:t>allows a ViewGroup to watch events as they are dispatched to child Views.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Arial"/>
              <a:buChar char="●"/>
            </a:pPr>
            <a:r>
              <a:rPr sz="2400" lang="en">
                <a:solidFill>
                  <a:srgbClr val="FFFF00"/>
                </a:solidFill>
              </a:rPr>
              <a:t>ViewParent.requestDisallowInterceptTouchEvent(boolean)</a:t>
            </a:r>
            <a:r>
              <a:rPr sz="2400" lang="en">
                <a:solidFill>
                  <a:srgbClr val="FFF2CC"/>
                </a:solidFill>
              </a:rPr>
              <a:t> - Call this upon a parent View to indicate that it should not intercept touch events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y="285612" x="457200"/>
            <a:ext cy="6282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Structure of methods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public boolean </a:t>
            </a:r>
            <a:r>
              <a:rPr sz="1800" lang="en">
                <a:solidFill>
                  <a:srgbClr val="FFFF00"/>
                </a:solidFill>
              </a:rPr>
              <a:t>dispatchTouchEvent</a:t>
            </a:r>
            <a:r>
              <a:rPr sz="1800" lang="en"/>
              <a:t>(MotionEvent me){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/>
              <a:t>    return super.dispatchTouchEvent(me);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1800" lang="en"/>
              <a:t>}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if call super.dispatchTouchEvent(), then layout/view handle that touch event (ie, passing it to its child/view).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If you don't then you have to dispatch the touch event to child/view by yourself.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>
                <a:solidFill>
                  <a:srgbClr val="FFFF00"/>
                </a:solidFill>
              </a:rPr>
              <a:t>returning boolean</a:t>
            </a:r>
            <a:r>
              <a:rPr sz="1800" lang="en"/>
              <a:t> means: </a:t>
            </a:r>
            <a:r>
              <a:rPr sz="1800" lang="en">
                <a:solidFill>
                  <a:srgbClr val="FFFF00"/>
                </a:solidFill>
              </a:rPr>
              <a:t>true</a:t>
            </a:r>
            <a:r>
              <a:rPr sz="1800" lang="en"/>
              <a:t> = dispatch events to child/view, </a:t>
            </a:r>
            <a:r>
              <a:rPr sz="1800" lang="en">
                <a:solidFill>
                  <a:srgbClr val="FFFF00"/>
                </a:solidFill>
              </a:rPr>
              <a:t>false</a:t>
            </a:r>
            <a:r>
              <a:rPr sz="1800" lang="en"/>
              <a:t> don't dispatch event to a view/child.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If you want to block all touch events to a view, override this method in it's parent view and return false.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y="302637" x="457200"/>
            <a:ext cy="6265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Only available in parent/ViewGroup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--------------------------------------------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public boolean </a:t>
            </a:r>
            <a:r>
              <a:rPr sz="1800" lang="en">
                <a:solidFill>
                  <a:srgbClr val="FFFF00"/>
                </a:solidFill>
              </a:rPr>
              <a:t>onInterceptTouchEvent</a:t>
            </a:r>
            <a:r>
              <a:rPr sz="1800" lang="en"/>
              <a:t>(MotionEvent event){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return super.onInterceptTouchEvent(event);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}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Normally, this method is overridden in parent/ViewGroup to </a:t>
            </a:r>
            <a:r>
              <a:rPr sz="1800" lang="en">
                <a:solidFill>
                  <a:srgbClr val="FFFF00"/>
                </a:solidFill>
              </a:rPr>
              <a:t>intercept touch events of its child</a:t>
            </a:r>
            <a:r>
              <a:rPr sz="1800" lang="en"/>
              <a:t>, before child gets it.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calling super method, parent/viewGroup handles the touch event by himself.</a:t>
            </a:r>
          </a:p>
          <a:p>
            <a:pPr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>
                <a:solidFill>
                  <a:srgbClr val="FFFF00"/>
                </a:solidFill>
              </a:rPr>
              <a:t>returning boolean</a:t>
            </a:r>
            <a:r>
              <a:rPr sz="1800" lang="en"/>
              <a:t> in parent/ViewGroup method : </a:t>
            </a:r>
            <a:r>
              <a:rPr sz="1800" lang="en">
                <a:solidFill>
                  <a:srgbClr val="FFFF00"/>
                </a:solidFill>
              </a:rPr>
              <a:t>true</a:t>
            </a:r>
            <a:r>
              <a:rPr sz="1800" lang="en"/>
              <a:t> means the touch event is intercepted by parent (child won't get any events afterwards), </a:t>
            </a:r>
            <a:r>
              <a:rPr sz="1800" lang="en">
                <a:solidFill>
                  <a:srgbClr val="FFFF00"/>
                </a:solidFill>
              </a:rPr>
              <a:t>false </a:t>
            </a:r>
            <a:r>
              <a:rPr sz="1800" lang="en">
                <a:solidFill>
                  <a:srgbClr val="FFFFFF"/>
                </a:solidFill>
              </a:rPr>
              <a:t>m</a:t>
            </a:r>
            <a:r>
              <a:rPr sz="1800" lang="en"/>
              <a:t>eans events are not intercepted.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349408" x="457200"/>
            <a:ext cy="62183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public boolean </a:t>
            </a:r>
            <a:r>
              <a:rPr sz="1800" lang="en">
                <a:solidFill>
                  <a:srgbClr val="FFFF00"/>
                </a:solidFill>
              </a:rPr>
              <a:t>onTouchEvent</a:t>
            </a:r>
            <a:r>
              <a:rPr sz="1800" lang="en"/>
              <a:t>(MotionEvent ev){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     return super.onTouchEvent(ev);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Normally we override this method to handle touch events of a view by ourselves using GestureDetector,Gesturelistener etc.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Calling super method, view itself handle the touch events.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●"/>
            </a:pPr>
            <a:r>
              <a:rPr sz="1800" lang="en"/>
              <a:t>returning boolean : </a:t>
            </a:r>
            <a:r>
              <a:rPr sz="1800" lang="en">
                <a:solidFill>
                  <a:srgbClr val="FFFF00"/>
                </a:solidFill>
              </a:rPr>
              <a:t>true</a:t>
            </a:r>
            <a:r>
              <a:rPr sz="1800" lang="en"/>
              <a:t> means we </a:t>
            </a:r>
            <a:r>
              <a:rPr sz="1800" lang="en">
                <a:solidFill>
                  <a:srgbClr val="FFFF00"/>
                </a:solidFill>
              </a:rPr>
              <a:t>handled</a:t>
            </a:r>
            <a:r>
              <a:rPr sz="1800" lang="en"/>
              <a:t> the touch event, </a:t>
            </a:r>
            <a:r>
              <a:rPr sz="1800" lang="en">
                <a:solidFill>
                  <a:srgbClr val="FFFF00"/>
                </a:solidFill>
              </a:rPr>
              <a:t>false</a:t>
            </a:r>
            <a:r>
              <a:rPr sz="1800" lang="en"/>
              <a:t> means we didn't (it's just an notification that we handled it or not).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sz="1800" lang="en"/>
              <a:t>Touch Flow is much more explained in following slides.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Touch Flow:- </a:t>
            </a:r>
            <a:r>
              <a:rPr sz="1100" lang="en">
                <a:solidFill>
                  <a:srgbClr val="FFFF00"/>
                </a:solidFill>
              </a:rPr>
              <a:t>Touch events always flow from Parent -&gt;Child (w/o overriding any methods)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/>
              <a:t>DEFAULT: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================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Without overriding any methods.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3868075" x="3083275"/>
            <a:ext cy="679500" cx="2814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E6B8AF"/>
                </a:solidFill>
                <a:latin typeface="Syncopate"/>
                <a:ea typeface="Syncopate"/>
                <a:cs typeface="Syncopate"/>
                <a:sym typeface="Syncopate"/>
              </a:rPr>
              <a:t>VIEW PARENT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y="4303275" x="4263925"/>
            <a:ext cy="1286399" cx="213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y="2464150" x="3489325"/>
            <a:ext cy="452999" cx="200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E6B8AF"/>
                </a:solidFill>
                <a:latin typeface="Syncopate"/>
                <a:ea typeface="Syncopate"/>
                <a:cs typeface="Syncopate"/>
                <a:sym typeface="Syncopate"/>
              </a:rPr>
              <a:t>Window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y="2799375" x="4158275"/>
            <a:ext cy="923999" cx="900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9" name="Shape 109"/>
          <p:cNvSpPr txBox="1"/>
          <p:nvPr/>
        </p:nvSpPr>
        <p:spPr>
          <a:xfrm>
            <a:off y="3868075" x="594475"/>
            <a:ext cy="226499" cx="270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D9EAD3"/>
                </a:solidFill>
                <a:latin typeface="Impact"/>
                <a:ea typeface="Impact"/>
                <a:cs typeface="Impact"/>
                <a:sym typeface="Impact"/>
              </a:rPr>
              <a:t>Eg: -Linear Layout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5725575" x="3569425"/>
            <a:ext cy="724800" cx="230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sz="1800" lang="en">
                <a:solidFill>
                  <a:srgbClr val="E6B8AF"/>
                </a:solidFill>
                <a:latin typeface="Syncopate"/>
                <a:ea typeface="Syncopate"/>
                <a:cs typeface="Syncopate"/>
                <a:sym typeface="Syncopate"/>
              </a:rPr>
              <a:t>child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5589675" x="1080625"/>
            <a:ext cy="420900" cx="2488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rgbClr val="D9EAD3"/>
                </a:solidFill>
                <a:latin typeface="Impact"/>
                <a:ea typeface="Impact"/>
                <a:cs typeface="Impact"/>
                <a:sym typeface="Impact"/>
              </a:rPr>
              <a:t>Eg:- Button/Image View ..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1600200" x="3569425"/>
            <a:ext cy="492899" cx="1340999"/>
          </a:xfrm>
          <a:prstGeom prst="rect">
            <a:avLst/>
          </a:prstGeom>
          <a:noFill/>
          <a:ln w="9525" cap="flat">
            <a:solidFill>
              <a:srgbClr val="FFFF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D9D2E9"/>
                </a:solidFill>
                <a:latin typeface="Ubuntu"/>
                <a:ea typeface="Ubuntu"/>
                <a:cs typeface="Ubuntu"/>
                <a:sym typeface="Ubuntu"/>
              </a:rPr>
              <a:t>TOUCH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y="2056500" x="4167350"/>
            <a:ext cy="335099" cx="0"/>
          </a:xfrm>
          <a:prstGeom prst="straightConnector1">
            <a:avLst/>
          </a:prstGeom>
          <a:noFill/>
          <a:ln w="19050" cap="flat">
            <a:solidFill>
              <a:srgbClr val="FFFF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y="2917150" x="4357528"/>
            <a:ext cy="126900" cx="423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ViewRoot.dispatchTouchEvent(DOWN)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3168425" x="4672975"/>
            <a:ext cy="117899" cx="4321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ViewRoot.onInterceptTouchEvent( DOWN)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4439130" x="4620328"/>
            <a:ext cy="153900" cx="3705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Child.dispatchTouchEvent(DOWN)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3424775" x="5022300"/>
            <a:ext cy="178500" cx="4121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onTouchEvent (If intercepted, on child click)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4749925" x="5114428"/>
            <a:ext cy="177900" cx="321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</a:rPr>
              <a:t>Child.onTouchEvent (DOWN)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Example: TOUCHING ON LAYOUT</a:t>
            </a:r>
          </a:p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DOWN -&gt; MOVE -&gt; UP event (Child won't get any event)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Events in order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Layout.dispatchTouchEvent(Down)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Layout.onInterceptTouchEvent(Down)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	(ViewGroup always get down event)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Layout.onTouchEvent(Down)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Layout.dispatchTouchEvent(Move)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>
                <a:solidFill>
                  <a:srgbClr val="FFFFFF"/>
                </a:solidFill>
              </a:rPr>
              <a:t>Layout.onTouchEvent(Move)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>
                <a:solidFill>
                  <a:srgbClr val="FFFFFF"/>
                </a:solidFill>
              </a:rPr>
              <a:t>Layout.dispatchTouchEvent(Up)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>
                <a:solidFill>
                  <a:srgbClr val="FFFFFF"/>
                </a:solidFill>
              </a:rPr>
              <a:t>Layout.onTouchEvent(Up)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921950" x="2186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Example: TOUCHING ON CHILD VIEW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FFFF00"/>
                </a:solidFill>
              </a:rPr>
              <a:t>DOWN -&gt; MOVE -&gt; UP event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E6B8AF"/>
                </a:solidFill>
              </a:rPr>
              <a:t>Events in order: </a:t>
            </a:r>
            <a:r>
              <a:rPr sz="1200" lang="en">
                <a:solidFill>
                  <a:srgbClr val="E6B8AF"/>
                </a:solidFill>
              </a:rPr>
              <a:t>(Layout means parent ViewGroup)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Layout.dispatchTouchEvent(Down)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Layout.onInterceptTouchEvent(Down)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Child.dispatchTouchEvent(Down)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Child.onTouchEvent(Down)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=======================================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Layout.dispatchTouchEvent(Move)</a:t>
            </a:r>
          </a:p>
          <a:p>
            <a:pPr rtl="0" lvl="0" indent="-41910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Layout.onInterceptTouchEvent(Move)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y="921950" x="2186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