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4579" r:id="rId5"/>
    <p:sldId id="4580" r:id="rId6"/>
    <p:sldId id="4581" r:id="rId7"/>
    <p:sldId id="4582" r:id="rId8"/>
    <p:sldId id="4583" r:id="rId9"/>
    <p:sldId id="4584" r:id="rId10"/>
    <p:sldId id="4585" r:id="rId11"/>
    <p:sldId id="4586" r:id="rId12"/>
    <p:sldId id="4587" r:id="rId13"/>
    <p:sldId id="4588" r:id="rId14"/>
    <p:sldId id="4589" r:id="rId15"/>
    <p:sldId id="4590" r:id="rId16"/>
    <p:sldId id="4591" r:id="rId17"/>
    <p:sldId id="4608" r:id="rId18"/>
    <p:sldId id="4592" r:id="rId19"/>
    <p:sldId id="4607" r:id="rId20"/>
    <p:sldId id="4593" r:id="rId21"/>
    <p:sldId id="4594" r:id="rId22"/>
    <p:sldId id="4595" r:id="rId23"/>
    <p:sldId id="4596" r:id="rId24"/>
    <p:sldId id="4597" r:id="rId25"/>
    <p:sldId id="4602" r:id="rId26"/>
    <p:sldId id="4604" r:id="rId27"/>
    <p:sldId id="4598" r:id="rId28"/>
    <p:sldId id="4600" r:id="rId29"/>
    <p:sldId id="4603" r:id="rId30"/>
    <p:sldId id="4605" r:id="rId31"/>
    <p:sldId id="4601" r:id="rId32"/>
    <p:sldId id="46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065EC-7065-4848-8E58-48392D3E3CFA}" v="12" dt="2022-07-09T13:45:12.869"/>
    <p1510:client id="{FE2E294A-2488-46B3-BC09-71C334EB7273}" v="82" dt="2022-08-06T05:03:2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E7B5-F9D8-4268-A6C4-A7EFD0FEDFC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6027E-BFDE-485E-9AD7-B8B33D4EF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F35-18E1-5207-DA19-5F0787EF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FAC3-D710-7684-5E1D-B873E46A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83A6-6302-E038-4D7A-6C883550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18490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3680-2FC7-BC70-8BB1-2AB91008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7898-BF17-D6AF-DA44-C57F922C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63DD1-626A-9CA8-FE1D-AB0C8A1D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E880-C391-37FE-DC4F-35EF76E4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B14-4F5E-4471-7BCB-5313D75E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DFE90-EE60-8F92-606E-2FB2AE1A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D2AFF-8374-4D3D-B23B-202CA503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D589E-960A-CAA5-0E8D-6BE6262D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B7C-F930-C165-9D73-0D7ED4DF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5F7F-66FA-9121-4CA9-2978DC4F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A40F-3075-9308-F8BA-DE483589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F1935-818A-AB06-394A-355094BD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BA29-B7C2-3C08-10D3-FB136119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7F2C-F634-13B8-FE81-83E2CA3B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ED7D-93DB-D638-D487-FB89CE85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51C5F-D307-5A6B-F4E8-DB236CD4A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9FD7-3B8A-2872-2A19-8CFF17E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5262-18CF-66F4-335C-AE6CD894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01C6-BEDC-75AB-CD7E-E5C123F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282A-84A2-788D-E731-A917678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C592-E7B4-E0EA-97BC-3A8CB664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1DAA-802E-6F32-F9FD-F1C900F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4853-80CC-3582-5240-2F4DEA01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C1A5-FECE-C123-7FCB-B883F0B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3ABF-8A79-68C8-255A-C0C8BF98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6AF1-BC79-A08C-3E8A-412FADD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6A7-241C-1850-4622-1569A014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37C48-7C27-4586-1200-A6672E5E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8712-5E12-4DFF-1AEF-199946DA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70E01-F3DE-1B3B-F302-5055B021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321D-CEE0-8792-C482-E0E5DB42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26579-CCDB-FA47-E735-EE45C411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B4C09-ACEF-5B89-AB7F-2FE72FF02D1D}"/>
              </a:ext>
            </a:extLst>
          </p:cNvPr>
          <p:cNvSpPr/>
          <p:nvPr userDrawn="1"/>
        </p:nvSpPr>
        <p:spPr>
          <a:xfrm flipV="1">
            <a:off x="-22302" y="-66908"/>
            <a:ext cx="3856893" cy="69472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0B8A7-702D-0158-6932-91F732770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544" y="550863"/>
            <a:ext cx="2743200" cy="1325563"/>
          </a:xfrm>
        </p:spPr>
        <p:txBody>
          <a:bodyPr/>
          <a:lstStyle/>
          <a:p>
            <a:r>
              <a:rPr lang="en-GB"/>
              <a:t>Module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2A49-F50F-28BD-26A7-00B83200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BDAF47-374A-B9D1-D6C0-8A45C57DE038}"/>
              </a:ext>
            </a:extLst>
          </p:cNvPr>
          <p:cNvSpPr/>
          <p:nvPr userDrawn="1"/>
        </p:nvSpPr>
        <p:spPr>
          <a:xfrm>
            <a:off x="4708175" y="263799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Display Account User Profile 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2E913-17D7-B7F6-3E97-40C07DA3EA5F}"/>
              </a:ext>
            </a:extLst>
          </p:cNvPr>
          <p:cNvSpPr/>
          <p:nvPr userDrawn="1"/>
        </p:nvSpPr>
        <p:spPr>
          <a:xfrm>
            <a:off x="4708175" y="440800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Validate Update User Info</a:t>
            </a:r>
          </a:p>
        </p:txBody>
      </p:sp>
      <p:cxnSp>
        <p:nvCxnSpPr>
          <p:cNvPr id="7" name="Connector: Elbow 8">
            <a:extLst>
              <a:ext uri="{FF2B5EF4-FFF2-40B4-BE49-F238E27FC236}">
                <a16:creationId xmlns:a16="http://schemas.microsoft.com/office/drawing/2014/main" id="{5E5669A5-198A-91C7-9267-128C2B94452B}"/>
              </a:ext>
            </a:extLst>
          </p:cNvPr>
          <p:cNvCxnSpPr>
            <a:cxnSpLocks/>
          </p:cNvCxnSpPr>
          <p:nvPr userDrawn="1"/>
        </p:nvCxnSpPr>
        <p:spPr>
          <a:xfrm>
            <a:off x="800311" y="1949469"/>
            <a:ext cx="4678945" cy="610453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22">
            <a:extLst>
              <a:ext uri="{FF2B5EF4-FFF2-40B4-BE49-F238E27FC236}">
                <a16:creationId xmlns:a16="http://schemas.microsoft.com/office/drawing/2014/main" id="{6151C177-BFFE-7B76-EB0C-382CBF2E3D2D}"/>
              </a:ext>
            </a:extLst>
          </p:cNvPr>
          <p:cNvCxnSpPr>
            <a:endCxn id="6" idx="2"/>
          </p:cNvCxnSpPr>
          <p:nvPr userDrawn="1"/>
        </p:nvCxnSpPr>
        <p:spPr>
          <a:xfrm>
            <a:off x="800311" y="2476688"/>
            <a:ext cx="3907864" cy="2671541"/>
          </a:xfrm>
          <a:prstGeom prst="bentConnector3">
            <a:avLst>
              <a:gd name="adj1" fmla="val 3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8E1A0-9D97-5C71-1483-1A7018FAC64F}"/>
              </a:ext>
            </a:extLst>
          </p:cNvPr>
          <p:cNvCxnSpPr/>
          <p:nvPr userDrawn="1"/>
        </p:nvCxnSpPr>
        <p:spPr>
          <a:xfrm flipH="1">
            <a:off x="6571360" y="3378218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34B75-51E4-4D4B-5092-B55B1DCB99BF}"/>
              </a:ext>
            </a:extLst>
          </p:cNvPr>
          <p:cNvCxnSpPr/>
          <p:nvPr userDrawn="1"/>
        </p:nvCxnSpPr>
        <p:spPr>
          <a:xfrm flipH="1">
            <a:off x="6571360" y="5228789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96C83-F927-33C9-6A30-DA7D6169D0A2}"/>
              </a:ext>
            </a:extLst>
          </p:cNvPr>
          <p:cNvSpPr/>
          <p:nvPr userDrawn="1"/>
        </p:nvSpPr>
        <p:spPr>
          <a:xfrm>
            <a:off x="732672" y="2610799"/>
            <a:ext cx="14554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Administrator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5FF2-2318-B5B3-60C9-21F02703F4B2}"/>
              </a:ext>
            </a:extLst>
          </p:cNvPr>
          <p:cNvSpPr/>
          <p:nvPr userDrawn="1"/>
        </p:nvSpPr>
        <p:spPr>
          <a:xfrm>
            <a:off x="2226365" y="5252986"/>
            <a:ext cx="2336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Enter/Update/ 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C403B7-A88B-DFD0-45BE-8D6226C66450}"/>
              </a:ext>
            </a:extLst>
          </p:cNvPr>
          <p:cNvSpPr/>
          <p:nvPr userDrawn="1"/>
        </p:nvSpPr>
        <p:spPr>
          <a:xfrm>
            <a:off x="7064199" y="2905919"/>
            <a:ext cx="2194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Retrieve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3739B-FE58-F1DA-221A-1B052C2048E9}"/>
              </a:ext>
            </a:extLst>
          </p:cNvPr>
          <p:cNvSpPr/>
          <p:nvPr userDrawn="1"/>
        </p:nvSpPr>
        <p:spPr>
          <a:xfrm>
            <a:off x="699420" y="1567412"/>
            <a:ext cx="16754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Access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22C26B-84E3-6931-1BF7-749A947B7848}"/>
              </a:ext>
            </a:extLst>
          </p:cNvPr>
          <p:cNvSpPr/>
          <p:nvPr userDrawn="1"/>
        </p:nvSpPr>
        <p:spPr>
          <a:xfrm>
            <a:off x="6917570" y="5360701"/>
            <a:ext cx="24873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Update/Delete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B3A75-F710-4573-A31F-4558472AD1F9}"/>
              </a:ext>
            </a:extLst>
          </p:cNvPr>
          <p:cNvSpPr/>
          <p:nvPr userDrawn="1"/>
        </p:nvSpPr>
        <p:spPr>
          <a:xfrm>
            <a:off x="9979680" y="4158658"/>
            <a:ext cx="176278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User Account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3F29B8-DE27-8AF3-B014-B0192F0A426D}"/>
              </a:ext>
            </a:extLst>
          </p:cNvPr>
          <p:cNvCxnSpPr/>
          <p:nvPr userDrawn="1"/>
        </p:nvCxnSpPr>
        <p:spPr>
          <a:xfrm>
            <a:off x="9819657" y="3378218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464388-A729-F4BB-74A3-381DE7E8C1ED}"/>
              </a:ext>
            </a:extLst>
          </p:cNvPr>
          <p:cNvCxnSpPr/>
          <p:nvPr userDrawn="1"/>
        </p:nvCxnSpPr>
        <p:spPr>
          <a:xfrm>
            <a:off x="9819657" y="4537560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E2A55FB9-B46C-BBB4-508F-DAAA2ABE8AA9}"/>
              </a:ext>
            </a:extLst>
          </p:cNvPr>
          <p:cNvSpPr/>
          <p:nvPr userDrawn="1"/>
        </p:nvSpPr>
        <p:spPr>
          <a:xfrm>
            <a:off x="705342" y="1651071"/>
            <a:ext cx="10955613" cy="4093587"/>
          </a:xfrm>
          <a:prstGeom prst="roundRect">
            <a:avLst>
              <a:gd name="adj" fmla="val 1729"/>
            </a:avLst>
          </a:prstGeom>
          <a:noFill/>
          <a:ln>
            <a:solidFill>
              <a:srgbClr val="66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BA55D-D81B-46AA-036E-8B745735981E}"/>
              </a:ext>
            </a:extLst>
          </p:cNvPr>
          <p:cNvSpPr/>
          <p:nvPr userDrawn="1"/>
        </p:nvSpPr>
        <p:spPr>
          <a:xfrm>
            <a:off x="2100215" y="1852852"/>
            <a:ext cx="8465912" cy="3466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</a:p>
          <a:p>
            <a:pPr>
              <a:lnSpc>
                <a:spcPct val="150000"/>
              </a:lnSpc>
            </a:pPr>
            <a:endParaRPr lang="en-IN" sz="160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Comprehend the fundamental concepts of networks in the advanced computer networks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Identify the importance of the types of networks in their respective application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Deploy the right network architecture according to the type and requirements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Implement the right topology for the required network connectivity</a:t>
            </a:r>
            <a:endParaRPr lang="en-US" sz="1600"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EE29620-5AFA-CF1A-2D85-EAADD4823D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156" y="2995516"/>
            <a:ext cx="1404696" cy="14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3A0E0-7EED-0EEC-9348-E110789B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AB6F-056B-C1DF-0B02-8DE20E81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BAEA-57E9-4135-C762-6D2F8D5AA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Metropoli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">
            <a:extLst>
              <a:ext uri="{FF2B5EF4-FFF2-40B4-BE49-F238E27FC236}">
                <a16:creationId xmlns:a16="http://schemas.microsoft.com/office/drawing/2014/main" id="{04A555D2-A1BB-AE8A-DC98-5DAE44515C7F}"/>
              </a:ext>
            </a:extLst>
          </p:cNvPr>
          <p:cNvSpPr txBox="1"/>
          <p:nvPr/>
        </p:nvSpPr>
        <p:spPr>
          <a:xfrm>
            <a:off x="3348192" y="2399271"/>
            <a:ext cx="534342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Data Structures</a:t>
            </a:r>
            <a:endParaRPr sz="4000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3" name="Google Shape;95;p1">
            <a:extLst>
              <a:ext uri="{FF2B5EF4-FFF2-40B4-BE49-F238E27FC236}">
                <a16:creationId xmlns:a16="http://schemas.microsoft.com/office/drawing/2014/main" id="{9CDB2E01-7F2F-3195-DDB8-0B774D133227}"/>
              </a:ext>
            </a:extLst>
          </p:cNvPr>
          <p:cNvSpPr txBox="1"/>
          <p:nvPr/>
        </p:nvSpPr>
        <p:spPr>
          <a:xfrm>
            <a:off x="2231662" y="3249719"/>
            <a:ext cx="7576481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Module 2: DMA and Linked List</a:t>
            </a:r>
            <a:endParaRPr sz="4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13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BD01-C88B-7AAF-3D96-7B89B41D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94"/>
            <a:ext cx="10515600" cy="1007294"/>
          </a:xfrm>
        </p:spPr>
        <p:txBody>
          <a:bodyPr/>
          <a:lstStyle/>
          <a:p>
            <a:pPr algn="ctr"/>
            <a:br>
              <a:rPr lang="en-US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0BAF-D299-2CCB-2D91-7AF7BBC9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29"/>
            <a:ext cx="10515600" cy="4494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Declaring structure variable separately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name[25];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branch[10];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//F for female and M for male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gender;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 S1, S2;      //declaring variables of struct Student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7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BD01-C88B-7AAF-3D96-7B89B41D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94"/>
            <a:ext cx="10515600" cy="1007294"/>
          </a:xfrm>
        </p:spPr>
        <p:txBody>
          <a:bodyPr/>
          <a:lstStyle/>
          <a:p>
            <a:pPr algn="ctr"/>
            <a:br>
              <a:rPr lang="en-US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0BAF-D299-2CCB-2D91-7AF7BBC9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29"/>
            <a:ext cx="10515600" cy="5135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Declaring structure variables with definition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name[25];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branch[10];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//F for female and M for male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gender;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}S1, S2;</a:t>
            </a:r>
          </a:p>
        </p:txBody>
      </p:sp>
    </p:spTree>
    <p:extLst>
      <p:ext uri="{BB962C8B-B14F-4D97-AF65-F5344CB8AC3E}">
        <p14:creationId xmlns:p14="http://schemas.microsoft.com/office/powerpoint/2010/main" val="315054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DF10-8555-F78A-967A-BDC8B3B4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Structure Members</a:t>
            </a:r>
            <a:b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CC84-76CF-1053-109D-6B0D2655F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86"/>
            <a:ext cx="10515600" cy="54912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access the structure member, the member name must be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with the structure variable using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. Operator called period or member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operator.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name[25];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branch[10];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gender;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4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FCCF-BA35-1594-2A1C-EB7F768B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9476-E5F9-7878-FD42-F5CF717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27"/>
            <a:ext cx="10515600" cy="4150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Student s1;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s1.age = 18;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(s1.name, "Viraj");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printf("Name of Student 1: %s\n", s1.name);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printf("Age of Student 1: %d\n", s1.age);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members of a structure using pointers, we use the -&gt; operator</a:t>
            </a:r>
            <a:r>
              <a:rPr lang="en-US" sz="25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3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C7C1-1A52-7D65-20C8-A03CA513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based on structure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366F-3D80-643D-4506-42CA27ED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006"/>
            <a:ext cx="10515600" cy="39036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create the structure employee (Eid, name, salary). Accept the detail of employee and display the detail of employee.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create the structure customer (account no, name, balance). Accept the detail of customer and display the detail of customer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8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8F1C-4A11-8DE8-C143-D59F2FB8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EE64-D60B-0E89-DFAF-7F42C079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953"/>
            <a:ext cx="10515600" cy="37227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 is a process in which we allocate or deallocate a block of memory during the run-time of a program.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functions malloc(), </a:t>
            </a:r>
            <a:r>
              <a:rPr lang="en-US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 </a:t>
            </a:r>
            <a:r>
              <a:rPr lang="en-US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and free() present in &lt;</a:t>
            </a:r>
            <a:r>
              <a:rPr lang="en-US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 header file.</a:t>
            </a:r>
          </a:p>
          <a:p>
            <a:pPr marL="0" indent="0">
              <a:buNone/>
            </a:pP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referred to as a procedure to use Heap Memory in which we can vary the size of a variable or Data Structure (such as an Array) during the lifetime of a program using the library functions.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2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DCE06-B7FB-0890-69F1-7ED025B6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1" y="382284"/>
            <a:ext cx="9181043" cy="54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2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D421-0947-ECC0-B566-8BF61E6C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malloc( ) function</a:t>
            </a:r>
            <a:endParaRPr lang="en-IN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5704-465B-7996-9011-8DC58E3E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04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malloc is a predefined library function that stands for memory allocation.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malloc is used to allocate a specified size of memory block at the run time of a program.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 the memory size (in bytes) at the run time to reserve a contiguous memory block that returns a pointer of type void, which is cast into a pointer of any form.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dynamic memory is created using the malloc does not initialize the memory at execution time, and hence the memory block contains some default garbage value.</a:t>
            </a: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pointer = ( type cast *) malloc(size);</a:t>
            </a:r>
            <a:endParaRPr lang="en-US" sz="2500" b="0" i="0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0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C56-3AD7-BEA5-1353-CEE72FF4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function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3FDC-E917-8D59-209A-05DE6C27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6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25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 is a predefined library function that stands for contiguous memory allocation.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create multiple blocks at the run time of a program having the same size in the memory.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has two parameters, no. of blocks and the size of each block.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dynamic memory is allocated using the </a:t>
            </a:r>
            <a:r>
              <a:rPr lang="en-US" sz="25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it returns the base address of the first block, and each block is initialized with 0. And if memory is not created, it returns a NULL pointer.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= ( type cast *)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 of blocks, size of each block);</a:t>
            </a:r>
            <a:endParaRPr lang="en-US" sz="2500" i="0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6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3535-DB59-F463-2989-1461C234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and free( )</a:t>
            </a:r>
            <a:endParaRPr lang="en-IN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0734-7144-9712-49F2-7BBC6C1E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5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memory is not sufficient for malloc() or </a:t>
            </a:r>
            <a:r>
              <a:rPr lang="en-US" sz="25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you can reallocate the memory by </a:t>
            </a:r>
            <a:r>
              <a:rPr lang="en-US" sz="25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 In short, it changes the memory size.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pointer = </a:t>
            </a:r>
            <a:r>
              <a:rPr lang="en-US" sz="25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(pointer, new size);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memory occupied by malloc() or </a:t>
            </a:r>
            <a:r>
              <a:rPr lang="en-US" sz="25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functions must be released by calling free() function. Otherwise, it will consume memory until program exit.</a:t>
            </a:r>
          </a:p>
          <a:p>
            <a:pPr marL="0" indent="0">
              <a:buNone/>
            </a:pPr>
            <a:endParaRPr lang="en-US" sz="25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free(pointer);</a:t>
            </a:r>
          </a:p>
        </p:txBody>
      </p:sp>
    </p:spTree>
    <p:extLst>
      <p:ext uri="{BB962C8B-B14F-4D97-AF65-F5344CB8AC3E}">
        <p14:creationId xmlns:p14="http://schemas.microsoft.com/office/powerpoint/2010/main" val="38535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3045063" y="198348"/>
            <a:ext cx="528337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cap="none" spc="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</a:t>
            </a: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CAE278E5-B8A7-2CCF-43E6-11AA6E0B253D}"/>
              </a:ext>
            </a:extLst>
          </p:cNvPr>
          <p:cNvSpPr txBox="1"/>
          <p:nvPr/>
        </p:nvSpPr>
        <p:spPr>
          <a:xfrm>
            <a:off x="532448" y="1192710"/>
            <a:ext cx="10308600" cy="540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rebuchet MS"/>
              </a:rPr>
              <a:t>Primitive Data Types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Trebuchet MS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rebuchet MS"/>
              </a:rPr>
              <a:t>Non Primitive Data Types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Trebuchet MS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rebuchet MS"/>
              </a:rPr>
              <a:t>Structure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Trebuchet MS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rebuchet MS"/>
              </a:rPr>
              <a:t>DMA Functions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Trebuchet MS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rebuchet MS"/>
              </a:rPr>
              <a:t>Singly Linked 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Trebuchet MS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rebuchet MS"/>
              </a:rPr>
              <a:t>Doubly Linked List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</a:pPr>
            <a:endParaRPr lang="en-IN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2167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C7C1-1A52-7D65-20C8-A03CA513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based on DMA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366F-3D80-643D-4506-42CA27ED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006"/>
            <a:ext cx="10515600" cy="39036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accept 1D array from the user and calculate the sum of array elements of 1D array. Use malloc( ) function to allocate the memory at run time.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Write a C program to accept 1D array from the user and sort the elements of an array in ascending order.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function to allocate the memory at run time.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5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DDF-D3CA-CC9E-3D9B-88FD6217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endParaRPr lang="en-IN" sz="45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D0D9-C02E-6A95-0A9A-0D5ABAAE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7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Linked List is a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Linked List can be defined as collection of nodes that are randomly stored in the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node in singly linked list consists of two parts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1)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fo/data part: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store the data into the node.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stor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the address of next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part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last node in singly linked list is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represents the end of singly linked list.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2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98B3-1E19-75D8-8C61-E35F379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structure of Singly Linked List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003B-A831-5AF0-A6FC-81496C67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68"/>
            <a:ext cx="10515600" cy="4413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info;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*link; // self referential structure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referential structure means </a:t>
            </a:r>
            <a:r>
              <a:rPr lang="en-US" sz="3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structure definition which includes at least one member that is a pointer to the structure of its own kind.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B05-1030-DB95-3D0A-C70A2795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singly linked list</a:t>
            </a:r>
            <a:endParaRPr lang="en-IN" sz="3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A6A6C-B76E-5468-F40B-A44CC4CAB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492" y="2199866"/>
            <a:ext cx="9683015" cy="3700420"/>
          </a:xfrm>
        </p:spPr>
      </p:pic>
    </p:spTree>
    <p:extLst>
      <p:ext uri="{BB962C8B-B14F-4D97-AF65-F5344CB8AC3E}">
        <p14:creationId xmlns:p14="http://schemas.microsoft.com/office/powerpoint/2010/main" val="341905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C7C1-1A52-7D65-20C8-A03CA513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based on Singly Linked List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366F-3D80-643D-4506-42CA27ED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006"/>
            <a:ext cx="10515600" cy="3903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1: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menu driven program to perform the operation on singly linked list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 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ii) display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iii) exit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2: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menu driven program to perform the operation on singly linked list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 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ii) display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iii) Sum of elements of singly linked list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iv) exit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7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DDF-D3CA-CC9E-3D9B-88FD6217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IN" sz="45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D0D9-C02E-6A95-0A9A-0D5ABAAE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Doubly Linked List is a variation of Linked list in which navigation is possible in both ways, either forward and backward easily as compared to Single Linked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node in Doubly linked list consists of 3 parts: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 part: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store the data into the node.</a:t>
            </a:r>
          </a:p>
          <a:p>
            <a:pPr marL="0" indent="0">
              <a:buNone/>
            </a:pP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</a:t>
            </a:r>
            <a:r>
              <a:rPr lang="en-US" sz="250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part: 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stor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the address of previous node.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3) 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part: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store the address of next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50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 of the 1</a:t>
            </a:r>
            <a:r>
              <a:rPr lang="en-US" sz="2500" i="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and the next part of the last is NULL 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case of doubly linked list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3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98B3-1E19-75D8-8C61-E35F379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structure of Doubly Linked List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003B-A831-5AF0-A6FC-81496C67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68"/>
            <a:ext cx="10515600" cy="4413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info;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self referential structure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*next; // self referential structure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8609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B05-1030-DB95-3D0A-C70A2795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doubly linked list</a:t>
            </a:r>
            <a:endParaRPr lang="en-IN" sz="3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57125A-BFA1-2016-078A-E33634461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061" y="1828801"/>
            <a:ext cx="9249878" cy="3696100"/>
          </a:xfrm>
        </p:spPr>
      </p:pic>
    </p:spTree>
    <p:extLst>
      <p:ext uri="{BB962C8B-B14F-4D97-AF65-F5344CB8AC3E}">
        <p14:creationId xmlns:p14="http://schemas.microsoft.com/office/powerpoint/2010/main" val="140315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C7C1-1A52-7D65-20C8-A03CA513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based on Doubly Linked List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366F-3D80-643D-4506-42CA27ED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006"/>
            <a:ext cx="10515600" cy="3903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1: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menu driven program to perform the operation on doubly linked list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 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ii) display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iii) exit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2: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menu driven program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the operation on DLL.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 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ii) display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iii) Count the number of even and odd elements from DLL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iv) exit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4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90FA-8B01-428D-0D66-BCAFC70F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7CC6A-0EFE-DFCC-F4E7-39EEE1F8F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1764-52B6-DE36-E8B2-D966BCF9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2" y="-433772"/>
            <a:ext cx="10515600" cy="1325563"/>
          </a:xfrm>
        </p:spPr>
        <p:txBody>
          <a:bodyPr/>
          <a:lstStyle/>
          <a:p>
            <a:pPr algn="ctr"/>
            <a:r>
              <a:rPr lang="en-US" sz="3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 and Non Primitive Data Type</a:t>
            </a:r>
            <a:endParaRPr lang="en-IN" sz="35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6FD8-544D-2045-71FF-4EC59162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2" y="1252102"/>
            <a:ext cx="10515600" cy="493694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  <a:p>
            <a:pPr marL="914400" lvl="1" indent="-457200">
              <a:buAutoNum type="alphaLcParenR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primitive data types in C are those basic data types that are already defined in the C language.</a:t>
            </a:r>
          </a:p>
          <a:p>
            <a:pPr marL="914400" lvl="1" indent="-457200">
              <a:buAutoNum type="alphaLcParenR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data structures can be used to store only a single value.</a:t>
            </a:r>
            <a:endParaRPr lang="en-IN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en-IN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int, float, char, double etc.</a:t>
            </a:r>
          </a:p>
          <a:p>
            <a:pPr marL="457200" lvl="1" indent="0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Structures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a)  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non-primitive data types in C are also known as the derived data types as they are derived from primitive ones.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b) 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values can be stored using the non-primitive data structures.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c) Example: Linked List, Stack, Queue, Trees, Graphs etc.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solidFill>
                <a:srgbClr val="5156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9839D-9ADC-3389-70CF-FD3A1340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7" y="96253"/>
            <a:ext cx="9682826" cy="57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4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DFC0-76F5-37D2-9D6D-2ACAED7D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31"/>
            <a:ext cx="10515600" cy="1132423"/>
          </a:xfrm>
        </p:spPr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in C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5767-B753-A91B-5959-21F6AE5A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72"/>
            <a:ext cx="10515600" cy="52842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Structure is a </a:t>
            </a:r>
            <a:r>
              <a:rPr lang="en-US" sz="250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datatype</a:t>
            </a:r>
            <a:r>
              <a:rPr lang="en-US" sz="25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 </a:t>
            </a:r>
            <a:r>
              <a:rPr lang="en-US" sz="25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allows us to combine data of different types together.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somewhat similar to an Array, but </a:t>
            </a:r>
            <a:r>
              <a:rPr lang="en-US" sz="25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holds data of similar type only</a:t>
            </a:r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</a:t>
            </a:r>
            <a:r>
              <a:rPr lang="en-US" sz="25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tructure on the other hand, can store data of any type.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 </a:t>
            </a:r>
            <a:r>
              <a:rPr lang="en-US" sz="25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 have to write a program to store Student information, which will have Student's name, age, branch, permanent address, father's name etc., which included string values, integer values etc., how can I use arrays for this problem, I will require something which can hold data of different types together.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F301-94F5-3E6C-9BBB-8806343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91"/>
            <a:ext cx="10515600" cy="949543"/>
          </a:xfrm>
        </p:spPr>
        <p:txBody>
          <a:bodyPr/>
          <a:lstStyle/>
          <a:p>
            <a:pPr algn="ctr"/>
            <a:b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a structure</a:t>
            </a:r>
            <a:br>
              <a:rPr lang="en-IN" sz="4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49BE-B2D1-77C7-C2D7-684E463A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925"/>
            <a:ext cx="10515600" cy="51913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keyword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define a structure.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defines a new data type which is a collection of primitive data type and derived data types.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[structure name]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//member variable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//member variable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//member variable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}[structure variables];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6F6C-5DA6-84E7-2B82-B1976410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9654-E6BF-28FF-9CA9-938AFE4B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30"/>
            <a:ext cx="10515600" cy="56211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per the syntax we can declare the structure using struct keyword.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optional to provide a structure name.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the curly braces we can specify the member variables of different data types like int, float, string as per the requirement.</a:t>
            </a:r>
          </a:p>
          <a:p>
            <a:pPr marL="0" indent="0">
              <a:buNone/>
            </a:pPr>
            <a:endParaRPr 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Structure variables are required to access the member variables of the structure.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closing curly brace in the structure type declaration must be followed a semicolon.  </a:t>
            </a:r>
          </a:p>
        </p:txBody>
      </p:sp>
    </p:spTree>
    <p:extLst>
      <p:ext uri="{BB962C8B-B14F-4D97-AF65-F5344CB8AC3E}">
        <p14:creationId xmlns:p14="http://schemas.microsoft.com/office/powerpoint/2010/main" val="109033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EE6E-7A1A-54D1-0A07-B27034EC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1065046"/>
          </a:xfrm>
        </p:spPr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Structure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7EA4-6253-88F1-454C-816CD0CA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name[25];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branch[10];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gender;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E769-AD2B-593A-79B7-3E37FF24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253"/>
            <a:ext cx="10515600" cy="1325563"/>
          </a:xfrm>
        </p:spPr>
        <p:txBody>
          <a:bodyPr/>
          <a:lstStyle/>
          <a:p>
            <a:pPr algn="ctr"/>
            <a:r>
              <a:rPr 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Structure Variables</a:t>
            </a:r>
            <a:endParaRPr lang="en-IN" sz="4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0DF9-05E8-B8AB-3BE4-4481A6BD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9"/>
            <a:ext cx="10515600" cy="4437246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US" sz="26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possible to declare variables of a </a:t>
            </a:r>
            <a:r>
              <a:rPr lang="en-US" sz="26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structure,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either along with structure definition or after the structure is defined. 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 variable 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similar to the declaration of any normal variable of any other datatype. </a:t>
            </a:r>
            <a:r>
              <a:rPr lang="en-US" sz="26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variables can be declared in following two ways: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</a:t>
            </a:r>
            <a:r>
              <a:rPr lang="en-IN" sz="2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Declaring Structure variables separately.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2) 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Declaring Structure variables with structure definition.</a:t>
            </a:r>
          </a:p>
          <a:p>
            <a:pPr marL="0" indent="0">
              <a:buNone/>
            </a:pP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2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odfather of Talent | Futurense">
      <a:dk1>
        <a:srgbClr val="000000"/>
      </a:dk1>
      <a:lt1>
        <a:srgbClr val="FFFFFF"/>
      </a:lt1>
      <a:dk2>
        <a:srgbClr val="1F1B24"/>
      </a:dk2>
      <a:lt2>
        <a:srgbClr val="E7E6E6"/>
      </a:lt2>
      <a:accent1>
        <a:srgbClr val="F5A725"/>
      </a:accent1>
      <a:accent2>
        <a:srgbClr val="ED7A00"/>
      </a:accent2>
      <a:accent3>
        <a:srgbClr val="A5A5A5"/>
      </a:accent3>
      <a:accent4>
        <a:srgbClr val="6A5DFE"/>
      </a:accent4>
      <a:accent5>
        <a:srgbClr val="E223D5"/>
      </a:accent5>
      <a:accent6>
        <a:srgbClr val="70AD47"/>
      </a:accent6>
      <a:hlink>
        <a:srgbClr val="0563C1"/>
      </a:hlink>
      <a:folHlink>
        <a:srgbClr val="981D1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BD951E9948643BF12EDCAA160BD10" ma:contentTypeVersion="4" ma:contentTypeDescription="Create a new document." ma:contentTypeScope="" ma:versionID="16fa2ec86dd212e2e71af0698031d6ae">
  <xsd:schema xmlns:xsd="http://www.w3.org/2001/XMLSchema" xmlns:xs="http://www.w3.org/2001/XMLSchema" xmlns:p="http://schemas.microsoft.com/office/2006/metadata/properties" xmlns:ns2="4a1b005f-ab9b-4530-8f26-f32aa8c78f7f" targetNamespace="http://schemas.microsoft.com/office/2006/metadata/properties" ma:root="true" ma:fieldsID="e4cba0e9117a06fb7c2c4dd5a7d498ab" ns2:_="">
    <xsd:import namespace="4a1b005f-ab9b-4530-8f26-f32aa8c78f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b005f-ab9b-4530-8f26-f32aa8c78f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4B138-A4F6-4549-924F-C5E4889604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715F63-890C-4D33-BF7A-638CCB1E4A53}">
  <ds:schemaRefs>
    <ds:schemaRef ds:uri="4a1b005f-ab9b-4530-8f26-f32aa8c78f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66A8A9-36E4-4071-8BF8-4C4E2796D5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1802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Franklin Gothic Book</vt:lpstr>
      <vt:lpstr>Metropolis</vt:lpstr>
      <vt:lpstr>Times New Roman</vt:lpstr>
      <vt:lpstr>Wingdings</vt:lpstr>
      <vt:lpstr>Office Theme</vt:lpstr>
      <vt:lpstr>PowerPoint Presentation</vt:lpstr>
      <vt:lpstr>PowerPoint Presentation</vt:lpstr>
      <vt:lpstr>Primitive Data Type and Non Primitive Data Type</vt:lpstr>
      <vt:lpstr>PowerPoint Presentation</vt:lpstr>
      <vt:lpstr>Structure in C</vt:lpstr>
      <vt:lpstr>   Defining a structure </vt:lpstr>
      <vt:lpstr>PowerPoint Presentation</vt:lpstr>
      <vt:lpstr>Example of Structure</vt:lpstr>
      <vt:lpstr>Declaring Structure Variables</vt:lpstr>
      <vt:lpstr>                                                                            </vt:lpstr>
      <vt:lpstr>                                                                            </vt:lpstr>
      <vt:lpstr>Accessing Structure Members </vt:lpstr>
      <vt:lpstr>PowerPoint Presentation</vt:lpstr>
      <vt:lpstr>Programs based on structure</vt:lpstr>
      <vt:lpstr>Dynamic Memory Allocation</vt:lpstr>
      <vt:lpstr>PowerPoint Presentation</vt:lpstr>
      <vt:lpstr>malloc( ) function</vt:lpstr>
      <vt:lpstr>calloc( ) function</vt:lpstr>
      <vt:lpstr>realloc( ) and free( )</vt:lpstr>
      <vt:lpstr>Programs based on DMA</vt:lpstr>
      <vt:lpstr>Singly Linked List</vt:lpstr>
      <vt:lpstr>Node structure of Singly Linked List</vt:lpstr>
      <vt:lpstr>Graphical representation of singly linked list</vt:lpstr>
      <vt:lpstr>Programs based on Singly Linked List</vt:lpstr>
      <vt:lpstr>Doubly Linked List</vt:lpstr>
      <vt:lpstr>Node structure of Doubly Linked List</vt:lpstr>
      <vt:lpstr>Graphical representation of doubly linked list</vt:lpstr>
      <vt:lpstr>Programs based on Doubly Linked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kantak</dc:creator>
  <cp:lastModifiedBy>Aliasger</cp:lastModifiedBy>
  <cp:revision>93</cp:revision>
  <dcterms:created xsi:type="dcterms:W3CDTF">2022-06-18T13:20:00Z</dcterms:created>
  <dcterms:modified xsi:type="dcterms:W3CDTF">2023-01-09T16:17:32Z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0x010100275BD951E9948643BF12EDCAA160BD10</vt:lpwstr>
  </property>
</Properties>
</file>