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2"/>
  </p:notesMasterIdLst>
  <p:sldIdLst>
    <p:sldId id="4807" r:id="rId5"/>
    <p:sldId id="256" r:id="rId6"/>
    <p:sldId id="257" r:id="rId7"/>
    <p:sldId id="4730" r:id="rId8"/>
    <p:sldId id="4731" r:id="rId9"/>
    <p:sldId id="4729" r:id="rId10"/>
    <p:sldId id="4732" r:id="rId11"/>
    <p:sldId id="4720" r:id="rId12"/>
    <p:sldId id="260" r:id="rId13"/>
    <p:sldId id="261" r:id="rId14"/>
    <p:sldId id="4721" r:id="rId15"/>
    <p:sldId id="4722" r:id="rId16"/>
    <p:sldId id="4723" r:id="rId17"/>
    <p:sldId id="264" r:id="rId18"/>
    <p:sldId id="265" r:id="rId19"/>
    <p:sldId id="4724" r:id="rId20"/>
    <p:sldId id="267" r:id="rId21"/>
    <p:sldId id="4733" r:id="rId22"/>
    <p:sldId id="4734" r:id="rId23"/>
    <p:sldId id="4735" r:id="rId24"/>
    <p:sldId id="4736" r:id="rId25"/>
    <p:sldId id="4737" r:id="rId26"/>
    <p:sldId id="4738" r:id="rId27"/>
    <p:sldId id="4739" r:id="rId28"/>
    <p:sldId id="4740" r:id="rId29"/>
    <p:sldId id="4741" r:id="rId30"/>
    <p:sldId id="4742" r:id="rId31"/>
    <p:sldId id="4743" r:id="rId32"/>
    <p:sldId id="4744" r:id="rId33"/>
    <p:sldId id="4745" r:id="rId34"/>
    <p:sldId id="4746" r:id="rId35"/>
    <p:sldId id="4747" r:id="rId36"/>
    <p:sldId id="4748" r:id="rId37"/>
    <p:sldId id="4749" r:id="rId38"/>
    <p:sldId id="4750" r:id="rId39"/>
    <p:sldId id="4751" r:id="rId40"/>
    <p:sldId id="4752" r:id="rId41"/>
    <p:sldId id="4753" r:id="rId42"/>
    <p:sldId id="4754" r:id="rId43"/>
    <p:sldId id="4755" r:id="rId44"/>
    <p:sldId id="4756" r:id="rId45"/>
    <p:sldId id="4757" r:id="rId46"/>
    <p:sldId id="4758" r:id="rId47"/>
    <p:sldId id="4759" r:id="rId48"/>
    <p:sldId id="4760" r:id="rId49"/>
    <p:sldId id="4761" r:id="rId50"/>
    <p:sldId id="4762" r:id="rId51"/>
    <p:sldId id="4763" r:id="rId52"/>
    <p:sldId id="4764" r:id="rId53"/>
    <p:sldId id="4765" r:id="rId54"/>
    <p:sldId id="4766" r:id="rId55"/>
    <p:sldId id="4767" r:id="rId56"/>
    <p:sldId id="4768" r:id="rId57"/>
    <p:sldId id="4769" r:id="rId58"/>
    <p:sldId id="4770" r:id="rId59"/>
    <p:sldId id="4771" r:id="rId60"/>
    <p:sldId id="4772" r:id="rId61"/>
    <p:sldId id="4773" r:id="rId62"/>
    <p:sldId id="4774" r:id="rId63"/>
    <p:sldId id="4775" r:id="rId64"/>
    <p:sldId id="4776" r:id="rId65"/>
    <p:sldId id="4777" r:id="rId66"/>
    <p:sldId id="4804" r:id="rId67"/>
    <p:sldId id="4805" r:id="rId68"/>
    <p:sldId id="4806" r:id="rId69"/>
    <p:sldId id="4778" r:id="rId70"/>
    <p:sldId id="4779" r:id="rId71"/>
    <p:sldId id="4780" r:id="rId72"/>
    <p:sldId id="4781" r:id="rId73"/>
    <p:sldId id="4782" r:id="rId74"/>
    <p:sldId id="4784" r:id="rId75"/>
    <p:sldId id="4783" r:id="rId76"/>
    <p:sldId id="4785" r:id="rId77"/>
    <p:sldId id="4786" r:id="rId78"/>
    <p:sldId id="4788" r:id="rId79"/>
    <p:sldId id="4787" r:id="rId80"/>
    <p:sldId id="4789" r:id="rId81"/>
    <p:sldId id="4790" r:id="rId82"/>
    <p:sldId id="4794" r:id="rId83"/>
    <p:sldId id="4795" r:id="rId84"/>
    <p:sldId id="4796" r:id="rId85"/>
    <p:sldId id="4797" r:id="rId86"/>
    <p:sldId id="4798" r:id="rId87"/>
    <p:sldId id="4799" r:id="rId88"/>
    <p:sldId id="4801" r:id="rId89"/>
    <p:sldId id="4802" r:id="rId90"/>
    <p:sldId id="4803" r:id="rId91"/>
    <p:sldId id="4791" r:id="rId92"/>
    <p:sldId id="4800" r:id="rId93"/>
    <p:sldId id="4792" r:id="rId94"/>
    <p:sldId id="4793" r:id="rId95"/>
    <p:sldId id="4808" r:id="rId96"/>
    <p:sldId id="4809" r:id="rId97"/>
    <p:sldId id="4810" r:id="rId98"/>
    <p:sldId id="4811" r:id="rId99"/>
    <p:sldId id="4812" r:id="rId100"/>
    <p:sldId id="4813" r:id="rId101"/>
    <p:sldId id="4814" r:id="rId102"/>
    <p:sldId id="4815" r:id="rId103"/>
    <p:sldId id="4816" r:id="rId104"/>
    <p:sldId id="4817" r:id="rId105"/>
    <p:sldId id="4818" r:id="rId106"/>
    <p:sldId id="4819" r:id="rId107"/>
    <p:sldId id="4820" r:id="rId108"/>
    <p:sldId id="4821" r:id="rId109"/>
    <p:sldId id="4822" r:id="rId110"/>
    <p:sldId id="4725" r:id="rId111"/>
  </p:sldIdLst>
  <p:sldSz cx="12192000" cy="6858000"/>
  <p:notesSz cx="6858000" cy="9144000"/>
  <p:custDataLst>
    <p:tags r:id="rId1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26F2C-5136-4F39-8908-BF878DF0B4F4}" v="189" dt="2023-05-03T09:52:10.679"/>
    <p1510:client id="{564DF365-E7C4-4805-ABBE-228D5D376555}" v="53" dt="2023-05-03T12:07:46.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615"/>
  </p:normalViewPr>
  <p:slideViewPr>
    <p:cSldViewPr snapToGrid="0" showGuides="1">
      <p:cViewPr varScale="1">
        <p:scale>
          <a:sx n="64" d="100"/>
          <a:sy n="64" d="100"/>
        </p:scale>
        <p:origin x="1032" y="78"/>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gs" Target="tags/tag1.xml"/><Relationship Id="rId118"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CDB15-7F4A-4330-BAFF-E8522F745588}" type="datetimeFigureOut">
              <a:rPr lang="en-IN" smtClean="0"/>
              <a:t>01-07-2023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984E6-6946-4599-B533-FED899FBCC03}" type="slidenum">
              <a:rPr lang="en-IN" smtClean="0"/>
              <a:t>‹#›</a:t>
            </a:fld>
            <a:endParaRPr lang="en-IN"/>
          </a:p>
        </p:txBody>
      </p:sp>
    </p:spTree>
    <p:extLst>
      <p:ext uri="{BB962C8B-B14F-4D97-AF65-F5344CB8AC3E}">
        <p14:creationId xmlns:p14="http://schemas.microsoft.com/office/powerpoint/2010/main" val="73449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c25efc504_2_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g23c25efc504_2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9F35-18E1-5207-DA19-5F0787EF41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EBCFAC3-D710-7684-5E1D-B873E46AA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1475898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56825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3680-2FC7-BC70-8BB1-2AB9100847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647898-BF17-D6AF-DA44-C57F922C4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D063DD1-626A-9CA8-FE1D-AB0C8A1D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BAFDE880-C391-37FE-DC4F-35EF76E46222}"/>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0308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4B14-4F5E-4471-7BCB-5313D75EE4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2DFE90-EE60-8F92-606E-2FB2AE1AC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D2AFF-8374-4D3D-B23B-202CA503E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D4AD589E-960A-CAA5-0E8D-6BE6262D4991}"/>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88725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4B7C-F930-C165-9D73-0D7ED4DF52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CE5F7F-66FA-9121-4CA9-2978DC4F12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889BA40F-3075-9308-F8BA-DE48358904B7}"/>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82421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F1935-818A-AB06-394A-355094BD8C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5ABA29-B7C2-3C08-10D3-FB136119A36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E0397F2C-F634-13B8-FE81-83E2CA3BC19A}"/>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674975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2492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492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1677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ED7D-93DB-D638-D487-FB89CE855174}"/>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16A51C5F-D307-5A6B-F4E8-DB236CD4A5BB}"/>
              </a:ext>
            </a:extLst>
          </p:cNvPr>
          <p:cNvSpPr>
            <a:spLocks noGrp="1"/>
          </p:cNvSpPr>
          <p:nvPr>
            <p:ph type="sldNum" sz="quarter" idx="10"/>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extLst>
      <p:ext uri="{BB962C8B-B14F-4D97-AF65-F5344CB8AC3E}">
        <p14:creationId xmlns:p14="http://schemas.microsoft.com/office/powerpoint/2010/main" val="236840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9FD7-3B8A-2872-2A19-8CFF17EF8D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F65262-18CF-66F4-335C-AE6CD89408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0A9F01C6-BEDC-75AB-CD7E-E5C123F1B5BB}"/>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71798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282A-84A2-788D-E731-A91767817E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28C592-E7B4-E0EA-97BC-3A8CB664A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92E91DAA-802E-6F32-F9FD-F1C900F45B80}"/>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8795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4853-80CC-3582-5240-2F4DEA0159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AAC1A5-FECE-C123-7FCB-B883F0B6F9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603ABF-8A79-68C8-255A-C0C8BF9800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D1D26AF1-BC79-A08C-3E8A-412FADD86D5C}"/>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8488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36A7-241C-1850-4622-1569A014EB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C37C48-7C27-4586-1200-A6672E5EB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028712-5E12-4DFF-1AEF-199946DABD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770E01-F3DE-1B3B-F302-5055B021D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0B321D-CEE0-8792-C482-E0E5DB425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a:extLst>
              <a:ext uri="{FF2B5EF4-FFF2-40B4-BE49-F238E27FC236}">
                <a16:creationId xmlns:a16="http://schemas.microsoft.com/office/drawing/2014/main" id="{B6E26579-CCDB-FA47-E735-EE45C411CC1E}"/>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419054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BB4C09-ACEF-5B89-AB7F-2FE72FF02D1D}"/>
              </a:ext>
            </a:extLst>
          </p:cNvPr>
          <p:cNvSpPr/>
          <p:nvPr userDrawn="1"/>
        </p:nvSpPr>
        <p:spPr>
          <a:xfrm flipV="1">
            <a:off x="-22302" y="-66908"/>
            <a:ext cx="3856893" cy="694721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	</a:t>
            </a:r>
          </a:p>
        </p:txBody>
      </p:sp>
      <p:sp>
        <p:nvSpPr>
          <p:cNvPr id="2" name="Title 1">
            <a:extLst>
              <a:ext uri="{FF2B5EF4-FFF2-40B4-BE49-F238E27FC236}">
                <a16:creationId xmlns:a16="http://schemas.microsoft.com/office/drawing/2014/main" id="{1D40B8A7-702D-0158-6932-91F7327707B4}"/>
              </a:ext>
            </a:extLst>
          </p:cNvPr>
          <p:cNvSpPr>
            <a:spLocks noGrp="1"/>
          </p:cNvSpPr>
          <p:nvPr>
            <p:ph type="title" hasCustomPrompt="1"/>
          </p:nvPr>
        </p:nvSpPr>
        <p:spPr>
          <a:xfrm>
            <a:off x="534544" y="550863"/>
            <a:ext cx="2743200" cy="1325563"/>
          </a:xfrm>
        </p:spPr>
        <p:txBody>
          <a:bodyPr/>
          <a:lstStyle/>
          <a:p>
            <a:r>
              <a:rPr lang="en-GB" dirty="0"/>
              <a:t>Module 01</a:t>
            </a:r>
            <a:endParaRPr lang="en-US" dirty="0"/>
          </a:p>
        </p:txBody>
      </p:sp>
      <p:sp>
        <p:nvSpPr>
          <p:cNvPr id="5" name="Slide Number Placeholder 4">
            <a:extLst>
              <a:ext uri="{FF2B5EF4-FFF2-40B4-BE49-F238E27FC236}">
                <a16:creationId xmlns:a16="http://schemas.microsoft.com/office/drawing/2014/main" id="{132C2A49-F50F-28BD-26A7-00B832004CCB}"/>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8486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
        <p:nvSpPr>
          <p:cNvPr id="5" name="Oval 4">
            <a:extLst>
              <a:ext uri="{FF2B5EF4-FFF2-40B4-BE49-F238E27FC236}">
                <a16:creationId xmlns:a16="http://schemas.microsoft.com/office/drawing/2014/main" id="{B3BDAF47-374A-B9D1-D6C0-8A45C57DE038}"/>
              </a:ext>
            </a:extLst>
          </p:cNvPr>
          <p:cNvSpPr/>
          <p:nvPr userDrawn="1"/>
        </p:nvSpPr>
        <p:spPr>
          <a:xfrm>
            <a:off x="4708175" y="263799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Display Account User Profile Info</a:t>
            </a:r>
          </a:p>
        </p:txBody>
      </p:sp>
      <p:sp>
        <p:nvSpPr>
          <p:cNvPr id="6" name="Oval 5">
            <a:extLst>
              <a:ext uri="{FF2B5EF4-FFF2-40B4-BE49-F238E27FC236}">
                <a16:creationId xmlns:a16="http://schemas.microsoft.com/office/drawing/2014/main" id="{C202E913-17D7-B7F6-3E97-40C07DA3EA5F}"/>
              </a:ext>
            </a:extLst>
          </p:cNvPr>
          <p:cNvSpPr/>
          <p:nvPr userDrawn="1"/>
        </p:nvSpPr>
        <p:spPr>
          <a:xfrm>
            <a:off x="4708175" y="440800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Validate Update User Info</a:t>
            </a:r>
          </a:p>
        </p:txBody>
      </p:sp>
      <p:cxnSp>
        <p:nvCxnSpPr>
          <p:cNvPr id="7" name="Connector: Elbow 8">
            <a:extLst>
              <a:ext uri="{FF2B5EF4-FFF2-40B4-BE49-F238E27FC236}">
                <a16:creationId xmlns:a16="http://schemas.microsoft.com/office/drawing/2014/main" id="{5E5669A5-198A-91C7-9267-128C2B94452B}"/>
              </a:ext>
            </a:extLst>
          </p:cNvPr>
          <p:cNvCxnSpPr>
            <a:cxnSpLocks/>
          </p:cNvCxnSpPr>
          <p:nvPr userDrawn="1"/>
        </p:nvCxnSpPr>
        <p:spPr>
          <a:xfrm>
            <a:off x="800311" y="1949469"/>
            <a:ext cx="4678945" cy="610453"/>
          </a:xfrm>
          <a:prstGeom prst="bentConnector3">
            <a:avLst>
              <a:gd name="adj1" fmla="val 998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22">
            <a:extLst>
              <a:ext uri="{FF2B5EF4-FFF2-40B4-BE49-F238E27FC236}">
                <a16:creationId xmlns:a16="http://schemas.microsoft.com/office/drawing/2014/main" id="{6151C177-BFFE-7B76-EB0C-382CBF2E3D2D}"/>
              </a:ext>
            </a:extLst>
          </p:cNvPr>
          <p:cNvCxnSpPr>
            <a:endCxn id="6" idx="2"/>
          </p:cNvCxnSpPr>
          <p:nvPr userDrawn="1"/>
        </p:nvCxnSpPr>
        <p:spPr>
          <a:xfrm>
            <a:off x="800311" y="2476688"/>
            <a:ext cx="3907864" cy="2671541"/>
          </a:xfrm>
          <a:prstGeom prst="bentConnector3">
            <a:avLst>
              <a:gd name="adj1" fmla="val 3908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08E1A0-9D97-5C71-1483-1A7018FAC64F}"/>
              </a:ext>
            </a:extLst>
          </p:cNvPr>
          <p:cNvCxnSpPr/>
          <p:nvPr userDrawn="1"/>
        </p:nvCxnSpPr>
        <p:spPr>
          <a:xfrm flipH="1">
            <a:off x="6571360" y="3378218"/>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134B75-51E4-4D4B-5092-B55B1DCB99BF}"/>
              </a:ext>
            </a:extLst>
          </p:cNvPr>
          <p:cNvCxnSpPr/>
          <p:nvPr userDrawn="1"/>
        </p:nvCxnSpPr>
        <p:spPr>
          <a:xfrm flipH="1">
            <a:off x="6571360" y="5228789"/>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696C83-F927-33C9-6A30-DA7D6169D0A2}"/>
              </a:ext>
            </a:extLst>
          </p:cNvPr>
          <p:cNvSpPr/>
          <p:nvPr userDrawn="1"/>
        </p:nvSpPr>
        <p:spPr>
          <a:xfrm>
            <a:off x="732672" y="2610799"/>
            <a:ext cx="145546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Administrator</a:t>
            </a:r>
            <a:endParaRPr lang="en-US" sz="1400" b="0" cap="none" spc="0">
              <a:ln w="0"/>
              <a:latin typeface="Metropolis" panose="00000500000000000000" pitchFamily="50" charset="0"/>
              <a:cs typeface="Segoe UI" panose="020B0502040204020203" pitchFamily="34" charset="0"/>
            </a:endParaRPr>
          </a:p>
        </p:txBody>
      </p:sp>
      <p:sp>
        <p:nvSpPr>
          <p:cNvPr id="12" name="Rectangle 11">
            <a:extLst>
              <a:ext uri="{FF2B5EF4-FFF2-40B4-BE49-F238E27FC236}">
                <a16:creationId xmlns:a16="http://schemas.microsoft.com/office/drawing/2014/main" id="{DA195FF2-2318-B5B3-60C9-21F02703F4B2}"/>
              </a:ext>
            </a:extLst>
          </p:cNvPr>
          <p:cNvSpPr/>
          <p:nvPr userDrawn="1"/>
        </p:nvSpPr>
        <p:spPr>
          <a:xfrm>
            <a:off x="2226365" y="5252986"/>
            <a:ext cx="2336659" cy="523220"/>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Enter/Update/ Delete User Info</a:t>
            </a:r>
            <a:endParaRPr lang="en-US" sz="1400" b="0" cap="none" spc="0">
              <a:ln w="0"/>
              <a:latin typeface="Metropolis" panose="00000500000000000000" pitchFamily="50" charset="0"/>
              <a:cs typeface="Segoe UI" panose="020B0502040204020203" pitchFamily="34" charset="0"/>
            </a:endParaRPr>
          </a:p>
        </p:txBody>
      </p:sp>
      <p:sp>
        <p:nvSpPr>
          <p:cNvPr id="13" name="Rectangle 12">
            <a:extLst>
              <a:ext uri="{FF2B5EF4-FFF2-40B4-BE49-F238E27FC236}">
                <a16:creationId xmlns:a16="http://schemas.microsoft.com/office/drawing/2014/main" id="{BDC403B7-A88B-DFD0-45BE-8D6226C66450}"/>
              </a:ext>
            </a:extLst>
          </p:cNvPr>
          <p:cNvSpPr/>
          <p:nvPr userDrawn="1"/>
        </p:nvSpPr>
        <p:spPr>
          <a:xfrm>
            <a:off x="7064199" y="2905919"/>
            <a:ext cx="2194113"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Retrieve User Info</a:t>
            </a:r>
            <a:endParaRPr lang="en-US" sz="1400" b="0" cap="none" spc="0">
              <a:ln w="0"/>
              <a:latin typeface="Metropolis" panose="00000500000000000000" pitchFamily="50" charset="0"/>
              <a:cs typeface="Segoe UI" panose="020B0502040204020203" pitchFamily="34" charset="0"/>
            </a:endParaRPr>
          </a:p>
        </p:txBody>
      </p:sp>
      <p:sp>
        <p:nvSpPr>
          <p:cNvPr id="14" name="Rectangle 13">
            <a:extLst>
              <a:ext uri="{FF2B5EF4-FFF2-40B4-BE49-F238E27FC236}">
                <a16:creationId xmlns:a16="http://schemas.microsoft.com/office/drawing/2014/main" id="{0CA3739B-FE58-F1DA-221A-1B052C2048E9}"/>
              </a:ext>
            </a:extLst>
          </p:cNvPr>
          <p:cNvSpPr/>
          <p:nvPr userDrawn="1"/>
        </p:nvSpPr>
        <p:spPr>
          <a:xfrm>
            <a:off x="699420" y="1567412"/>
            <a:ext cx="167543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Access User Info</a:t>
            </a:r>
            <a:endParaRPr lang="en-US" sz="1400" b="0" cap="none" spc="0">
              <a:ln w="0"/>
              <a:latin typeface="Metropolis" panose="00000500000000000000" pitchFamily="50" charset="0"/>
              <a:cs typeface="Segoe UI" panose="020B0502040204020203" pitchFamily="34" charset="0"/>
            </a:endParaRPr>
          </a:p>
        </p:txBody>
      </p:sp>
      <p:sp>
        <p:nvSpPr>
          <p:cNvPr id="15" name="Rectangle 14">
            <a:extLst>
              <a:ext uri="{FF2B5EF4-FFF2-40B4-BE49-F238E27FC236}">
                <a16:creationId xmlns:a16="http://schemas.microsoft.com/office/drawing/2014/main" id="{CC22C26B-84E3-6931-1BF7-749A947B7848}"/>
              </a:ext>
            </a:extLst>
          </p:cNvPr>
          <p:cNvSpPr/>
          <p:nvPr userDrawn="1"/>
        </p:nvSpPr>
        <p:spPr>
          <a:xfrm>
            <a:off x="6917570" y="5360701"/>
            <a:ext cx="2487370"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Update/Delete User Info</a:t>
            </a:r>
            <a:endParaRPr lang="en-US" sz="1400" b="0" cap="none" spc="0">
              <a:ln w="0"/>
              <a:latin typeface="Metropolis" panose="00000500000000000000" pitchFamily="50" charset="0"/>
              <a:cs typeface="Segoe UI" panose="020B0502040204020203" pitchFamily="34" charset="0"/>
            </a:endParaRPr>
          </a:p>
        </p:txBody>
      </p:sp>
      <p:sp>
        <p:nvSpPr>
          <p:cNvPr id="16" name="Rectangle 15">
            <a:extLst>
              <a:ext uri="{FF2B5EF4-FFF2-40B4-BE49-F238E27FC236}">
                <a16:creationId xmlns:a16="http://schemas.microsoft.com/office/drawing/2014/main" id="{28FB3A75-F710-4573-A31F-4558472AD1F9}"/>
              </a:ext>
            </a:extLst>
          </p:cNvPr>
          <p:cNvSpPr/>
          <p:nvPr userDrawn="1"/>
        </p:nvSpPr>
        <p:spPr>
          <a:xfrm>
            <a:off x="9979680" y="4158658"/>
            <a:ext cx="1762788"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User Account Info</a:t>
            </a:r>
            <a:endParaRPr lang="en-US" sz="1400" b="0" cap="none" spc="0">
              <a:ln w="0"/>
              <a:latin typeface="Metropolis" panose="00000500000000000000" pitchFamily="50"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F73F29B8-DE27-8AF3-B014-B0192F0A426D}"/>
              </a:ext>
            </a:extLst>
          </p:cNvPr>
          <p:cNvCxnSpPr/>
          <p:nvPr userDrawn="1"/>
        </p:nvCxnSpPr>
        <p:spPr>
          <a:xfrm>
            <a:off x="9819657" y="3378218"/>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464388-A729-F4BB-74A3-381DE7E8C1ED}"/>
              </a:ext>
            </a:extLst>
          </p:cNvPr>
          <p:cNvCxnSpPr/>
          <p:nvPr userDrawn="1"/>
        </p:nvCxnSpPr>
        <p:spPr>
          <a:xfrm>
            <a:off x="9819657" y="4537560"/>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2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
        <p:nvSpPr>
          <p:cNvPr id="3" name="Rectangle: Rounded Corners 32">
            <a:extLst>
              <a:ext uri="{FF2B5EF4-FFF2-40B4-BE49-F238E27FC236}">
                <a16:creationId xmlns:a16="http://schemas.microsoft.com/office/drawing/2014/main" id="{E2A55FB9-B46C-BBB4-508F-DAAA2ABE8AA9}"/>
              </a:ext>
            </a:extLst>
          </p:cNvPr>
          <p:cNvSpPr/>
          <p:nvPr userDrawn="1"/>
        </p:nvSpPr>
        <p:spPr>
          <a:xfrm>
            <a:off x="705342" y="1651071"/>
            <a:ext cx="10955613" cy="4093587"/>
          </a:xfrm>
          <a:prstGeom prst="roundRect">
            <a:avLst>
              <a:gd name="adj" fmla="val 1729"/>
            </a:avLst>
          </a:prstGeom>
          <a:noFill/>
          <a:ln>
            <a:solidFill>
              <a:srgbClr val="66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F9BA55D-D81B-46AA-036E-8B745735981E}"/>
              </a:ext>
            </a:extLst>
          </p:cNvPr>
          <p:cNvSpPr/>
          <p:nvPr userDrawn="1"/>
        </p:nvSpPr>
        <p:spPr>
          <a:xfrm>
            <a:off x="2100215" y="1852852"/>
            <a:ext cx="8465912" cy="3466783"/>
          </a:xfrm>
          <a:prstGeom prst="rect">
            <a:avLst/>
          </a:prstGeom>
          <a:noFill/>
        </p:spPr>
        <p:txBody>
          <a:bodyPr wrap="square" lIns="91440" tIns="45720" rIns="91440" bIns="45720">
            <a:spAutoFit/>
          </a:bodyPr>
          <a:lstStyle/>
          <a:p>
            <a:pPr>
              <a:lnSpc>
                <a:spcPct val="150000"/>
              </a:lnSpc>
            </a:pPr>
            <a:r>
              <a:rPr lang="en-US" sz="2000">
                <a:latin typeface="Metropolis" panose="00000500000000000000" pitchFamily="50" charset="0"/>
                <a:cs typeface="Segoe UI" panose="020B0502040204020203" pitchFamily="34" charset="0"/>
              </a:rPr>
              <a:t>Outcomes:</a:t>
            </a:r>
          </a:p>
          <a:p>
            <a:pPr>
              <a:lnSpc>
                <a:spcPct val="150000"/>
              </a:lnSpc>
            </a:pPr>
            <a:endParaRPr lang="en-IN" sz="1600">
              <a:latin typeface="Metropolis" panose="00000500000000000000" pitchFamily="50" charset="0"/>
              <a:cs typeface="Segoe UI" panose="020B0502040204020203" pitchFamily="34" charset="0"/>
            </a:endParaRP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Comprehend the fundamental concepts of networks in the advanced computer networks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Identify the importance of the types of networks in their respective application</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Deploy the right network architecture according to the type and requirements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Implement the right topology for the required network connectivity</a:t>
            </a:r>
            <a:endParaRPr lang="en-US" sz="1600">
              <a:latin typeface="Metropolis" panose="00000500000000000000" pitchFamily="50" charset="0"/>
              <a:cs typeface="Segoe UI" panose="020B0502040204020203" pitchFamily="34" charset="0"/>
            </a:endParaRPr>
          </a:p>
        </p:txBody>
      </p:sp>
      <p:pic>
        <p:nvPicPr>
          <p:cNvPr id="6" name="Graphic 5" descr="Document">
            <a:extLst>
              <a:ext uri="{FF2B5EF4-FFF2-40B4-BE49-F238E27FC236}">
                <a16:creationId xmlns:a16="http://schemas.microsoft.com/office/drawing/2014/main" id="{7EE29620-5AFA-CF1A-2D85-EAADD4823D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156" y="2995516"/>
            <a:ext cx="1404696" cy="1404696"/>
          </a:xfrm>
          <a:prstGeom prst="rect">
            <a:avLst/>
          </a:prstGeom>
        </p:spPr>
      </p:pic>
    </p:spTree>
    <p:extLst>
      <p:ext uri="{BB962C8B-B14F-4D97-AF65-F5344CB8AC3E}">
        <p14:creationId xmlns:p14="http://schemas.microsoft.com/office/powerpoint/2010/main" val="4751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3A0E0-7EED-0EEC-9348-E110789B68D4}"/>
              </a:ext>
            </a:extLst>
          </p:cNvPr>
          <p:cNvSpPr>
            <a:spLocks noGrp="1"/>
          </p:cNvSpPr>
          <p:nvPr>
            <p:ph type="title"/>
          </p:nvPr>
        </p:nvSpPr>
        <p:spPr>
          <a:xfrm>
            <a:off x="457200" y="514350"/>
            <a:ext cx="10391775" cy="523875"/>
          </a:xfrm>
          <a:prstGeom prst="rect">
            <a:avLst/>
          </a:prstGeom>
        </p:spPr>
        <p:txBody>
          <a:bodyPr vert="horz" lIns="91440" tIns="45720" rIns="91440" bIns="45720" rtlCol="0" anchor="b">
            <a:no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FE0AB6F-056B-C1DF-0B02-8DE20E8124E9}"/>
              </a:ext>
            </a:extLst>
          </p:cNvPr>
          <p:cNvSpPr>
            <a:spLocks noGrp="1"/>
          </p:cNvSpPr>
          <p:nvPr>
            <p:ph type="body" idx="1"/>
          </p:nvPr>
        </p:nvSpPr>
        <p:spPr>
          <a:xfrm>
            <a:off x="457200" y="1114425"/>
            <a:ext cx="10391775" cy="482917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5" name="Picture 4">
            <a:extLst>
              <a:ext uri="{FF2B5EF4-FFF2-40B4-BE49-F238E27FC236}">
                <a16:creationId xmlns:a16="http://schemas.microsoft.com/office/drawing/2014/main" id="{0F217B41-E9ED-6C31-A4FE-4FC019F9691A}"/>
              </a:ext>
            </a:extLst>
          </p:cNvPr>
          <p:cNvPicPr>
            <a:picLocks noChangeAspect="1"/>
          </p:cNvPicPr>
          <p:nvPr userDrawn="1"/>
        </p:nvPicPr>
        <p:blipFill>
          <a:blip r:embed="rId18"/>
          <a:stretch>
            <a:fillRect/>
          </a:stretch>
        </p:blipFill>
        <p:spPr>
          <a:xfrm>
            <a:off x="666649" y="6553200"/>
            <a:ext cx="2324301" cy="167655"/>
          </a:xfrm>
          <a:prstGeom prst="rect">
            <a:avLst/>
          </a:prstGeom>
        </p:spPr>
      </p:pic>
    </p:spTree>
    <p:extLst>
      <p:ext uri="{BB962C8B-B14F-4D97-AF65-F5344CB8AC3E}">
        <p14:creationId xmlns:p14="http://schemas.microsoft.com/office/powerpoint/2010/main" val="27098342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62" r:id="rId10"/>
    <p:sldLayoutId id="2147483656" r:id="rId11"/>
    <p:sldLayoutId id="2147483657" r:id="rId12"/>
    <p:sldLayoutId id="2147483658" r:id="rId13"/>
    <p:sldLayoutId id="2147483659" r:id="rId14"/>
    <p:sldLayoutId id="2147483663" r:id="rId15"/>
  </p:sldLayoutIdLst>
  <p:txStyles>
    <p:titleStyle>
      <a:lvl1pPr algn="l" defTabSz="914400" rtl="0" eaLnBrk="1" latinLnBrk="0" hangingPunct="1">
        <a:lnSpc>
          <a:spcPct val="90000"/>
        </a:lnSpc>
        <a:spcBef>
          <a:spcPct val="0"/>
        </a:spcBef>
        <a:buNone/>
        <a:defRPr sz="2400" b="1" kern="1200">
          <a:solidFill>
            <a:schemeClr val="tx1"/>
          </a:solidFill>
          <a:latin typeface="Metropolis" panose="0000050000000000000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etropolis" panose="0000050000000000000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etropolis" panose="0000050000000000000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etropolis" panose="0000050000000000000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etropolis" panose="0000050000000000000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etropolis" panose="0000050000000000000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84.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jpe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hyperlink" Target="https://www.geeksforgeeks.org/command-line-arguments-in-python/#sys"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8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23c25efc504_2_239"/>
          <p:cNvSpPr txBox="1">
            <a:spLocks noGrp="1"/>
          </p:cNvSpPr>
          <p:nvPr>
            <p:ph type="subTitle" idx="1"/>
          </p:nvPr>
        </p:nvSpPr>
        <p:spPr>
          <a:xfrm>
            <a:off x="1524000" y="4416425"/>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None/>
            </a:pPr>
            <a:r>
              <a:rPr lang="en-US" sz="4400" b="1" dirty="0" err="1"/>
              <a:t>Revolutionising</a:t>
            </a:r>
            <a:r>
              <a:rPr lang="en-US" sz="4400" b="1" dirty="0"/>
              <a:t> </a:t>
            </a:r>
            <a:r>
              <a:rPr lang="en-US" sz="4400" b="1" dirty="0" err="1"/>
              <a:t>B.Tech</a:t>
            </a:r>
            <a:endParaRPr sz="4400" b="1" dirty="0"/>
          </a:p>
        </p:txBody>
      </p:sp>
      <p:pic>
        <p:nvPicPr>
          <p:cNvPr id="69" name="Google Shape;69;g23c25efc504_2_239" descr="A picture containing text, sign, dark, clipart&#10;&#10;Description automatically generated"/>
          <p:cNvPicPr preferRelativeResize="0"/>
          <p:nvPr/>
        </p:nvPicPr>
        <p:blipFill rotWithShape="1">
          <a:blip r:embed="rId3">
            <a:alphaModFix/>
          </a:blip>
          <a:srcRect/>
          <a:stretch/>
        </p:blipFill>
        <p:spPr>
          <a:xfrm>
            <a:off x="3349625" y="2218876"/>
            <a:ext cx="5492749" cy="1383162"/>
          </a:xfrm>
          <a:prstGeom prst="rect">
            <a:avLst/>
          </a:prstGeom>
          <a:noFill/>
          <a:ln>
            <a:noFill/>
          </a:ln>
        </p:spPr>
      </p:pic>
    </p:spTree>
    <p:extLst>
      <p:ext uri="{BB962C8B-B14F-4D97-AF65-F5344CB8AC3E}">
        <p14:creationId xmlns:p14="http://schemas.microsoft.com/office/powerpoint/2010/main" val="52629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68AAB3-F1AA-577A-FD76-35304241FC12}"/>
              </a:ext>
            </a:extLst>
          </p:cNvPr>
          <p:cNvSpPr>
            <a:spLocks noGrp="1"/>
          </p:cNvSpPr>
          <p:nvPr>
            <p:ph type="title"/>
          </p:nvPr>
        </p:nvSpPr>
        <p:spPr/>
        <p:txBody>
          <a:bodyPr/>
          <a:lstStyle/>
          <a:p>
            <a:r>
              <a:rPr lang="en-IN" dirty="0"/>
              <a:t>The Module Search Path</a:t>
            </a:r>
          </a:p>
        </p:txBody>
      </p:sp>
      <p:sp>
        <p:nvSpPr>
          <p:cNvPr id="5" name="Content Placeholder 4">
            <a:extLst>
              <a:ext uri="{FF2B5EF4-FFF2-40B4-BE49-F238E27FC236}">
                <a16:creationId xmlns:a16="http://schemas.microsoft.com/office/drawing/2014/main" id="{DD6108CF-970C-30A8-3B76-595EFB502FC5}"/>
              </a:ext>
            </a:extLst>
          </p:cNvPr>
          <p:cNvSpPr>
            <a:spLocks noGrp="1"/>
          </p:cNvSpPr>
          <p:nvPr>
            <p:ph idx="1"/>
          </p:nvPr>
        </p:nvSpPr>
        <p:spPr/>
        <p:txBody>
          <a:bodyPr/>
          <a:lstStyle/>
          <a:p>
            <a:r>
              <a:rPr lang="en-IN" dirty="0"/>
              <a:t>When a module named spam is imported, the interpreter first searches for a built-in module with that name.</a:t>
            </a:r>
          </a:p>
          <a:p>
            <a:r>
              <a:rPr lang="en-IN" dirty="0"/>
              <a:t>If not found, it then searches for a file named spam.py in a list of directories given by the variable </a:t>
            </a:r>
            <a:r>
              <a:rPr lang="en-IN" dirty="0" err="1"/>
              <a:t>sys.path</a:t>
            </a:r>
            <a:r>
              <a:rPr lang="en-IN" dirty="0"/>
              <a:t>. </a:t>
            </a:r>
            <a:r>
              <a:rPr lang="en-IN" dirty="0" err="1"/>
              <a:t>sys.path</a:t>
            </a:r>
            <a:r>
              <a:rPr lang="en-IN" dirty="0"/>
              <a:t> is initialized from these locations:</a:t>
            </a:r>
          </a:p>
          <a:p>
            <a:pPr lvl="1"/>
            <a:r>
              <a:rPr lang="en-IN" dirty="0"/>
              <a:t>The directory containing the input script</a:t>
            </a:r>
          </a:p>
          <a:p>
            <a:pPr lvl="1"/>
            <a:r>
              <a:rPr lang="en-IN" dirty="0"/>
              <a:t>PYTHONPATH (a list of directory names, with the same syntax as the shell variable PATH).</a:t>
            </a:r>
          </a:p>
          <a:p>
            <a:pPr lvl="1"/>
            <a:r>
              <a:rPr lang="en-IN" dirty="0"/>
              <a:t>The installation-dependent default.</a:t>
            </a:r>
          </a:p>
        </p:txBody>
      </p:sp>
    </p:spTree>
    <p:extLst>
      <p:ext uri="{BB962C8B-B14F-4D97-AF65-F5344CB8AC3E}">
        <p14:creationId xmlns:p14="http://schemas.microsoft.com/office/powerpoint/2010/main" val="11953763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err="1"/>
              <a:t>Mixins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fontAlgn="base"/>
            <a:r>
              <a:rPr lang="en-IN" b="1" dirty="0" err="1"/>
              <a:t>Mixin</a:t>
            </a:r>
            <a:r>
              <a:rPr lang="en-IN" b="1" dirty="0"/>
              <a:t> without overriding</a:t>
            </a:r>
          </a:p>
          <a:p>
            <a:pPr fontAlgn="base"/>
            <a:r>
              <a:rPr lang="en-IN" dirty="0"/>
              <a:t>Here we will not use any function overriding in underlines classes</a:t>
            </a:r>
          </a:p>
          <a:p>
            <a:pPr fontAlgn="base"/>
            <a:r>
              <a:rPr lang="en-IN" b="1" dirty="0"/>
              <a:t>Step 1: Class creation-</a:t>
            </a:r>
          </a:p>
          <a:p>
            <a:pPr fontAlgn="base"/>
            <a:r>
              <a:rPr lang="en-IN" dirty="0"/>
              <a:t>Lets create  two or more simple python classes.</a:t>
            </a:r>
          </a:p>
          <a:p>
            <a:pPr fontAlgn="base"/>
            <a:endParaRPr lang="en-IN" dirty="0"/>
          </a:p>
          <a:p>
            <a:pPr fontAlgn="base"/>
            <a:endParaRPr lang="en-IN" b="1" dirty="0"/>
          </a:p>
        </p:txBody>
      </p:sp>
      <p:pic>
        <p:nvPicPr>
          <p:cNvPr id="3074" name="Picture 2" descr="E:\Jain\Jain_2023\Python\M4\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231" y="2743199"/>
            <a:ext cx="6858003" cy="249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621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err="1"/>
              <a:t>Mixins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fontAlgn="base"/>
            <a:r>
              <a:rPr lang="en-IN" b="1" dirty="0"/>
              <a:t>Step 2: </a:t>
            </a:r>
            <a:r>
              <a:rPr lang="en-IN" b="1" dirty="0" err="1"/>
              <a:t>Mixin</a:t>
            </a:r>
            <a:r>
              <a:rPr lang="en-IN" b="1" dirty="0"/>
              <a:t> Class</a:t>
            </a:r>
          </a:p>
          <a:p>
            <a:pPr fontAlgn="base"/>
            <a:r>
              <a:rPr lang="en-IN" dirty="0"/>
              <a:t>In the above step, We have created two dummy classes with a different sets of functions. In this section, we will </a:t>
            </a:r>
            <a:r>
              <a:rPr lang="en-IN" dirty="0" err="1"/>
              <a:t>mixin</a:t>
            </a:r>
            <a:r>
              <a:rPr lang="en-IN" dirty="0"/>
              <a:t> them.</a:t>
            </a:r>
          </a:p>
          <a:p>
            <a:pPr fontAlgn="base"/>
            <a:endParaRPr lang="en-IN" dirty="0"/>
          </a:p>
          <a:p>
            <a:pPr fontAlgn="base"/>
            <a:endParaRPr lang="en-IN" dirty="0"/>
          </a:p>
          <a:p>
            <a:pPr fontAlgn="base"/>
            <a:r>
              <a:rPr lang="en-IN" b="1" dirty="0"/>
              <a:t>The most important thing is that Python gives overriding priority from right to left.</a:t>
            </a:r>
          </a:p>
          <a:p>
            <a:pPr fontAlgn="base"/>
            <a:r>
              <a:rPr lang="en-IN" b="1" dirty="0"/>
              <a:t>Step 3 : Calling the function –</a:t>
            </a:r>
          </a:p>
          <a:p>
            <a:pPr fontAlgn="base"/>
            <a:r>
              <a:rPr lang="en-IN" dirty="0"/>
              <a:t>Lets create the object of the </a:t>
            </a:r>
            <a:r>
              <a:rPr lang="en-IN" dirty="0" err="1"/>
              <a:t>MasterClass</a:t>
            </a:r>
            <a:r>
              <a:rPr lang="en-IN" dirty="0"/>
              <a:t> class. Then we will call the </a:t>
            </a:r>
            <a:r>
              <a:rPr lang="en-IN" dirty="0" err="1"/>
              <a:t>fun_A</a:t>
            </a:r>
            <a:r>
              <a:rPr lang="en-IN" dirty="0"/>
              <a:t>() and </a:t>
            </a:r>
            <a:r>
              <a:rPr lang="en-IN" dirty="0" err="1"/>
              <a:t>fun_B</a:t>
            </a:r>
            <a:r>
              <a:rPr lang="en-IN" dirty="0"/>
              <a:t>() function.</a:t>
            </a:r>
          </a:p>
          <a:p>
            <a:pPr fontAlgn="base"/>
            <a:endParaRPr lang="en-IN" dirty="0"/>
          </a:p>
          <a:p>
            <a:pPr fontAlgn="base"/>
            <a:endParaRPr lang="en-IN" dirty="0"/>
          </a:p>
          <a:p>
            <a:pPr fontAlgn="base"/>
            <a:endParaRPr lang="en-IN" b="1" dirty="0"/>
          </a:p>
        </p:txBody>
      </p:sp>
      <p:pic>
        <p:nvPicPr>
          <p:cNvPr id="4098" name="Picture 2" descr="E:\Jain\Jain_2023\Python\M4\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107" y="2213262"/>
            <a:ext cx="9211640" cy="7239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Jain\Jain_2023\Python\M4\6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281" y="4193165"/>
            <a:ext cx="6667610" cy="173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0664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err="1"/>
              <a:t>Mixins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fontAlgn="base"/>
            <a:r>
              <a:rPr lang="en-IN" b="1" dirty="0"/>
              <a:t>Output will be..</a:t>
            </a:r>
          </a:p>
          <a:p>
            <a:pPr fontAlgn="base"/>
            <a:endParaRPr lang="en-IN" b="1" dirty="0"/>
          </a:p>
        </p:txBody>
      </p:sp>
      <p:pic>
        <p:nvPicPr>
          <p:cNvPr id="5122" name="Picture 2" descr="E:\Jain\Jain_2023\Python\M4\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62" y="1497589"/>
            <a:ext cx="7626848" cy="488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3812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err="1"/>
              <a:t>Mixins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fontAlgn="base"/>
            <a:r>
              <a:rPr lang="en-IN" b="1" dirty="0" err="1"/>
              <a:t>Mixin</a:t>
            </a:r>
            <a:r>
              <a:rPr lang="en-IN" b="1" dirty="0"/>
              <a:t> with overriding-</a:t>
            </a:r>
          </a:p>
          <a:p>
            <a:pPr fontAlgn="base"/>
            <a:r>
              <a:rPr lang="en-IN" b="1" dirty="0"/>
              <a:t>Step 1: Class creation with overriding function</a:t>
            </a:r>
          </a:p>
          <a:p>
            <a:pPr fontAlgn="base"/>
            <a:r>
              <a:rPr lang="en-IN" dirty="0"/>
              <a:t>Here are two classes with function overriding.</a:t>
            </a:r>
          </a:p>
          <a:p>
            <a:pPr fontAlgn="base"/>
            <a:endParaRPr lang="en-IN" dirty="0"/>
          </a:p>
          <a:p>
            <a:pPr fontAlgn="base"/>
            <a:endParaRPr lang="en-IN" dirty="0"/>
          </a:p>
          <a:p>
            <a:pPr fontAlgn="base"/>
            <a:endParaRPr lang="en-IN" dirty="0"/>
          </a:p>
          <a:p>
            <a:pPr fontAlgn="base"/>
            <a:endParaRPr lang="en-IN" dirty="0"/>
          </a:p>
          <a:p>
            <a:pPr fontAlgn="base"/>
            <a:endParaRPr lang="en-IN" dirty="0"/>
          </a:p>
          <a:p>
            <a:pPr fontAlgn="base"/>
            <a:endParaRPr lang="en-IN" dirty="0"/>
          </a:p>
          <a:p>
            <a:pPr fontAlgn="base"/>
            <a:r>
              <a:rPr lang="en-IN" b="1" dirty="0"/>
              <a:t>Step 2: </a:t>
            </a:r>
            <a:r>
              <a:rPr lang="en-IN" b="1" dirty="0" err="1"/>
              <a:t>Mixin</a:t>
            </a:r>
            <a:r>
              <a:rPr lang="en-IN" b="1" dirty="0"/>
              <a:t> class-</a:t>
            </a:r>
          </a:p>
          <a:p>
            <a:pPr fontAlgn="base"/>
            <a:r>
              <a:rPr lang="en-IN" dirty="0"/>
              <a:t>Let’s create a master class that inherits the </a:t>
            </a:r>
            <a:r>
              <a:rPr lang="en-IN" dirty="0" err="1"/>
              <a:t>mixin</a:t>
            </a:r>
            <a:r>
              <a:rPr lang="en-IN" dirty="0"/>
              <a:t> class.</a:t>
            </a:r>
          </a:p>
          <a:p>
            <a:pPr fontAlgn="base"/>
            <a:endParaRPr lang="en-IN" dirty="0"/>
          </a:p>
          <a:p>
            <a:pPr fontAlgn="base"/>
            <a:endParaRPr lang="en-IN" b="1" dirty="0"/>
          </a:p>
        </p:txBody>
      </p:sp>
      <p:pic>
        <p:nvPicPr>
          <p:cNvPr id="6146" name="Picture 2" descr="E:\Jain\Jain_2023\Python\M4\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4" y="2374321"/>
            <a:ext cx="5301961" cy="198469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E:\Jain\Jain_2023\Python\M4\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3" y="5283777"/>
            <a:ext cx="7839151" cy="67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112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err="1"/>
              <a:t>Mixins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fontAlgn="base"/>
            <a:r>
              <a:rPr lang="en-IN" b="1" dirty="0"/>
              <a:t>Step 3: Object creating and function calling-</a:t>
            </a:r>
          </a:p>
          <a:p>
            <a:pPr fontAlgn="base"/>
            <a:r>
              <a:rPr lang="en-IN" dirty="0"/>
              <a:t>After creating the object of </a:t>
            </a:r>
            <a:r>
              <a:rPr lang="en-IN" dirty="0" err="1"/>
              <a:t>MasterClass</a:t>
            </a:r>
            <a:r>
              <a:rPr lang="en-IN" dirty="0"/>
              <a:t> and then we will invoke the fun() function. </a:t>
            </a:r>
          </a:p>
          <a:p>
            <a:pPr fontAlgn="base"/>
            <a:r>
              <a:rPr lang="en-IN" dirty="0"/>
              <a:t>fun() is common on both the </a:t>
            </a:r>
            <a:r>
              <a:rPr lang="en-IN" dirty="0" err="1"/>
              <a:t>mixin</a:t>
            </a:r>
            <a:r>
              <a:rPr lang="en-IN" dirty="0"/>
              <a:t> class. Lets see which one is invoke!</a:t>
            </a:r>
          </a:p>
          <a:p>
            <a:pPr fontAlgn="base"/>
            <a:endParaRPr lang="en-IN" dirty="0"/>
          </a:p>
          <a:p>
            <a:pPr fontAlgn="base"/>
            <a:endParaRPr lang="en-IN" dirty="0"/>
          </a:p>
          <a:p>
            <a:pPr fontAlgn="base"/>
            <a:endParaRPr lang="en-IN" dirty="0"/>
          </a:p>
          <a:p>
            <a:pPr fontAlgn="base"/>
            <a:endParaRPr lang="en-IN" dirty="0"/>
          </a:p>
          <a:p>
            <a:pPr fontAlgn="base"/>
            <a:r>
              <a:rPr lang="en-IN" dirty="0"/>
              <a:t>It is invoking the fun() definition of Example_mixin_class2 because of Python Right to Left </a:t>
            </a:r>
            <a:r>
              <a:rPr lang="en-IN" dirty="0" err="1"/>
              <a:t>Hirarchy</a:t>
            </a:r>
            <a:r>
              <a:rPr lang="en-IN" dirty="0"/>
              <a:t>.</a:t>
            </a:r>
          </a:p>
          <a:p>
            <a:pPr fontAlgn="base"/>
            <a:r>
              <a:rPr lang="en-IN" dirty="0"/>
              <a:t>.</a:t>
            </a:r>
          </a:p>
          <a:p>
            <a:pPr fontAlgn="base"/>
            <a:endParaRPr lang="en-IN" dirty="0"/>
          </a:p>
          <a:p>
            <a:pPr fontAlgn="base"/>
            <a:endParaRPr lang="en-IN" b="1" dirty="0"/>
          </a:p>
        </p:txBody>
      </p:sp>
      <p:pic>
        <p:nvPicPr>
          <p:cNvPr id="7170" name="Picture 2" descr="E:\Jain\Jain_2023\Python\M4\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2360468"/>
            <a:ext cx="6414855" cy="103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4855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err="1"/>
              <a:t>Mixins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fontAlgn="base"/>
            <a:r>
              <a:rPr lang="en-IN" b="1" dirty="0"/>
              <a:t>Output</a:t>
            </a:r>
          </a:p>
          <a:p>
            <a:pPr fontAlgn="base"/>
            <a:endParaRPr lang="en-IN" b="1" dirty="0"/>
          </a:p>
        </p:txBody>
      </p:sp>
      <p:pic>
        <p:nvPicPr>
          <p:cNvPr id="8194" name="Picture 2" descr="E:\Jain\Jain_2023\Python\M4\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638733"/>
            <a:ext cx="7976755" cy="437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3363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err="1"/>
              <a:t>Mixins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fontAlgn="base"/>
            <a:r>
              <a:rPr lang="en-IN" dirty="0"/>
              <a:t>If we change the order then it will invoke the function of Example_mixin_class1</a:t>
            </a:r>
          </a:p>
          <a:p>
            <a:pPr fontAlgn="base"/>
            <a:r>
              <a:rPr lang="en-IN" b="1" dirty="0"/>
              <a:t>Output</a:t>
            </a:r>
          </a:p>
          <a:p>
            <a:pPr fontAlgn="base"/>
            <a:endParaRPr lang="en-IN" b="1" dirty="0"/>
          </a:p>
          <a:p>
            <a:pPr fontAlgn="base"/>
            <a:endParaRPr lang="en-IN" b="1" dirty="0"/>
          </a:p>
        </p:txBody>
      </p:sp>
      <p:pic>
        <p:nvPicPr>
          <p:cNvPr id="9218" name="Picture 2" descr="E:\Jain\Jain_2023\Python\M4\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909763"/>
            <a:ext cx="7361093" cy="432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763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0439-E5C9-4D47-9EF2-CB5CA60D8BFC}"/>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13150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762-8E09-48AE-A826-A324724F29A3}"/>
              </a:ext>
            </a:extLst>
          </p:cNvPr>
          <p:cNvSpPr>
            <a:spLocks noGrp="1"/>
          </p:cNvSpPr>
          <p:nvPr>
            <p:ph type="title"/>
          </p:nvPr>
        </p:nvSpPr>
        <p:spPr/>
        <p:txBody>
          <a:bodyPr/>
          <a:lstStyle/>
          <a:p>
            <a:r>
              <a:rPr lang="en-IN" dirty="0"/>
              <a:t>Reload a Module</a:t>
            </a:r>
          </a:p>
        </p:txBody>
      </p:sp>
      <p:sp>
        <p:nvSpPr>
          <p:cNvPr id="4" name="Content Placeholder 3">
            <a:extLst>
              <a:ext uri="{FF2B5EF4-FFF2-40B4-BE49-F238E27FC236}">
                <a16:creationId xmlns:a16="http://schemas.microsoft.com/office/drawing/2014/main" id="{DC05DA36-1C97-7084-6FA3-02BA11967558}"/>
              </a:ext>
            </a:extLst>
          </p:cNvPr>
          <p:cNvSpPr>
            <a:spLocks noGrp="1"/>
          </p:cNvSpPr>
          <p:nvPr>
            <p:ph idx="1"/>
          </p:nvPr>
        </p:nvSpPr>
        <p:spPr/>
        <p:txBody>
          <a:bodyPr/>
          <a:lstStyle/>
          <a:p>
            <a:r>
              <a:rPr lang="en-IN" dirty="0"/>
              <a:t>Reload() is used to reload, a previously imported module.</a:t>
            </a:r>
          </a:p>
          <a:p>
            <a:r>
              <a:rPr lang="en-IN" dirty="0"/>
              <a:t>When reload() is executed, the module code is recompiled and module-level code is re executed.</a:t>
            </a:r>
          </a:p>
          <a:p>
            <a:r>
              <a:rPr lang="en-IN" dirty="0"/>
              <a:t>The old objects are reclaimed after the reference and the count came to zero.</a:t>
            </a:r>
          </a:p>
          <a:p>
            <a:r>
              <a:rPr lang="en-IN" dirty="0"/>
              <a:t>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6" name="Picture 2" descr="E:\Jain\Jain_2023\Python\M4\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046" y="2644486"/>
            <a:ext cx="6360767" cy="232929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Jain\Jain_2023\Python\M4\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4036" y="2644486"/>
            <a:ext cx="3693272" cy="259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93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F154-9D2A-45E4-980F-DF27095D7B96}"/>
              </a:ext>
            </a:extLst>
          </p:cNvPr>
          <p:cNvSpPr>
            <a:spLocks noGrp="1"/>
          </p:cNvSpPr>
          <p:nvPr>
            <p:ph type="title"/>
          </p:nvPr>
        </p:nvSpPr>
        <p:spPr/>
        <p:txBody>
          <a:bodyPr/>
          <a:lstStyle/>
          <a:p>
            <a:r>
              <a:rPr lang="en-IN" dirty="0"/>
              <a:t>Reload a Module</a:t>
            </a:r>
          </a:p>
        </p:txBody>
      </p:sp>
      <p:sp>
        <p:nvSpPr>
          <p:cNvPr id="4" name="Content Placeholder 3">
            <a:extLst>
              <a:ext uri="{FF2B5EF4-FFF2-40B4-BE49-F238E27FC236}">
                <a16:creationId xmlns:a16="http://schemas.microsoft.com/office/drawing/2014/main" id="{94FF42A8-FA8D-2F07-67EB-8CF7904CDCED}"/>
              </a:ext>
            </a:extLst>
          </p:cNvPr>
          <p:cNvSpPr>
            <a:spLocks noGrp="1"/>
          </p:cNvSpPr>
          <p:nvPr>
            <p:ph idx="1"/>
          </p:nvPr>
        </p:nvSpPr>
        <p:spPr/>
        <p:txBody>
          <a:bodyPr/>
          <a:lstStyle/>
          <a:p>
            <a:r>
              <a:rPr lang="en-IN" dirty="0"/>
              <a:t>Example 2</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050" name="Picture 2" descr="E:\Jain\Jain_2023\Python\M4\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92" y="1543049"/>
            <a:ext cx="6460981" cy="281990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Jain\Jain_2023\Python\M4\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010" y="1686423"/>
            <a:ext cx="4542013" cy="252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34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2968-88DC-42A1-9DC1-DF1AEFDB69A9}"/>
              </a:ext>
            </a:extLst>
          </p:cNvPr>
          <p:cNvSpPr>
            <a:spLocks noGrp="1"/>
          </p:cNvSpPr>
          <p:nvPr>
            <p:ph type="title"/>
          </p:nvPr>
        </p:nvSpPr>
        <p:spPr/>
        <p:txBody>
          <a:bodyPr/>
          <a:lstStyle/>
          <a:p>
            <a:r>
              <a:rPr lang="en-IN" dirty="0"/>
              <a:t>Reload a Module</a:t>
            </a:r>
          </a:p>
        </p:txBody>
      </p:sp>
      <p:sp>
        <p:nvSpPr>
          <p:cNvPr id="4" name="Content Placeholder 3">
            <a:extLst>
              <a:ext uri="{FF2B5EF4-FFF2-40B4-BE49-F238E27FC236}">
                <a16:creationId xmlns:a16="http://schemas.microsoft.com/office/drawing/2014/main" id="{63375147-A881-AB82-88C1-0622A60135E3}"/>
              </a:ext>
            </a:extLst>
          </p:cNvPr>
          <p:cNvSpPr>
            <a:spLocks noGrp="1"/>
          </p:cNvSpPr>
          <p:nvPr>
            <p:ph idx="1"/>
          </p:nvPr>
        </p:nvSpPr>
        <p:spPr/>
        <p:txBody>
          <a:bodyPr/>
          <a:lstStyle/>
          <a:p>
            <a:r>
              <a:rPr lang="en-IN" dirty="0"/>
              <a:t>Example 3</a:t>
            </a:r>
          </a:p>
          <a:p>
            <a:r>
              <a:rPr lang="en-IN" dirty="0"/>
              <a:t>Create a python module named, examplemodule.py</a:t>
            </a:r>
          </a:p>
          <a:p>
            <a:r>
              <a:rPr lang="en-IN" dirty="0"/>
              <a:t>It has a function show() that displays "Welcome!".</a:t>
            </a:r>
          </a:p>
          <a:p>
            <a:endParaRPr lang="en-IN" dirty="0"/>
          </a:p>
          <a:p>
            <a:endParaRPr lang="en-IN" dirty="0"/>
          </a:p>
          <a:p>
            <a:endParaRPr lang="en-IN" dirty="0"/>
          </a:p>
          <a:p>
            <a:endParaRPr lang="en-IN" dirty="0"/>
          </a:p>
          <a:p>
            <a:endParaRPr lang="en-IN" dirty="0"/>
          </a:p>
          <a:p>
            <a:endParaRPr lang="en-IN" dirty="0"/>
          </a:p>
          <a:p>
            <a:r>
              <a:rPr lang="en-IN" dirty="0"/>
              <a:t>create another file named example.py which will import the exampleModule.py as the following:</a:t>
            </a:r>
          </a:p>
          <a:p>
            <a:r>
              <a:rPr lang="en-IN" dirty="0"/>
              <a:t> </a:t>
            </a:r>
          </a:p>
          <a:p>
            <a:endParaRPr lang="en-IN" dirty="0"/>
          </a:p>
        </p:txBody>
      </p:sp>
      <p:pic>
        <p:nvPicPr>
          <p:cNvPr id="3074" name="Picture 2" descr="E:\Jain\Jain_2023\Python\M4\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 y="2240105"/>
            <a:ext cx="5426219" cy="207523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Jain\Jain_2023\Python\M4\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320" y="4867275"/>
            <a:ext cx="4954298" cy="163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8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A5A3-34CB-46E9-B59C-D4D552264C80}"/>
              </a:ext>
            </a:extLst>
          </p:cNvPr>
          <p:cNvSpPr>
            <a:spLocks noGrp="1"/>
          </p:cNvSpPr>
          <p:nvPr>
            <p:ph type="title"/>
          </p:nvPr>
        </p:nvSpPr>
        <p:spPr/>
        <p:txBody>
          <a:bodyPr/>
          <a:lstStyle/>
          <a:p>
            <a:r>
              <a:rPr lang="en-IN" dirty="0"/>
              <a:t>Reload a Module</a:t>
            </a:r>
          </a:p>
        </p:txBody>
      </p:sp>
      <p:sp>
        <p:nvSpPr>
          <p:cNvPr id="4" name="Content Placeholder 3">
            <a:extLst>
              <a:ext uri="{FF2B5EF4-FFF2-40B4-BE49-F238E27FC236}">
                <a16:creationId xmlns:a16="http://schemas.microsoft.com/office/drawing/2014/main" id="{0A8E2180-713D-6773-FA90-D941559059A4}"/>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The result will show “Welcome!” </a:t>
            </a:r>
          </a:p>
          <a:p>
            <a:endParaRPr lang="en-IN" dirty="0"/>
          </a:p>
          <a:p>
            <a:pPr marL="0" indent="0">
              <a:buNone/>
            </a:pPr>
            <a:endParaRPr lang="en-IN" dirty="0"/>
          </a:p>
          <a:p>
            <a:endParaRPr lang="en-IN" dirty="0"/>
          </a:p>
        </p:txBody>
      </p:sp>
      <p:pic>
        <p:nvPicPr>
          <p:cNvPr id="1028" name="Picture 4" descr="E:\Jain\Jain_2023\Python\M4\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4" y="1106630"/>
            <a:ext cx="6947189" cy="275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80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7D5155-F423-0BE2-67ED-C8CC3F0AFA1D}"/>
              </a:ext>
            </a:extLst>
          </p:cNvPr>
          <p:cNvSpPr>
            <a:spLocks noGrp="1"/>
          </p:cNvSpPr>
          <p:nvPr>
            <p:ph type="title"/>
          </p:nvPr>
        </p:nvSpPr>
        <p:spPr/>
        <p:txBody>
          <a:bodyPr/>
          <a:lstStyle/>
          <a:p>
            <a:r>
              <a:rPr lang="en-US" dirty="0"/>
              <a:t>Packages</a:t>
            </a:r>
            <a:endParaRPr lang="en-IN" dirty="0"/>
          </a:p>
        </p:txBody>
      </p:sp>
      <p:sp>
        <p:nvSpPr>
          <p:cNvPr id="3" name="Content Placeholder 2">
            <a:extLst>
              <a:ext uri="{FF2B5EF4-FFF2-40B4-BE49-F238E27FC236}">
                <a16:creationId xmlns:a16="http://schemas.microsoft.com/office/drawing/2014/main" id="{48610BF0-845C-B5B6-26DE-793EA88EDBF9}"/>
              </a:ext>
            </a:extLst>
          </p:cNvPr>
          <p:cNvSpPr>
            <a:spLocks noGrp="1"/>
          </p:cNvSpPr>
          <p:nvPr>
            <p:ph idx="1"/>
          </p:nvPr>
        </p:nvSpPr>
        <p:spPr/>
        <p:txBody>
          <a:bodyPr/>
          <a:lstStyle/>
          <a:p>
            <a:r>
              <a:rPr lang="en-IN" dirty="0"/>
              <a:t>We organize a large number of files in different folders and subfolders based on some criteria, so that we can find and manage them easily. </a:t>
            </a:r>
          </a:p>
          <a:p>
            <a:r>
              <a:rPr lang="en-IN" dirty="0"/>
              <a:t>In the same way, a package in Python takes the concept of the modular approach to next logical level.</a:t>
            </a:r>
          </a:p>
          <a:p>
            <a:r>
              <a:rPr lang="en-IN" dirty="0"/>
              <a:t>A module have multiple objects like, functions , class etc.</a:t>
            </a:r>
          </a:p>
          <a:p>
            <a:r>
              <a:rPr lang="en-IN" dirty="0"/>
              <a:t>A package can contain one or more relevant modules.</a:t>
            </a:r>
          </a:p>
          <a:p>
            <a:r>
              <a:rPr lang="en-IN" dirty="0"/>
              <a:t>Physically, a package is actually a folder containing one or more module files.</a:t>
            </a:r>
          </a:p>
          <a:p>
            <a:endParaRPr lang="en-IN" dirty="0"/>
          </a:p>
        </p:txBody>
      </p:sp>
    </p:spTree>
    <p:extLst>
      <p:ext uri="{BB962C8B-B14F-4D97-AF65-F5344CB8AC3E}">
        <p14:creationId xmlns:p14="http://schemas.microsoft.com/office/powerpoint/2010/main" val="1714535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FF8E-D982-45D9-90EA-1E1E1CAD5FA7}"/>
              </a:ext>
            </a:extLst>
          </p:cNvPr>
          <p:cNvSpPr>
            <a:spLocks noGrp="1"/>
          </p:cNvSpPr>
          <p:nvPr>
            <p:ph type="title"/>
          </p:nvPr>
        </p:nvSpPr>
        <p:spPr/>
        <p:txBody>
          <a:bodyPr/>
          <a:lstStyle/>
          <a:p>
            <a:r>
              <a:rPr lang="en-US" dirty="0"/>
              <a:t>Packages</a:t>
            </a:r>
            <a:endParaRPr lang="en-IN" dirty="0"/>
          </a:p>
        </p:txBody>
      </p:sp>
      <p:sp>
        <p:nvSpPr>
          <p:cNvPr id="3" name="Content Placeholder 2">
            <a:extLst>
              <a:ext uri="{FF2B5EF4-FFF2-40B4-BE49-F238E27FC236}">
                <a16:creationId xmlns:a16="http://schemas.microsoft.com/office/drawing/2014/main" id="{623057D1-995A-42C2-E05F-DDC165C08589}"/>
              </a:ext>
            </a:extLst>
          </p:cNvPr>
          <p:cNvSpPr>
            <a:spLocks noGrp="1"/>
          </p:cNvSpPr>
          <p:nvPr>
            <p:ph idx="1"/>
          </p:nvPr>
        </p:nvSpPr>
        <p:spPr/>
        <p:txBody>
          <a:bodyPr/>
          <a:lstStyle/>
          <a:p>
            <a:r>
              <a:rPr lang="en-IN" dirty="0"/>
              <a:t>Creating New Package</a:t>
            </a:r>
          </a:p>
          <a:p>
            <a:r>
              <a:rPr lang="en-IN" dirty="0"/>
              <a:t>Create a new folder named “</a:t>
            </a:r>
            <a:r>
              <a:rPr lang="en-IN" dirty="0" err="1"/>
              <a:t>mypackage</a:t>
            </a:r>
            <a:r>
              <a:rPr lang="en-IN" dirty="0"/>
              <a:t>”</a:t>
            </a:r>
          </a:p>
          <a:p>
            <a:r>
              <a:rPr lang="en-IN" dirty="0"/>
              <a:t>Create an empty “__init__.py” file in this folder.</a:t>
            </a:r>
          </a:p>
          <a:p>
            <a:r>
              <a:rPr lang="en-IN" dirty="0"/>
              <a:t>Use any editor and create two modules named “M1” and “Function1”</a:t>
            </a:r>
          </a:p>
          <a:p>
            <a:pPr lvl="1"/>
            <a:r>
              <a:rPr lang="en-IN" dirty="0"/>
              <a:t>M1.py</a:t>
            </a:r>
          </a:p>
          <a:p>
            <a:pPr lvl="1"/>
            <a:r>
              <a:rPr lang="en-IN" dirty="0" err="1">
                <a:solidFill>
                  <a:srgbClr val="FF0000"/>
                </a:solidFill>
              </a:rPr>
              <a:t>def</a:t>
            </a:r>
            <a:r>
              <a:rPr lang="en-IN" dirty="0">
                <a:solidFill>
                  <a:srgbClr val="FF0000"/>
                </a:solidFill>
              </a:rPr>
              <a:t> </a:t>
            </a:r>
            <a:r>
              <a:rPr lang="en-IN" dirty="0" err="1">
                <a:solidFill>
                  <a:srgbClr val="FF0000"/>
                </a:solidFill>
              </a:rPr>
              <a:t>SayHello</a:t>
            </a:r>
            <a:r>
              <a:rPr lang="en-IN" dirty="0">
                <a:solidFill>
                  <a:srgbClr val="FF0000"/>
                </a:solidFill>
              </a:rPr>
              <a:t>(name):</a:t>
            </a:r>
          </a:p>
          <a:p>
            <a:pPr lvl="1"/>
            <a:r>
              <a:rPr lang="en-IN" dirty="0">
                <a:solidFill>
                  <a:srgbClr val="FF0000"/>
                </a:solidFill>
              </a:rPr>
              <a:t>    print("Hello ", name)</a:t>
            </a:r>
          </a:p>
          <a:p>
            <a:pPr lvl="1"/>
            <a:endParaRPr lang="en-IN" dirty="0">
              <a:solidFill>
                <a:srgbClr val="FF0000"/>
              </a:solidFill>
            </a:endParaRPr>
          </a:p>
          <a:p>
            <a:pPr lvl="1"/>
            <a:r>
              <a:rPr lang="en-IN" dirty="0"/>
              <a:t>Function1.py</a:t>
            </a:r>
          </a:p>
          <a:p>
            <a:pPr lvl="1"/>
            <a:endParaRPr lang="en-IN" dirty="0"/>
          </a:p>
          <a:p>
            <a:endParaRPr lang="en-IN" dirty="0"/>
          </a:p>
        </p:txBody>
      </p:sp>
      <p:pic>
        <p:nvPicPr>
          <p:cNvPr id="2050" name="Picture 2" descr="E:\Jain\Jain_2023\Python\M4\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46" y="4079297"/>
            <a:ext cx="4761635" cy="245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258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Packages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dirty="0"/>
              <a:t>Now, under the folder;, we create the package named “</a:t>
            </a:r>
            <a:r>
              <a:rPr lang="en-IN" dirty="0" err="1"/>
              <a:t>mypackage</a:t>
            </a:r>
            <a:r>
              <a:rPr lang="en-IN" dirty="0"/>
              <a:t>”</a:t>
            </a:r>
          </a:p>
          <a:p>
            <a:r>
              <a:rPr lang="en-IN" dirty="0"/>
              <a:t>Next, we want to import a module from the package.</a:t>
            </a:r>
          </a:p>
          <a:p>
            <a:r>
              <a:rPr lang="en-IN" dirty="0"/>
              <a:t>We use,</a:t>
            </a:r>
          </a:p>
          <a:p>
            <a:pPr lvl="1"/>
            <a:r>
              <a:rPr lang="en-IN" dirty="0">
                <a:solidFill>
                  <a:srgbClr val="FF0000"/>
                </a:solidFill>
              </a:rPr>
              <a:t>&gt;&gt;&gt; from </a:t>
            </a:r>
            <a:r>
              <a:rPr lang="en-IN" dirty="0" err="1">
                <a:solidFill>
                  <a:srgbClr val="FF0000"/>
                </a:solidFill>
              </a:rPr>
              <a:t>mypackage</a:t>
            </a:r>
            <a:r>
              <a:rPr lang="en-IN" dirty="0">
                <a:solidFill>
                  <a:srgbClr val="FF0000"/>
                </a:solidFill>
              </a:rPr>
              <a:t> import Function1</a:t>
            </a:r>
            <a:br>
              <a:rPr lang="en-IN" dirty="0">
                <a:solidFill>
                  <a:srgbClr val="FF0000"/>
                </a:solidFill>
              </a:rPr>
            </a:br>
            <a:r>
              <a:rPr lang="en-IN" dirty="0">
                <a:solidFill>
                  <a:srgbClr val="FF0000"/>
                </a:solidFill>
              </a:rPr>
              <a:t>&gt;&gt;&gt; function1.power(3,2)</a:t>
            </a:r>
            <a:br>
              <a:rPr lang="en-IN" dirty="0">
                <a:solidFill>
                  <a:srgbClr val="FF0000"/>
                </a:solidFill>
              </a:rPr>
            </a:br>
            <a:r>
              <a:rPr lang="en-IN" dirty="0">
                <a:solidFill>
                  <a:srgbClr val="FF0000"/>
                </a:solidFill>
              </a:rPr>
              <a:t>9</a:t>
            </a:r>
            <a:endParaRPr lang="en-IN" b="1" dirty="0">
              <a:solidFill>
                <a:srgbClr val="FF0000"/>
              </a:solidFill>
            </a:endParaRPr>
          </a:p>
          <a:p>
            <a:r>
              <a:rPr lang="en-IN" dirty="0"/>
              <a:t>It will return the result 9.</a:t>
            </a:r>
          </a:p>
          <a:p>
            <a:r>
              <a:rPr lang="en-IN" dirty="0"/>
              <a:t>It is also possible to import specific functions from a module in the package.</a:t>
            </a:r>
          </a:p>
          <a:p>
            <a:pPr lvl="1"/>
            <a:r>
              <a:rPr lang="en-IN" dirty="0">
                <a:solidFill>
                  <a:srgbClr val="FF0000"/>
                </a:solidFill>
              </a:rPr>
              <a:t>&gt;&gt;&gt; from mypackage.function1 import sum</a:t>
            </a:r>
            <a:br>
              <a:rPr lang="en-IN" dirty="0">
                <a:solidFill>
                  <a:srgbClr val="FF0000"/>
                </a:solidFill>
              </a:rPr>
            </a:br>
            <a:r>
              <a:rPr lang="en-IN" dirty="0">
                <a:solidFill>
                  <a:srgbClr val="FF0000"/>
                </a:solidFill>
              </a:rPr>
              <a:t>&gt;&gt;&gt; sum(10,20)</a:t>
            </a:r>
            <a:br>
              <a:rPr lang="en-IN" dirty="0">
                <a:solidFill>
                  <a:srgbClr val="FF0000"/>
                </a:solidFill>
              </a:rPr>
            </a:br>
            <a:r>
              <a:rPr lang="en-IN" dirty="0">
                <a:solidFill>
                  <a:srgbClr val="FF0000"/>
                </a:solidFill>
              </a:rPr>
              <a:t>		30</a:t>
            </a:r>
          </a:p>
          <a:p>
            <a:endParaRPr lang="en-IN" dirty="0"/>
          </a:p>
        </p:txBody>
      </p:sp>
    </p:spTree>
    <p:extLst>
      <p:ext uri="{BB962C8B-B14F-4D97-AF65-F5344CB8AC3E}">
        <p14:creationId xmlns:p14="http://schemas.microsoft.com/office/powerpoint/2010/main" val="428897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Packages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b="1" dirty="0"/>
              <a:t>__init__.py</a:t>
            </a:r>
          </a:p>
          <a:p>
            <a:r>
              <a:rPr lang="en-IN" dirty="0"/>
              <a:t>The package folder have a special file called </a:t>
            </a:r>
            <a:r>
              <a:rPr lang="en-IN" b="1" dirty="0"/>
              <a:t>__init__.py</a:t>
            </a:r>
            <a:r>
              <a:rPr lang="en-IN" dirty="0"/>
              <a:t>, which stores the package's content.</a:t>
            </a:r>
          </a:p>
          <a:p>
            <a:r>
              <a:rPr lang="en-IN" dirty="0"/>
              <a:t>It have two purpose.</a:t>
            </a:r>
          </a:p>
          <a:p>
            <a:pPr lvl="1"/>
            <a:r>
              <a:rPr lang="en-IN" dirty="0"/>
              <a:t>The Python interpreter recognizes a folder as the package if it contains __init__.py file.</a:t>
            </a:r>
          </a:p>
          <a:p>
            <a:pPr lvl="1"/>
            <a:r>
              <a:rPr lang="en-IN" dirty="0"/>
              <a:t>__init__.py exposes specified resources from its modules to be imported.</a:t>
            </a:r>
          </a:p>
          <a:p>
            <a:r>
              <a:rPr lang="en-IN" dirty="0"/>
              <a:t>An empty __init__.py file makes all functions from the above modules available when this package is imported.</a:t>
            </a:r>
          </a:p>
          <a:p>
            <a:r>
              <a:rPr lang="en-IN" dirty="0"/>
              <a:t>The __init__.py file is normally kept empty. However, it can also be used to choose specific functions from modules in the package folder and make them available for import.</a:t>
            </a:r>
          </a:p>
          <a:p>
            <a:r>
              <a:rPr lang="en-IN" b="1" dirty="0"/>
              <a:t>Example</a:t>
            </a:r>
          </a:p>
          <a:p>
            <a:r>
              <a:rPr lang="en-IN" b="1" dirty="0"/>
              <a:t>--init__.py</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p:txBody>
      </p:sp>
      <p:pic>
        <p:nvPicPr>
          <p:cNvPr id="3075" name="Picture 3" descr="E:\Jain\Jain_2023\Python\M4\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08" y="4920094"/>
            <a:ext cx="6601781" cy="112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7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Packages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dirty="0"/>
              <a:t>We change –init--.py as above. </a:t>
            </a:r>
          </a:p>
          <a:p>
            <a:r>
              <a:rPr lang="en-IN" dirty="0"/>
              <a:t>Create a new file named, </a:t>
            </a:r>
            <a:r>
              <a:rPr lang="en-IN" b="1" dirty="0"/>
              <a:t>Test.py.</a:t>
            </a:r>
          </a:p>
          <a:p>
            <a:r>
              <a:rPr lang="en-IN" b="1" dirty="0"/>
              <a:t>Test.py</a:t>
            </a:r>
          </a:p>
          <a:p>
            <a:endParaRPr lang="en-IN" dirty="0"/>
          </a:p>
          <a:p>
            <a:endParaRPr lang="en-IN" dirty="0"/>
          </a:p>
          <a:p>
            <a:endParaRPr lang="en-IN" dirty="0"/>
          </a:p>
          <a:p>
            <a:endParaRPr lang="en-IN" dirty="0"/>
          </a:p>
          <a:p>
            <a:endParaRPr lang="en-IN" dirty="0"/>
          </a:p>
          <a:p>
            <a:r>
              <a:rPr lang="en-IN" dirty="0"/>
              <a:t>Note that functions power() and </a:t>
            </a:r>
            <a:r>
              <a:rPr lang="en-IN" dirty="0" err="1"/>
              <a:t>SayHello</a:t>
            </a:r>
            <a:r>
              <a:rPr lang="en-IN" dirty="0"/>
              <a:t>() are imported from the package and not from their respective modules, as done earlier.</a:t>
            </a:r>
          </a:p>
          <a:p>
            <a:endParaRPr lang="en-IN" b="1" dirty="0"/>
          </a:p>
        </p:txBody>
      </p:sp>
      <p:pic>
        <p:nvPicPr>
          <p:cNvPr id="5" name="Picture 2" descr="E:\Jain\Jain_2023\Python\M4\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102" y="2410690"/>
            <a:ext cx="684050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E193-69AE-44DC-BB51-E4C01737E7D7}"/>
              </a:ext>
            </a:extLst>
          </p:cNvPr>
          <p:cNvSpPr>
            <a:spLocks noGrp="1"/>
          </p:cNvSpPr>
          <p:nvPr>
            <p:ph type="ctrTitle"/>
          </p:nvPr>
        </p:nvSpPr>
        <p:spPr/>
        <p:txBody>
          <a:bodyPr/>
          <a:lstStyle/>
          <a:p>
            <a:r>
              <a:rPr lang="en-US" dirty="0"/>
              <a:t>Unit 4: Module</a:t>
            </a:r>
            <a:endParaRPr lang="en-IN" dirty="0"/>
          </a:p>
        </p:txBody>
      </p:sp>
      <p:sp>
        <p:nvSpPr>
          <p:cNvPr id="5" name="Subtitle 4">
            <a:extLst>
              <a:ext uri="{FF2B5EF4-FFF2-40B4-BE49-F238E27FC236}">
                <a16:creationId xmlns:a16="http://schemas.microsoft.com/office/drawing/2014/main" id="{5CE0380D-8EED-7BD6-C94F-A91383ADBD7F}"/>
              </a:ext>
            </a:extLst>
          </p:cNvPr>
          <p:cNvSpPr>
            <a:spLocks noGrp="1"/>
          </p:cNvSpPr>
          <p:nvPr>
            <p:ph type="subTitle" idx="1"/>
          </p:nvPr>
        </p:nvSpPr>
        <p:spPr/>
        <p:txBody>
          <a:bodyPr>
            <a:normAutofit/>
          </a:bodyPr>
          <a:lstStyle/>
          <a:p>
            <a:r>
              <a:rPr lang="en-IN" sz="4400" b="1" dirty="0"/>
              <a:t>Modules, Files and Inheritance</a:t>
            </a:r>
          </a:p>
        </p:txBody>
      </p:sp>
    </p:spTree>
    <p:extLst>
      <p:ext uri="{BB962C8B-B14F-4D97-AF65-F5344CB8AC3E}">
        <p14:creationId xmlns:p14="http://schemas.microsoft.com/office/powerpoint/2010/main" val="407758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Packages – Install Globally</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dirty="0"/>
              <a:t>Once a package is created, it can be installed for system-wide use by running the setup script.</a:t>
            </a:r>
          </a:p>
          <a:p>
            <a:r>
              <a:rPr lang="en-IN" dirty="0"/>
              <a:t>The script calls setup() function from the </a:t>
            </a:r>
            <a:r>
              <a:rPr lang="en-IN" dirty="0" err="1"/>
              <a:t>setuptools</a:t>
            </a:r>
            <a:r>
              <a:rPr lang="en-IN" dirty="0"/>
              <a:t> module.</a:t>
            </a:r>
          </a:p>
          <a:p>
            <a:r>
              <a:rPr lang="en-IN" b="1" dirty="0"/>
              <a:t>Lets install </a:t>
            </a:r>
            <a:r>
              <a:rPr lang="en-IN" b="1" dirty="0" err="1"/>
              <a:t>mypackage</a:t>
            </a:r>
            <a:r>
              <a:rPr lang="en-IN" b="1" dirty="0"/>
              <a:t> for system-wide use by running a setup script.</a:t>
            </a:r>
          </a:p>
          <a:p>
            <a:r>
              <a:rPr lang="en-IN" dirty="0"/>
              <a:t>Save the following code as setup.py in the parent folder </a:t>
            </a:r>
            <a:r>
              <a:rPr lang="en-IN" dirty="0" err="1"/>
              <a:t>MyApp</a:t>
            </a:r>
            <a:r>
              <a:rPr lang="en-IN" dirty="0"/>
              <a:t>.</a:t>
            </a:r>
          </a:p>
          <a:p>
            <a:r>
              <a:rPr lang="en-IN" b="1" dirty="0"/>
              <a:t>Setup.py</a:t>
            </a:r>
          </a:p>
          <a:p>
            <a:endParaRPr lang="en-IN" b="1" dirty="0"/>
          </a:p>
        </p:txBody>
      </p:sp>
      <p:pic>
        <p:nvPicPr>
          <p:cNvPr id="5122" name="Picture 2" descr="E:\Jain\Jain_2023\Python\M4\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832" y="3026786"/>
            <a:ext cx="7522585" cy="364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83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Packages – Install Globally</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dirty="0"/>
              <a:t>The script calls the setup() function from the </a:t>
            </a:r>
            <a:r>
              <a:rPr lang="en-IN" dirty="0" err="1"/>
              <a:t>setuptools</a:t>
            </a:r>
            <a:r>
              <a:rPr lang="en-IN" dirty="0"/>
              <a:t> module.</a:t>
            </a:r>
          </a:p>
          <a:p>
            <a:r>
              <a:rPr lang="en-IN" dirty="0"/>
              <a:t>The setup() function takes various arguments such as name, version, author, list of dependencies, etc.</a:t>
            </a:r>
          </a:p>
          <a:p>
            <a:r>
              <a:rPr lang="en-IN" dirty="0"/>
              <a:t>The </a:t>
            </a:r>
            <a:r>
              <a:rPr lang="en-IN" dirty="0" err="1"/>
              <a:t>zip_safe</a:t>
            </a:r>
            <a:r>
              <a:rPr lang="en-IN" dirty="0"/>
              <a:t> argument defines whether the package is installed in compressed mode or regular mode.</a:t>
            </a:r>
          </a:p>
          <a:p>
            <a:r>
              <a:rPr lang="en-IN" dirty="0"/>
              <a:t>Now execute the following command to install </a:t>
            </a:r>
            <a:r>
              <a:rPr lang="en-IN" dirty="0" err="1"/>
              <a:t>mypackage</a:t>
            </a:r>
            <a:r>
              <a:rPr lang="en-IN" dirty="0"/>
              <a:t> using the </a:t>
            </a:r>
            <a:r>
              <a:rPr lang="en-IN" u="sng" dirty="0"/>
              <a:t>pip </a:t>
            </a:r>
            <a:r>
              <a:rPr lang="en-IN" dirty="0"/>
              <a:t>utility.</a:t>
            </a:r>
          </a:p>
          <a:p>
            <a:r>
              <a:rPr lang="en-IN" dirty="0"/>
              <a:t>Ensure that the command prompt is in the parent folder</a:t>
            </a:r>
          </a:p>
          <a:p>
            <a:pPr lvl="1"/>
            <a:r>
              <a:rPr lang="en-IN" b="1" dirty="0">
                <a:solidFill>
                  <a:srgbClr val="FF0000"/>
                </a:solidFill>
              </a:rPr>
              <a:t>D:\MyApp&gt;pip install </a:t>
            </a:r>
            <a:r>
              <a:rPr lang="en-IN" b="1" dirty="0" err="1">
                <a:solidFill>
                  <a:srgbClr val="FF0000"/>
                </a:solidFill>
              </a:rPr>
              <a:t>mypackage</a:t>
            </a:r>
            <a:endParaRPr lang="en-IN" b="1" dirty="0">
              <a:solidFill>
                <a:srgbClr val="FF0000"/>
              </a:solidFill>
            </a:endParaRPr>
          </a:p>
          <a:p>
            <a:r>
              <a:rPr lang="en-IN" dirty="0"/>
              <a:t>You will get the message </a:t>
            </a:r>
            <a:r>
              <a:rPr lang="en-IN" dirty="0" err="1"/>
              <a:t>lke</a:t>
            </a:r>
            <a:r>
              <a:rPr lang="en-IN" dirty="0"/>
              <a:t>..</a:t>
            </a:r>
          </a:p>
          <a:p>
            <a:pPr lvl="1"/>
            <a:r>
              <a:rPr lang="en-IN" dirty="0">
                <a:solidFill>
                  <a:srgbClr val="FF0000"/>
                </a:solidFill>
              </a:rPr>
              <a:t>Processing d:\MyApp</a:t>
            </a:r>
            <a:br>
              <a:rPr lang="en-IN" dirty="0">
                <a:solidFill>
                  <a:srgbClr val="FF0000"/>
                </a:solidFill>
              </a:rPr>
            </a:br>
            <a:r>
              <a:rPr lang="en-IN" dirty="0">
                <a:solidFill>
                  <a:srgbClr val="FF0000"/>
                </a:solidFill>
              </a:rPr>
              <a:t>Installing collected packages: </a:t>
            </a:r>
            <a:r>
              <a:rPr lang="en-IN" dirty="0" err="1">
                <a:solidFill>
                  <a:srgbClr val="FF0000"/>
                </a:solidFill>
              </a:rPr>
              <a:t>mypack</a:t>
            </a:r>
            <a:br>
              <a:rPr lang="en-IN" dirty="0">
                <a:solidFill>
                  <a:srgbClr val="FF0000"/>
                </a:solidFill>
              </a:rPr>
            </a:br>
            <a:r>
              <a:rPr lang="en-IN" dirty="0">
                <a:solidFill>
                  <a:srgbClr val="FF0000"/>
                </a:solidFill>
              </a:rPr>
              <a:t>Running setup.py install for </a:t>
            </a:r>
            <a:r>
              <a:rPr lang="en-IN" dirty="0" err="1">
                <a:solidFill>
                  <a:srgbClr val="FF0000"/>
                </a:solidFill>
              </a:rPr>
              <a:t>mypack</a:t>
            </a:r>
            <a:r>
              <a:rPr lang="en-IN" dirty="0">
                <a:solidFill>
                  <a:srgbClr val="FF0000"/>
                </a:solidFill>
              </a:rPr>
              <a:t> ... done</a:t>
            </a:r>
            <a:br>
              <a:rPr lang="en-IN" dirty="0">
                <a:solidFill>
                  <a:srgbClr val="FF0000"/>
                </a:solidFill>
              </a:rPr>
            </a:br>
            <a:r>
              <a:rPr lang="en-IN" dirty="0">
                <a:solidFill>
                  <a:srgbClr val="FF0000"/>
                </a:solidFill>
              </a:rPr>
              <a:t>Successfully installed mypackage-0.1</a:t>
            </a:r>
          </a:p>
          <a:p>
            <a:r>
              <a:rPr lang="en-IN" dirty="0"/>
              <a:t>Now </a:t>
            </a:r>
            <a:r>
              <a:rPr lang="en-IN" dirty="0" err="1"/>
              <a:t>mypackage</a:t>
            </a:r>
            <a:r>
              <a:rPr lang="en-IN" dirty="0"/>
              <a:t> is available for system-wide use and can be imported in any script or interpreter.</a:t>
            </a:r>
          </a:p>
          <a:p>
            <a:r>
              <a:rPr lang="en-IN" b="1" dirty="0"/>
              <a:t>&gt;&gt;&gt; import </a:t>
            </a:r>
            <a:r>
              <a:rPr lang="en-IN" b="1" dirty="0" err="1"/>
              <a:t>mypackage</a:t>
            </a:r>
            <a:r>
              <a:rPr lang="en-IN" dirty="0"/>
              <a:t> or </a:t>
            </a:r>
            <a:r>
              <a:rPr lang="en-IN" b="1" dirty="0"/>
              <a:t>&gt;&gt;&gt;</a:t>
            </a:r>
            <a:r>
              <a:rPr lang="en-IN" b="1" dirty="0" err="1"/>
              <a:t>mypackage.average</a:t>
            </a:r>
            <a:r>
              <a:rPr lang="en-IN" b="1" dirty="0"/>
              <a:t>(10,20)</a:t>
            </a:r>
            <a:endParaRPr lang="en-IN" b="1" dirty="0">
              <a:solidFill>
                <a:srgbClr val="FF0000"/>
              </a:solidFill>
            </a:endParaRPr>
          </a:p>
        </p:txBody>
      </p:sp>
    </p:spTree>
    <p:extLst>
      <p:ext uri="{BB962C8B-B14F-4D97-AF65-F5344CB8AC3E}">
        <p14:creationId xmlns:p14="http://schemas.microsoft.com/office/powerpoint/2010/main" val="1763978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Libraries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dirty="0"/>
              <a:t>Python library is a reusable chunk of code that you may want to include in your programs/ projects.</a:t>
            </a:r>
          </a:p>
          <a:p>
            <a:r>
              <a:rPr lang="en-IN" dirty="0"/>
              <a:t>‘library’ loosely describes a collection of core modules.</a:t>
            </a:r>
          </a:p>
          <a:p>
            <a:r>
              <a:rPr lang="en-IN" dirty="0"/>
              <a:t>A package is a library that can be installed using a package manager like </a:t>
            </a:r>
            <a:r>
              <a:rPr lang="en-IN" dirty="0" err="1"/>
              <a:t>rubygems</a:t>
            </a:r>
            <a:r>
              <a:rPr lang="en-IN" dirty="0"/>
              <a:t> or </a:t>
            </a:r>
            <a:r>
              <a:rPr lang="en-IN" dirty="0" err="1"/>
              <a:t>npm</a:t>
            </a:r>
            <a:r>
              <a:rPr lang="en-IN" dirty="0"/>
              <a:t>.</a:t>
            </a:r>
          </a:p>
          <a:p>
            <a:r>
              <a:rPr lang="en-IN" b="1" dirty="0"/>
              <a:t>Python Standard Library</a:t>
            </a:r>
          </a:p>
          <a:p>
            <a:r>
              <a:rPr lang="en-IN" dirty="0"/>
              <a:t>The Python Standard Library is a collection of exact syntax, token, and semantics of Python.</a:t>
            </a:r>
          </a:p>
          <a:p>
            <a:r>
              <a:rPr lang="en-IN" dirty="0"/>
              <a:t>It comes bundled with core Python distribution.</a:t>
            </a:r>
          </a:p>
          <a:p>
            <a:r>
              <a:rPr lang="en-IN" dirty="0"/>
              <a:t>It is written in C, and handles functionality like I/O and other core modules.</a:t>
            </a:r>
          </a:p>
          <a:p>
            <a:r>
              <a:rPr lang="en-IN" dirty="0"/>
              <a:t>All this functionality together makes Python the language it is.</a:t>
            </a:r>
          </a:p>
          <a:p>
            <a:r>
              <a:rPr lang="en-IN" dirty="0"/>
              <a:t>More than 200 core modules sit at the heart of the standard library. This library ships with Python.</a:t>
            </a:r>
          </a:p>
          <a:p>
            <a:endParaRPr lang="en-IN" dirty="0"/>
          </a:p>
        </p:txBody>
      </p:sp>
    </p:spTree>
    <p:extLst>
      <p:ext uri="{BB962C8B-B14F-4D97-AF65-F5344CB8AC3E}">
        <p14:creationId xmlns:p14="http://schemas.microsoft.com/office/powerpoint/2010/main" val="4257073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pPr fontAlgn="base"/>
            <a:r>
              <a:rPr lang="en-IN" dirty="0"/>
              <a:t>Important Python Libraries</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b="1" dirty="0" err="1"/>
              <a:t>Matplotlib</a:t>
            </a:r>
            <a:endParaRPr lang="en-IN" b="1" dirty="0"/>
          </a:p>
          <a:p>
            <a:r>
              <a:rPr lang="en-IN" dirty="0" err="1"/>
              <a:t>Matplotlib</a:t>
            </a:r>
            <a:r>
              <a:rPr lang="en-IN" dirty="0"/>
              <a:t> is a powerful and very popular data visualization library in Python. </a:t>
            </a:r>
          </a:p>
          <a:p>
            <a:r>
              <a:rPr lang="en-IN" dirty="0"/>
              <a:t>These are the foundational plots that helps to understand, visualizing, and telling stories about data.</a:t>
            </a:r>
          </a:p>
          <a:p>
            <a:r>
              <a:rPr lang="en-IN" dirty="0" err="1"/>
              <a:t>Matplotlib</a:t>
            </a:r>
            <a:r>
              <a:rPr lang="en-IN" dirty="0"/>
              <a:t> is one of the most popular libraries for creating data visualizations.</a:t>
            </a:r>
          </a:p>
          <a:p>
            <a:r>
              <a:rPr lang="en-IN" dirty="0"/>
              <a:t>Very flexible and customizable for creating plots. </a:t>
            </a:r>
          </a:p>
          <a:p>
            <a:r>
              <a:rPr lang="en-IN" dirty="0"/>
              <a:t>A lot of code to make more basic plots with little customizations. </a:t>
            </a:r>
          </a:p>
          <a:p>
            <a:r>
              <a:rPr lang="en-IN" dirty="0" err="1"/>
              <a:t>Matplotlib</a:t>
            </a:r>
            <a:r>
              <a:rPr lang="en-IN" dirty="0"/>
              <a:t> is designed to work with </a:t>
            </a:r>
            <a:r>
              <a:rPr lang="en-IN" dirty="0" err="1"/>
              <a:t>NumPy</a:t>
            </a:r>
            <a:r>
              <a:rPr lang="en-IN" dirty="0"/>
              <a:t> arrays and pandas </a:t>
            </a:r>
            <a:r>
              <a:rPr lang="en-IN" dirty="0" err="1"/>
              <a:t>dataframes</a:t>
            </a:r>
            <a:r>
              <a:rPr lang="en-IN" dirty="0"/>
              <a:t>.</a:t>
            </a:r>
          </a:p>
          <a:p>
            <a:r>
              <a:rPr lang="en-IN" dirty="0"/>
              <a:t>The library makes it easy to make graphs from tabular data.</a:t>
            </a:r>
          </a:p>
          <a:p>
            <a:r>
              <a:rPr lang="en-IN" dirty="0"/>
              <a:t>Using following statement, we can import </a:t>
            </a:r>
            <a:r>
              <a:rPr lang="en-IN" dirty="0" err="1"/>
              <a:t>matplotlib</a:t>
            </a:r>
            <a:r>
              <a:rPr lang="en-IN" dirty="0"/>
              <a:t> in our program module.</a:t>
            </a:r>
          </a:p>
          <a:p>
            <a:pPr lvl="1"/>
            <a:r>
              <a:rPr lang="en-IN" b="1" dirty="0"/>
              <a:t>import </a:t>
            </a:r>
            <a:r>
              <a:rPr lang="en-IN" b="1" dirty="0" err="1"/>
              <a:t>matplotlib.pyplot</a:t>
            </a:r>
            <a:r>
              <a:rPr lang="en-IN" b="1" dirty="0"/>
              <a:t> as </a:t>
            </a:r>
            <a:r>
              <a:rPr lang="en-IN" b="1" dirty="0" err="1"/>
              <a:t>plt</a:t>
            </a:r>
            <a:endParaRPr lang="en-IN" b="1" dirty="0"/>
          </a:p>
          <a:p>
            <a:endParaRPr lang="en-IN" dirty="0"/>
          </a:p>
        </p:txBody>
      </p:sp>
    </p:spTree>
    <p:extLst>
      <p:ext uri="{BB962C8B-B14F-4D97-AF65-F5344CB8AC3E}">
        <p14:creationId xmlns:p14="http://schemas.microsoft.com/office/powerpoint/2010/main" val="1847144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pPr fontAlgn="base"/>
            <a:r>
              <a:rPr lang="en-IN" dirty="0"/>
              <a:t>Important Python Libraries</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b="1" dirty="0"/>
              <a:t>Pandas</a:t>
            </a:r>
          </a:p>
          <a:p>
            <a:r>
              <a:rPr lang="en-IN" dirty="0"/>
              <a:t>It provides fast, expressive, and flexible data structures to easily work with structured  like tabular, multidimensional, potentially heterogeneous data and time-series data.</a:t>
            </a:r>
          </a:p>
          <a:p>
            <a:r>
              <a:rPr lang="en-IN" dirty="0"/>
              <a:t>pandas is a data manipulation package in Python for tabular data. </a:t>
            </a:r>
          </a:p>
          <a:p>
            <a:r>
              <a:rPr lang="en-IN" dirty="0"/>
              <a:t>Data in the form of rows and columns, also known as </a:t>
            </a:r>
            <a:r>
              <a:rPr lang="en-IN" dirty="0" err="1"/>
              <a:t>DataFrames</a:t>
            </a:r>
            <a:r>
              <a:rPr lang="en-IN" dirty="0"/>
              <a:t>.</a:t>
            </a:r>
          </a:p>
          <a:p>
            <a:r>
              <a:rPr lang="en-IN" dirty="0" err="1"/>
              <a:t>DataFrame</a:t>
            </a:r>
            <a:r>
              <a:rPr lang="en-IN" dirty="0"/>
              <a:t> as an Excel sheet. </a:t>
            </a:r>
          </a:p>
          <a:p>
            <a:r>
              <a:rPr lang="en-IN" dirty="0"/>
              <a:t>Most important Python package for data analysis. </a:t>
            </a:r>
          </a:p>
          <a:p>
            <a:r>
              <a:rPr lang="en-IN" dirty="0"/>
              <a:t>de facto standard package for data manipulation and exploratory data analysis.</a:t>
            </a:r>
          </a:p>
          <a:p>
            <a:r>
              <a:rPr lang="en-IN" dirty="0"/>
              <a:t>The ability to read from and write to an extensive list of formats makes it a versatile tool for data science practitioners.</a:t>
            </a:r>
          </a:p>
          <a:p>
            <a:r>
              <a:rPr lang="en-IN" dirty="0"/>
              <a:t>Its data manipulation functions make it a highly accessible and practical tool for aggregating, </a:t>
            </a:r>
            <a:r>
              <a:rPr lang="en-IN" dirty="0" err="1"/>
              <a:t>analyzing</a:t>
            </a:r>
            <a:r>
              <a:rPr lang="en-IN" dirty="0"/>
              <a:t>, and cleaning data. </a:t>
            </a:r>
          </a:p>
          <a:p>
            <a:r>
              <a:rPr lang="en-IN" dirty="0"/>
              <a:t>functionality includes data transformations, calculating summary statistics such as the mean,  joining </a:t>
            </a:r>
            <a:r>
              <a:rPr lang="en-IN" dirty="0" err="1"/>
              <a:t>DataFrames</a:t>
            </a:r>
            <a:r>
              <a:rPr lang="en-IN" dirty="0"/>
              <a:t> together etc.</a:t>
            </a:r>
          </a:p>
        </p:txBody>
      </p:sp>
    </p:spTree>
    <p:extLst>
      <p:ext uri="{BB962C8B-B14F-4D97-AF65-F5344CB8AC3E}">
        <p14:creationId xmlns:p14="http://schemas.microsoft.com/office/powerpoint/2010/main" val="20891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pPr fontAlgn="base"/>
            <a:r>
              <a:rPr lang="en-IN" dirty="0"/>
              <a:t>Important Python Libraries</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b="1" dirty="0"/>
              <a:t>Pandas</a:t>
            </a:r>
          </a:p>
          <a:p>
            <a:r>
              <a:rPr lang="en-IN" dirty="0"/>
              <a:t>Install Pandas, we use following statement</a:t>
            </a:r>
          </a:p>
          <a:p>
            <a:r>
              <a:rPr lang="en-IN" b="1" dirty="0"/>
              <a:t>pip install pandas</a:t>
            </a:r>
          </a:p>
          <a:p>
            <a:r>
              <a:rPr lang="en-IN" dirty="0"/>
              <a:t>Importing pandas in our script, we use</a:t>
            </a:r>
          </a:p>
          <a:p>
            <a:r>
              <a:rPr lang="en-IN" b="1" dirty="0"/>
              <a:t>import pandas as </a:t>
            </a:r>
            <a:r>
              <a:rPr lang="en-IN" b="1" dirty="0" err="1"/>
              <a:t>pd</a:t>
            </a:r>
            <a:endParaRPr lang="en-IN" b="1" dirty="0"/>
          </a:p>
        </p:txBody>
      </p:sp>
    </p:spTree>
    <p:extLst>
      <p:ext uri="{BB962C8B-B14F-4D97-AF65-F5344CB8AC3E}">
        <p14:creationId xmlns:p14="http://schemas.microsoft.com/office/powerpoint/2010/main" val="354061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pPr fontAlgn="base"/>
            <a:r>
              <a:rPr lang="en-IN" dirty="0"/>
              <a:t>Important Python Libraries</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b="1" dirty="0" err="1"/>
              <a:t>NumPy</a:t>
            </a:r>
            <a:endParaRPr lang="en-IN" b="1" dirty="0"/>
          </a:p>
          <a:p>
            <a:r>
              <a:rPr lang="en-IN" dirty="0"/>
              <a:t>Python library that provides a simple yet powerful data structure: the </a:t>
            </a:r>
            <a:r>
              <a:rPr lang="en-IN" b="1" dirty="0"/>
              <a:t>n-dimensional array</a:t>
            </a:r>
            <a:r>
              <a:rPr lang="en-IN" dirty="0"/>
              <a:t>.</a:t>
            </a:r>
          </a:p>
          <a:p>
            <a:r>
              <a:rPr lang="en-IN" dirty="0"/>
              <a:t>Few advantages of </a:t>
            </a:r>
            <a:r>
              <a:rPr lang="en-IN" dirty="0" err="1"/>
              <a:t>NumPy</a:t>
            </a:r>
            <a:r>
              <a:rPr lang="en-IN" dirty="0"/>
              <a:t> are..</a:t>
            </a:r>
          </a:p>
          <a:p>
            <a:r>
              <a:rPr lang="en-IN" b="1" dirty="0"/>
              <a:t>More speed:</a:t>
            </a:r>
            <a:r>
              <a:rPr lang="en-IN" dirty="0"/>
              <a:t> </a:t>
            </a:r>
            <a:r>
              <a:rPr lang="en-IN" dirty="0" err="1"/>
              <a:t>NumPy</a:t>
            </a:r>
            <a:r>
              <a:rPr lang="en-IN" dirty="0"/>
              <a:t> uses algorithms written in C that complete in nanoseconds rather than seconds.</a:t>
            </a:r>
          </a:p>
          <a:p>
            <a:r>
              <a:rPr lang="en-IN" b="1" dirty="0"/>
              <a:t>Fewer loops:</a:t>
            </a:r>
            <a:r>
              <a:rPr lang="en-IN" dirty="0"/>
              <a:t> </a:t>
            </a:r>
            <a:r>
              <a:rPr lang="en-IN" dirty="0" err="1"/>
              <a:t>NumPy</a:t>
            </a:r>
            <a:r>
              <a:rPr lang="en-IN" dirty="0"/>
              <a:t> helps you to reduce the loops.</a:t>
            </a:r>
          </a:p>
          <a:p>
            <a:r>
              <a:rPr lang="en-IN" b="1" dirty="0"/>
              <a:t>Clearer code:</a:t>
            </a:r>
            <a:r>
              <a:rPr lang="en-IN" dirty="0"/>
              <a:t> Without loops, your code will look more like the equations you’re trying to calculate.</a:t>
            </a:r>
          </a:p>
          <a:p>
            <a:r>
              <a:rPr lang="en-IN" b="1" dirty="0"/>
              <a:t>Better quality:</a:t>
            </a:r>
            <a:r>
              <a:rPr lang="en-IN" dirty="0"/>
              <a:t> There are thousands of contributors working to keep </a:t>
            </a:r>
            <a:r>
              <a:rPr lang="en-IN" dirty="0" err="1"/>
              <a:t>NumPy</a:t>
            </a:r>
            <a:r>
              <a:rPr lang="en-IN" dirty="0"/>
              <a:t> fast, friendly, and bug free.</a:t>
            </a:r>
          </a:p>
          <a:p>
            <a:r>
              <a:rPr lang="en-IN" dirty="0"/>
              <a:t> Is the de facto standard for multidimensional arrays in Python data science</a:t>
            </a:r>
          </a:p>
          <a:p>
            <a:r>
              <a:rPr lang="en-IN" dirty="0"/>
              <a:t>Install </a:t>
            </a:r>
            <a:r>
              <a:rPr lang="en-IN" dirty="0" err="1"/>
              <a:t>NumPy</a:t>
            </a:r>
            <a:r>
              <a:rPr lang="en-IN" dirty="0"/>
              <a:t>.</a:t>
            </a:r>
          </a:p>
          <a:p>
            <a:pPr lvl="1"/>
            <a:r>
              <a:rPr lang="en-IN" b="1" dirty="0"/>
              <a:t>pip install </a:t>
            </a:r>
            <a:r>
              <a:rPr lang="en-IN" b="1" dirty="0" err="1"/>
              <a:t>numpy</a:t>
            </a:r>
            <a:r>
              <a:rPr lang="en-IN" b="1" dirty="0"/>
              <a:t>.</a:t>
            </a:r>
          </a:p>
        </p:txBody>
      </p:sp>
    </p:spTree>
    <p:extLst>
      <p:ext uri="{BB962C8B-B14F-4D97-AF65-F5344CB8AC3E}">
        <p14:creationId xmlns:p14="http://schemas.microsoft.com/office/powerpoint/2010/main" val="1432966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pPr fontAlgn="base"/>
            <a:r>
              <a:rPr lang="en-IN" dirty="0"/>
              <a:t>Important Python Libraries</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b="1" dirty="0" err="1"/>
              <a:t>SQLAlchemy</a:t>
            </a:r>
            <a:endParaRPr lang="en-IN" b="1" dirty="0"/>
          </a:p>
          <a:p>
            <a:r>
              <a:rPr lang="en-IN" dirty="0"/>
              <a:t>Is a python SQL tool kit.</a:t>
            </a:r>
          </a:p>
          <a:p>
            <a:r>
              <a:rPr lang="en-IN" dirty="0"/>
              <a:t>Allows developers to access and manage SQL databases using </a:t>
            </a:r>
            <a:r>
              <a:rPr lang="en-IN" dirty="0" err="1"/>
              <a:t>Pythonic</a:t>
            </a:r>
            <a:r>
              <a:rPr lang="en-IN" dirty="0"/>
              <a:t> domain language.</a:t>
            </a:r>
          </a:p>
          <a:p>
            <a:r>
              <a:rPr lang="en-IN" dirty="0"/>
              <a:t>You can write a query in the form of a string or chain Python objects for similar queries.</a:t>
            </a:r>
          </a:p>
          <a:p>
            <a:r>
              <a:rPr lang="en-IN" dirty="0"/>
              <a:t>Working with objects provides developers flexibility and allows them to build high-performance SQL-based applications. </a:t>
            </a:r>
          </a:p>
          <a:p>
            <a:r>
              <a:rPr lang="en-IN" b="1" dirty="0"/>
              <a:t>Install </a:t>
            </a:r>
            <a:r>
              <a:rPr lang="en-IN" b="1" dirty="0" err="1"/>
              <a:t>SQLAlchemy</a:t>
            </a:r>
            <a:endParaRPr lang="en-IN" b="1" dirty="0"/>
          </a:p>
          <a:p>
            <a:pPr lvl="1"/>
            <a:r>
              <a:rPr lang="en-IN" b="1" dirty="0"/>
              <a:t>pip install </a:t>
            </a:r>
            <a:r>
              <a:rPr lang="en-IN" b="1" dirty="0" err="1"/>
              <a:t>sqlalchemy</a:t>
            </a:r>
            <a:endParaRPr lang="en-IN" b="1" dirty="0"/>
          </a:p>
          <a:p>
            <a:r>
              <a:rPr lang="en-IN" b="1" dirty="0"/>
              <a:t>Importing </a:t>
            </a:r>
            <a:r>
              <a:rPr lang="en-IN" b="1" dirty="0" err="1"/>
              <a:t>SQLAlchemy</a:t>
            </a:r>
            <a:endParaRPr lang="en-IN" b="1" dirty="0"/>
          </a:p>
          <a:p>
            <a:pPr lvl="1"/>
            <a:r>
              <a:rPr lang="en-IN" b="1" dirty="0"/>
              <a:t>&gt;&gt;&gt; import </a:t>
            </a:r>
            <a:r>
              <a:rPr lang="en-IN" b="1" dirty="0" err="1"/>
              <a:t>sqlalchemy</a:t>
            </a:r>
            <a:endParaRPr lang="en-IN" b="1" dirty="0"/>
          </a:p>
          <a:p>
            <a:r>
              <a:rPr lang="en-IN" dirty="0"/>
              <a:t>There are other python libraries are available like </a:t>
            </a:r>
            <a:r>
              <a:rPr lang="en-IN" b="1" dirty="0" err="1"/>
              <a:t>SciPy</a:t>
            </a:r>
            <a:r>
              <a:rPr lang="en-IN" b="1" dirty="0"/>
              <a:t>, </a:t>
            </a:r>
            <a:r>
              <a:rPr lang="en-IN" b="1" dirty="0" err="1"/>
              <a:t>Scrapy</a:t>
            </a:r>
            <a:r>
              <a:rPr lang="en-IN" b="1" dirty="0"/>
              <a:t>, </a:t>
            </a:r>
            <a:r>
              <a:rPr lang="en-IN" b="1" dirty="0" err="1"/>
              <a:t>PyGame</a:t>
            </a:r>
            <a:r>
              <a:rPr lang="en-IN" b="1" dirty="0"/>
              <a:t> etc..</a:t>
            </a:r>
          </a:p>
        </p:txBody>
      </p:sp>
    </p:spTree>
    <p:extLst>
      <p:ext uri="{BB962C8B-B14F-4D97-AF65-F5344CB8AC3E}">
        <p14:creationId xmlns:p14="http://schemas.microsoft.com/office/powerpoint/2010/main" val="1375549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pPr fontAlgn="base"/>
            <a:r>
              <a:rPr lang="en-IN" dirty="0"/>
              <a:t>Date and Time</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US" dirty="0"/>
              <a:t>The </a:t>
            </a:r>
            <a:r>
              <a:rPr lang="en-US" dirty="0" err="1"/>
              <a:t>datetime</a:t>
            </a:r>
            <a:r>
              <a:rPr lang="en-US" dirty="0"/>
              <a:t> module is used to modify date and time objects in various ways. It contains five classes to manipulate date and time.</a:t>
            </a:r>
          </a:p>
          <a:p>
            <a:r>
              <a:rPr lang="en-US" dirty="0"/>
              <a:t>They are as follows:</a:t>
            </a:r>
          </a:p>
          <a:p>
            <a:pPr lvl="1"/>
            <a:r>
              <a:rPr lang="en-US" b="1" dirty="0"/>
              <a:t>Date: </a:t>
            </a:r>
            <a:r>
              <a:rPr lang="en-US" dirty="0"/>
              <a:t>deals with date objects.</a:t>
            </a:r>
          </a:p>
          <a:p>
            <a:pPr lvl="1"/>
            <a:r>
              <a:rPr lang="en-US" b="1" dirty="0"/>
              <a:t>Time: </a:t>
            </a:r>
            <a:r>
              <a:rPr lang="en-US" dirty="0"/>
              <a:t>deals with time objects.</a:t>
            </a:r>
          </a:p>
          <a:p>
            <a:pPr lvl="1"/>
            <a:r>
              <a:rPr lang="en-US" b="1" dirty="0" err="1"/>
              <a:t>datetime</a:t>
            </a:r>
            <a:r>
              <a:rPr lang="en-US" b="1" dirty="0"/>
              <a:t>: </a:t>
            </a:r>
            <a:r>
              <a:rPr lang="en-US" dirty="0"/>
              <a:t>deals with date and time object combinations.</a:t>
            </a:r>
          </a:p>
          <a:p>
            <a:pPr lvl="1"/>
            <a:r>
              <a:rPr lang="en-US" b="1" dirty="0" err="1"/>
              <a:t>timedelta</a:t>
            </a:r>
            <a:r>
              <a:rPr lang="en-US" b="1" dirty="0"/>
              <a:t>: </a:t>
            </a:r>
            <a:r>
              <a:rPr lang="en-US" dirty="0"/>
              <a:t>deals with intervals of time. Used in calculations of past and future date and time objects.</a:t>
            </a:r>
          </a:p>
          <a:p>
            <a:pPr lvl="1"/>
            <a:r>
              <a:rPr lang="en-US" b="1" dirty="0"/>
              <a:t>Info: </a:t>
            </a:r>
            <a:r>
              <a:rPr lang="en-US" dirty="0"/>
              <a:t>deals with time zone info of local time.</a:t>
            </a:r>
          </a:p>
          <a:p>
            <a:endParaRPr lang="en-IN" b="1" dirty="0"/>
          </a:p>
        </p:txBody>
      </p:sp>
    </p:spTree>
    <p:extLst>
      <p:ext uri="{BB962C8B-B14F-4D97-AF65-F5344CB8AC3E}">
        <p14:creationId xmlns:p14="http://schemas.microsoft.com/office/powerpoint/2010/main" val="1581519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6674-870B-43A7-B2E8-745F152C711C}"/>
              </a:ext>
            </a:extLst>
          </p:cNvPr>
          <p:cNvSpPr>
            <a:spLocks noGrp="1"/>
          </p:cNvSpPr>
          <p:nvPr>
            <p:ph type="title"/>
          </p:nvPr>
        </p:nvSpPr>
        <p:spPr/>
        <p:txBody>
          <a:bodyPr/>
          <a:lstStyle/>
          <a:p>
            <a:r>
              <a:rPr lang="en-US" dirty="0"/>
              <a:t>Importing datetime module:</a:t>
            </a:r>
            <a:endParaRPr lang="en-IN" dirty="0"/>
          </a:p>
        </p:txBody>
      </p:sp>
      <p:sp>
        <p:nvSpPr>
          <p:cNvPr id="3" name="Content Placeholder 2">
            <a:extLst>
              <a:ext uri="{FF2B5EF4-FFF2-40B4-BE49-F238E27FC236}">
                <a16:creationId xmlns:a16="http://schemas.microsoft.com/office/drawing/2014/main" id="{5E48A323-2426-49E4-A58F-9AD68EA08408}"/>
              </a:ext>
            </a:extLst>
          </p:cNvPr>
          <p:cNvSpPr>
            <a:spLocks noGrp="1"/>
          </p:cNvSpPr>
          <p:nvPr>
            <p:ph idx="1"/>
          </p:nvPr>
        </p:nvSpPr>
        <p:spPr/>
        <p:txBody>
          <a:bodyPr/>
          <a:lstStyle/>
          <a:p>
            <a:r>
              <a:rPr lang="en-US" dirty="0"/>
              <a:t>&gt;&gt;import datetime</a:t>
            </a:r>
          </a:p>
          <a:p>
            <a:r>
              <a:rPr lang="en-US" dirty="0"/>
              <a:t>&gt;&gt;from datetime import date</a:t>
            </a:r>
          </a:p>
          <a:p>
            <a:r>
              <a:rPr lang="en-US" dirty="0"/>
              <a:t>&gt;&gt;from datetime import time</a:t>
            </a:r>
          </a:p>
          <a:p>
            <a:r>
              <a:rPr lang="en-US" dirty="0"/>
              <a:t>&gt;&gt;from datetime import datetime</a:t>
            </a:r>
            <a:endParaRPr lang="en-IN" dirty="0"/>
          </a:p>
          <a:p>
            <a:endParaRPr lang="en-IN" dirty="0"/>
          </a:p>
        </p:txBody>
      </p:sp>
    </p:spTree>
    <p:extLst>
      <p:ext uri="{BB962C8B-B14F-4D97-AF65-F5344CB8AC3E}">
        <p14:creationId xmlns:p14="http://schemas.microsoft.com/office/powerpoint/2010/main" val="406001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7427-F6DB-4B1A-B866-DAA166A6904D}"/>
              </a:ext>
            </a:extLst>
          </p:cNvPr>
          <p:cNvSpPr>
            <a:spLocks noGrp="1"/>
          </p:cNvSpPr>
          <p:nvPr>
            <p:ph type="title"/>
          </p:nvPr>
        </p:nvSpPr>
        <p:spPr/>
        <p:txBody>
          <a:bodyPr/>
          <a:lstStyle/>
          <a:p>
            <a:r>
              <a:rPr lang="en-US" dirty="0"/>
              <a:t>Introduction: Module</a:t>
            </a:r>
            <a:endParaRPr lang="en-IN" dirty="0"/>
          </a:p>
        </p:txBody>
      </p:sp>
      <p:sp>
        <p:nvSpPr>
          <p:cNvPr id="4" name="Content Placeholder 3">
            <a:extLst>
              <a:ext uri="{FF2B5EF4-FFF2-40B4-BE49-F238E27FC236}">
                <a16:creationId xmlns:a16="http://schemas.microsoft.com/office/drawing/2014/main" id="{4E9A1BEE-6358-0FB3-2075-F6EFD75F55D5}"/>
              </a:ext>
            </a:extLst>
          </p:cNvPr>
          <p:cNvSpPr>
            <a:spLocks noGrp="1"/>
          </p:cNvSpPr>
          <p:nvPr>
            <p:ph idx="1"/>
          </p:nvPr>
        </p:nvSpPr>
        <p:spPr/>
        <p:txBody>
          <a:bodyPr>
            <a:normAutofit/>
          </a:bodyPr>
          <a:lstStyle/>
          <a:p>
            <a:r>
              <a:rPr lang="en-IN" dirty="0"/>
              <a:t>A module is a file containing Python definitions and statements. </a:t>
            </a:r>
            <a:endParaRPr lang="en-US" dirty="0"/>
          </a:p>
          <a:p>
            <a:r>
              <a:rPr lang="en-US" dirty="0"/>
              <a:t>Modules act as a  pre-defined library in the script</a:t>
            </a:r>
          </a:p>
          <a:p>
            <a:r>
              <a:rPr lang="en-IN" dirty="0"/>
              <a:t>The file name is the module name with the suffix .</a:t>
            </a:r>
            <a:r>
              <a:rPr lang="en-IN" dirty="0" err="1"/>
              <a:t>py</a:t>
            </a:r>
            <a:r>
              <a:rPr lang="en-IN" dirty="0"/>
              <a:t> appended.</a:t>
            </a:r>
          </a:p>
          <a:p>
            <a:r>
              <a:rPr lang="en-IN" dirty="0"/>
              <a:t>Within a module, the module’s name (as a string) is available as the value of the global variable __name__.</a:t>
            </a:r>
            <a:endParaRPr lang="en-US" dirty="0"/>
          </a:p>
          <a:p>
            <a:r>
              <a:rPr lang="en-US" dirty="0"/>
              <a:t>The python modules also store pre-defined functions from the library when the code is being executed.</a:t>
            </a:r>
          </a:p>
          <a:p>
            <a:r>
              <a:rPr lang="en-US" dirty="0"/>
              <a:t>We have imported the required module and used the </a:t>
            </a:r>
            <a:r>
              <a:rPr lang="en-US" dirty="0" err="1"/>
              <a:t>pow</a:t>
            </a:r>
            <a:r>
              <a:rPr lang="en-US" dirty="0"/>
              <a:t>() function to calculate the powers of the given number as arguments. We have then printed the value of the </a:t>
            </a:r>
            <a:r>
              <a:rPr lang="en-US" dirty="0" err="1"/>
              <a:t>pow</a:t>
            </a:r>
            <a:r>
              <a:rPr lang="en-US" dirty="0"/>
              <a:t> for the user.</a:t>
            </a:r>
          </a:p>
          <a:p>
            <a:r>
              <a:rPr lang="en-IN" dirty="0"/>
              <a:t>For instance, use your favourite text editor to create a file called fibo.py in the current directory with the following contents:</a:t>
            </a:r>
            <a:endParaRPr lang="en-US" dirty="0"/>
          </a:p>
          <a:p>
            <a:endParaRPr lang="en-IN" dirty="0"/>
          </a:p>
        </p:txBody>
      </p:sp>
    </p:spTree>
    <p:extLst>
      <p:ext uri="{BB962C8B-B14F-4D97-AF65-F5344CB8AC3E}">
        <p14:creationId xmlns:p14="http://schemas.microsoft.com/office/powerpoint/2010/main" val="56280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53F8F-4F60-02DD-EE30-581584F88F47}"/>
              </a:ext>
            </a:extLst>
          </p:cNvPr>
          <p:cNvSpPr>
            <a:spLocks noGrp="1"/>
          </p:cNvSpPr>
          <p:nvPr>
            <p:ph type="title"/>
          </p:nvPr>
        </p:nvSpPr>
        <p:spPr/>
        <p:txBody>
          <a:bodyPr/>
          <a:lstStyle/>
          <a:p>
            <a:r>
              <a:rPr lang="en-IN" dirty="0"/>
              <a:t>To display today’s date:</a:t>
            </a:r>
          </a:p>
        </p:txBody>
      </p:sp>
      <p:sp>
        <p:nvSpPr>
          <p:cNvPr id="3" name="Content Placeholder 2">
            <a:extLst>
              <a:ext uri="{FF2B5EF4-FFF2-40B4-BE49-F238E27FC236}">
                <a16:creationId xmlns:a16="http://schemas.microsoft.com/office/drawing/2014/main" id="{88998233-1577-9D7E-18A9-03001948BF33}"/>
              </a:ext>
            </a:extLst>
          </p:cNvPr>
          <p:cNvSpPr>
            <a:spLocks noGrp="1"/>
          </p:cNvSpPr>
          <p:nvPr>
            <p:ph idx="1"/>
          </p:nvPr>
        </p:nvSpPr>
        <p:spPr/>
        <p:txBody>
          <a:bodyPr/>
          <a:lstStyle/>
          <a:p>
            <a:r>
              <a:rPr lang="en-US" dirty="0"/>
              <a:t>import datetime</a:t>
            </a:r>
          </a:p>
          <a:p>
            <a:r>
              <a:rPr lang="en-US" dirty="0"/>
              <a:t>print (</a:t>
            </a:r>
            <a:r>
              <a:rPr lang="en-US" dirty="0" err="1"/>
              <a:t>datetime.date.today</a:t>
            </a:r>
            <a:r>
              <a:rPr lang="en-US" dirty="0"/>
              <a:t>())</a:t>
            </a:r>
            <a:endParaRPr lang="en-IN" dirty="0"/>
          </a:p>
          <a:p>
            <a:endParaRPr lang="en-IN" dirty="0"/>
          </a:p>
        </p:txBody>
      </p:sp>
      <p:pic>
        <p:nvPicPr>
          <p:cNvPr id="1026" name="Picture 2" descr="E:\Jain\Jain_2023\Python\M4\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41" y="2106325"/>
            <a:ext cx="6340186" cy="342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291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68AAB3-F1AA-577A-FD76-35304241FC12}"/>
              </a:ext>
            </a:extLst>
          </p:cNvPr>
          <p:cNvSpPr>
            <a:spLocks noGrp="1"/>
          </p:cNvSpPr>
          <p:nvPr>
            <p:ph type="title"/>
          </p:nvPr>
        </p:nvSpPr>
        <p:spPr/>
        <p:txBody>
          <a:bodyPr/>
          <a:lstStyle/>
          <a:p>
            <a:pPr marL="0" indent="0">
              <a:buNone/>
            </a:pPr>
            <a:r>
              <a:rPr lang="en-US" dirty="0"/>
              <a:t>To view the individual date components:</a:t>
            </a:r>
            <a:endParaRPr lang="en-IN" dirty="0"/>
          </a:p>
        </p:txBody>
      </p:sp>
      <p:sp>
        <p:nvSpPr>
          <p:cNvPr id="5" name="Content Placeholder 4">
            <a:extLst>
              <a:ext uri="{FF2B5EF4-FFF2-40B4-BE49-F238E27FC236}">
                <a16:creationId xmlns:a16="http://schemas.microsoft.com/office/drawing/2014/main" id="{DD6108CF-970C-30A8-3B76-595EFB502FC5}"/>
              </a:ext>
            </a:extLst>
          </p:cNvPr>
          <p:cNvSpPr>
            <a:spLocks noGrp="1"/>
          </p:cNvSpPr>
          <p:nvPr>
            <p:ph idx="1"/>
          </p:nvPr>
        </p:nvSpPr>
        <p:spPr/>
        <p:txBody>
          <a:bodyPr/>
          <a:lstStyle/>
          <a:p>
            <a:r>
              <a:rPr lang="en-IN" dirty="0"/>
              <a:t>import datetime</a:t>
            </a:r>
          </a:p>
          <a:p>
            <a:r>
              <a:rPr lang="en-IN" dirty="0"/>
              <a:t>print (</a:t>
            </a:r>
            <a:r>
              <a:rPr lang="en-IN" dirty="0" err="1"/>
              <a:t>datetime.date.today</a:t>
            </a:r>
            <a:r>
              <a:rPr lang="en-IN" dirty="0"/>
              <a:t>().day)</a:t>
            </a:r>
          </a:p>
          <a:p>
            <a:r>
              <a:rPr lang="en-IN" dirty="0"/>
              <a:t>print (</a:t>
            </a:r>
            <a:r>
              <a:rPr lang="en-IN" dirty="0" err="1"/>
              <a:t>datetime.date.today</a:t>
            </a:r>
            <a:r>
              <a:rPr lang="en-IN" dirty="0"/>
              <a:t>().month)</a:t>
            </a:r>
          </a:p>
          <a:p>
            <a:r>
              <a:rPr lang="en-IN" dirty="0"/>
              <a:t>print (</a:t>
            </a:r>
            <a:r>
              <a:rPr lang="en-IN" dirty="0" err="1"/>
              <a:t>datetime.date.today</a:t>
            </a:r>
            <a:r>
              <a:rPr lang="en-IN" dirty="0"/>
              <a:t>().year)</a:t>
            </a:r>
          </a:p>
          <a:p>
            <a:r>
              <a:rPr lang="en-IN" dirty="0"/>
              <a:t>#If you prefer to write in one sentence, write it as </a:t>
            </a:r>
          </a:p>
          <a:p>
            <a:r>
              <a:rPr lang="en-IN" dirty="0"/>
              <a:t>print (</a:t>
            </a:r>
            <a:r>
              <a:rPr lang="en-IN" dirty="0" err="1"/>
              <a:t>datetime.date.today</a:t>
            </a:r>
            <a:r>
              <a:rPr lang="en-IN" dirty="0"/>
              <a:t>().</a:t>
            </a:r>
            <a:r>
              <a:rPr lang="en-IN" dirty="0" err="1"/>
              <a:t>day,datetime.date.today</a:t>
            </a:r>
            <a:r>
              <a:rPr lang="en-IN" dirty="0"/>
              <a:t>().</a:t>
            </a:r>
            <a:r>
              <a:rPr lang="en-IN" dirty="0" err="1"/>
              <a:t>month,datetime.date.today</a:t>
            </a:r>
            <a:r>
              <a:rPr lang="en-IN" dirty="0"/>
              <a:t>().year)</a:t>
            </a:r>
          </a:p>
          <a:p>
            <a:endParaRPr lang="en-IN" dirty="0"/>
          </a:p>
        </p:txBody>
      </p:sp>
      <p:pic>
        <p:nvPicPr>
          <p:cNvPr id="2050" name="Picture 2" descr="E:\Jain\Jain_2023\Python\M4\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26" y="3325985"/>
            <a:ext cx="7588068" cy="339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95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762-8E09-48AE-A826-A324724F29A3}"/>
              </a:ext>
            </a:extLst>
          </p:cNvPr>
          <p:cNvSpPr>
            <a:spLocks noGrp="1"/>
          </p:cNvSpPr>
          <p:nvPr>
            <p:ph type="title"/>
          </p:nvPr>
        </p:nvSpPr>
        <p:spPr/>
        <p:txBody>
          <a:bodyPr/>
          <a:lstStyle/>
          <a:p>
            <a:r>
              <a:rPr lang="en-US" dirty="0"/>
              <a:t> To find out the weekday of the current date</a:t>
            </a:r>
            <a:endParaRPr lang="en-IN" dirty="0"/>
          </a:p>
        </p:txBody>
      </p:sp>
      <p:sp>
        <p:nvSpPr>
          <p:cNvPr id="4" name="Content Placeholder 3">
            <a:extLst>
              <a:ext uri="{FF2B5EF4-FFF2-40B4-BE49-F238E27FC236}">
                <a16:creationId xmlns:a16="http://schemas.microsoft.com/office/drawing/2014/main" id="{DC05DA36-1C97-7084-6FA3-02BA11967558}"/>
              </a:ext>
            </a:extLst>
          </p:cNvPr>
          <p:cNvSpPr>
            <a:spLocks noGrp="1"/>
          </p:cNvSpPr>
          <p:nvPr>
            <p:ph idx="1"/>
          </p:nvPr>
        </p:nvSpPr>
        <p:spPr/>
        <p:txBody>
          <a:bodyPr/>
          <a:lstStyle/>
          <a:p>
            <a:r>
              <a:rPr lang="en-US" dirty="0"/>
              <a:t>from datetime import date</a:t>
            </a:r>
          </a:p>
          <a:p>
            <a:r>
              <a:rPr lang="en-US" dirty="0"/>
              <a:t>now = </a:t>
            </a:r>
            <a:r>
              <a:rPr lang="en-US" dirty="0" err="1"/>
              <a:t>date.today</a:t>
            </a:r>
            <a:r>
              <a:rPr lang="en-US" dirty="0"/>
              <a:t>()</a:t>
            </a:r>
          </a:p>
          <a:p>
            <a:r>
              <a:rPr lang="en-US" dirty="0"/>
              <a:t>print (</a:t>
            </a:r>
            <a:r>
              <a:rPr lang="en-US" dirty="0" err="1"/>
              <a:t>now.weekday</a:t>
            </a:r>
            <a:r>
              <a:rPr lang="en-US" dirty="0"/>
              <a:t>())</a:t>
            </a:r>
            <a:endParaRPr lang="en-IN" dirty="0"/>
          </a:p>
          <a:p>
            <a:endParaRPr lang="en-IN" dirty="0"/>
          </a:p>
        </p:txBody>
      </p:sp>
      <p:pic>
        <p:nvPicPr>
          <p:cNvPr id="3074" name="Picture 2" descr="E:\Jain\Jain_2023\Python\M4\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333625"/>
            <a:ext cx="5058207" cy="391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649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F154-9D2A-45E4-980F-DF27095D7B96}"/>
              </a:ext>
            </a:extLst>
          </p:cNvPr>
          <p:cNvSpPr>
            <a:spLocks noGrp="1"/>
          </p:cNvSpPr>
          <p:nvPr>
            <p:ph type="title"/>
          </p:nvPr>
        </p:nvSpPr>
        <p:spPr/>
        <p:txBody>
          <a:bodyPr/>
          <a:lstStyle/>
          <a:p>
            <a:r>
              <a:rPr lang="en-US" dirty="0"/>
              <a:t>How to get the current time?</a:t>
            </a:r>
            <a:endParaRPr lang="en-IN" dirty="0"/>
          </a:p>
        </p:txBody>
      </p:sp>
      <p:sp>
        <p:nvSpPr>
          <p:cNvPr id="4" name="Content Placeholder 3">
            <a:extLst>
              <a:ext uri="{FF2B5EF4-FFF2-40B4-BE49-F238E27FC236}">
                <a16:creationId xmlns:a16="http://schemas.microsoft.com/office/drawing/2014/main" id="{94FF42A8-FA8D-2F07-67EB-8CF7904CDCED}"/>
              </a:ext>
            </a:extLst>
          </p:cNvPr>
          <p:cNvSpPr>
            <a:spLocks noGrp="1"/>
          </p:cNvSpPr>
          <p:nvPr>
            <p:ph idx="1"/>
          </p:nvPr>
        </p:nvSpPr>
        <p:spPr/>
        <p:txBody>
          <a:bodyPr/>
          <a:lstStyle/>
          <a:p>
            <a:r>
              <a:rPr lang="en-US" dirty="0"/>
              <a:t>The </a:t>
            </a:r>
            <a:r>
              <a:rPr lang="en-US" dirty="0" err="1"/>
              <a:t>localtime</a:t>
            </a:r>
            <a:r>
              <a:rPr lang="en-US" dirty="0"/>
              <a:t>() functions of the time module are used to get the current time tuple.</a:t>
            </a:r>
          </a:p>
          <a:p>
            <a:r>
              <a:rPr lang="en-US" dirty="0"/>
              <a:t>import time </a:t>
            </a:r>
          </a:p>
          <a:p>
            <a:r>
              <a:rPr lang="en-US" dirty="0"/>
              <a:t>#returns a time tuple     </a:t>
            </a:r>
          </a:p>
          <a:p>
            <a:r>
              <a:rPr lang="en-US" dirty="0"/>
              <a:t>print(</a:t>
            </a:r>
            <a:r>
              <a:rPr lang="en-US" dirty="0" err="1"/>
              <a:t>time.localtime</a:t>
            </a:r>
            <a:r>
              <a:rPr lang="en-US" dirty="0"/>
              <a:t>(</a:t>
            </a:r>
            <a:r>
              <a:rPr lang="en-US" dirty="0" err="1"/>
              <a:t>time.time</a:t>
            </a:r>
            <a:r>
              <a:rPr lang="en-US" dirty="0"/>
              <a:t>()))</a:t>
            </a:r>
          </a:p>
          <a:p>
            <a:endParaRPr lang="en-IN" b="1" dirty="0"/>
          </a:p>
        </p:txBody>
      </p:sp>
      <p:pic>
        <p:nvPicPr>
          <p:cNvPr id="4098" name="Picture 2" descr="E:\Jain\Jain_2023\Python\M4\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02" y="2864427"/>
            <a:ext cx="10876493" cy="278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75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2968-88DC-42A1-9DC1-DF1AEFDB69A9}"/>
              </a:ext>
            </a:extLst>
          </p:cNvPr>
          <p:cNvSpPr>
            <a:spLocks noGrp="1"/>
          </p:cNvSpPr>
          <p:nvPr>
            <p:ph type="title"/>
          </p:nvPr>
        </p:nvSpPr>
        <p:spPr/>
        <p:txBody>
          <a:bodyPr/>
          <a:lstStyle/>
          <a:p>
            <a:r>
              <a:rPr lang="en-US" dirty="0"/>
              <a:t> time() function:</a:t>
            </a:r>
            <a:endParaRPr lang="en-IN" dirty="0"/>
          </a:p>
        </p:txBody>
      </p:sp>
      <p:sp>
        <p:nvSpPr>
          <p:cNvPr id="4" name="Content Placeholder 3">
            <a:extLst>
              <a:ext uri="{FF2B5EF4-FFF2-40B4-BE49-F238E27FC236}">
                <a16:creationId xmlns:a16="http://schemas.microsoft.com/office/drawing/2014/main" id="{63375147-A881-AB82-88C1-0622A60135E3}"/>
              </a:ext>
            </a:extLst>
          </p:cNvPr>
          <p:cNvSpPr>
            <a:spLocks noGrp="1"/>
          </p:cNvSpPr>
          <p:nvPr>
            <p:ph idx="1"/>
          </p:nvPr>
        </p:nvSpPr>
        <p:spPr/>
        <p:txBody>
          <a:bodyPr/>
          <a:lstStyle/>
          <a:p>
            <a:r>
              <a:rPr lang="en-US" dirty="0"/>
              <a:t>The function time() of the module time returns the total number of ticks spent since 12 AM, 1st January 1970. A tick can be seen as the smallest unit to measure the time.</a:t>
            </a:r>
          </a:p>
          <a:p>
            <a:r>
              <a:rPr lang="en-US" dirty="0"/>
              <a:t>import time;  </a:t>
            </a:r>
          </a:p>
          <a:p>
            <a:r>
              <a:rPr lang="en-US" dirty="0"/>
              <a:t>#prints the number of ticks spent since 12 AM, 1st January 1970  </a:t>
            </a:r>
          </a:p>
          <a:p>
            <a:r>
              <a:rPr lang="en-US" dirty="0"/>
              <a:t>print(</a:t>
            </a:r>
            <a:r>
              <a:rPr lang="en-US" dirty="0" err="1"/>
              <a:t>time.time</a:t>
            </a:r>
            <a:r>
              <a:rPr lang="en-US" dirty="0"/>
              <a:t>())  </a:t>
            </a:r>
          </a:p>
          <a:p>
            <a:endParaRPr lang="en-IN" dirty="0"/>
          </a:p>
        </p:txBody>
      </p:sp>
      <p:pic>
        <p:nvPicPr>
          <p:cNvPr id="5122" name="Picture 2" descr="E:\Jain\Jain_2023\Python\M4\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945" y="2905124"/>
            <a:ext cx="7318058"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35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A5A3-34CB-46E9-B59C-D4D552264C80}"/>
              </a:ext>
            </a:extLst>
          </p:cNvPr>
          <p:cNvSpPr>
            <a:spLocks noGrp="1"/>
          </p:cNvSpPr>
          <p:nvPr>
            <p:ph type="title"/>
          </p:nvPr>
        </p:nvSpPr>
        <p:spPr/>
        <p:txBody>
          <a:bodyPr/>
          <a:lstStyle/>
          <a:p>
            <a:r>
              <a:rPr lang="en-US" dirty="0"/>
              <a:t>Time tuple:</a:t>
            </a:r>
            <a:endParaRPr lang="en-IN" dirty="0"/>
          </a:p>
        </p:txBody>
      </p:sp>
      <p:sp>
        <p:nvSpPr>
          <p:cNvPr id="4" name="Content Placeholder 3">
            <a:extLst>
              <a:ext uri="{FF2B5EF4-FFF2-40B4-BE49-F238E27FC236}">
                <a16:creationId xmlns:a16="http://schemas.microsoft.com/office/drawing/2014/main" id="{0A8E2180-713D-6773-FA90-D941559059A4}"/>
              </a:ext>
            </a:extLst>
          </p:cNvPr>
          <p:cNvSpPr>
            <a:spLocks noGrp="1"/>
          </p:cNvSpPr>
          <p:nvPr>
            <p:ph idx="1"/>
          </p:nvPr>
        </p:nvSpPr>
        <p:spPr/>
        <p:txBody>
          <a:bodyPr/>
          <a:lstStyle/>
          <a:p>
            <a:r>
              <a:rPr lang="en-US" dirty="0"/>
              <a:t>The time is treated as the tuple of 9 numbers</a:t>
            </a:r>
            <a:endParaRPr lang="en-IN" dirty="0"/>
          </a:p>
        </p:txBody>
      </p:sp>
      <p:pic>
        <p:nvPicPr>
          <p:cNvPr id="3" name="Picture 2">
            <a:extLst>
              <a:ext uri="{FF2B5EF4-FFF2-40B4-BE49-F238E27FC236}">
                <a16:creationId xmlns:a16="http://schemas.microsoft.com/office/drawing/2014/main" id="{94ADA48C-178A-478C-A399-F8D6B75F99A4}"/>
              </a:ext>
            </a:extLst>
          </p:cNvPr>
          <p:cNvPicPr>
            <a:picLocks noChangeAspect="1"/>
          </p:cNvPicPr>
          <p:nvPr/>
        </p:nvPicPr>
        <p:blipFill>
          <a:blip r:embed="rId2"/>
          <a:stretch>
            <a:fillRect/>
          </a:stretch>
        </p:blipFill>
        <p:spPr>
          <a:xfrm>
            <a:off x="909082" y="1622686"/>
            <a:ext cx="3939881" cy="4320914"/>
          </a:xfrm>
          <a:prstGeom prst="rect">
            <a:avLst/>
          </a:prstGeom>
        </p:spPr>
      </p:pic>
    </p:spTree>
    <p:extLst>
      <p:ext uri="{BB962C8B-B14F-4D97-AF65-F5344CB8AC3E}">
        <p14:creationId xmlns:p14="http://schemas.microsoft.com/office/powerpoint/2010/main" val="2867578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7D5155-F423-0BE2-67ED-C8CC3F0AFA1D}"/>
              </a:ext>
            </a:extLst>
          </p:cNvPr>
          <p:cNvSpPr>
            <a:spLocks noGrp="1"/>
          </p:cNvSpPr>
          <p:nvPr>
            <p:ph type="title"/>
          </p:nvPr>
        </p:nvSpPr>
        <p:spPr/>
        <p:txBody>
          <a:bodyPr/>
          <a:lstStyle/>
          <a:p>
            <a:r>
              <a:rPr lang="en-US" dirty="0" err="1"/>
              <a:t>asctime</a:t>
            </a:r>
            <a:r>
              <a:rPr lang="en-US" dirty="0"/>
              <a:t>() Function</a:t>
            </a:r>
            <a:endParaRPr lang="en-IN" dirty="0"/>
          </a:p>
        </p:txBody>
      </p:sp>
      <p:sp>
        <p:nvSpPr>
          <p:cNvPr id="3" name="Content Placeholder 2">
            <a:extLst>
              <a:ext uri="{FF2B5EF4-FFF2-40B4-BE49-F238E27FC236}">
                <a16:creationId xmlns:a16="http://schemas.microsoft.com/office/drawing/2014/main" id="{48610BF0-845C-B5B6-26DE-793EA88EDBF9}"/>
              </a:ext>
            </a:extLst>
          </p:cNvPr>
          <p:cNvSpPr>
            <a:spLocks noGrp="1"/>
          </p:cNvSpPr>
          <p:nvPr>
            <p:ph idx="1"/>
          </p:nvPr>
        </p:nvSpPr>
        <p:spPr/>
        <p:txBody>
          <a:bodyPr/>
          <a:lstStyle/>
          <a:p>
            <a:r>
              <a:rPr lang="en-US" dirty="0"/>
              <a:t>The time can be formatted by using the </a:t>
            </a:r>
            <a:r>
              <a:rPr lang="en-US" dirty="0" err="1"/>
              <a:t>asctime</a:t>
            </a:r>
            <a:r>
              <a:rPr lang="en-US" dirty="0"/>
              <a:t>() function of the time module. It returns the formatted time for the time tuple being passed.</a:t>
            </a:r>
          </a:p>
          <a:p>
            <a:r>
              <a:rPr lang="en-US" dirty="0"/>
              <a:t>import time    </a:t>
            </a:r>
          </a:p>
          <a:p>
            <a:r>
              <a:rPr lang="en-US" dirty="0"/>
              <a:t>#returns the formatted time      </a:t>
            </a:r>
          </a:p>
          <a:p>
            <a:r>
              <a:rPr lang="en-US" dirty="0"/>
              <a:t>print(</a:t>
            </a:r>
            <a:r>
              <a:rPr lang="en-US" dirty="0" err="1"/>
              <a:t>time.asctime</a:t>
            </a:r>
            <a:r>
              <a:rPr lang="en-US" dirty="0"/>
              <a:t>(</a:t>
            </a:r>
            <a:r>
              <a:rPr lang="en-US" dirty="0" err="1"/>
              <a:t>time.localtime</a:t>
            </a:r>
            <a:r>
              <a:rPr lang="en-US" dirty="0"/>
              <a:t>(</a:t>
            </a:r>
            <a:r>
              <a:rPr lang="en-US" dirty="0" err="1"/>
              <a:t>time.time</a:t>
            </a:r>
            <a:r>
              <a:rPr lang="en-US" dirty="0"/>
              <a:t>())))</a:t>
            </a:r>
            <a:br>
              <a:rPr lang="en-US" dirty="0"/>
            </a:br>
            <a:endParaRPr lang="en-IN" dirty="0"/>
          </a:p>
        </p:txBody>
      </p:sp>
      <p:pic>
        <p:nvPicPr>
          <p:cNvPr id="6146" name="Picture 2" descr="E:\Jain\Jain_2023\Python\M4\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402" y="2966172"/>
            <a:ext cx="6614640" cy="30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993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FF8E-D982-45D9-90EA-1E1E1CAD5FA7}"/>
              </a:ext>
            </a:extLst>
          </p:cNvPr>
          <p:cNvSpPr>
            <a:spLocks noGrp="1"/>
          </p:cNvSpPr>
          <p:nvPr>
            <p:ph type="title"/>
          </p:nvPr>
        </p:nvSpPr>
        <p:spPr/>
        <p:txBody>
          <a:bodyPr/>
          <a:lstStyle/>
          <a:p>
            <a:br>
              <a:rPr lang="en-US" dirty="0"/>
            </a:br>
            <a:r>
              <a:rPr lang="en-IN" dirty="0"/>
              <a:t>The calendar module:</a:t>
            </a:r>
          </a:p>
        </p:txBody>
      </p:sp>
      <p:sp>
        <p:nvSpPr>
          <p:cNvPr id="3" name="Content Placeholder 2">
            <a:extLst>
              <a:ext uri="{FF2B5EF4-FFF2-40B4-BE49-F238E27FC236}">
                <a16:creationId xmlns:a16="http://schemas.microsoft.com/office/drawing/2014/main" id="{623057D1-995A-42C2-E05F-DDC165C08589}"/>
              </a:ext>
            </a:extLst>
          </p:cNvPr>
          <p:cNvSpPr>
            <a:spLocks noGrp="1"/>
          </p:cNvSpPr>
          <p:nvPr>
            <p:ph idx="1"/>
          </p:nvPr>
        </p:nvSpPr>
        <p:spPr/>
        <p:txBody>
          <a:bodyPr/>
          <a:lstStyle/>
          <a:p>
            <a:pPr marL="0" indent="0">
              <a:buNone/>
            </a:pPr>
            <a:r>
              <a:rPr lang="en-US" dirty="0"/>
              <a:t>import calendar   </a:t>
            </a:r>
            <a:br>
              <a:rPr lang="en-US" dirty="0"/>
            </a:br>
            <a:r>
              <a:rPr lang="en-US" dirty="0" err="1"/>
              <a:t>cal</a:t>
            </a:r>
            <a:r>
              <a:rPr lang="en-US" dirty="0"/>
              <a:t> = </a:t>
            </a:r>
            <a:r>
              <a:rPr lang="en-US" dirty="0" err="1"/>
              <a:t>calendar.month</a:t>
            </a:r>
            <a:r>
              <a:rPr lang="en-US" dirty="0"/>
              <a:t>(2022,11)    </a:t>
            </a:r>
            <a:br>
              <a:rPr lang="en-US" dirty="0"/>
            </a:br>
            <a:r>
              <a:rPr lang="en-US" dirty="0"/>
              <a:t>   </a:t>
            </a:r>
            <a:br>
              <a:rPr lang="en-US" dirty="0"/>
            </a:br>
            <a:r>
              <a:rPr lang="en-US" dirty="0"/>
              <a:t>print(</a:t>
            </a:r>
            <a:r>
              <a:rPr lang="en-US" dirty="0" err="1"/>
              <a:t>cal</a:t>
            </a:r>
            <a:r>
              <a:rPr lang="en-US" dirty="0"/>
              <a:t>)   </a:t>
            </a:r>
            <a:endParaRPr lang="en-IN" dirty="0"/>
          </a:p>
        </p:txBody>
      </p:sp>
      <p:pic>
        <p:nvPicPr>
          <p:cNvPr id="7170" name="Picture 2" descr="E:\Jain\Jain_2023\Python\M4\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220" y="2377787"/>
            <a:ext cx="5696815" cy="436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86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Printing the calendar of whole year:</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US" dirty="0"/>
              <a:t>The </a:t>
            </a:r>
            <a:r>
              <a:rPr lang="en-US" dirty="0" err="1"/>
              <a:t>prcal</a:t>
            </a:r>
            <a:r>
              <a:rPr lang="en-US" dirty="0"/>
              <a:t>() method of calendar module is used to print the calendar of the entire year. The year of which the calendar is to be printed must be passed into this method.</a:t>
            </a:r>
          </a:p>
          <a:p>
            <a:r>
              <a:rPr lang="en-US" dirty="0"/>
              <a:t>import calendar    </a:t>
            </a:r>
          </a:p>
          <a:p>
            <a:r>
              <a:rPr lang="en-US" dirty="0"/>
              <a:t>#printing the calendar of the year 2022   </a:t>
            </a:r>
          </a:p>
          <a:p>
            <a:r>
              <a:rPr lang="en-US" dirty="0"/>
              <a:t>s = </a:t>
            </a:r>
            <a:r>
              <a:rPr lang="en-US" dirty="0" err="1"/>
              <a:t>calendar.prcal</a:t>
            </a:r>
            <a:r>
              <a:rPr lang="en-US" dirty="0"/>
              <a:t>(2022)  </a:t>
            </a:r>
          </a:p>
          <a:p>
            <a:endParaRPr lang="en-IN" dirty="0"/>
          </a:p>
        </p:txBody>
      </p:sp>
      <p:pic>
        <p:nvPicPr>
          <p:cNvPr id="8194" name="Picture 2" descr="E:\Jain\Jain_2023\Python\M4\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618" y="1782042"/>
            <a:ext cx="57912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248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Sound Library</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dirty="0"/>
              <a:t>You have to import the library </a:t>
            </a:r>
            <a:r>
              <a:rPr lang="en-IN" b="1" dirty="0" err="1"/>
              <a:t>playsound</a:t>
            </a:r>
            <a:endParaRPr lang="en-IN" b="1" dirty="0"/>
          </a:p>
          <a:p>
            <a:pPr marL="457200" lvl="1" indent="0">
              <a:buNone/>
            </a:pPr>
            <a:r>
              <a:rPr lang="en-IN" dirty="0"/>
              <a:t>&gt;&gt; from </a:t>
            </a:r>
            <a:r>
              <a:rPr lang="en-IN" dirty="0" err="1"/>
              <a:t>playsound</a:t>
            </a:r>
            <a:r>
              <a:rPr lang="en-IN" dirty="0"/>
              <a:t> import </a:t>
            </a:r>
            <a:r>
              <a:rPr lang="en-IN" dirty="0" err="1"/>
              <a:t>playsound</a:t>
            </a:r>
            <a:endParaRPr lang="en-IN" dirty="0"/>
          </a:p>
          <a:p>
            <a:pPr marL="457200" lvl="1" indent="0">
              <a:buNone/>
            </a:pPr>
            <a:r>
              <a:rPr lang="en-IN" dirty="0"/>
              <a:t>&gt;&gt;</a:t>
            </a:r>
            <a:r>
              <a:rPr lang="en-IN" dirty="0" err="1"/>
              <a:t>playsound</a:t>
            </a:r>
            <a:r>
              <a:rPr lang="en-IN" dirty="0"/>
              <a:t>('myfile.wav')</a:t>
            </a:r>
            <a:endParaRPr lang="en-IN" b="1" dirty="0"/>
          </a:p>
          <a:p>
            <a:r>
              <a:rPr lang="en-IN" dirty="0"/>
              <a:t>Another Library is </a:t>
            </a:r>
            <a:r>
              <a:rPr lang="en-IN" b="1" dirty="0" err="1"/>
              <a:t>simpleaudio</a:t>
            </a:r>
            <a:endParaRPr lang="en-IN" b="1" dirty="0"/>
          </a:p>
          <a:p>
            <a:r>
              <a:rPr lang="en-IN" b="1" dirty="0"/>
              <a:t>Example </a:t>
            </a:r>
          </a:p>
          <a:p>
            <a:endParaRPr lang="en-IN" b="1" dirty="0"/>
          </a:p>
          <a:p>
            <a:endParaRPr lang="en-IN" dirty="0"/>
          </a:p>
        </p:txBody>
      </p:sp>
      <p:pic>
        <p:nvPicPr>
          <p:cNvPr id="9218" name="Picture 2" descr="E:\Jain\Jain_2023\Python\M4\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045836"/>
            <a:ext cx="8298344" cy="234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58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3" name="Content Placeholder 2"/>
          <p:cNvSpPr>
            <a:spLocks noGrp="1"/>
          </p:cNvSpPr>
          <p:nvPr>
            <p:ph idx="1"/>
          </p:nvPr>
        </p:nvSpPr>
        <p:spPr/>
        <p:txBody>
          <a:bodyPr/>
          <a:lstStyle/>
          <a:p>
            <a:r>
              <a:rPr lang="en-IN" dirty="0"/>
              <a:t>Example. Create a file called fibo.py in the current directory with the following contents: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Now enter the Python interpreter and import this module with the following command:</a:t>
            </a:r>
          </a:p>
          <a:p>
            <a:endParaRPr lang="en-IN" dirty="0"/>
          </a:p>
        </p:txBody>
      </p:sp>
      <p:pic>
        <p:nvPicPr>
          <p:cNvPr id="1027" name="Picture 3" descr="E:\Jain\Jain_2023\Python\M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47" y="1617535"/>
            <a:ext cx="5635752" cy="3164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Jain\Jain_2023\Python\M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6" y="5673436"/>
            <a:ext cx="3255385" cy="66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214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FEE7-3501-44B6-8330-570498BE2C0A}"/>
              </a:ext>
            </a:extLst>
          </p:cNvPr>
          <p:cNvSpPr>
            <a:spLocks noGrp="1"/>
          </p:cNvSpPr>
          <p:nvPr>
            <p:ph type="title"/>
          </p:nvPr>
        </p:nvSpPr>
        <p:spPr/>
        <p:txBody>
          <a:bodyPr/>
          <a:lstStyle/>
          <a:p>
            <a:r>
              <a:rPr lang="en-US" dirty="0"/>
              <a:t>Sound: Example</a:t>
            </a:r>
            <a:endParaRPr lang="en-IN" dirty="0"/>
          </a:p>
        </p:txBody>
      </p:sp>
      <p:pic>
        <p:nvPicPr>
          <p:cNvPr id="3" name="Picture 2">
            <a:extLst>
              <a:ext uri="{FF2B5EF4-FFF2-40B4-BE49-F238E27FC236}">
                <a16:creationId xmlns:a16="http://schemas.microsoft.com/office/drawing/2014/main" id="{19C1225F-D019-453E-8FCD-02D62377C6BA}"/>
              </a:ext>
            </a:extLst>
          </p:cNvPr>
          <p:cNvPicPr>
            <a:picLocks noChangeAspect="1"/>
          </p:cNvPicPr>
          <p:nvPr/>
        </p:nvPicPr>
        <p:blipFill>
          <a:blip r:embed="rId2"/>
          <a:stretch>
            <a:fillRect/>
          </a:stretch>
        </p:blipFill>
        <p:spPr>
          <a:xfrm>
            <a:off x="828040" y="1639578"/>
            <a:ext cx="5542316" cy="3799036"/>
          </a:xfrm>
          <a:prstGeom prst="rect">
            <a:avLst/>
          </a:prstGeom>
        </p:spPr>
      </p:pic>
    </p:spTree>
    <p:extLst>
      <p:ext uri="{BB962C8B-B14F-4D97-AF65-F5344CB8AC3E}">
        <p14:creationId xmlns:p14="http://schemas.microsoft.com/office/powerpoint/2010/main" val="3846367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Downloading files from web using Python</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dirty="0"/>
              <a:t>Different modules like </a:t>
            </a:r>
            <a:r>
              <a:rPr lang="en-IN" dirty="0" err="1"/>
              <a:t>urllib</a:t>
            </a:r>
            <a:r>
              <a:rPr lang="en-IN" dirty="0"/>
              <a:t>, requests </a:t>
            </a:r>
            <a:r>
              <a:rPr lang="en-IN" dirty="0" err="1"/>
              <a:t>etc</a:t>
            </a:r>
            <a:r>
              <a:rPr lang="en-IN" dirty="0"/>
              <a:t> to download files from the web.</a:t>
            </a:r>
          </a:p>
          <a:p>
            <a:r>
              <a:rPr lang="en-IN" b="1" dirty="0"/>
              <a:t>Steps</a:t>
            </a:r>
          </a:p>
          <a:p>
            <a:r>
              <a:rPr lang="en-IN" dirty="0"/>
              <a:t>   1.	Import the module</a:t>
            </a:r>
          </a:p>
          <a:p>
            <a:pPr marL="457200" lvl="1" indent="0">
              <a:buNone/>
            </a:pPr>
            <a:r>
              <a:rPr lang="en-IN" b="1" dirty="0"/>
              <a:t>	&gt;&gt;import requests</a:t>
            </a:r>
          </a:p>
          <a:p>
            <a:pPr marL="457200" lvl="1" indent="0">
              <a:buNone/>
            </a:pPr>
            <a:r>
              <a:rPr lang="en-IN" dirty="0"/>
              <a:t>2. Get the link or </a:t>
            </a:r>
            <a:r>
              <a:rPr lang="en-IN" dirty="0" err="1"/>
              <a:t>url</a:t>
            </a:r>
            <a:endParaRPr lang="en-IN" dirty="0"/>
          </a:p>
          <a:p>
            <a:pPr marL="457200" lvl="1" indent="0">
              <a:buNone/>
            </a:pPr>
            <a:r>
              <a:rPr lang="en-IN" dirty="0"/>
              <a:t>	&gt;&gt; </a:t>
            </a:r>
            <a:r>
              <a:rPr lang="en-IN" b="1" dirty="0" err="1"/>
              <a:t>url</a:t>
            </a:r>
            <a:r>
              <a:rPr lang="en-IN" b="1" dirty="0"/>
              <a:t> = 'https://www.facebook.com/abcd.ico‘</a:t>
            </a:r>
          </a:p>
          <a:p>
            <a:pPr marL="457200" lvl="1" indent="0">
              <a:buNone/>
            </a:pPr>
            <a:r>
              <a:rPr lang="en-IN" b="1" dirty="0"/>
              <a:t>	&gt;&gt; r = </a:t>
            </a:r>
            <a:r>
              <a:rPr lang="en-IN" b="1" dirty="0" err="1"/>
              <a:t>requests.get</a:t>
            </a:r>
            <a:r>
              <a:rPr lang="en-IN" b="1" dirty="0"/>
              <a:t>(</a:t>
            </a:r>
            <a:r>
              <a:rPr lang="en-IN" b="1" dirty="0" err="1"/>
              <a:t>url</a:t>
            </a:r>
            <a:r>
              <a:rPr lang="en-IN" b="1" dirty="0"/>
              <a:t>, </a:t>
            </a:r>
            <a:r>
              <a:rPr lang="en-IN" b="1" dirty="0" err="1"/>
              <a:t>allow_redirects</a:t>
            </a:r>
            <a:r>
              <a:rPr lang="en-IN" b="1" dirty="0"/>
              <a:t>=True)</a:t>
            </a:r>
          </a:p>
          <a:p>
            <a:pPr marL="457200" lvl="1" indent="0">
              <a:buNone/>
            </a:pPr>
            <a:r>
              <a:rPr lang="en-IN" b="1" dirty="0"/>
              <a:t>3. </a:t>
            </a:r>
            <a:r>
              <a:rPr lang="en-IN" dirty="0"/>
              <a:t>Save the content with name.</a:t>
            </a:r>
          </a:p>
          <a:p>
            <a:pPr marL="457200" lvl="1" indent="0">
              <a:buNone/>
            </a:pPr>
            <a:r>
              <a:rPr lang="en-IN" b="1" dirty="0"/>
              <a:t>	&gt;&gt; open('facebook.ico', '</a:t>
            </a:r>
            <a:r>
              <a:rPr lang="en-IN" b="1" dirty="0" err="1"/>
              <a:t>wb</a:t>
            </a:r>
            <a:r>
              <a:rPr lang="en-IN" b="1" dirty="0"/>
              <a:t>').write(</a:t>
            </a:r>
            <a:r>
              <a:rPr lang="en-IN" b="1" dirty="0" err="1"/>
              <a:t>r.content</a:t>
            </a:r>
            <a:r>
              <a:rPr lang="en-IN" b="1" dirty="0"/>
              <a:t>)</a:t>
            </a:r>
          </a:p>
        </p:txBody>
      </p:sp>
    </p:spTree>
    <p:extLst>
      <p:ext uri="{BB962C8B-B14F-4D97-AF65-F5344CB8AC3E}">
        <p14:creationId xmlns:p14="http://schemas.microsoft.com/office/powerpoint/2010/main" val="1539019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Downloading files from web using Python</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lstStyle/>
          <a:p>
            <a:r>
              <a:rPr lang="en-IN" b="1" dirty="0"/>
              <a:t>Example</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Visit the present working directory, the file will be there.</a:t>
            </a:r>
          </a:p>
          <a:p>
            <a:endParaRPr lang="en-IN" b="1" dirty="0"/>
          </a:p>
        </p:txBody>
      </p:sp>
      <p:pic>
        <p:nvPicPr>
          <p:cNvPr id="10242" name="Picture 2" descr="E:\Jain\Jain_2023\Python\M4\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002" y="1612756"/>
            <a:ext cx="5523634" cy="364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25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Downloading files from web using Python</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lnSpcReduction="10000"/>
          </a:bodyPr>
          <a:lstStyle/>
          <a:p>
            <a:r>
              <a:rPr lang="en-IN" b="1" dirty="0"/>
              <a:t>Example – Download PDF file from web and save into PC</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Visit the present working directory, the file will be there.</a:t>
            </a:r>
          </a:p>
          <a:p>
            <a:endParaRPr lang="en-IN" b="1" dirty="0"/>
          </a:p>
        </p:txBody>
      </p:sp>
      <p:pic>
        <p:nvPicPr>
          <p:cNvPr id="11266" name="Picture 2" descr="E:\Jain\Jain_2023\Python\M4\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4" y="1566863"/>
            <a:ext cx="9251879" cy="382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156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in Python</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solidFill>
                  <a:srgbClr val="000000"/>
                </a:solidFill>
              </a:rPr>
              <a:t>It involves the reading and writing from a given file.</a:t>
            </a:r>
          </a:p>
          <a:p>
            <a:r>
              <a:rPr lang="en-US" dirty="0">
                <a:solidFill>
                  <a:srgbClr val="000000"/>
                </a:solidFill>
              </a:rPr>
              <a:t>The built-in Python methods can manage two file types, text and binary files, but they encode data differently.</a:t>
            </a:r>
          </a:p>
          <a:p>
            <a:r>
              <a:rPr lang="en-US" dirty="0">
                <a:solidFill>
                  <a:srgbClr val="000000"/>
                </a:solidFill>
              </a:rPr>
              <a:t>A text file consists of a series of lines.</a:t>
            </a:r>
          </a:p>
          <a:p>
            <a:pPr marL="228600" lvl="1">
              <a:spcBef>
                <a:spcPts val="1000"/>
              </a:spcBef>
            </a:pPr>
            <a:r>
              <a:rPr lang="en-IN" dirty="0">
                <a:solidFill>
                  <a:srgbClr val="3A3A3A"/>
                </a:solidFill>
                <a:ea typeface="Times New Roman" panose="02020603050405020304" pitchFamily="18" charset="0"/>
                <a:cs typeface="Times New Roman" panose="02020603050405020304" pitchFamily="18" charset="0"/>
              </a:rPr>
              <a:t>Text files don’t have any specific encoding and it can be opened in normal text editor itself.</a:t>
            </a:r>
            <a:endParaRPr lang="en-IN" dirty="0">
              <a:ea typeface="Calibri" panose="020F0502020204030204" pitchFamily="34" charset="0"/>
              <a:cs typeface="Times New Roman" panose="02020603050405020304" pitchFamily="18" charset="0"/>
            </a:endParaRPr>
          </a:p>
          <a:p>
            <a:r>
              <a:rPr lang="en-US" dirty="0">
                <a:solidFill>
                  <a:srgbClr val="000000"/>
                </a:solidFill>
              </a:rPr>
              <a:t>Web Standard files – HTML, XML, CSS, JSON </a:t>
            </a:r>
            <a:r>
              <a:rPr lang="en-US" dirty="0" err="1">
                <a:solidFill>
                  <a:srgbClr val="000000"/>
                </a:solidFill>
              </a:rPr>
              <a:t>etc</a:t>
            </a:r>
            <a:endParaRPr lang="en-US" dirty="0">
              <a:solidFill>
                <a:srgbClr val="000000"/>
              </a:solidFill>
            </a:endParaRPr>
          </a:p>
          <a:p>
            <a:r>
              <a:rPr lang="en-US" dirty="0">
                <a:solidFill>
                  <a:srgbClr val="000000"/>
                </a:solidFill>
              </a:rPr>
              <a:t>Source Code  - C, app, JS, </a:t>
            </a:r>
            <a:r>
              <a:rPr lang="en-US" dirty="0" err="1">
                <a:solidFill>
                  <a:srgbClr val="000000"/>
                </a:solidFill>
              </a:rPr>
              <a:t>Py</a:t>
            </a:r>
            <a:r>
              <a:rPr lang="en-US" dirty="0">
                <a:solidFill>
                  <a:srgbClr val="000000"/>
                </a:solidFill>
              </a:rPr>
              <a:t> etc..</a:t>
            </a:r>
          </a:p>
          <a:p>
            <a:r>
              <a:rPr lang="en-US" dirty="0">
                <a:solidFill>
                  <a:srgbClr val="000000"/>
                </a:solidFill>
              </a:rPr>
              <a:t>Documents - .doc, .</a:t>
            </a:r>
            <a:r>
              <a:rPr lang="en-US" dirty="0" err="1">
                <a:solidFill>
                  <a:srgbClr val="000000"/>
                </a:solidFill>
              </a:rPr>
              <a:t>docx</a:t>
            </a:r>
            <a:r>
              <a:rPr lang="en-US" dirty="0">
                <a:solidFill>
                  <a:srgbClr val="000000"/>
                </a:solidFill>
              </a:rPr>
              <a:t>, .txt etc.</a:t>
            </a:r>
          </a:p>
          <a:p>
            <a:r>
              <a:rPr lang="en-US" dirty="0">
                <a:solidFill>
                  <a:srgbClr val="000000"/>
                </a:solidFill>
              </a:rPr>
              <a:t>Tabular data - .CSV, .</a:t>
            </a:r>
            <a:r>
              <a:rPr lang="en-US" dirty="0" err="1">
                <a:solidFill>
                  <a:srgbClr val="000000"/>
                </a:solidFill>
              </a:rPr>
              <a:t>tsv</a:t>
            </a:r>
            <a:r>
              <a:rPr lang="en-US" dirty="0">
                <a:solidFill>
                  <a:srgbClr val="000000"/>
                </a:solidFill>
              </a:rPr>
              <a:t> </a:t>
            </a:r>
            <a:r>
              <a:rPr lang="en-US" dirty="0" err="1">
                <a:solidFill>
                  <a:srgbClr val="000000"/>
                </a:solidFill>
              </a:rPr>
              <a:t>etc</a:t>
            </a:r>
            <a:endParaRPr lang="en-US" dirty="0">
              <a:solidFill>
                <a:srgbClr val="000000"/>
              </a:solidFill>
            </a:endParaRPr>
          </a:p>
          <a:p>
            <a:r>
              <a:rPr lang="en-US" dirty="0">
                <a:solidFill>
                  <a:srgbClr val="000000"/>
                </a:solidFill>
              </a:rPr>
              <a:t>Configuration files – </a:t>
            </a:r>
            <a:r>
              <a:rPr lang="en-US" dirty="0" err="1">
                <a:solidFill>
                  <a:srgbClr val="000000"/>
                </a:solidFill>
              </a:rPr>
              <a:t>ini</a:t>
            </a:r>
            <a:r>
              <a:rPr lang="en-US" dirty="0">
                <a:solidFill>
                  <a:srgbClr val="000000"/>
                </a:solidFill>
              </a:rPr>
              <a:t>, </a:t>
            </a:r>
            <a:r>
              <a:rPr lang="en-US" dirty="0" err="1">
                <a:solidFill>
                  <a:srgbClr val="000000"/>
                </a:solidFill>
              </a:rPr>
              <a:t>cfg</a:t>
            </a:r>
            <a:r>
              <a:rPr lang="en-US" dirty="0">
                <a:solidFill>
                  <a:srgbClr val="000000"/>
                </a:solidFill>
              </a:rPr>
              <a:t>, </a:t>
            </a:r>
            <a:r>
              <a:rPr lang="en-US" dirty="0" err="1">
                <a:solidFill>
                  <a:srgbClr val="000000"/>
                </a:solidFill>
              </a:rPr>
              <a:t>reg</a:t>
            </a:r>
            <a:r>
              <a:rPr lang="en-US" dirty="0">
                <a:solidFill>
                  <a:srgbClr val="000000"/>
                </a:solidFill>
              </a:rPr>
              <a:t> etc.</a:t>
            </a:r>
          </a:p>
          <a:p>
            <a:endParaRPr lang="en-IN" dirty="0"/>
          </a:p>
        </p:txBody>
      </p:sp>
    </p:spTree>
    <p:extLst>
      <p:ext uri="{BB962C8B-B14F-4D97-AF65-F5344CB8AC3E}">
        <p14:creationId xmlns:p14="http://schemas.microsoft.com/office/powerpoint/2010/main" val="981688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a:lnSpc>
                <a:spcPct val="107000"/>
              </a:lnSpc>
              <a:spcAft>
                <a:spcPts val="800"/>
              </a:spcAft>
            </a:pPr>
            <a:r>
              <a:rPr lang="en-IN" b="1" dirty="0">
                <a:solidFill>
                  <a:srgbClr val="3A3A3A"/>
                </a:solidFill>
                <a:ea typeface="Times New Roman" panose="02020603050405020304" pitchFamily="18" charset="0"/>
                <a:cs typeface="Times New Roman" panose="02020603050405020304" pitchFamily="18" charset="0"/>
              </a:rPr>
              <a:t>Most importantly there are 4 types of operations that can be handled by Python on files:</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3A3A3A"/>
                </a:solidFill>
                <a:ea typeface="Times New Roman" panose="02020603050405020304" pitchFamily="18" charset="0"/>
                <a:cs typeface="Times New Roman" panose="02020603050405020304" pitchFamily="18" charset="0"/>
              </a:rPr>
              <a:t>Open</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3A3A3A"/>
                </a:solidFill>
                <a:ea typeface="Times New Roman" panose="02020603050405020304" pitchFamily="18" charset="0"/>
                <a:cs typeface="Times New Roman" panose="02020603050405020304" pitchFamily="18" charset="0"/>
              </a:rPr>
              <a:t>Read</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3A3A3A"/>
                </a:solidFill>
                <a:ea typeface="Times New Roman" panose="02020603050405020304" pitchFamily="18" charset="0"/>
                <a:cs typeface="Times New Roman" panose="02020603050405020304" pitchFamily="18" charset="0"/>
              </a:rPr>
              <a:t>Write</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3A3A3A"/>
                </a:solidFill>
                <a:ea typeface="Times New Roman" panose="02020603050405020304" pitchFamily="18" charset="0"/>
                <a:cs typeface="Times New Roman" panose="02020603050405020304" pitchFamily="18" charset="0"/>
              </a:rPr>
              <a:t>Close</a:t>
            </a:r>
            <a:endParaRPr lang="en-IN" dirty="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rgbClr val="3A3A3A"/>
                </a:solidFill>
                <a:ea typeface="Times New Roman" panose="02020603050405020304" pitchFamily="18" charset="0"/>
                <a:cs typeface="Times New Roman" panose="02020603050405020304" pitchFamily="18" charset="0"/>
              </a:rPr>
              <a:t>Other operations include:</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3A3A3A"/>
                </a:solidFill>
                <a:ea typeface="Times New Roman" panose="02020603050405020304" pitchFamily="18" charset="0"/>
                <a:cs typeface="Times New Roman" panose="02020603050405020304" pitchFamily="18" charset="0"/>
              </a:rPr>
              <a:t>Rename</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3A3A3A"/>
                </a:solidFill>
                <a:ea typeface="Times New Roman" panose="02020603050405020304" pitchFamily="18" charset="0"/>
                <a:cs typeface="Times New Roman" panose="02020603050405020304" pitchFamily="18" charset="0"/>
              </a:rPr>
              <a:t>Delete</a:t>
            </a:r>
            <a:endParaRPr lang="en-IN" dirty="0">
              <a:ea typeface="Calibri" panose="020F0502020204030204" pitchFamily="34" charset="0"/>
              <a:cs typeface="Times New Roman" panose="02020603050405020304" pitchFamily="18" charset="0"/>
            </a:endParaRPr>
          </a:p>
          <a:p>
            <a:endParaRPr lang="en-IN" dirty="0"/>
          </a:p>
        </p:txBody>
      </p:sp>
      <p:pic>
        <p:nvPicPr>
          <p:cNvPr id="5" name="Content Placeholder 4" descr="Diagram&#10;&#10;Description automatically generated">
            <a:extLst>
              <a:ext uri="{FF2B5EF4-FFF2-40B4-BE49-F238E27FC236}">
                <a16:creationId xmlns:a16="http://schemas.microsoft.com/office/drawing/2014/main" id="{D6AA79B3-805D-DB04-CE18-7AC5F1A509C2}"/>
              </a:ext>
            </a:extLst>
          </p:cNvPr>
          <p:cNvPicPr>
            <a:picLocks noChangeAspect="1"/>
          </p:cNvPicPr>
          <p:nvPr/>
        </p:nvPicPr>
        <p:blipFill>
          <a:blip r:embed="rId2"/>
          <a:stretch>
            <a:fillRect/>
          </a:stretch>
        </p:blipFill>
        <p:spPr>
          <a:xfrm>
            <a:off x="4126340" y="1794108"/>
            <a:ext cx="4950264" cy="3297871"/>
          </a:xfrm>
          <a:prstGeom prst="rect">
            <a:avLst/>
          </a:prstGeom>
        </p:spPr>
      </p:pic>
    </p:spTree>
    <p:extLst>
      <p:ext uri="{BB962C8B-B14F-4D97-AF65-F5344CB8AC3E}">
        <p14:creationId xmlns:p14="http://schemas.microsoft.com/office/powerpoint/2010/main" val="176943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Open File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marL="0" indent="0">
              <a:buNone/>
            </a:pPr>
            <a:r>
              <a:rPr lang="en-US" b="1" dirty="0">
                <a:solidFill>
                  <a:srgbClr val="000000"/>
                </a:solidFill>
                <a:latin typeface="arial" panose="020B0604020202020204" pitchFamily="34" charset="0"/>
              </a:rPr>
              <a:t>Syntax of the file open function:</a:t>
            </a:r>
          </a:p>
          <a:p>
            <a:r>
              <a:rPr lang="en-US" dirty="0"/>
              <a:t>file object = open(</a:t>
            </a:r>
            <a:r>
              <a:rPr lang="en-US" dirty="0" err="1"/>
              <a:t>file_name</a:t>
            </a:r>
            <a:r>
              <a:rPr lang="en-US" dirty="0"/>
              <a:t> [, </a:t>
            </a:r>
            <a:r>
              <a:rPr lang="en-US" dirty="0" err="1"/>
              <a:t>access_mode</a:t>
            </a:r>
            <a:r>
              <a:rPr lang="en-US" dirty="0"/>
              <a:t>][, buffering])</a:t>
            </a:r>
            <a:endParaRPr lang="en-IN" dirty="0"/>
          </a:p>
          <a:p>
            <a:pPr>
              <a:lnSpc>
                <a:spcPct val="107000"/>
              </a:lnSpc>
              <a:spcAft>
                <a:spcPts val="800"/>
              </a:spcAft>
            </a:pPr>
            <a:endParaRPr lang="en-IN" dirty="0"/>
          </a:p>
        </p:txBody>
      </p:sp>
      <p:pic>
        <p:nvPicPr>
          <p:cNvPr id="5" name="Picture 4" descr="Diagram&#10;&#10;Description automatically generated">
            <a:extLst>
              <a:ext uri="{FF2B5EF4-FFF2-40B4-BE49-F238E27FC236}">
                <a16:creationId xmlns:a16="http://schemas.microsoft.com/office/drawing/2014/main" id="{979830E4-4793-18E4-27FD-D7F9E5437011}"/>
              </a:ext>
            </a:extLst>
          </p:cNvPr>
          <p:cNvPicPr>
            <a:picLocks noChangeAspect="1"/>
          </p:cNvPicPr>
          <p:nvPr/>
        </p:nvPicPr>
        <p:blipFill>
          <a:blip r:embed="rId2"/>
          <a:stretch>
            <a:fillRect/>
          </a:stretch>
        </p:blipFill>
        <p:spPr>
          <a:xfrm>
            <a:off x="1478679" y="2026699"/>
            <a:ext cx="9042372" cy="3431992"/>
          </a:xfrm>
          <a:prstGeom prst="rect">
            <a:avLst/>
          </a:prstGeom>
        </p:spPr>
      </p:pic>
    </p:spTree>
    <p:extLst>
      <p:ext uri="{BB962C8B-B14F-4D97-AF65-F5344CB8AC3E}">
        <p14:creationId xmlns:p14="http://schemas.microsoft.com/office/powerpoint/2010/main" val="274136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Open File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algn="just"/>
            <a:r>
              <a:rPr lang="en-US" b="1" dirty="0">
                <a:solidFill>
                  <a:srgbClr val="000000"/>
                </a:solidFill>
              </a:rPr>
              <a:t>&lt;</a:t>
            </a:r>
            <a:r>
              <a:rPr lang="en-US" b="1" dirty="0" err="1">
                <a:solidFill>
                  <a:srgbClr val="000000"/>
                </a:solidFill>
              </a:rPr>
              <a:t>file_name</a:t>
            </a:r>
            <a:r>
              <a:rPr lang="en-US" b="1" dirty="0">
                <a:solidFill>
                  <a:srgbClr val="000000"/>
                </a:solidFill>
              </a:rPr>
              <a:t>&gt;</a:t>
            </a:r>
            <a:r>
              <a:rPr lang="en-US" dirty="0">
                <a:solidFill>
                  <a:srgbClr val="000000"/>
                </a:solidFill>
              </a:rPr>
              <a:t> – It’s a string refers to the file you want to access.</a:t>
            </a:r>
          </a:p>
          <a:p>
            <a:pPr algn="just"/>
            <a:r>
              <a:rPr lang="en-US" b="1" dirty="0">
                <a:solidFill>
                  <a:srgbClr val="000000"/>
                </a:solidFill>
              </a:rPr>
              <a:t>&lt;</a:t>
            </a:r>
            <a:r>
              <a:rPr lang="en-US" b="1" dirty="0" err="1">
                <a:solidFill>
                  <a:srgbClr val="000000"/>
                </a:solidFill>
              </a:rPr>
              <a:t>access_mode</a:t>
            </a:r>
            <a:r>
              <a:rPr lang="en-US" b="1" dirty="0">
                <a:solidFill>
                  <a:srgbClr val="000000"/>
                </a:solidFill>
              </a:rPr>
              <a:t>&gt;</a:t>
            </a:r>
            <a:r>
              <a:rPr lang="en-US" dirty="0">
                <a:solidFill>
                  <a:srgbClr val="000000"/>
                </a:solidFill>
              </a:rPr>
              <a:t> – The </a:t>
            </a:r>
            <a:r>
              <a:rPr lang="en-US" dirty="0" err="1">
                <a:solidFill>
                  <a:srgbClr val="000000"/>
                </a:solidFill>
              </a:rPr>
              <a:t>access_mode</a:t>
            </a:r>
            <a:r>
              <a:rPr lang="en-US" dirty="0">
                <a:solidFill>
                  <a:srgbClr val="000000"/>
                </a:solidFill>
              </a:rPr>
              <a:t> sets the mode to open the </a:t>
            </a:r>
            <a:r>
              <a:rPr lang="en-US" dirty="0" err="1">
                <a:solidFill>
                  <a:srgbClr val="000000"/>
                </a:solidFill>
              </a:rPr>
              <a:t>file,e.g</a:t>
            </a:r>
            <a:r>
              <a:rPr lang="en-US" dirty="0">
                <a:solidFill>
                  <a:srgbClr val="000000"/>
                </a:solidFill>
              </a:rPr>
              <a:t>., read, write, append, and so on. </a:t>
            </a:r>
          </a:p>
          <a:p>
            <a:pPr lvl="1" algn="just"/>
            <a:r>
              <a:rPr lang="en-US" dirty="0">
                <a:solidFill>
                  <a:srgbClr val="000000"/>
                </a:solidFill>
              </a:rPr>
              <a:t>The parameter is optional. It is set to read-only &lt;r&gt; by default. In this mode, after reading from the file, we get data in text form.</a:t>
            </a:r>
          </a:p>
          <a:p>
            <a:pPr lvl="1" algn="just"/>
            <a:r>
              <a:rPr lang="en-US" dirty="0">
                <a:solidFill>
                  <a:srgbClr val="000000"/>
                </a:solidFill>
              </a:rPr>
              <a:t>The binary mode, on the other hand, returns bytes. It is best to access non-text files such as an image or Exe files.</a:t>
            </a:r>
          </a:p>
          <a:p>
            <a:pPr algn="just"/>
            <a:r>
              <a:rPr lang="en-US" b="1" dirty="0">
                <a:solidFill>
                  <a:srgbClr val="000000"/>
                </a:solidFill>
              </a:rPr>
              <a:t>&lt;buffering&gt;</a:t>
            </a:r>
            <a:r>
              <a:rPr lang="en-US" dirty="0">
                <a:solidFill>
                  <a:srgbClr val="000000"/>
                </a:solidFill>
              </a:rPr>
              <a:t> – The buffer indicates whether or not a buffer made. </a:t>
            </a:r>
          </a:p>
          <a:p>
            <a:pPr lvl="1" algn="just"/>
            <a:r>
              <a:rPr lang="en-US" dirty="0">
                <a:solidFill>
                  <a:srgbClr val="000000"/>
                </a:solidFill>
              </a:rPr>
              <a:t>The default value is 0, meaning that buffering will not occur. </a:t>
            </a:r>
          </a:p>
          <a:p>
            <a:pPr lvl="1" algn="just"/>
            <a:r>
              <a:rPr lang="en-US" dirty="0">
                <a:solidFill>
                  <a:srgbClr val="000000"/>
                </a:solidFill>
              </a:rPr>
              <a:t>When the value is 1, line buffering occurs when you access the file. </a:t>
            </a:r>
          </a:p>
          <a:p>
            <a:pPr lvl="1" algn="just"/>
            <a:r>
              <a:rPr lang="en-US" dirty="0">
                <a:solidFill>
                  <a:srgbClr val="000000"/>
                </a:solidFill>
              </a:rPr>
              <a:t>If it is more than 1, the buffer action will execute according to the buffer size. The default </a:t>
            </a:r>
            <a:r>
              <a:rPr lang="en-US" dirty="0" err="1">
                <a:solidFill>
                  <a:srgbClr val="000000"/>
                </a:solidFill>
              </a:rPr>
              <a:t>behaviour</a:t>
            </a:r>
            <a:r>
              <a:rPr lang="en-US" dirty="0">
                <a:solidFill>
                  <a:srgbClr val="000000"/>
                </a:solidFill>
              </a:rPr>
              <a:t> considered in the case of a negative value.</a:t>
            </a:r>
          </a:p>
          <a:p>
            <a:endParaRPr lang="en-IN" dirty="0"/>
          </a:p>
        </p:txBody>
      </p:sp>
    </p:spTree>
    <p:extLst>
      <p:ext uri="{BB962C8B-B14F-4D97-AF65-F5344CB8AC3E}">
        <p14:creationId xmlns:p14="http://schemas.microsoft.com/office/powerpoint/2010/main" val="4250834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Python File Modes</a:t>
            </a:r>
            <a:endParaRPr lang="en-IN" dirty="0"/>
          </a:p>
        </p:txBody>
      </p:sp>
      <p:pic>
        <p:nvPicPr>
          <p:cNvPr id="5" name="Content Placeholder 4" descr="Graphical user interface, application&#10;&#10;Description automatically generated with medium confidence">
            <a:extLst>
              <a:ext uri="{FF2B5EF4-FFF2-40B4-BE49-F238E27FC236}">
                <a16:creationId xmlns:a16="http://schemas.microsoft.com/office/drawing/2014/main" id="{D9F2EA1D-CE86-1D6F-25D9-4D22CB6A09A3}"/>
              </a:ext>
            </a:extLst>
          </p:cNvPr>
          <p:cNvPicPr>
            <a:picLocks noGrp="1" noChangeAspect="1"/>
          </p:cNvPicPr>
          <p:nvPr>
            <p:ph idx="1"/>
          </p:nvPr>
        </p:nvPicPr>
        <p:blipFill>
          <a:blip r:embed="rId2"/>
          <a:stretch>
            <a:fillRect/>
          </a:stretch>
        </p:blipFill>
        <p:spPr>
          <a:xfrm>
            <a:off x="1584057" y="1080369"/>
            <a:ext cx="7407149" cy="4946358"/>
          </a:xfrm>
        </p:spPr>
      </p:pic>
    </p:spTree>
    <p:extLst>
      <p:ext uri="{BB962C8B-B14F-4D97-AF65-F5344CB8AC3E}">
        <p14:creationId xmlns:p14="http://schemas.microsoft.com/office/powerpoint/2010/main" val="7837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File Read</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a:lnSpc>
                <a:spcPct val="107000"/>
              </a:lnSpc>
              <a:spcAft>
                <a:spcPts val="800"/>
              </a:spcAft>
            </a:pPr>
            <a:r>
              <a:rPr lang="en-IN" b="1" dirty="0">
                <a:solidFill>
                  <a:srgbClr val="3A3A3A"/>
                </a:solidFill>
                <a:ea typeface="Times New Roman" panose="02020603050405020304" pitchFamily="18" charset="0"/>
                <a:cs typeface="Times New Roman" panose="02020603050405020304" pitchFamily="18" charset="0"/>
              </a:rPr>
              <a:t>There are three ways in which we can read the files in python.</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3A3A3A"/>
                </a:solidFill>
                <a:ea typeface="Times New Roman" panose="02020603050405020304" pitchFamily="18" charset="0"/>
                <a:cs typeface="Times New Roman" panose="02020603050405020304" pitchFamily="18" charset="0"/>
              </a:rPr>
              <a:t>read([n])</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err="1">
                <a:solidFill>
                  <a:srgbClr val="3A3A3A"/>
                </a:solidFill>
                <a:ea typeface="Times New Roman" panose="02020603050405020304" pitchFamily="18" charset="0"/>
                <a:cs typeface="Times New Roman" panose="02020603050405020304" pitchFamily="18" charset="0"/>
              </a:rPr>
              <a:t>readline</a:t>
            </a:r>
            <a:r>
              <a:rPr lang="en-IN" dirty="0">
                <a:solidFill>
                  <a:srgbClr val="3A3A3A"/>
                </a:solidFill>
                <a:ea typeface="Times New Roman" panose="02020603050405020304" pitchFamily="18" charset="0"/>
                <a:cs typeface="Times New Roman" panose="02020603050405020304" pitchFamily="18" charset="0"/>
              </a:rPr>
              <a:t>([n])</a:t>
            </a:r>
            <a:endParaRPr lang="en-IN" dirty="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err="1">
                <a:solidFill>
                  <a:srgbClr val="3A3A3A"/>
                </a:solidFill>
                <a:ea typeface="Times New Roman" panose="02020603050405020304" pitchFamily="18" charset="0"/>
                <a:cs typeface="Times New Roman" panose="02020603050405020304" pitchFamily="18" charset="0"/>
              </a:rPr>
              <a:t>readlines</a:t>
            </a:r>
            <a:r>
              <a:rPr lang="en-IN" dirty="0">
                <a:solidFill>
                  <a:srgbClr val="3A3A3A"/>
                </a:solidFill>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IN" dirty="0">
              <a:solidFill>
                <a:srgbClr val="3A3A3A"/>
              </a:solidFill>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US" dirty="0">
                <a:solidFill>
                  <a:srgbClr val="3A3A3A"/>
                </a:solidFill>
              </a:rPr>
              <a:t>Here, n is the number of bytes to be read.</a:t>
            </a:r>
            <a:endParaRPr lang="en-IN" dirty="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94482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3" name="Content Placeholder 2"/>
          <p:cNvSpPr>
            <a:spLocks noGrp="1"/>
          </p:cNvSpPr>
          <p:nvPr>
            <p:ph idx="1"/>
          </p:nvPr>
        </p:nvSpPr>
        <p:spPr/>
        <p:txBody>
          <a:bodyPr/>
          <a:lstStyle/>
          <a:p>
            <a:r>
              <a:rPr lang="en-IN" dirty="0"/>
              <a:t>This does not enter the names of the functions defined in </a:t>
            </a:r>
            <a:r>
              <a:rPr lang="en-IN" dirty="0" err="1"/>
              <a:t>fibo</a:t>
            </a:r>
            <a:r>
              <a:rPr lang="en-IN" dirty="0"/>
              <a:t> directly in the current symbol table</a:t>
            </a:r>
          </a:p>
          <a:p>
            <a:r>
              <a:rPr lang="en-IN" dirty="0"/>
              <a:t>It only enters the module name </a:t>
            </a:r>
            <a:r>
              <a:rPr lang="en-IN" dirty="0" err="1"/>
              <a:t>fibo</a:t>
            </a:r>
            <a:r>
              <a:rPr lang="en-IN" dirty="0"/>
              <a:t> there. </a:t>
            </a:r>
          </a:p>
          <a:p>
            <a:r>
              <a:rPr lang="en-IN" dirty="0"/>
              <a:t>Using the module name you can access the functions: </a:t>
            </a:r>
          </a:p>
          <a:p>
            <a:endParaRPr lang="en-IN" dirty="0"/>
          </a:p>
        </p:txBody>
      </p:sp>
      <p:pic>
        <p:nvPicPr>
          <p:cNvPr id="2050" name="Picture 2" descr="E:\Jain\Jain_2023\Python\M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64" y="2364585"/>
            <a:ext cx="9386197" cy="90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550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File Read</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008200"/>
                </a:solidFill>
                <a:latin typeface="Monaco"/>
              </a:rPr>
              <a:t>#read the entire file</a:t>
            </a:r>
          </a:p>
          <a:p>
            <a:pPr marL="0" lvl="0" indent="0" eaLnBrk="0" fontAlgn="base" hangingPunct="0">
              <a:lnSpc>
                <a:spcPct val="100000"/>
              </a:lnSpc>
              <a:spcBef>
                <a:spcPct val="0"/>
              </a:spcBef>
              <a:spcAft>
                <a:spcPct val="0"/>
              </a:spcAft>
              <a:buNone/>
            </a:pPr>
            <a:r>
              <a:rPr lang="en-US" altLang="en-US" dirty="0">
                <a:solidFill>
                  <a:srgbClr val="008200"/>
                </a:solidFill>
                <a:latin typeface="Monaco"/>
              </a:rPr>
              <a:t># a file named "file", will be opened with the reading mode. </a:t>
            </a:r>
            <a:endParaRPr lang="en-US" altLang="en-US" sz="1400" dirty="0"/>
          </a:p>
          <a:p>
            <a:pPr marL="0" lvl="0" indent="0" eaLnBrk="0" fontAlgn="base" hangingPunct="0">
              <a:lnSpc>
                <a:spcPct val="100000"/>
              </a:lnSpc>
              <a:spcBef>
                <a:spcPct val="0"/>
              </a:spcBef>
              <a:spcAft>
                <a:spcPct val="0"/>
              </a:spcAft>
              <a:buNone/>
            </a:pPr>
            <a:r>
              <a:rPr lang="en-US" altLang="en-US" dirty="0">
                <a:solidFill>
                  <a:srgbClr val="FF1493"/>
                </a:solidFill>
                <a:latin typeface="Monaco"/>
              </a:rPr>
              <a:t>file</a:t>
            </a:r>
            <a:r>
              <a:rPr lang="en-US" altLang="en-US" sz="2800" dirty="0">
                <a:solidFill>
                  <a:srgbClr val="333333"/>
                </a:solidFill>
                <a:latin typeface="Monaco"/>
              </a:rPr>
              <a:t> </a:t>
            </a:r>
            <a:r>
              <a:rPr lang="en-US" altLang="en-US" b="1" dirty="0">
                <a:solidFill>
                  <a:srgbClr val="006699"/>
                </a:solidFill>
                <a:latin typeface="Monaco"/>
              </a:rPr>
              <a:t>=</a:t>
            </a:r>
            <a:r>
              <a:rPr lang="en-US" altLang="en-US" sz="2800" dirty="0">
                <a:solidFill>
                  <a:srgbClr val="333333"/>
                </a:solidFill>
                <a:latin typeface="Monaco"/>
              </a:rPr>
              <a:t> </a:t>
            </a:r>
            <a:r>
              <a:rPr lang="en-US" altLang="en-US" dirty="0">
                <a:solidFill>
                  <a:srgbClr val="FF1493"/>
                </a:solidFill>
                <a:latin typeface="Monaco"/>
              </a:rPr>
              <a:t>open</a:t>
            </a:r>
            <a:r>
              <a:rPr lang="en-US" altLang="en-US" dirty="0">
                <a:solidFill>
                  <a:srgbClr val="000000"/>
                </a:solidFill>
                <a:latin typeface="Monaco"/>
              </a:rPr>
              <a:t>(</a:t>
            </a:r>
            <a:r>
              <a:rPr lang="en-US" altLang="en-US" dirty="0">
                <a:solidFill>
                  <a:srgbClr val="0000FF"/>
                </a:solidFill>
                <a:latin typeface="Monaco"/>
              </a:rPr>
              <a:t>'file.txt'</a:t>
            </a:r>
            <a:r>
              <a:rPr lang="en-US" altLang="en-US" dirty="0">
                <a:solidFill>
                  <a:srgbClr val="000000"/>
                </a:solidFill>
                <a:latin typeface="Monaco"/>
              </a:rPr>
              <a:t>, </a:t>
            </a:r>
            <a:r>
              <a:rPr lang="en-US" altLang="en-US" dirty="0">
                <a:solidFill>
                  <a:srgbClr val="0000FF"/>
                </a:solidFill>
                <a:latin typeface="Monaco"/>
              </a:rPr>
              <a:t>'r'</a:t>
            </a:r>
            <a:r>
              <a:rPr lang="en-US" altLang="en-US" dirty="0">
                <a:solidFill>
                  <a:srgbClr val="000000"/>
                </a:solidFill>
                <a:latin typeface="Monaco"/>
              </a:rPr>
              <a:t>) </a:t>
            </a:r>
            <a:endParaRPr lang="en-US" altLang="en-US" sz="1400" dirty="0"/>
          </a:p>
          <a:p>
            <a:pPr marL="0" lvl="0" indent="0" eaLnBrk="0" fontAlgn="base" hangingPunct="0">
              <a:lnSpc>
                <a:spcPct val="100000"/>
              </a:lnSpc>
              <a:spcBef>
                <a:spcPct val="0"/>
              </a:spcBef>
              <a:spcAft>
                <a:spcPct val="0"/>
              </a:spcAft>
              <a:buNone/>
            </a:pPr>
            <a:r>
              <a:rPr lang="en-US" altLang="en-US" dirty="0">
                <a:solidFill>
                  <a:srgbClr val="008200"/>
                </a:solidFill>
                <a:latin typeface="Monaco"/>
              </a:rPr>
              <a:t># Each line will be printed one by one in the file </a:t>
            </a:r>
            <a:endParaRPr lang="en-US" altLang="en-US" sz="1400" dirty="0"/>
          </a:p>
          <a:p>
            <a:pPr marL="0" lvl="0" indent="0" eaLnBrk="0" fontAlgn="base" hangingPunct="0">
              <a:lnSpc>
                <a:spcPct val="100000"/>
              </a:lnSpc>
              <a:spcBef>
                <a:spcPct val="0"/>
              </a:spcBef>
              <a:spcAft>
                <a:spcPct val="0"/>
              </a:spcAft>
              <a:buNone/>
            </a:pPr>
            <a:r>
              <a:rPr lang="en-US" altLang="en-US" b="1" dirty="0">
                <a:solidFill>
                  <a:srgbClr val="006699"/>
                </a:solidFill>
                <a:latin typeface="Monaco"/>
              </a:rPr>
              <a:t>for</a:t>
            </a:r>
            <a:r>
              <a:rPr lang="en-US" altLang="en-US" sz="2800" dirty="0">
                <a:solidFill>
                  <a:srgbClr val="333333"/>
                </a:solidFill>
                <a:latin typeface="Monaco"/>
              </a:rPr>
              <a:t> </a:t>
            </a:r>
            <a:r>
              <a:rPr lang="en-US" altLang="en-US" dirty="0">
                <a:solidFill>
                  <a:srgbClr val="000000"/>
                </a:solidFill>
                <a:latin typeface="Monaco"/>
              </a:rPr>
              <a:t>each </a:t>
            </a:r>
            <a:r>
              <a:rPr lang="en-US" altLang="en-US" b="1" dirty="0">
                <a:solidFill>
                  <a:srgbClr val="006699"/>
                </a:solidFill>
                <a:latin typeface="Monaco"/>
              </a:rPr>
              <a:t>in</a:t>
            </a:r>
            <a:r>
              <a:rPr lang="en-US" altLang="en-US" sz="2800" dirty="0">
                <a:solidFill>
                  <a:srgbClr val="333333"/>
                </a:solidFill>
                <a:latin typeface="Monaco"/>
              </a:rPr>
              <a:t> </a:t>
            </a:r>
            <a:r>
              <a:rPr lang="en-US" altLang="en-US" dirty="0">
                <a:solidFill>
                  <a:srgbClr val="FF1493"/>
                </a:solidFill>
                <a:latin typeface="Monaco"/>
              </a:rPr>
              <a:t>file</a:t>
            </a:r>
            <a:r>
              <a:rPr lang="en-US" altLang="en-US" dirty="0">
                <a:solidFill>
                  <a:srgbClr val="000000"/>
                </a:solidFill>
                <a:latin typeface="Monaco"/>
              </a:rPr>
              <a:t>: </a:t>
            </a:r>
            <a:endParaRPr lang="en-US" altLang="en-US" sz="1400" dirty="0"/>
          </a:p>
          <a:p>
            <a:pPr marL="0" lvl="0" indent="0" eaLnBrk="0" fontAlgn="base" hangingPunct="0">
              <a:lnSpc>
                <a:spcPct val="100000"/>
              </a:lnSpc>
              <a:spcBef>
                <a:spcPct val="0"/>
              </a:spcBef>
              <a:spcAft>
                <a:spcPct val="0"/>
              </a:spcAft>
              <a:buNone/>
            </a:pPr>
            <a:r>
              <a:rPr lang="en-US" altLang="en-US" dirty="0">
                <a:solidFill>
                  <a:srgbClr val="333333"/>
                </a:solidFill>
                <a:latin typeface="Monaco"/>
              </a:rPr>
              <a:t>  </a:t>
            </a:r>
            <a:r>
              <a:rPr lang="en-US" altLang="en-US" dirty="0">
                <a:solidFill>
                  <a:srgbClr val="FF1493"/>
                </a:solidFill>
                <a:latin typeface="Monaco"/>
              </a:rPr>
              <a:t>print</a:t>
            </a:r>
            <a:r>
              <a:rPr lang="en-US" altLang="en-US" sz="2800" dirty="0">
                <a:solidFill>
                  <a:srgbClr val="333333"/>
                </a:solidFill>
                <a:latin typeface="Monaco"/>
              </a:rPr>
              <a:t> </a:t>
            </a:r>
            <a:r>
              <a:rPr lang="en-US" altLang="en-US" dirty="0">
                <a:solidFill>
                  <a:srgbClr val="000000"/>
                </a:solidFill>
                <a:latin typeface="Monaco"/>
              </a:rPr>
              <a:t>(each)</a:t>
            </a:r>
          </a:p>
          <a:p>
            <a:pPr marL="0" lvl="0" indent="0" eaLnBrk="0" fontAlgn="base" hangingPunct="0">
              <a:lnSpc>
                <a:spcPct val="100000"/>
              </a:lnSpc>
              <a:spcBef>
                <a:spcPct val="0"/>
              </a:spcBef>
              <a:spcAft>
                <a:spcPct val="0"/>
              </a:spcAft>
              <a:buNone/>
            </a:pPr>
            <a:endParaRPr lang="en-US" altLang="en-US" dirty="0">
              <a:solidFill>
                <a:srgbClr val="000000"/>
              </a:solidFill>
              <a:latin typeface="Monaco"/>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#o/p</a:t>
            </a:r>
          </a:p>
          <a:p>
            <a:pPr marL="0" indent="0">
              <a:lnSpc>
                <a:spcPct val="100000"/>
              </a:lnSpc>
              <a:buNone/>
            </a:pPr>
            <a:r>
              <a:rPr lang="en-US" altLang="en-US" dirty="0">
                <a:solidFill>
                  <a:srgbClr val="333333"/>
                </a:solidFill>
                <a:latin typeface="Monaco"/>
              </a:rPr>
              <a:t>Hello how are you?</a:t>
            </a:r>
          </a:p>
          <a:p>
            <a:endParaRPr lang="en-IN" dirty="0"/>
          </a:p>
        </p:txBody>
      </p:sp>
    </p:spTree>
    <p:extLst>
      <p:ext uri="{BB962C8B-B14F-4D97-AF65-F5344CB8AC3E}">
        <p14:creationId xmlns:p14="http://schemas.microsoft.com/office/powerpoint/2010/main" val="219428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File Read</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Output</a:t>
            </a:r>
          </a:p>
          <a:p>
            <a:endParaRPr lang="en-IN" dirty="0"/>
          </a:p>
          <a:p>
            <a:endParaRPr lang="en-IN" dirty="0"/>
          </a:p>
          <a:p>
            <a:endParaRPr lang="en-IN" dirty="0"/>
          </a:p>
        </p:txBody>
      </p:sp>
      <p:pic>
        <p:nvPicPr>
          <p:cNvPr id="1027" name="Picture 3" descr="E:\Jain\Jain_2023\Python\M4\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461" y="1506682"/>
            <a:ext cx="6902594" cy="2531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Jain\Jain_2023\Python\M4\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227" y="4038124"/>
            <a:ext cx="3305718" cy="251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409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File Read</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Python code to illustrate read() mode character wise </a:t>
            </a:r>
          </a:p>
          <a:p>
            <a:pPr marL="0" indent="0">
              <a:buNone/>
            </a:pPr>
            <a:r>
              <a:rPr lang="en-US" dirty="0"/>
              <a:t>	</a:t>
            </a:r>
          </a:p>
          <a:p>
            <a:pPr marL="0" indent="0">
              <a:buNone/>
            </a:pPr>
            <a:r>
              <a:rPr lang="en-US"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Output – return the fifth character</a:t>
            </a:r>
          </a:p>
          <a:p>
            <a:pPr marL="0" indent="0">
              <a:buNone/>
            </a:pPr>
            <a:endParaRPr lang="en-IN" dirty="0"/>
          </a:p>
          <a:p>
            <a:endParaRPr lang="en-IN" dirty="0"/>
          </a:p>
        </p:txBody>
      </p:sp>
      <p:pic>
        <p:nvPicPr>
          <p:cNvPr id="2050" name="Picture 2" descr="E:\Jain\Jain_2023\Python\M4\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24" y="2350078"/>
            <a:ext cx="4980276" cy="125628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Jain\Jain_2023\Python\M4\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612" y="4518313"/>
            <a:ext cx="3724208" cy="159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238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File Write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r>
              <a:rPr lang="en-US" dirty="0"/>
              <a:t>Opening a file to write. </a:t>
            </a:r>
          </a:p>
          <a:p>
            <a:r>
              <a:rPr lang="en-US" dirty="0"/>
              <a:t>Appending and writing to a file. </a:t>
            </a:r>
          </a:p>
          <a:p>
            <a:r>
              <a:rPr lang="en-US" dirty="0"/>
              <a:t>Closing a file </a:t>
            </a:r>
          </a:p>
          <a:p>
            <a:endParaRPr lang="en-US" dirty="0"/>
          </a:p>
          <a:p>
            <a:r>
              <a:rPr lang="en-US" dirty="0"/>
              <a:t>Python offers built-in functions to open, write, read, close and delete files. </a:t>
            </a:r>
          </a:p>
          <a:p>
            <a:endParaRPr lang="en-US" dirty="0"/>
          </a:p>
          <a:p>
            <a:endParaRPr lang="en-IN" dirty="0"/>
          </a:p>
          <a:p>
            <a:endParaRPr lang="en-IN" dirty="0"/>
          </a:p>
          <a:p>
            <a:endParaRPr lang="en-IN" dirty="0"/>
          </a:p>
        </p:txBody>
      </p:sp>
      <p:pic>
        <p:nvPicPr>
          <p:cNvPr id="8" name="Content Placeholder 4" descr="Text&#10;&#10;Description automatically generated with medium confidence">
            <a:extLst>
              <a:ext uri="{FF2B5EF4-FFF2-40B4-BE49-F238E27FC236}">
                <a16:creationId xmlns:a16="http://schemas.microsoft.com/office/drawing/2014/main" id="{A161912C-13E8-2961-13DC-B8786D682E59}"/>
              </a:ext>
            </a:extLst>
          </p:cNvPr>
          <p:cNvPicPr>
            <a:picLocks noChangeAspect="1"/>
          </p:cNvPicPr>
          <p:nvPr/>
        </p:nvPicPr>
        <p:blipFill>
          <a:blip r:embed="rId2"/>
          <a:stretch>
            <a:fillRect/>
          </a:stretch>
        </p:blipFill>
        <p:spPr>
          <a:xfrm>
            <a:off x="1203330" y="1600179"/>
            <a:ext cx="9778410" cy="1212294"/>
          </a:xfrm>
          <a:prstGeom prst="rect">
            <a:avLst/>
          </a:prstGeom>
        </p:spPr>
      </p:pic>
    </p:spTree>
    <p:extLst>
      <p:ext uri="{BB962C8B-B14F-4D97-AF65-F5344CB8AC3E}">
        <p14:creationId xmlns:p14="http://schemas.microsoft.com/office/powerpoint/2010/main" val="3264986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File Write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marL="0" indent="0">
              <a:buNone/>
            </a:pPr>
            <a:r>
              <a:rPr lang="en-US" dirty="0">
                <a:solidFill>
                  <a:srgbClr val="3A3A3A"/>
                </a:solidFill>
              </a:rPr>
              <a:t>In order to write data into a file, we must open the file in write mode.</a:t>
            </a:r>
            <a:endParaRPr lang="en-US" b="1" dirty="0">
              <a:solidFill>
                <a:srgbClr val="3A3A3A"/>
              </a:solidFill>
            </a:endParaRPr>
          </a:p>
          <a:p>
            <a:r>
              <a:rPr lang="en-US" b="1" dirty="0">
                <a:solidFill>
                  <a:srgbClr val="3A3A3A"/>
                </a:solidFill>
              </a:rPr>
              <a:t>We have two methods for writing data into a file as shown below.</a:t>
            </a:r>
            <a:endParaRPr lang="en-US" dirty="0">
              <a:solidFill>
                <a:srgbClr val="3A3A3A"/>
              </a:solidFill>
            </a:endParaRPr>
          </a:p>
          <a:p>
            <a:r>
              <a:rPr lang="en-US" dirty="0">
                <a:solidFill>
                  <a:srgbClr val="3A3A3A"/>
                </a:solidFill>
              </a:rPr>
              <a:t>write(string)</a:t>
            </a:r>
          </a:p>
          <a:p>
            <a:r>
              <a:rPr lang="en-US" dirty="0" err="1">
                <a:solidFill>
                  <a:srgbClr val="3A3A3A"/>
                </a:solidFill>
              </a:rPr>
              <a:t>writelines</a:t>
            </a:r>
            <a:r>
              <a:rPr lang="en-US" dirty="0">
                <a:solidFill>
                  <a:srgbClr val="3A3A3A"/>
                </a:solidFill>
              </a:rPr>
              <a:t>(list)</a:t>
            </a:r>
          </a:p>
          <a:p>
            <a:r>
              <a:rPr lang="en-IN" b="1" dirty="0"/>
              <a:t>Example</a:t>
            </a:r>
          </a:p>
          <a:p>
            <a:endParaRPr lang="en-IN" dirty="0"/>
          </a:p>
        </p:txBody>
      </p:sp>
      <p:pic>
        <p:nvPicPr>
          <p:cNvPr id="3075" name="Picture 3" descr="E:\Jain\Jain_2023\Python\M4\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240" y="3107747"/>
            <a:ext cx="9369700" cy="265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87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File Write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b="1" dirty="0">
                <a:solidFill>
                  <a:srgbClr val="3A3A3A"/>
                </a:solidFill>
              </a:rPr>
              <a:t>Example - </a:t>
            </a:r>
            <a:r>
              <a:rPr lang="en-US" b="1" dirty="0"/>
              <a:t># Open file1.txt file that has some information stored, read all the data from the output.txt </a:t>
            </a:r>
          </a:p>
          <a:p>
            <a:pPr marL="0" indent="0">
              <a:buNone/>
            </a:pPr>
            <a:r>
              <a:rPr lang="en-US" b="1" dirty="0"/>
              <a:t>and write to output.txt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Output</a:t>
            </a:r>
          </a:p>
          <a:p>
            <a:pPr marL="0" indent="0">
              <a:buNone/>
            </a:pPr>
            <a:endParaRPr lang="en-US" b="1" dirty="0"/>
          </a:p>
          <a:p>
            <a:endParaRPr lang="en-IN" dirty="0"/>
          </a:p>
        </p:txBody>
      </p:sp>
      <p:pic>
        <p:nvPicPr>
          <p:cNvPr id="4098" name="Picture 2" descr="E:\Jain\Jain_2023\Python\M4\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30" y="2195945"/>
            <a:ext cx="9667268" cy="198812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Jain\Jain_2023\Python\M4\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302" y="4798436"/>
            <a:ext cx="7456687" cy="104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99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tell() Method</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b="1" dirty="0">
                <a:solidFill>
                  <a:srgbClr val="3A3A3A"/>
                </a:solidFill>
              </a:rPr>
              <a:t>Example</a:t>
            </a:r>
          </a:p>
          <a:p>
            <a:endParaRPr lang="en-IN" b="1" dirty="0">
              <a:solidFill>
                <a:srgbClr val="3A3A3A"/>
              </a:solidFill>
            </a:endParaRPr>
          </a:p>
          <a:p>
            <a:endParaRPr lang="en-IN" b="1" dirty="0">
              <a:solidFill>
                <a:srgbClr val="3A3A3A"/>
              </a:solidFill>
            </a:endParaRPr>
          </a:p>
          <a:p>
            <a:endParaRPr lang="en-IN" b="1" dirty="0">
              <a:solidFill>
                <a:srgbClr val="3A3A3A"/>
              </a:solidFill>
            </a:endParaRPr>
          </a:p>
          <a:p>
            <a:endParaRPr lang="en-IN" b="1" dirty="0">
              <a:solidFill>
                <a:srgbClr val="3A3A3A"/>
              </a:solidFill>
            </a:endParaRPr>
          </a:p>
          <a:p>
            <a:endParaRPr lang="en-IN" b="1" dirty="0">
              <a:solidFill>
                <a:srgbClr val="3A3A3A"/>
              </a:solidFill>
            </a:endParaRPr>
          </a:p>
          <a:p>
            <a:endParaRPr lang="en-IN" b="1" dirty="0">
              <a:solidFill>
                <a:srgbClr val="3A3A3A"/>
              </a:solidFill>
            </a:endParaRPr>
          </a:p>
          <a:p>
            <a:r>
              <a:rPr lang="en-US" dirty="0"/>
              <a:t>Here, you can observe that we have used the tell() method which prints  where the cursor is currently at.</a:t>
            </a:r>
          </a:p>
          <a:p>
            <a:endParaRPr lang="en-US" dirty="0"/>
          </a:p>
          <a:p>
            <a:endParaRPr lang="en-IN" b="1" dirty="0">
              <a:solidFill>
                <a:srgbClr val="3A3A3A"/>
              </a:solidFill>
            </a:endParaRPr>
          </a:p>
          <a:p>
            <a:endParaRPr lang="en-IN" dirty="0"/>
          </a:p>
        </p:txBody>
      </p:sp>
      <p:pic>
        <p:nvPicPr>
          <p:cNvPr id="5122" name="Picture 2" descr="E:\Jain\Jain_2023\Python\M4\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70" y="1635269"/>
            <a:ext cx="8003263" cy="185607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E:\Jain\Jain_2023\Python\M4\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929" y="4385830"/>
            <a:ext cx="4903499" cy="1446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233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seek() Method</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b="1" dirty="0"/>
              <a:t>Syntax</a:t>
            </a:r>
          </a:p>
          <a:p>
            <a:r>
              <a:rPr lang="en-US" dirty="0"/>
              <a:t>seek(offset): </a:t>
            </a:r>
          </a:p>
          <a:p>
            <a:r>
              <a:rPr lang="en-US" dirty="0"/>
              <a:t>The offset takes three types of arguments namely 0,1 and 2.</a:t>
            </a:r>
          </a:p>
          <a:p>
            <a:endParaRPr lang="en-US" dirty="0"/>
          </a:p>
          <a:p>
            <a:r>
              <a:rPr lang="en-US" dirty="0"/>
              <a:t>#When the offset is 0: Reference will be pointed at the beginning of the file.</a:t>
            </a:r>
          </a:p>
          <a:p>
            <a:r>
              <a:rPr lang="en-US" dirty="0"/>
              <a:t>#When the offset is 1: Reference will be pointed at the current cursor position.</a:t>
            </a:r>
          </a:p>
          <a:p>
            <a:r>
              <a:rPr lang="en-US" dirty="0"/>
              <a:t>#When the offset is 2: Reference will be pointed at the end of the file.</a:t>
            </a:r>
            <a:endParaRPr lang="en-IN" dirty="0"/>
          </a:p>
          <a:p>
            <a:endParaRPr lang="en-IN" b="1" dirty="0">
              <a:solidFill>
                <a:srgbClr val="3A3A3A"/>
              </a:solidFill>
            </a:endParaRPr>
          </a:p>
          <a:p>
            <a:endParaRPr lang="en-IN" b="1" dirty="0">
              <a:solidFill>
                <a:srgbClr val="3A3A3A"/>
              </a:solidFill>
            </a:endParaRPr>
          </a:p>
          <a:p>
            <a:endParaRPr lang="en-IN" b="1" dirty="0">
              <a:solidFill>
                <a:srgbClr val="3A3A3A"/>
              </a:solidFill>
            </a:endParaRPr>
          </a:p>
          <a:p>
            <a:endParaRPr lang="en-IN" b="1" dirty="0">
              <a:solidFill>
                <a:srgbClr val="3A3A3A"/>
              </a:solidFill>
            </a:endParaRPr>
          </a:p>
          <a:p>
            <a:endParaRPr lang="en-IN" b="1" dirty="0">
              <a:solidFill>
                <a:srgbClr val="3A3A3A"/>
              </a:solidFill>
            </a:endParaRPr>
          </a:p>
          <a:p>
            <a:endParaRPr lang="en-IN" b="1" dirty="0">
              <a:solidFill>
                <a:srgbClr val="3A3A3A"/>
              </a:solidFill>
            </a:endParaRPr>
          </a:p>
          <a:p>
            <a:endParaRPr lang="en-IN" b="1" dirty="0">
              <a:solidFill>
                <a:srgbClr val="3A3A3A"/>
              </a:solidFill>
            </a:endParaRPr>
          </a:p>
          <a:p>
            <a:endParaRPr lang="en-US" dirty="0"/>
          </a:p>
          <a:p>
            <a:endParaRPr lang="en-IN" b="1" dirty="0">
              <a:solidFill>
                <a:srgbClr val="3A3A3A"/>
              </a:solidFill>
            </a:endParaRPr>
          </a:p>
          <a:p>
            <a:endParaRPr lang="en-IN" dirty="0"/>
          </a:p>
        </p:txBody>
      </p:sp>
    </p:spTree>
    <p:extLst>
      <p:ext uri="{BB962C8B-B14F-4D97-AF65-F5344CB8AC3E}">
        <p14:creationId xmlns:p14="http://schemas.microsoft.com/office/powerpoint/2010/main" val="1529899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seek() Method</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b="1" dirty="0"/>
              <a:t>Example – seek()</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Points </a:t>
            </a:r>
            <a:r>
              <a:rPr lang="en-IN" dirty="0" err="1"/>
              <a:t>zero’th</a:t>
            </a:r>
            <a:r>
              <a:rPr lang="en-IN" dirty="0"/>
              <a:t> position</a:t>
            </a:r>
          </a:p>
          <a:p>
            <a:endParaRPr lang="en-IN" dirty="0"/>
          </a:p>
        </p:txBody>
      </p:sp>
      <p:pic>
        <p:nvPicPr>
          <p:cNvPr id="6146" name="Picture 2" descr="E:\Jain\Jain_2023\Python\M4\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717" y="1780308"/>
            <a:ext cx="5690755" cy="371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220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handling Operations – seek() Method</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b="1" dirty="0"/>
              <a:t>Example – seek()</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Points last position position</a:t>
            </a:r>
          </a:p>
          <a:p>
            <a:endParaRPr lang="en-IN" dirty="0"/>
          </a:p>
        </p:txBody>
      </p:sp>
      <p:pic>
        <p:nvPicPr>
          <p:cNvPr id="7170" name="Picture 2" descr="E:\Jain\Jain_2023\Python\M4\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079" y="1589377"/>
            <a:ext cx="6708630" cy="381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78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7427-F6DB-4B1A-B866-DAA166A6904D}"/>
              </a:ext>
            </a:extLst>
          </p:cNvPr>
          <p:cNvSpPr>
            <a:spLocks noGrp="1"/>
          </p:cNvSpPr>
          <p:nvPr>
            <p:ph type="title"/>
          </p:nvPr>
        </p:nvSpPr>
        <p:spPr/>
        <p:txBody>
          <a:bodyPr/>
          <a:lstStyle/>
          <a:p>
            <a:r>
              <a:rPr lang="en-US" dirty="0"/>
              <a:t>Modules</a:t>
            </a:r>
            <a:endParaRPr lang="en-IN" dirty="0"/>
          </a:p>
        </p:txBody>
      </p:sp>
      <p:sp>
        <p:nvSpPr>
          <p:cNvPr id="4" name="Content Placeholder 3">
            <a:extLst>
              <a:ext uri="{FF2B5EF4-FFF2-40B4-BE49-F238E27FC236}">
                <a16:creationId xmlns:a16="http://schemas.microsoft.com/office/drawing/2014/main" id="{4E9A1BEE-6358-0FB3-2075-F6EFD75F55D5}"/>
              </a:ext>
            </a:extLst>
          </p:cNvPr>
          <p:cNvSpPr>
            <a:spLocks noGrp="1"/>
          </p:cNvSpPr>
          <p:nvPr>
            <p:ph idx="1"/>
          </p:nvPr>
        </p:nvSpPr>
        <p:spPr/>
        <p:txBody>
          <a:bodyPr/>
          <a:lstStyle/>
          <a:p>
            <a:r>
              <a:rPr lang="en-IN" dirty="0"/>
              <a:t>A module can contain executable statements as well as function definitions.</a:t>
            </a:r>
          </a:p>
          <a:p>
            <a:r>
              <a:rPr lang="en-IN" dirty="0"/>
              <a:t>These statements are intended to initialize the module.</a:t>
            </a:r>
          </a:p>
          <a:p>
            <a:r>
              <a:rPr lang="en-IN" dirty="0"/>
              <a:t>They are executed only the first time the module name is encountered in an import statement.</a:t>
            </a:r>
          </a:p>
          <a:p>
            <a:r>
              <a:rPr lang="en-IN" dirty="0"/>
              <a:t>Each module has its own private symbol table, which is used as the global symbol table by all functions defined in the module.</a:t>
            </a:r>
          </a:p>
          <a:p>
            <a:r>
              <a:rPr lang="en-IN" dirty="0"/>
              <a:t>Thus, the author of a module can use global variables in the module without worrying about accidental clashes with a user’s global variables. </a:t>
            </a:r>
          </a:p>
          <a:p>
            <a:r>
              <a:rPr lang="en-IN" dirty="0"/>
              <a:t>On the other hand, if you know what you are doing you can touch a module’s global variables with the same notation used to refer to its functions, </a:t>
            </a:r>
            <a:r>
              <a:rPr lang="en-IN" dirty="0" err="1"/>
              <a:t>modname.itemname</a:t>
            </a:r>
            <a:r>
              <a:rPr lang="en-IN" dirty="0"/>
              <a:t>. </a:t>
            </a:r>
          </a:p>
          <a:p>
            <a:r>
              <a:rPr lang="en-IN" dirty="0"/>
              <a:t>Modules can import other modules. It is customary but not required to place all import statements at the beginning of a module </a:t>
            </a:r>
          </a:p>
          <a:p>
            <a:r>
              <a:rPr lang="en-IN" dirty="0"/>
              <a:t>The imported module names are placed in the importing module’s global symbol table.</a:t>
            </a:r>
          </a:p>
          <a:p>
            <a:endParaRPr lang="en-IN" dirty="0"/>
          </a:p>
        </p:txBody>
      </p:sp>
    </p:spTree>
    <p:extLst>
      <p:ext uri="{BB962C8B-B14F-4D97-AF65-F5344CB8AC3E}">
        <p14:creationId xmlns:p14="http://schemas.microsoft.com/office/powerpoint/2010/main" val="36907976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Reading Binary file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Use the '</a:t>
            </a:r>
            <a:r>
              <a:rPr lang="en-IN" dirty="0" err="1"/>
              <a:t>rb</a:t>
            </a:r>
            <a:r>
              <a:rPr lang="en-IN" dirty="0"/>
              <a:t>' mode in the open() function to read a binary files.</a:t>
            </a:r>
          </a:p>
          <a:p>
            <a:r>
              <a:rPr lang="en-IN" b="1" dirty="0"/>
              <a:t>Syntax</a:t>
            </a:r>
          </a:p>
          <a:p>
            <a:r>
              <a:rPr lang="en-IN" b="1" dirty="0"/>
              <a:t>open(“file location”, “</a:t>
            </a:r>
            <a:r>
              <a:rPr lang="en-IN" b="1" dirty="0" err="1"/>
              <a:t>rb</a:t>
            </a:r>
            <a:r>
              <a:rPr lang="en-IN" b="1" dirty="0"/>
              <a:t>)</a:t>
            </a:r>
          </a:p>
          <a:p>
            <a:r>
              <a:rPr lang="en-IN" b="1" dirty="0"/>
              <a:t>Example</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dirty="0"/>
          </a:p>
        </p:txBody>
      </p:sp>
      <p:pic>
        <p:nvPicPr>
          <p:cNvPr id="8194" name="Picture 2" descr="E:\Jain\Jain_2023\Python\M4\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23" y="2578677"/>
            <a:ext cx="9523268"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615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Using With statement</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b="1" dirty="0"/>
              <a:t>With </a:t>
            </a:r>
            <a:r>
              <a:rPr lang="en-IN" dirty="0"/>
              <a:t>keyword in python use as context manager.</a:t>
            </a:r>
          </a:p>
          <a:p>
            <a:r>
              <a:rPr lang="en-IN" dirty="0"/>
              <a:t>It will automatically release files once its usage is complete.</a:t>
            </a:r>
          </a:p>
          <a:p>
            <a:r>
              <a:rPr lang="en-IN" dirty="0"/>
              <a:t>It is a standard practice is generally used with context manager.</a:t>
            </a:r>
          </a:p>
          <a:p>
            <a:r>
              <a:rPr lang="en-IN" dirty="0"/>
              <a:t>It is necessary that, make sure of release the resources after usage.</a:t>
            </a:r>
          </a:p>
          <a:p>
            <a:r>
              <a:rPr lang="en-IN" dirty="0"/>
              <a:t> If they are not released, then it will lead to resource leakage and may cause the system to either slow down or crash.</a:t>
            </a:r>
          </a:p>
          <a:p>
            <a:r>
              <a:rPr lang="en-IN" dirty="0"/>
              <a:t>Thus we use with context manager.</a:t>
            </a:r>
          </a:p>
          <a:p>
            <a:r>
              <a:rPr lang="en-IN" b="1" dirty="0"/>
              <a:t>Syntax</a:t>
            </a:r>
          </a:p>
          <a:p>
            <a:r>
              <a:rPr lang="en-IN" b="1" i="1" dirty="0"/>
              <a:t>with open(</a:t>
            </a:r>
            <a:r>
              <a:rPr lang="en-IN" b="1" i="1" dirty="0" err="1"/>
              <a:t>file_path</a:t>
            </a:r>
            <a:r>
              <a:rPr lang="en-IN" b="1" i="1" dirty="0"/>
              <a:t>, mode, encoding) as file:</a:t>
            </a:r>
          </a:p>
          <a:p>
            <a:r>
              <a:rPr lang="en-IN" b="1" i="1" dirty="0" err="1"/>
              <a:t>file_path</a:t>
            </a:r>
            <a:r>
              <a:rPr lang="en-IN" b="1" i="1" dirty="0"/>
              <a:t>:</a:t>
            </a:r>
            <a:r>
              <a:rPr lang="en-IN" i="1" dirty="0"/>
              <a:t> It is the path to the file to open</a:t>
            </a:r>
          </a:p>
          <a:p>
            <a:r>
              <a:rPr lang="en-IN" b="1" i="1" dirty="0"/>
              <a:t>mode:</a:t>
            </a:r>
            <a:r>
              <a:rPr lang="en-IN" i="1" dirty="0"/>
              <a:t> mode of operation on the file. ex.: read, write etc. (represented by r, w, r+, w+, </a:t>
            </a:r>
            <a:r>
              <a:rPr lang="en-IN" i="1" dirty="0" err="1"/>
              <a:t>rb</a:t>
            </a:r>
            <a:r>
              <a:rPr lang="en-IN" i="1" dirty="0"/>
              <a:t>, </a:t>
            </a:r>
            <a:r>
              <a:rPr lang="en-IN" i="1" dirty="0" err="1"/>
              <a:t>wb</a:t>
            </a:r>
            <a:r>
              <a:rPr lang="en-IN" i="1" dirty="0"/>
              <a:t> etc.)</a:t>
            </a:r>
          </a:p>
          <a:p>
            <a:r>
              <a:rPr lang="en-IN" b="1" i="1" dirty="0"/>
              <a:t>encoding:</a:t>
            </a:r>
            <a:r>
              <a:rPr lang="en-IN" i="1" dirty="0"/>
              <a:t> read the file in correct encoding format.</a:t>
            </a:r>
          </a:p>
          <a:p>
            <a:endParaRPr lang="en-IN" b="1" dirty="0"/>
          </a:p>
        </p:txBody>
      </p:sp>
    </p:spTree>
    <p:extLst>
      <p:ext uri="{BB962C8B-B14F-4D97-AF65-F5344CB8AC3E}">
        <p14:creationId xmlns:p14="http://schemas.microsoft.com/office/powerpoint/2010/main" val="2359460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File Using With statement</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b="1" dirty="0"/>
              <a:t>Example</a:t>
            </a:r>
          </a:p>
          <a:p>
            <a:endParaRPr lang="en-IN" b="1" dirty="0"/>
          </a:p>
        </p:txBody>
      </p:sp>
      <p:pic>
        <p:nvPicPr>
          <p:cNvPr id="9218" name="Picture 2" descr="E:\Jain\Jain_2023\Python\M4\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017" y="1511445"/>
            <a:ext cx="5978237" cy="496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613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Command Line Arguments: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The arguments that are given after the name of the program in the command line shell of the operating system are known as Command Line Arguments. Python provides various ways of dealing with these types of arguments. The most common is: </a:t>
            </a:r>
          </a:p>
          <a:p>
            <a:r>
              <a:rPr lang="en-US" dirty="0">
                <a:hlinkClick r:id="rId2">
                  <a:extLst>
                    <a:ext uri="{A12FA001-AC4F-418D-AE19-62706E023703}">
                      <ahyp:hlinkClr xmlns:ahyp="http://schemas.microsoft.com/office/drawing/2018/hyperlinkcolor" val="tx"/>
                    </a:ext>
                  </a:extLst>
                </a:hlinkClick>
              </a:rPr>
              <a:t>Using </a:t>
            </a:r>
            <a:r>
              <a:rPr lang="en-US" dirty="0" err="1">
                <a:hlinkClick r:id="rId2">
                  <a:extLst>
                    <a:ext uri="{A12FA001-AC4F-418D-AE19-62706E023703}">
                      <ahyp:hlinkClr xmlns:ahyp="http://schemas.microsoft.com/office/drawing/2018/hyperlinkcolor" val="tx"/>
                    </a:ext>
                  </a:extLst>
                </a:hlinkClick>
              </a:rPr>
              <a:t>sys.argv</a:t>
            </a:r>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IN" b="1" dirty="0"/>
          </a:p>
          <a:p>
            <a:endParaRPr lang="en-IN" b="1" dirty="0"/>
          </a:p>
        </p:txBody>
      </p:sp>
    </p:spTree>
    <p:extLst>
      <p:ext uri="{BB962C8B-B14F-4D97-AF65-F5344CB8AC3E}">
        <p14:creationId xmlns:p14="http://schemas.microsoft.com/office/powerpoint/2010/main" val="992373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sys module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The sys module offers variables and functions for modifying many elements of the Python runtime environment. </a:t>
            </a:r>
          </a:p>
          <a:p>
            <a:r>
              <a:rPr lang="en-US" dirty="0"/>
              <a:t>This module gives users access to some variables that the interpreter uses or maintains as well as functions that have close relationships with the interpreter.</a:t>
            </a:r>
          </a:p>
          <a:p>
            <a:r>
              <a:rPr lang="en-US" dirty="0"/>
              <a:t>One such variable is the straightforward list structure seen in </a:t>
            </a:r>
            <a:r>
              <a:rPr lang="en-US" dirty="0" err="1"/>
              <a:t>sys.argv</a:t>
            </a:r>
            <a:r>
              <a:rPr lang="en-US" dirty="0"/>
              <a:t>. </a:t>
            </a:r>
          </a:p>
          <a:p>
            <a:r>
              <a:rPr lang="en-US" dirty="0"/>
              <a:t>Its primary goals are:</a:t>
            </a:r>
            <a:br>
              <a:rPr lang="en-US" dirty="0"/>
            </a:br>
            <a:r>
              <a:rPr lang="en-US" dirty="0"/>
              <a:t>It is a collection of command-line options.</a:t>
            </a:r>
            <a:br>
              <a:rPr lang="en-US" dirty="0"/>
            </a:br>
            <a:r>
              <a:rPr lang="en-US" dirty="0"/>
              <a:t>The quantity of command line arguments is given by </a:t>
            </a:r>
            <a:r>
              <a:rPr lang="en-US" dirty="0" err="1"/>
              <a:t>len</a:t>
            </a:r>
            <a:r>
              <a:rPr lang="en-US" dirty="0"/>
              <a:t>(</a:t>
            </a:r>
            <a:r>
              <a:rPr lang="en-US" dirty="0" err="1"/>
              <a:t>sys.argv</a:t>
            </a:r>
            <a:r>
              <a:rPr lang="en-US" dirty="0"/>
              <a:t>).</a:t>
            </a:r>
            <a:br>
              <a:rPr lang="en-US" dirty="0"/>
            </a:br>
            <a:r>
              <a:rPr lang="en-US" dirty="0"/>
              <a:t>The name of the current Python script is </a:t>
            </a:r>
            <a:r>
              <a:rPr lang="en-US" dirty="0" err="1"/>
              <a:t>sys.argv</a:t>
            </a:r>
            <a:r>
              <a:rPr lang="en-US" dirty="0"/>
              <a:t>[0].</a:t>
            </a:r>
            <a:endParaRPr lang="en-IN" dirty="0"/>
          </a:p>
          <a:p>
            <a:endParaRPr lang="en-IN" b="1" dirty="0"/>
          </a:p>
        </p:txBody>
      </p:sp>
    </p:spTree>
    <p:extLst>
      <p:ext uri="{BB962C8B-B14F-4D97-AF65-F5344CB8AC3E}">
        <p14:creationId xmlns:p14="http://schemas.microsoft.com/office/powerpoint/2010/main" val="2863786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sys module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b="1" dirty="0"/>
          </a:p>
        </p:txBody>
      </p:sp>
      <p:pic>
        <p:nvPicPr>
          <p:cNvPr id="5" name="Picture 4">
            <a:extLst>
              <a:ext uri="{FF2B5EF4-FFF2-40B4-BE49-F238E27FC236}">
                <a16:creationId xmlns:a16="http://schemas.microsoft.com/office/drawing/2014/main" id="{71CAD989-8D08-4216-A199-C3C1FF28AC2C}"/>
              </a:ext>
            </a:extLst>
          </p:cNvPr>
          <p:cNvPicPr>
            <a:picLocks noChangeAspect="1"/>
          </p:cNvPicPr>
          <p:nvPr/>
        </p:nvPicPr>
        <p:blipFill>
          <a:blip r:embed="rId2"/>
          <a:stretch>
            <a:fillRect/>
          </a:stretch>
        </p:blipFill>
        <p:spPr>
          <a:xfrm>
            <a:off x="3152438" y="836814"/>
            <a:ext cx="4356726" cy="5283717"/>
          </a:xfrm>
          <a:prstGeom prst="rect">
            <a:avLst/>
          </a:prstGeom>
        </p:spPr>
      </p:pic>
    </p:spTree>
    <p:extLst>
      <p:ext uri="{BB962C8B-B14F-4D97-AF65-F5344CB8AC3E}">
        <p14:creationId xmlns:p14="http://schemas.microsoft.com/office/powerpoint/2010/main" val="3327040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Comma Separated Value Files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A CSV (Comma Separated Values) file is a type of plain text document that organizes tabular data using a specific format. </a:t>
            </a:r>
          </a:p>
          <a:p>
            <a:r>
              <a:rPr lang="en-US" dirty="0"/>
              <a:t>A comma is used to separate the data in the CSV file format, which is a bounded text document. </a:t>
            </a:r>
          </a:p>
          <a:p>
            <a:r>
              <a:rPr lang="en-US" dirty="0"/>
              <a:t>The document's rows are all data logs.</a:t>
            </a:r>
          </a:p>
          <a:p>
            <a:r>
              <a:rPr lang="en-US" dirty="0"/>
              <a:t>Each log contains one or more fields that are separated by commas. </a:t>
            </a:r>
          </a:p>
          <a:p>
            <a:r>
              <a:rPr lang="en-US" dirty="0"/>
              <a:t>The most widely used file format for importing and exporting databases and spreadsheets.</a:t>
            </a:r>
          </a:p>
          <a:p>
            <a:r>
              <a:rPr lang="en-US" b="1" dirty="0" err="1"/>
              <a:t>csv</a:t>
            </a:r>
            <a:r>
              <a:rPr lang="en-US" b="1" dirty="0"/>
              <a:t> Module: </a:t>
            </a:r>
            <a:r>
              <a:rPr lang="en-US" dirty="0"/>
              <a:t>The CSV module is one of the modules in Python which provides classes for reading and writing tabular information in CSV file format.</a:t>
            </a:r>
          </a:p>
          <a:p>
            <a:endParaRPr lang="en-IN" dirty="0"/>
          </a:p>
          <a:p>
            <a:endParaRPr lang="en-IN" b="1" dirty="0"/>
          </a:p>
        </p:txBody>
      </p:sp>
    </p:spTree>
    <p:extLst>
      <p:ext uri="{BB962C8B-B14F-4D97-AF65-F5344CB8AC3E}">
        <p14:creationId xmlns:p14="http://schemas.microsoft.com/office/powerpoint/2010/main" val="1173526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Comma Separated Value Files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Using </a:t>
            </a:r>
            <a:r>
              <a:rPr lang="en-US" b="1" dirty="0" err="1"/>
              <a:t>csv.reader</a:t>
            </a:r>
            <a:r>
              <a:rPr lang="en-US" b="1" dirty="0"/>
              <a:t>(): </a:t>
            </a:r>
          </a:p>
          <a:p>
            <a:r>
              <a:rPr lang="en-US" dirty="0"/>
              <a:t>At first, the CSV file is opened using the open() method in ‘r’ mode(specifies read mode while opening a file) which returns the file object.</a:t>
            </a:r>
          </a:p>
          <a:p>
            <a:r>
              <a:rPr lang="en-US" dirty="0"/>
              <a:t>Then it is read by using the reader() method of CSV module that returns the reader object that iterates throughout the lines in the specified CSV document.</a:t>
            </a:r>
          </a:p>
          <a:p>
            <a:r>
              <a:rPr lang="en-US" dirty="0"/>
              <a:t>Note: The ‘with’ keyword is used along with the open() method as it simplifies exception handling</a:t>
            </a:r>
          </a:p>
          <a:p>
            <a:r>
              <a:rPr lang="en-US" b="1" dirty="0"/>
              <a:t>Example</a:t>
            </a:r>
          </a:p>
          <a:p>
            <a:endParaRPr lang="en-IN" b="1" dirty="0"/>
          </a:p>
        </p:txBody>
      </p:sp>
    </p:spTree>
    <p:extLst>
      <p:ext uri="{BB962C8B-B14F-4D97-AF65-F5344CB8AC3E}">
        <p14:creationId xmlns:p14="http://schemas.microsoft.com/office/powerpoint/2010/main" val="2556773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Comma Separated Value Files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b="1" dirty="0"/>
              <a:t>Example</a:t>
            </a:r>
          </a:p>
          <a:p>
            <a:endParaRPr lang="en-IN" b="1" dirty="0"/>
          </a:p>
        </p:txBody>
      </p:sp>
      <p:pic>
        <p:nvPicPr>
          <p:cNvPr id="5" name="Picture 4">
            <a:extLst>
              <a:ext uri="{FF2B5EF4-FFF2-40B4-BE49-F238E27FC236}">
                <a16:creationId xmlns:a16="http://schemas.microsoft.com/office/drawing/2014/main" id="{8EE9ADA6-76CA-4783-AA5F-62E889A674B3}"/>
              </a:ext>
            </a:extLst>
          </p:cNvPr>
          <p:cNvPicPr>
            <a:picLocks noChangeAspect="1"/>
          </p:cNvPicPr>
          <p:nvPr/>
        </p:nvPicPr>
        <p:blipFill>
          <a:blip r:embed="rId2"/>
          <a:stretch>
            <a:fillRect/>
          </a:stretch>
        </p:blipFill>
        <p:spPr>
          <a:xfrm>
            <a:off x="898936" y="1522945"/>
            <a:ext cx="4068323" cy="3977310"/>
          </a:xfrm>
          <a:prstGeom prst="rect">
            <a:avLst/>
          </a:prstGeom>
        </p:spPr>
      </p:pic>
      <p:pic>
        <p:nvPicPr>
          <p:cNvPr id="7" name="Picture 6">
            <a:extLst>
              <a:ext uri="{FF2B5EF4-FFF2-40B4-BE49-F238E27FC236}">
                <a16:creationId xmlns:a16="http://schemas.microsoft.com/office/drawing/2014/main" id="{0838D1C6-12FC-406E-A5EF-7DCB084E63FE}"/>
              </a:ext>
            </a:extLst>
          </p:cNvPr>
          <p:cNvPicPr>
            <a:picLocks noChangeAspect="1"/>
          </p:cNvPicPr>
          <p:nvPr/>
        </p:nvPicPr>
        <p:blipFill>
          <a:blip r:embed="rId3"/>
          <a:stretch>
            <a:fillRect/>
          </a:stretch>
        </p:blipFill>
        <p:spPr>
          <a:xfrm>
            <a:off x="6299201" y="1623018"/>
            <a:ext cx="4342722" cy="1785200"/>
          </a:xfrm>
          <a:prstGeom prst="rect">
            <a:avLst/>
          </a:prstGeom>
        </p:spPr>
      </p:pic>
    </p:spTree>
    <p:extLst>
      <p:ext uri="{BB962C8B-B14F-4D97-AF65-F5344CB8AC3E}">
        <p14:creationId xmlns:p14="http://schemas.microsoft.com/office/powerpoint/2010/main" val="45925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Comma Separated Value Files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Using </a:t>
            </a:r>
            <a:r>
              <a:rPr lang="en-US" dirty="0" err="1"/>
              <a:t>csv.DictReader</a:t>
            </a:r>
            <a:r>
              <a:rPr lang="en-US" dirty="0"/>
              <a:t>() class: the CSV file is first opened using the open() method then it is read by using the </a:t>
            </a:r>
            <a:r>
              <a:rPr lang="en-US" dirty="0" err="1"/>
              <a:t>DictReader</a:t>
            </a:r>
            <a:r>
              <a:rPr lang="en-US" dirty="0"/>
              <a:t> class of </a:t>
            </a:r>
            <a:r>
              <a:rPr lang="en-US" dirty="0" err="1"/>
              <a:t>csv</a:t>
            </a:r>
            <a:r>
              <a:rPr lang="en-US" dirty="0"/>
              <a:t> module which works like a regular reader but maps the information in the CSV file into a dictionary. </a:t>
            </a:r>
          </a:p>
          <a:p>
            <a:r>
              <a:rPr lang="en-US" dirty="0"/>
              <a:t>The very first line of the file consists of dictionary keys.</a:t>
            </a:r>
          </a:p>
          <a:p>
            <a:endParaRPr lang="en-US" dirty="0"/>
          </a:p>
          <a:p>
            <a:endParaRPr lang="en-IN" b="1" dirty="0"/>
          </a:p>
        </p:txBody>
      </p:sp>
      <p:pic>
        <p:nvPicPr>
          <p:cNvPr id="8" name="Picture 7">
            <a:extLst>
              <a:ext uri="{FF2B5EF4-FFF2-40B4-BE49-F238E27FC236}">
                <a16:creationId xmlns:a16="http://schemas.microsoft.com/office/drawing/2014/main" id="{63C6BA0A-8631-4595-A89E-06E44C67361C}"/>
              </a:ext>
            </a:extLst>
          </p:cNvPr>
          <p:cNvPicPr>
            <a:picLocks noChangeAspect="1"/>
          </p:cNvPicPr>
          <p:nvPr/>
        </p:nvPicPr>
        <p:blipFill>
          <a:blip r:embed="rId2"/>
          <a:stretch>
            <a:fillRect/>
          </a:stretch>
        </p:blipFill>
        <p:spPr>
          <a:xfrm>
            <a:off x="899680" y="2309872"/>
            <a:ext cx="3864647" cy="4033778"/>
          </a:xfrm>
          <a:prstGeom prst="rect">
            <a:avLst/>
          </a:prstGeom>
        </p:spPr>
      </p:pic>
      <p:pic>
        <p:nvPicPr>
          <p:cNvPr id="9" name="Picture 8">
            <a:extLst>
              <a:ext uri="{FF2B5EF4-FFF2-40B4-BE49-F238E27FC236}">
                <a16:creationId xmlns:a16="http://schemas.microsoft.com/office/drawing/2014/main" id="{687501EF-C45A-4088-B58F-5D310B49A161}"/>
              </a:ext>
            </a:extLst>
          </p:cNvPr>
          <p:cNvPicPr>
            <a:picLocks noChangeAspect="1"/>
          </p:cNvPicPr>
          <p:nvPr/>
        </p:nvPicPr>
        <p:blipFill>
          <a:blip r:embed="rId3"/>
          <a:stretch>
            <a:fillRect/>
          </a:stretch>
        </p:blipFill>
        <p:spPr>
          <a:xfrm>
            <a:off x="5957454" y="2518775"/>
            <a:ext cx="5140546" cy="958716"/>
          </a:xfrm>
          <a:prstGeom prst="rect">
            <a:avLst/>
          </a:prstGeom>
        </p:spPr>
      </p:pic>
    </p:spTree>
    <p:extLst>
      <p:ext uri="{BB962C8B-B14F-4D97-AF65-F5344CB8AC3E}">
        <p14:creationId xmlns:p14="http://schemas.microsoft.com/office/powerpoint/2010/main" val="349570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7427-F6DB-4B1A-B866-DAA166A6904D}"/>
              </a:ext>
            </a:extLst>
          </p:cNvPr>
          <p:cNvSpPr>
            <a:spLocks noGrp="1"/>
          </p:cNvSpPr>
          <p:nvPr>
            <p:ph type="title"/>
          </p:nvPr>
        </p:nvSpPr>
        <p:spPr/>
        <p:txBody>
          <a:bodyPr/>
          <a:lstStyle/>
          <a:p>
            <a:r>
              <a:rPr lang="en-US" dirty="0"/>
              <a:t>Modules </a:t>
            </a:r>
            <a:endParaRPr lang="en-IN" dirty="0"/>
          </a:p>
        </p:txBody>
      </p:sp>
      <p:sp>
        <p:nvSpPr>
          <p:cNvPr id="4" name="Content Placeholder 3">
            <a:extLst>
              <a:ext uri="{FF2B5EF4-FFF2-40B4-BE49-F238E27FC236}">
                <a16:creationId xmlns:a16="http://schemas.microsoft.com/office/drawing/2014/main" id="{4E9A1BEE-6358-0FB3-2075-F6EFD75F55D5}"/>
              </a:ext>
            </a:extLst>
          </p:cNvPr>
          <p:cNvSpPr>
            <a:spLocks noGrp="1"/>
          </p:cNvSpPr>
          <p:nvPr>
            <p:ph idx="1"/>
          </p:nvPr>
        </p:nvSpPr>
        <p:spPr/>
        <p:txBody>
          <a:bodyPr/>
          <a:lstStyle/>
          <a:p>
            <a:r>
              <a:rPr lang="en-IN" dirty="0"/>
              <a:t>There is a variant of the import statement that imports names from a module directly into the importing module’s symbol table. For example:</a:t>
            </a:r>
            <a:endParaRPr lang="en-US" dirty="0"/>
          </a:p>
          <a:p>
            <a:endParaRPr lang="en-US" dirty="0"/>
          </a:p>
          <a:p>
            <a:r>
              <a:rPr lang="en-US" dirty="0"/>
              <a:t>from math import </a:t>
            </a:r>
            <a:r>
              <a:rPr lang="en-US" dirty="0" err="1"/>
              <a:t>pow</a:t>
            </a:r>
            <a:r>
              <a:rPr lang="en-US" dirty="0"/>
              <a:t>  </a:t>
            </a:r>
          </a:p>
          <a:p>
            <a:r>
              <a:rPr lang="en-US" dirty="0"/>
              <a:t># using the </a:t>
            </a:r>
            <a:r>
              <a:rPr lang="en-US" dirty="0" err="1"/>
              <a:t>pow</a:t>
            </a:r>
            <a:r>
              <a:rPr lang="en-US" dirty="0"/>
              <a:t>() function  </a:t>
            </a:r>
          </a:p>
          <a:p>
            <a:r>
              <a:rPr lang="en-US" dirty="0" err="1"/>
              <a:t>val</a:t>
            </a:r>
            <a:r>
              <a:rPr lang="en-US" dirty="0"/>
              <a:t>=</a:t>
            </a:r>
            <a:r>
              <a:rPr lang="en-US" dirty="0" err="1"/>
              <a:t>pow</a:t>
            </a:r>
            <a:r>
              <a:rPr lang="en-US" dirty="0"/>
              <a:t>(2, 3)  </a:t>
            </a:r>
          </a:p>
          <a:p>
            <a:r>
              <a:rPr lang="en-US" dirty="0"/>
              <a:t># printing </a:t>
            </a:r>
            <a:r>
              <a:rPr lang="en-US" dirty="0" err="1"/>
              <a:t>pow</a:t>
            </a:r>
            <a:r>
              <a:rPr lang="en-US" dirty="0"/>
              <a:t>()  </a:t>
            </a:r>
          </a:p>
          <a:p>
            <a:r>
              <a:rPr lang="en-US" dirty="0"/>
              <a:t>print(</a:t>
            </a:r>
            <a:r>
              <a:rPr lang="en-US" dirty="0" err="1"/>
              <a:t>val</a:t>
            </a:r>
            <a:r>
              <a:rPr lang="en-US" dirty="0"/>
              <a:t>) </a:t>
            </a:r>
          </a:p>
          <a:p>
            <a:r>
              <a:rPr lang="en-US" dirty="0"/>
              <a:t>#	Output</a:t>
            </a:r>
          </a:p>
          <a:p>
            <a:r>
              <a:rPr lang="en-US" dirty="0"/>
              <a:t>#	8.0</a:t>
            </a:r>
            <a:endParaRPr lang="en-IN" dirty="0"/>
          </a:p>
          <a:p>
            <a:endParaRPr lang="en-IN" dirty="0"/>
          </a:p>
        </p:txBody>
      </p:sp>
      <p:pic>
        <p:nvPicPr>
          <p:cNvPr id="3074" name="Picture 2" descr="E:\Jain\Jain_2023\Python\M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499" y="1851312"/>
            <a:ext cx="5569061" cy="251286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Jain\Jain_2023\Python\M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994" y="4183857"/>
            <a:ext cx="5601566" cy="194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0343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Derived Classes: Inheritance </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Important feature of object oriented programming.</a:t>
            </a:r>
          </a:p>
          <a:p>
            <a:r>
              <a:rPr lang="en-IN" dirty="0"/>
              <a:t>In inheritance, the child class acquires the properties and can access all the data members and functions defined in the parent class.</a:t>
            </a:r>
            <a:endParaRPr lang="en-US" dirty="0"/>
          </a:p>
          <a:p>
            <a:r>
              <a:rPr lang="en-US" dirty="0"/>
              <a:t>Inheritance is the capability of one class to derive or inherit the properties from another class.</a:t>
            </a:r>
          </a:p>
        </p:txBody>
      </p:sp>
      <p:pic>
        <p:nvPicPr>
          <p:cNvPr id="1026" name="Picture 2" descr="E:\Jain\Jain_2023\Python\M4\pack\python-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381" y="2518063"/>
            <a:ext cx="2673927" cy="323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508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Derived Classes: Inheritance </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marL="0" indent="0">
              <a:buNone/>
            </a:pPr>
            <a:r>
              <a:rPr lang="en-US" b="1" dirty="0"/>
              <a:t>Benefits of inheritance are: </a:t>
            </a:r>
          </a:p>
          <a:p>
            <a:r>
              <a:rPr lang="en-US" dirty="0"/>
              <a:t>It represents real-world relationships well.</a:t>
            </a:r>
          </a:p>
          <a:p>
            <a:r>
              <a:rPr lang="en-US" dirty="0"/>
              <a:t>It provides the reusability of a code. We don’t have to write the same code again and again. Also, it allows us to add more features to a class without modifying it.</a:t>
            </a:r>
          </a:p>
          <a:p>
            <a:r>
              <a:rPr lang="en-US" dirty="0"/>
              <a:t>It is transitive in nature, which means that if class B inherits from another class A, then all the subclasses of B would automatically inherit from class A.</a:t>
            </a:r>
          </a:p>
          <a:p>
            <a:r>
              <a:rPr lang="en-IN" b="1" dirty="0"/>
              <a:t>Python Inheritance Syntax:</a:t>
            </a:r>
          </a:p>
          <a:p>
            <a:pPr lvl="1"/>
            <a:r>
              <a:rPr lang="en-IN" dirty="0"/>
              <a:t>Class </a:t>
            </a:r>
            <a:r>
              <a:rPr lang="en-IN" dirty="0" err="1"/>
              <a:t>derived_class</a:t>
            </a:r>
            <a:r>
              <a:rPr lang="en-IN" dirty="0"/>
              <a:t>(base class):</a:t>
            </a:r>
          </a:p>
          <a:p>
            <a:pPr marL="914400" lvl="2" indent="0">
              <a:buNone/>
            </a:pPr>
            <a:r>
              <a:rPr lang="en-IN" dirty="0"/>
              <a:t>#Body of </a:t>
            </a:r>
            <a:r>
              <a:rPr lang="en-IN" dirty="0" err="1"/>
              <a:t>chield</a:t>
            </a:r>
            <a:r>
              <a:rPr lang="en-IN" dirty="0"/>
              <a:t> class..</a:t>
            </a:r>
            <a:endParaRPr lang="en-US" dirty="0"/>
          </a:p>
          <a:p>
            <a:r>
              <a:rPr lang="en-IN" dirty="0"/>
              <a:t>A child class can inherit multiple class, by mentioned all parent class name.</a:t>
            </a:r>
          </a:p>
          <a:p>
            <a:r>
              <a:rPr lang="en-IN" b="1" dirty="0"/>
              <a:t>Syntax</a:t>
            </a:r>
          </a:p>
          <a:p>
            <a:r>
              <a:rPr lang="en-IN" b="1" dirty="0"/>
              <a:t>Class </a:t>
            </a:r>
            <a:r>
              <a:rPr lang="en-IN" b="1" dirty="0" err="1"/>
              <a:t>dreived</a:t>
            </a:r>
            <a:r>
              <a:rPr lang="en-IN" b="1" dirty="0"/>
              <a:t>-class(&lt;base class1&gt;, &lt;base class 2&gt;,….&lt;base-class n&gt;)</a:t>
            </a:r>
          </a:p>
          <a:p>
            <a:pPr marL="457200" lvl="1" indent="0">
              <a:buNone/>
            </a:pPr>
            <a:r>
              <a:rPr lang="en-IN" b="1" dirty="0"/>
              <a:t>#class body</a:t>
            </a:r>
          </a:p>
        </p:txBody>
      </p:sp>
    </p:spTree>
    <p:extLst>
      <p:ext uri="{BB962C8B-B14F-4D97-AF65-F5344CB8AC3E}">
        <p14:creationId xmlns:p14="http://schemas.microsoft.com/office/powerpoint/2010/main" val="27800271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Python Inheritance Syntax:</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dirty="0"/>
          </a:p>
        </p:txBody>
      </p:sp>
      <p:pic>
        <p:nvPicPr>
          <p:cNvPr id="2050" name="Picture 2" descr="E:\Jain\Jain_2023\Python\M4\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122" y="1422688"/>
            <a:ext cx="6633296" cy="494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227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Python Inheritance Syntax:</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Example_2</a:t>
            </a:r>
          </a:p>
          <a:p>
            <a:endParaRPr lang="en-IN" dirty="0"/>
          </a:p>
          <a:p>
            <a:endParaRPr lang="en-IN" dirty="0"/>
          </a:p>
        </p:txBody>
      </p:sp>
      <p:pic>
        <p:nvPicPr>
          <p:cNvPr id="3074" name="Picture 2" descr="E:\Jain\Jain_2023\Python\M4\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334" y="1561233"/>
            <a:ext cx="7248957" cy="4695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8065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Multiple inheritances: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When a child class inherits from multiple parent classes, it is called multiple inheritances.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b="1" dirty="0"/>
              <a:t>Syntax</a:t>
            </a:r>
          </a:p>
          <a:p>
            <a:r>
              <a:rPr lang="en-IN" b="1" dirty="0"/>
              <a:t>Class </a:t>
            </a:r>
            <a:r>
              <a:rPr lang="en-IN" b="1" dirty="0" err="1"/>
              <a:t>dreived</a:t>
            </a:r>
            <a:r>
              <a:rPr lang="en-IN" b="1" dirty="0"/>
              <a:t>-class(&lt;base class1&gt;, &lt;base class 2&gt;,….&lt;base-class n&gt;)</a:t>
            </a:r>
          </a:p>
          <a:p>
            <a:pPr marL="457200" lvl="1" indent="0">
              <a:buNone/>
            </a:pPr>
            <a:r>
              <a:rPr lang="en-IN" b="1" dirty="0"/>
              <a:t>#class body</a:t>
            </a:r>
          </a:p>
          <a:p>
            <a:endParaRPr lang="en-IN" dirty="0"/>
          </a:p>
          <a:p>
            <a:endParaRPr lang="en-IN" dirty="0"/>
          </a:p>
          <a:p>
            <a:endParaRPr lang="en-IN" dirty="0"/>
          </a:p>
          <a:p>
            <a:endParaRPr lang="en-IN" dirty="0"/>
          </a:p>
        </p:txBody>
      </p:sp>
      <p:pic>
        <p:nvPicPr>
          <p:cNvPr id="4098" name="Picture 2" descr="E:\Jain\Jain_2023\Python\M4\pack\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272" y="1705408"/>
            <a:ext cx="4449473" cy="274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9802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Multiple inheritances: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pPr marL="0" indent="0">
              <a:buNone/>
            </a:pPr>
            <a:r>
              <a:rPr lang="en-US" dirty="0"/>
              <a:t>Example</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endParaRPr lang="en-IN" dirty="0"/>
          </a:p>
          <a:p>
            <a:endParaRPr lang="en-IN" dirty="0"/>
          </a:p>
        </p:txBody>
      </p:sp>
      <p:pic>
        <p:nvPicPr>
          <p:cNvPr id="5122" name="Picture 2" descr="E:\Jain\Jain_2023\Python\M4\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249" y="1078056"/>
            <a:ext cx="5247842" cy="514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865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Multilevel inheritance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endParaRPr lang="en-IN" dirty="0"/>
          </a:p>
          <a:p>
            <a:endParaRPr lang="en-IN" dirty="0"/>
          </a:p>
          <a:p>
            <a:endParaRPr lang="en-IN" dirty="0"/>
          </a:p>
        </p:txBody>
      </p:sp>
      <p:pic>
        <p:nvPicPr>
          <p:cNvPr id="6146" name="Picture 2" descr="E:\Jain\Jain_2023\Python\M4\pack\python-inheritanc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23109"/>
            <a:ext cx="253538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943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Multilevel inheritance: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When a child class inherits from multiple parent classes, it is called multiple inheritances. </a:t>
            </a:r>
          </a:p>
          <a:p>
            <a:r>
              <a:rPr lang="en-US" dirty="0"/>
              <a:t>Syntax</a:t>
            </a:r>
          </a:p>
          <a:p>
            <a:pPr lvl="1"/>
            <a:r>
              <a:rPr lang="en-US" b="1" dirty="0"/>
              <a:t>Class class1:</a:t>
            </a:r>
          </a:p>
          <a:p>
            <a:pPr marL="457200" lvl="1" indent="0">
              <a:buNone/>
            </a:pPr>
            <a:r>
              <a:rPr lang="en-US" b="1" dirty="0"/>
              <a:t>	&lt;class body&gt;</a:t>
            </a:r>
          </a:p>
          <a:p>
            <a:pPr marL="457200" lvl="1" indent="0">
              <a:buNone/>
            </a:pPr>
            <a:endParaRPr lang="en-US" b="1" dirty="0"/>
          </a:p>
          <a:p>
            <a:pPr marL="457200" lvl="1" indent="0">
              <a:buNone/>
            </a:pPr>
            <a:r>
              <a:rPr lang="en-US" b="1" dirty="0"/>
              <a:t>Class class2(class1)</a:t>
            </a:r>
          </a:p>
          <a:p>
            <a:pPr marL="457200" lvl="1" indent="0">
              <a:buNone/>
            </a:pPr>
            <a:r>
              <a:rPr lang="en-US" b="1" dirty="0"/>
              <a:t>	&lt;class body&gt;</a:t>
            </a:r>
          </a:p>
          <a:p>
            <a:pPr marL="457200" lvl="1" indent="0">
              <a:buNone/>
            </a:pPr>
            <a:r>
              <a:rPr lang="en-US" b="1" dirty="0"/>
              <a:t>Class class3 (class2)</a:t>
            </a:r>
          </a:p>
          <a:p>
            <a:pPr marL="457200" lvl="1" indent="0">
              <a:buNone/>
            </a:pPr>
            <a:r>
              <a:rPr lang="en-US" b="1" dirty="0"/>
              <a:t>	&lt;class body..&gt;</a:t>
            </a:r>
          </a:p>
          <a:p>
            <a:pPr marL="457200" lvl="1"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2397543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Multilevel inheritance: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dirty="0"/>
          </a:p>
        </p:txBody>
      </p:sp>
      <p:pic>
        <p:nvPicPr>
          <p:cNvPr id="7170" name="Picture 2" descr="E:\Jain\Jain_2023\Python\M4\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8" y="753774"/>
            <a:ext cx="5898476" cy="553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4407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Hierarchical Inheritance: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More than one derived class are created from a single base class.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42" name="Picture 2" descr="E:\Jain\Jain_2023\Python\M4\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858" y="1504950"/>
            <a:ext cx="4773324" cy="239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81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6674-870B-43A7-B2E8-745F152C711C}"/>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5E48A323-2426-49E4-A58F-9AD68EA08408}"/>
              </a:ext>
            </a:extLst>
          </p:cNvPr>
          <p:cNvSpPr>
            <a:spLocks noGrp="1"/>
          </p:cNvSpPr>
          <p:nvPr>
            <p:ph idx="1"/>
          </p:nvPr>
        </p:nvSpPr>
        <p:spPr>
          <a:xfrm>
            <a:off x="457200" y="1114425"/>
            <a:ext cx="10391775" cy="4981575"/>
          </a:xfrm>
        </p:spPr>
        <p:txBody>
          <a:bodyPr>
            <a:normAutofit lnSpcReduction="10000"/>
          </a:bodyPr>
          <a:lstStyle/>
          <a:p>
            <a:r>
              <a:rPr lang="en-IN" dirty="0"/>
              <a:t>Example 2</a:t>
            </a:r>
          </a:p>
          <a:p>
            <a:endParaRPr lang="en-IN" dirty="0"/>
          </a:p>
          <a:p>
            <a:endParaRPr lang="en-IN" dirty="0"/>
          </a:p>
          <a:p>
            <a:endParaRPr lang="en-IN" dirty="0"/>
          </a:p>
          <a:p>
            <a:r>
              <a:rPr lang="en-IN" dirty="0"/>
              <a:t>From module </a:t>
            </a:r>
            <a:r>
              <a:rPr lang="en-IN" dirty="0" err="1"/>
              <a:t>fibo</a:t>
            </a:r>
            <a:r>
              <a:rPr lang="en-IN" dirty="0"/>
              <a:t>, import two methods fib and fib2.</a:t>
            </a:r>
          </a:p>
          <a:p>
            <a:endParaRPr lang="en-IN" dirty="0"/>
          </a:p>
          <a:p>
            <a:endParaRPr lang="en-IN" dirty="0"/>
          </a:p>
          <a:p>
            <a:endParaRPr lang="en-IN" dirty="0"/>
          </a:p>
          <a:p>
            <a:r>
              <a:rPr lang="en-IN" dirty="0"/>
              <a:t>Import all module, except those beginning with an underscore (_). </a:t>
            </a:r>
          </a:p>
          <a:p>
            <a:endParaRPr lang="en-IN" dirty="0"/>
          </a:p>
          <a:p>
            <a:endParaRPr lang="en-IN" dirty="0"/>
          </a:p>
          <a:p>
            <a:endParaRPr lang="en-IN" dirty="0"/>
          </a:p>
          <a:p>
            <a:r>
              <a:rPr lang="en-IN" dirty="0"/>
              <a:t>If the module name is followed by as, then the name following as is bound directly to the imported module.</a:t>
            </a:r>
          </a:p>
        </p:txBody>
      </p:sp>
      <p:pic>
        <p:nvPicPr>
          <p:cNvPr id="4098" name="Picture 2" descr="E:\Jain\Jain_2023\Python\M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13" y="1447311"/>
            <a:ext cx="8210647" cy="69628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Jain\Jain_2023\Python\M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2" y="2962268"/>
            <a:ext cx="5511511" cy="8611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Jain\Jain_2023\Python\M4\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470" y="4314228"/>
            <a:ext cx="8150690" cy="69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086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Hierarchical Inheritance: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1266" name="Picture 2" descr="E:\Jain\Jain_2023\Python\M4\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775" y="1042553"/>
            <a:ext cx="5465113" cy="527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6330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Hybrid Inheritance: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Inheritance consisting of multiple types of inheritance is called hybrid inheritance.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2290" name="Picture 2" descr="E:\Jain\Jain_2023\Python\M4\pack\Hybrid-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956" y="1738313"/>
            <a:ext cx="6688137"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367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Hybrid Inheritance:</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3314" name="Picture 2" descr="E:\Jain\Jain_2023\Python\M4\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954" y="1083252"/>
            <a:ext cx="5627540" cy="531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822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Accessing Base Class Attributes: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A user-defined class serves as a template or prototype from which objects can be built. Classes offer a way to group together functionality and data. </a:t>
            </a:r>
          </a:p>
          <a:p>
            <a:r>
              <a:rPr lang="en-US" dirty="0"/>
              <a:t>A new class produces a new type of object, enabling the creation of new instances of that type. </a:t>
            </a:r>
          </a:p>
          <a:p>
            <a:r>
              <a:rPr lang="en-US" dirty="0"/>
              <a:t>Each instance of a class may have characteristics connected to it to preserve its state. </a:t>
            </a:r>
          </a:p>
          <a:p>
            <a:r>
              <a:rPr lang="en-US" dirty="0"/>
              <a:t>Class instances may additionally include methods for changing their state that are defined by their class.</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275831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Accessing Parent class method from inner class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An inner class or nested class is a defined inside the body of another class. If an object is created using a class, the object inside the root class can be used. A class can have one or more than one inner classes.</a:t>
            </a:r>
          </a:p>
          <a:p>
            <a:r>
              <a:rPr lang="en-US" dirty="0"/>
              <a:t>Types of Inner Classes:</a:t>
            </a:r>
          </a:p>
          <a:p>
            <a:pPr lvl="1"/>
            <a:r>
              <a:rPr lang="en-US" dirty="0"/>
              <a:t>Multiple Inner Class</a:t>
            </a:r>
          </a:p>
          <a:p>
            <a:pPr lvl="1"/>
            <a:r>
              <a:rPr lang="en-US" dirty="0"/>
              <a:t>Multilevel Inner Class</a:t>
            </a:r>
            <a:endParaRPr lang="en-IN" dirty="0"/>
          </a:p>
          <a:p>
            <a:endParaRPr lang="en-IN" dirty="0"/>
          </a:p>
        </p:txBody>
      </p:sp>
    </p:spTree>
    <p:extLst>
      <p:ext uri="{BB962C8B-B14F-4D97-AF65-F5344CB8AC3E}">
        <p14:creationId xmlns:p14="http://schemas.microsoft.com/office/powerpoint/2010/main" val="7789242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Multiple Inner Class: </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A class containing more than one inner class.</a:t>
            </a:r>
            <a:endParaRPr lang="en-IN" dirty="0"/>
          </a:p>
          <a:p>
            <a:endParaRPr lang="en-IN" dirty="0"/>
          </a:p>
        </p:txBody>
      </p:sp>
      <p:pic>
        <p:nvPicPr>
          <p:cNvPr id="5" name="Picture 4">
            <a:extLst>
              <a:ext uri="{FF2B5EF4-FFF2-40B4-BE49-F238E27FC236}">
                <a16:creationId xmlns:a16="http://schemas.microsoft.com/office/drawing/2014/main" id="{DD1A4338-C09B-4E93-9E2F-3F8ABF0F26D7}"/>
              </a:ext>
            </a:extLst>
          </p:cNvPr>
          <p:cNvPicPr>
            <a:picLocks noChangeAspect="1"/>
          </p:cNvPicPr>
          <p:nvPr/>
        </p:nvPicPr>
        <p:blipFill>
          <a:blip r:embed="rId2"/>
          <a:stretch>
            <a:fillRect/>
          </a:stretch>
        </p:blipFill>
        <p:spPr>
          <a:xfrm>
            <a:off x="5624719" y="467360"/>
            <a:ext cx="4239717" cy="5681539"/>
          </a:xfrm>
          <a:prstGeom prst="rect">
            <a:avLst/>
          </a:prstGeom>
        </p:spPr>
      </p:pic>
    </p:spTree>
    <p:extLst>
      <p:ext uri="{BB962C8B-B14F-4D97-AF65-F5344CB8AC3E}">
        <p14:creationId xmlns:p14="http://schemas.microsoft.com/office/powerpoint/2010/main" val="19806597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Multilevel Inner Class: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US" dirty="0"/>
              <a:t>In multilevel inner classes, the inner class contains another class which is inner classes to the previous one.</a:t>
            </a:r>
            <a:endParaRPr lang="en-IN" dirty="0"/>
          </a:p>
          <a:p>
            <a:endParaRPr lang="en-IN" dirty="0"/>
          </a:p>
        </p:txBody>
      </p:sp>
    </p:spTree>
    <p:extLst>
      <p:ext uri="{BB962C8B-B14F-4D97-AF65-F5344CB8AC3E}">
        <p14:creationId xmlns:p14="http://schemas.microsoft.com/office/powerpoint/2010/main" val="21886637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Multilevel Inner Class: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dirty="0"/>
          </a:p>
        </p:txBody>
      </p:sp>
      <p:pic>
        <p:nvPicPr>
          <p:cNvPr id="5" name="Picture 4">
            <a:extLst>
              <a:ext uri="{FF2B5EF4-FFF2-40B4-BE49-F238E27FC236}">
                <a16:creationId xmlns:a16="http://schemas.microsoft.com/office/drawing/2014/main" id="{7BF1F6CB-A284-433B-BA03-F56F2553398C}"/>
              </a:ext>
            </a:extLst>
          </p:cNvPr>
          <p:cNvPicPr>
            <a:picLocks noChangeAspect="1"/>
          </p:cNvPicPr>
          <p:nvPr/>
        </p:nvPicPr>
        <p:blipFill>
          <a:blip r:embed="rId2"/>
          <a:stretch>
            <a:fillRect/>
          </a:stretch>
        </p:blipFill>
        <p:spPr>
          <a:xfrm>
            <a:off x="2987862" y="967065"/>
            <a:ext cx="3371374" cy="5641775"/>
          </a:xfrm>
          <a:prstGeom prst="rect">
            <a:avLst/>
          </a:prstGeom>
        </p:spPr>
      </p:pic>
      <p:pic>
        <p:nvPicPr>
          <p:cNvPr id="7" name="Picture 6">
            <a:extLst>
              <a:ext uri="{FF2B5EF4-FFF2-40B4-BE49-F238E27FC236}">
                <a16:creationId xmlns:a16="http://schemas.microsoft.com/office/drawing/2014/main" id="{FD8D0276-2AFB-4E6F-9A4E-CF6037EFF88D}"/>
              </a:ext>
            </a:extLst>
          </p:cNvPr>
          <p:cNvPicPr>
            <a:picLocks noChangeAspect="1"/>
          </p:cNvPicPr>
          <p:nvPr/>
        </p:nvPicPr>
        <p:blipFill>
          <a:blip r:embed="rId3"/>
          <a:stretch>
            <a:fillRect/>
          </a:stretch>
        </p:blipFill>
        <p:spPr>
          <a:xfrm>
            <a:off x="6856779" y="828520"/>
            <a:ext cx="4573221" cy="4708524"/>
          </a:xfrm>
          <a:prstGeom prst="rect">
            <a:avLst/>
          </a:prstGeom>
        </p:spPr>
      </p:pic>
    </p:spTree>
    <p:extLst>
      <p:ext uri="{BB962C8B-B14F-4D97-AF65-F5344CB8AC3E}">
        <p14:creationId xmlns:p14="http://schemas.microsoft.com/office/powerpoint/2010/main" val="15026092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Overriding Class Methods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C</a:t>
            </a:r>
            <a:r>
              <a:rPr lang="en-IN"/>
              <a:t>an </a:t>
            </a:r>
            <a:r>
              <a:rPr lang="en-IN" dirty="0"/>
              <a:t>provide some specific implementation of the parent class method in our child class.</a:t>
            </a:r>
          </a:p>
          <a:p>
            <a:r>
              <a:rPr lang="en-IN" dirty="0"/>
              <a:t>When the parent class method is defined in the child class with some specific implementation, then the concept is called method overriding.</a:t>
            </a:r>
          </a:p>
          <a:p>
            <a:r>
              <a:rPr lang="en-US" dirty="0"/>
              <a:t>Any object-oriented programming language has the capability of allowing a subclass or child class to offer a </a:t>
            </a:r>
            <a:r>
              <a:rPr lang="en-US" dirty="0" err="1"/>
              <a:t>customised</a:t>
            </a:r>
            <a:r>
              <a:rPr lang="en-US" dirty="0"/>
              <a:t> implementation of a method that is already supplied by one of its super-classes or parent classes. </a:t>
            </a:r>
          </a:p>
          <a:p>
            <a:r>
              <a:rPr lang="en-US" dirty="0"/>
              <a:t>This capability is known as method overriding. </a:t>
            </a:r>
          </a:p>
          <a:p>
            <a:r>
              <a:rPr lang="en-US" dirty="0"/>
              <a:t>The term "override" refers to a method in a subclass that replaces a method in a superclass when both methods share the same name, same parameters, same signature, and same return type (or sub-type).</a:t>
            </a:r>
          </a:p>
          <a:p>
            <a:r>
              <a:rPr lang="en-US" dirty="0"/>
              <a:t>The object that calls a method will determine which version of the method is executed. When a method is called from an object of a parent class, the method's parent class version is executed; however, when a method is called from an object of a subclass, the child class version is executed. In other words, the version of an overridden method that is run depends on the type of the object being referenced, not the type of the reference variable.</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8282852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Overriding Class Methods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dirty="0"/>
          </a:p>
        </p:txBody>
      </p:sp>
      <p:pic>
        <p:nvPicPr>
          <p:cNvPr id="8194" name="Picture 2" descr="E:\Jain\Jain_2023\Python\M4\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608" y="1416194"/>
            <a:ext cx="5627811" cy="456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63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53F8F-4F60-02DD-EE30-581584F88F47}"/>
              </a:ext>
            </a:extLst>
          </p:cNvPr>
          <p:cNvSpPr>
            <a:spLocks noGrp="1"/>
          </p:cNvSpPr>
          <p:nvPr>
            <p:ph type="title"/>
          </p:nvPr>
        </p:nvSpPr>
        <p:spPr/>
        <p:txBody>
          <a:bodyPr/>
          <a:lstStyle/>
          <a:p>
            <a:r>
              <a:rPr lang="en-IN" dirty="0"/>
              <a:t>Executing Module as a Script</a:t>
            </a:r>
          </a:p>
        </p:txBody>
      </p:sp>
      <p:sp>
        <p:nvSpPr>
          <p:cNvPr id="3" name="Content Placeholder 2">
            <a:extLst>
              <a:ext uri="{FF2B5EF4-FFF2-40B4-BE49-F238E27FC236}">
                <a16:creationId xmlns:a16="http://schemas.microsoft.com/office/drawing/2014/main" id="{88998233-1577-9D7E-18A9-03001948BF33}"/>
              </a:ext>
            </a:extLst>
          </p:cNvPr>
          <p:cNvSpPr>
            <a:spLocks noGrp="1"/>
          </p:cNvSpPr>
          <p:nvPr>
            <p:ph idx="1"/>
          </p:nvPr>
        </p:nvSpPr>
        <p:spPr/>
        <p:txBody>
          <a:bodyPr/>
          <a:lstStyle/>
          <a:p>
            <a:r>
              <a:rPr lang="en-IN" dirty="0"/>
              <a:t>You can make the file usable as a script as well as an importable module.</a:t>
            </a:r>
          </a:p>
          <a:p>
            <a:r>
              <a:rPr lang="en-IN" dirty="0"/>
              <a:t>if you want to use a Python module as script then you just have to use the conditional for __name__.</a:t>
            </a:r>
          </a:p>
          <a:p>
            <a:r>
              <a:rPr lang="en-IN" dirty="0"/>
              <a:t>When you run a Python module with, </a:t>
            </a:r>
            <a:r>
              <a:rPr lang="en-IN" b="1" dirty="0"/>
              <a:t>python fibo.py &lt;arguments&gt;</a:t>
            </a:r>
          </a:p>
          <a:p>
            <a:r>
              <a:rPr lang="en-IN" dirty="0"/>
              <a:t>The code that parses the command line only runs if the module is executed as the “main” file:</a:t>
            </a:r>
          </a:p>
          <a:p>
            <a:r>
              <a:rPr lang="en-IN" b="1" dirty="0"/>
              <a:t>Example</a:t>
            </a:r>
          </a:p>
          <a:p>
            <a:endParaRPr lang="en-IN" b="1" dirty="0"/>
          </a:p>
          <a:p>
            <a:endParaRPr lang="en-IN" b="1" dirty="0"/>
          </a:p>
        </p:txBody>
      </p:sp>
      <p:pic>
        <p:nvPicPr>
          <p:cNvPr id="5122" name="Picture 2" descr="E:\Jain\Jain_2023\Python\M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832" y="3402768"/>
            <a:ext cx="4603372" cy="105164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E:\Jain\Jain_2023\Python\M4\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830" y="4905808"/>
            <a:ext cx="4603373" cy="105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9982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US" dirty="0"/>
              <a:t>Overriding Class Methods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Real Time Example</a:t>
            </a:r>
          </a:p>
          <a:p>
            <a:endParaRPr lang="en-IN" dirty="0"/>
          </a:p>
        </p:txBody>
      </p:sp>
      <p:pic>
        <p:nvPicPr>
          <p:cNvPr id="9218" name="Picture 2" descr="E:\Jain\Jain_2023\Python\M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31" y="1606694"/>
            <a:ext cx="5199351" cy="476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6757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Is-a relationship </a:t>
            </a:r>
            <a:r>
              <a:rPr lang="en-IN" dirty="0" err="1"/>
              <a:t>vs</a:t>
            </a:r>
            <a:r>
              <a:rPr lang="en-IN" dirty="0"/>
              <a:t> has-a Relationship</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One of the advantages of an Object-Oriented programming language is code reuse. </a:t>
            </a:r>
          </a:p>
          <a:p>
            <a:r>
              <a:rPr lang="en-IN" dirty="0"/>
              <a:t>There are two ways we can do code reuse either by </a:t>
            </a:r>
            <a:r>
              <a:rPr lang="en-IN"/>
              <a:t>the implementation </a:t>
            </a:r>
            <a:r>
              <a:rPr lang="en-IN" dirty="0"/>
              <a:t>of inheritance (IS-A relationship), or object composition (HAS-A relationship).</a:t>
            </a:r>
          </a:p>
          <a:p>
            <a:r>
              <a:rPr lang="en-IN" b="1" dirty="0"/>
              <a:t>IS-A Relationship:</a:t>
            </a:r>
          </a:p>
          <a:p>
            <a:r>
              <a:rPr lang="en-IN" dirty="0"/>
              <a:t>In object-oriented programming, the concept of IS-A is a totally based on Inheritance, which can be of two types Class Inheritance or Interface Inheritance.</a:t>
            </a:r>
          </a:p>
          <a:p>
            <a:r>
              <a:rPr lang="en-IN" dirty="0"/>
              <a:t>It is just like saying "A is a B type of thing".</a:t>
            </a:r>
          </a:p>
          <a:p>
            <a:r>
              <a:rPr lang="en-IN" dirty="0"/>
              <a:t>For example,</a:t>
            </a:r>
          </a:p>
          <a:p>
            <a:r>
              <a:rPr lang="en-IN" dirty="0"/>
              <a:t>Apple is a Fruit, Car is a Vehicle etc.</a:t>
            </a:r>
          </a:p>
          <a:p>
            <a:r>
              <a:rPr lang="en-IN" dirty="0"/>
              <a:t>Inheritance is </a:t>
            </a:r>
            <a:r>
              <a:rPr lang="en-IN" dirty="0" err="1"/>
              <a:t>uni</a:t>
            </a:r>
            <a:r>
              <a:rPr lang="en-IN" dirty="0"/>
              <a:t>-directional.</a:t>
            </a:r>
          </a:p>
          <a:p>
            <a:r>
              <a:rPr lang="en-IN" dirty="0"/>
              <a:t>For example, </a:t>
            </a:r>
          </a:p>
          <a:p>
            <a:r>
              <a:rPr lang="en-IN" dirty="0"/>
              <a:t>House is a Building. But Building is not a House.</a:t>
            </a:r>
          </a:p>
        </p:txBody>
      </p:sp>
    </p:spTree>
    <p:extLst>
      <p:ext uri="{BB962C8B-B14F-4D97-AF65-F5344CB8AC3E}">
        <p14:creationId xmlns:p14="http://schemas.microsoft.com/office/powerpoint/2010/main" val="24327522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Is-a relationship </a:t>
            </a:r>
            <a:r>
              <a:rPr lang="en-IN" dirty="0" err="1"/>
              <a:t>vs</a:t>
            </a:r>
            <a:r>
              <a:rPr lang="en-IN" dirty="0"/>
              <a:t> has-a Relationship</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Example</a:t>
            </a:r>
          </a:p>
          <a:p>
            <a:endParaRPr lang="en-IN" dirty="0"/>
          </a:p>
        </p:txBody>
      </p:sp>
      <p:pic>
        <p:nvPicPr>
          <p:cNvPr id="1026" name="Picture 2" descr="E:\Jain\Jain_2023\Python\M4\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659081"/>
            <a:ext cx="5699846" cy="398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709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Is-a relationship </a:t>
            </a:r>
            <a:r>
              <a:rPr lang="en-IN" dirty="0" err="1"/>
              <a:t>vs</a:t>
            </a:r>
            <a:r>
              <a:rPr lang="en-IN" dirty="0"/>
              <a:t> has-a Relationship</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Composition(HAS-A) simply mean the use of instance variables that are references to other objects.</a:t>
            </a:r>
          </a:p>
          <a:p>
            <a:r>
              <a:rPr lang="en-IN" dirty="0"/>
              <a:t>For example </a:t>
            </a:r>
            <a:r>
              <a:rPr lang="en-IN" dirty="0" err="1"/>
              <a:t>Maruti</a:t>
            </a:r>
            <a:r>
              <a:rPr lang="en-IN" dirty="0"/>
              <a:t> has Engine, or House has Bathroom.</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050" name="Picture 2" descr="E:\Jain\Jain_2023\Python\M4\pack\car-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240" y="2244004"/>
            <a:ext cx="4425798" cy="2452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396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Is-a relationship </a:t>
            </a:r>
            <a:r>
              <a:rPr lang="en-IN" dirty="0" err="1"/>
              <a:t>vs</a:t>
            </a:r>
            <a:r>
              <a:rPr lang="en-IN" dirty="0"/>
              <a:t> has-a Relationship</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lnSpcReduction="10000"/>
          </a:bodyPr>
          <a:lstStyle/>
          <a:p>
            <a:r>
              <a:rPr lang="en-IN" dirty="0"/>
              <a:t>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err="1"/>
              <a:t>Maruti</a:t>
            </a:r>
            <a:r>
              <a:rPr lang="en-IN" dirty="0"/>
              <a:t> class uses Engine object’s start() method via composition. We can say that </a:t>
            </a:r>
            <a:r>
              <a:rPr lang="en-IN" dirty="0" err="1"/>
              <a:t>Maruti</a:t>
            </a:r>
            <a:r>
              <a:rPr lang="en-IN" dirty="0"/>
              <a:t> class HAS-A Engine.</a:t>
            </a:r>
          </a:p>
          <a:p>
            <a:endParaRPr lang="en-IN" dirty="0"/>
          </a:p>
        </p:txBody>
      </p:sp>
      <p:pic>
        <p:nvPicPr>
          <p:cNvPr id="3074" name="Picture 2" descr="E:\Jain\Jain_2023\Python\M4\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494" y="1176337"/>
            <a:ext cx="5172941" cy="404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582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Is-a relationship </a:t>
            </a:r>
            <a:r>
              <a:rPr lang="en-IN" dirty="0" err="1"/>
              <a:t>vs</a:t>
            </a:r>
            <a:r>
              <a:rPr lang="en-IN" dirty="0"/>
              <a:t> has-a Relationship</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It is easier to change the class implementing composition than inheritance.</a:t>
            </a:r>
          </a:p>
          <a:p>
            <a:r>
              <a:rPr lang="en-IN" dirty="0"/>
              <a:t>You can't add to a subclass a method with the same signature but a different return type as a method inherited from a superclass.</a:t>
            </a:r>
          </a:p>
          <a:p>
            <a:r>
              <a:rPr lang="en-IN" dirty="0"/>
              <a:t>Composition, on the other hand, allows you to change the interface of a front-end class without affecting back-end classes.</a:t>
            </a:r>
          </a:p>
          <a:p>
            <a:r>
              <a:rPr lang="en-IN" dirty="0"/>
              <a:t>Composition is dynamic binding (run-time binding) while Inheritance is static binding (compile time binding)</a:t>
            </a:r>
          </a:p>
          <a:p>
            <a:r>
              <a:rPr lang="en-IN" dirty="0"/>
              <a:t>It is easier to add new subclasses (inheritance) than it is to add new front-end classes (composition) because inheritance comes with polymorphism.</a:t>
            </a:r>
          </a:p>
          <a:p>
            <a:r>
              <a:rPr lang="en-IN" dirty="0"/>
              <a:t>With both composition and inheritance, changing the implementation (not the interface) of any class is easy. </a:t>
            </a:r>
            <a:r>
              <a:rPr lang="en-IN"/>
              <a:t>The ripple effect of implementation changes remains inside the same class.</a:t>
            </a:r>
          </a:p>
          <a:p>
            <a:endParaRPr lang="en-IN" dirty="0"/>
          </a:p>
          <a:p>
            <a:endParaRPr lang="en-IN" dirty="0"/>
          </a:p>
        </p:txBody>
      </p:sp>
    </p:spTree>
    <p:extLst>
      <p:ext uri="{BB962C8B-B14F-4D97-AF65-F5344CB8AC3E}">
        <p14:creationId xmlns:p14="http://schemas.microsoft.com/office/powerpoint/2010/main" val="32796092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Multiple Inheritance</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b="1" dirty="0"/>
              <a:t>Multiple inheritance</a:t>
            </a:r>
            <a:r>
              <a:rPr lang="en-IN" dirty="0"/>
              <a:t> is an object-oriented feature that is present in many but not all programming languages.</a:t>
            </a:r>
          </a:p>
          <a:p>
            <a:r>
              <a:rPr lang="en-IN" dirty="0"/>
              <a:t>The object doing the inheriting is the subclass; the object being inherited from, the superclass</a:t>
            </a:r>
          </a:p>
          <a:p>
            <a:r>
              <a:rPr lang="en-IN" dirty="0"/>
              <a:t>Simple Inheritance</a:t>
            </a:r>
          </a:p>
          <a:p>
            <a:endParaRPr lang="en-IN" dirty="0"/>
          </a:p>
        </p:txBody>
      </p:sp>
      <p:pic>
        <p:nvPicPr>
          <p:cNvPr id="1026" name="Picture 2" descr="E:\Jain\Jain_2023\Python\M4\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2523667"/>
            <a:ext cx="6843512" cy="358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026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Multiple Inheritance</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A subclass to inherit from multiple super classes. This is multiple inheritance</a:t>
            </a:r>
          </a:p>
          <a:p>
            <a:endParaRPr lang="en-IN" dirty="0"/>
          </a:p>
        </p:txBody>
      </p:sp>
      <p:pic>
        <p:nvPicPr>
          <p:cNvPr id="2050" name="Picture 2" descr="E:\Jain\Jain_2023\Python\M4\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59" y="1623578"/>
            <a:ext cx="8250814" cy="419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6672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a:t>Multiple Inheritance</a:t>
            </a:r>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dirty="0"/>
              <a:t> create  the </a:t>
            </a:r>
            <a:r>
              <a:rPr lang="en-IN" b="1" dirty="0"/>
              <a:t>diamond dependency problem</a:t>
            </a:r>
            <a:r>
              <a:rPr lang="en-IN" dirty="0"/>
              <a:t>.</a:t>
            </a:r>
          </a:p>
          <a:p>
            <a:r>
              <a:rPr lang="en-IN" dirty="0"/>
              <a:t>"Suppose two classes B and C inherit from A, and class D inherits from both B and C. If there is a method in A that B and C have overridden, and D does not override it, then which version of the method does D inherit: that of B, or that of C?“</a:t>
            </a:r>
          </a:p>
          <a:p>
            <a:r>
              <a:rPr lang="en-IN" dirty="0"/>
              <a:t>Python avoid this by using </a:t>
            </a:r>
            <a:r>
              <a:rPr lang="en-IN" dirty="0" err="1"/>
              <a:t>Mixins</a:t>
            </a:r>
            <a:endParaRPr lang="en-IN" dirty="0"/>
          </a:p>
        </p:txBody>
      </p:sp>
    </p:spTree>
    <p:extLst>
      <p:ext uri="{BB962C8B-B14F-4D97-AF65-F5344CB8AC3E}">
        <p14:creationId xmlns:p14="http://schemas.microsoft.com/office/powerpoint/2010/main" val="16152105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051F2E-A53E-396A-FD19-B463D9B81E22}"/>
              </a:ext>
            </a:extLst>
          </p:cNvPr>
          <p:cNvSpPr>
            <a:spLocks noGrp="1"/>
          </p:cNvSpPr>
          <p:nvPr>
            <p:ph type="title"/>
          </p:nvPr>
        </p:nvSpPr>
        <p:spPr/>
        <p:txBody>
          <a:bodyPr/>
          <a:lstStyle/>
          <a:p>
            <a:r>
              <a:rPr lang="en-IN" dirty="0" err="1"/>
              <a:t>Mixins</a:t>
            </a:r>
            <a:endParaRPr lang="en-IN" dirty="0"/>
          </a:p>
        </p:txBody>
      </p:sp>
      <p:sp>
        <p:nvSpPr>
          <p:cNvPr id="4" name="Content Placeholder 3">
            <a:extLst>
              <a:ext uri="{FF2B5EF4-FFF2-40B4-BE49-F238E27FC236}">
                <a16:creationId xmlns:a16="http://schemas.microsoft.com/office/drawing/2014/main" id="{C1EEDF3C-4682-DC77-0F07-6E3DADF774F1}"/>
              </a:ext>
            </a:extLst>
          </p:cNvPr>
          <p:cNvSpPr>
            <a:spLocks noGrp="1"/>
          </p:cNvSpPr>
          <p:nvPr>
            <p:ph idx="1"/>
          </p:nvPr>
        </p:nvSpPr>
        <p:spPr/>
        <p:txBody>
          <a:bodyPr>
            <a:normAutofit/>
          </a:bodyPr>
          <a:lstStyle/>
          <a:p>
            <a:r>
              <a:rPr lang="en-IN" b="1" dirty="0" err="1"/>
              <a:t>Mixins</a:t>
            </a:r>
            <a:r>
              <a:rPr lang="en-IN" dirty="0"/>
              <a:t> are an alternative class design pattern that avoids both single-inheritance class fragmentation and multiple-inheritance diamond dependencies.</a:t>
            </a:r>
          </a:p>
          <a:p>
            <a:r>
              <a:rPr lang="en-IN" dirty="0"/>
              <a:t>A </a:t>
            </a:r>
            <a:r>
              <a:rPr lang="en-IN" dirty="0" err="1"/>
              <a:t>mixin</a:t>
            </a:r>
            <a:r>
              <a:rPr lang="en-IN" dirty="0"/>
              <a:t> is a class that defines and implements a single, well-defined feature.</a:t>
            </a:r>
          </a:p>
          <a:p>
            <a:r>
              <a:rPr lang="en-IN" dirty="0"/>
              <a:t>Subclasses that inherit from the </a:t>
            </a:r>
            <a:r>
              <a:rPr lang="en-IN" dirty="0" err="1"/>
              <a:t>mixin</a:t>
            </a:r>
            <a:r>
              <a:rPr lang="en-IN" dirty="0"/>
              <a:t> inherit this feature—and nothing else.</a:t>
            </a:r>
          </a:p>
          <a:p>
            <a:r>
              <a:rPr lang="en-IN" b="1" dirty="0" err="1"/>
              <a:t>Mixins</a:t>
            </a:r>
            <a:r>
              <a:rPr lang="en-IN" b="1" dirty="0"/>
              <a:t> are a safe form of multiple inheritance</a:t>
            </a:r>
            <a:r>
              <a:rPr lang="en-IN" dirty="0"/>
              <a:t>.</a:t>
            </a:r>
          </a:p>
          <a:p>
            <a:r>
              <a:rPr lang="en-IN" b="1" dirty="0" err="1"/>
              <a:t>Mixins</a:t>
            </a:r>
            <a:r>
              <a:rPr lang="en-IN" b="1" dirty="0"/>
              <a:t> are more legible than single inheritance classes</a:t>
            </a:r>
            <a:r>
              <a:rPr lang="en-IN" dirty="0"/>
              <a:t>.</a:t>
            </a:r>
          </a:p>
          <a:p>
            <a:endParaRPr lang="en-IN" dirty="0"/>
          </a:p>
        </p:txBody>
      </p:sp>
    </p:spTree>
    <p:extLst>
      <p:ext uri="{BB962C8B-B14F-4D97-AF65-F5344CB8AC3E}">
        <p14:creationId xmlns:p14="http://schemas.microsoft.com/office/powerpoint/2010/main" val="26485852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SUITE_ISPRING_PLAYERS_CUSTOMIZATION_2" val="{&quot;universal&quot;:{&quot;skinSettings&quot;:{&quot;borderRadius&quot;:20,&quot;colors&quot;:{&quot;asideBackground&quot;:{&quot;color&quot;:&quot;#353535&quot;,&quot;opacity&quot;:1,&quot;type&quot;:&quot;SOLID&quot;},&quot;asideElementBackgroundActive&quot;:{&quot;color&quot;:&quot;#9F834B&quot;,&quot;opacity&quot;:1,&quot;type&quot;:&quot;SOLID&quot;},&quot;asideElementBackgroundHover&quot;:{&quot;color&quot;:&quot;#F4C567&quot;,&quot;opacity&quot;:1,&quot;type&quot;:&quot;SOLID&quot;},&quot;asideElementText&quot;:{&quot;color&quot;:&quot;#D8D8D8&quot;,&quot;opacity&quot;:1,&quot;type&quot;:&quot;SOLID&quot;},&quot;asideElementTextActive&quot;:{&quot;color&quot;:&quot;#F4F4F4&quot;,&quot;opacity&quot;:1,&quot;type&quot;:&quot;SOLID&quot;},&quot;asideElementTextHover&quot;:{&quot;color&quot;:&quot;#D8D8D8&quot;,&quot;opacity&quot;:1,&quot;type&quot;:&quot;SOLID&quot;},&quot;asideLogoBackground&quot;:{&quot;color&quot;:&quot;#353535&quot;,&quot;opacity&quot;:1,&quot;type&quot;:&quot;SOLID&quot;},&quot;pageBackground&quot;:{&quot;color&quot;:&quot;#DCDEE0&quot;,&quot;opacity&quot;:1,&quot;type&quot;:&quot;SOLID&quot;},&quot;playerBackground&quot;:{&quot;color&quot;:&quot;#FFFFFF&quot;,&quot;opacity&quot;:1,&quot;type&quot;:&quot;SOLID&quot;},&quot;playerText&quot;:{&quot;color&quot;:&quot;#000000&quot;,&quot;opacity&quot;:1,&quot;type&quot;:&quot;SOLID&quot;},&quot;primaryButtonBackground&quot;:{&quot;color&quot;:&quot;#F4C567&quot;,&quot;opacity&quot;:1,&quot;type&quot;:&quot;SOLID&quot;},&quot;primaryButtonBackgroundHover&quot;:{&quot;color&quot;:&quot;#000000&quot;,&quot;opacity&quot;:1,&quot;type&quot;:&quot;SOLID&quot;},&quot;primaryButtonBorder&quot;:{&quot;color&quot;:&quot;#FFFFFF&quot;,&quot;opacity&quot;:1,&quot;type&quot;:&quot;SOLID&quot;},&quot;primaryButtonBorderHover&quot;:{&quot;color&quot;:&quot;#FFFFFF&quot;,&quot;opacity&quot;:1,&quot;type&quot;:&quot;SOLID&quot;},&quot;primaryButtonText&quot;:{&quot;color&quot;:&quot;#000000&quot;,&quot;opacity&quot;:1,&quot;type&quot;:&quot;SOLID&quot;},&quot;primaryButtonTextHover&quot;:{&quot;color&quot;:&quot;#F4C567&quot;,&quot;opacity&quot;:1,&quot;type&quot;:&quot;SOLID&quot;},&quot;secondaryButtonBackground&quot;:{&quot;color&quot;:&quot;#F4C567&quot;,&quot;opacity&quot;:1,&quot;type&quot;:&quot;SOLID&quot;},&quot;secondaryButtonBackgroundHover&quot;:{&quot;color&quot;:&quot;#000000&quot;,&quot;opacity&quot;:1,&quot;type&quot;:&quot;SOLID&quot;},&quot;secondaryButtonBorder&quot;:{&quot;color&quot;:&quot;#FFFFFF&quot;,&quot;opacity&quot;:1,&quot;type&quot;:&quot;SOLID&quot;},&quot;secondaryButtonBorderHover&quot;:{&quot;color&quot;:&quot;#000000&quot;,&quot;opacity&quot;:1,&quot;type&quot;:&quot;SOLID&quot;},&quot;secondaryButtonText&quot;:{&quot;color&quot;:&quot;#000000&quot;,&quot;opacity&quot;:1,&quot;type&quot;:&quot;SOLID&quot;},&quot;secondaryButtonTextHover&quot;:{&quot;color&quot;:&quot;#F4C567&quot;,&quot;opacity&quot;:1,&quot;type&quot;:&quot;SOLID&quot;}},&quot;controlPanel&quot;:{&quot;navigationMode&quot;:&quot;bySlides&quot;,&quot;progressBar&quot;:{&quot;enabled&quot;:true,&quot;mode&quot;:&quot;presentationTimeline&quot;,&quot;showLabels&quot;:true,&quot;visible&quot;:true},&quot;showCCButton&quot;:true,&quot;showNextButton&quot;:true,&quot;showOutline&quot;:false,&quot;showPlayPause&quot;:true,&quot;showPlaybackRateButton&quot;:true,&quot;showPrevButton&quot;:true,&quot;showRewind&quot;:true,&quot;showSlideNumbers&quot;:true,&quot;showSlideOnlyButton&quot;:true,&quot;showVolumeControl&quot;:true,&quot;visible&quot;:true},&quot;fontFamily&quot;:&quot;Arial&quot;,&quot;miniskinCustomizationEnabled&quot;:tru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outline&quot;],&quot;buttonsAtLeft&quot;:false,&quot;courseTitleVisible&quot;:true,&quot;showLogo&quot;:false,&quot;visible&quot;:true},&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144,&quot;width&quot;:16},&quot;playerModule&quot;:&quot;UniversalHtml&quot;,&quot;presentationContent&quot;:{&quot;metadata&quot;:{&quot;references&quot;:true,&quot;texts&quot;:[&quot;DT_COURSE_TITLE&quot;,&quot;DT_REFERENCE_URL&quot;,&quot;DT_REFERENCE_TITLE&quot;,&quot;DT_PRESENTER_BIO&quot;,&quot;DT_PRESENTER_EMAIL&quot;,&quot;DT_PRESENTER_WEBSITE&quot;,&quot;DT_PRESENTER_PHONE&quot;,&quot;DT_PRESENTER_TITLE&quot;,&quot;DT_PRESENTER_NAME&quot;,&quot;DT_SLIDE_NOTES_HTML&quot;,&quot;DT_SLIDE_NOTES_TEXT&quot;,&quot;DT_SLIDE_TITLE&quot;,&quot;DT_SLIDE_NOTES_TEXT&quot;,&quot;DT_SLIDE_TEXT&quot;,&quot;DT_HYPERLINK_TOOLTIP&quot;]},&quot;resources&quot;:{&quot;attachments&quot;:true,&quot;fonts&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presenterPhotos&quot;:{&quot;enlargeToFit&quot;:false,&quot;height&quot;:105,&quot;jpegQuality&quot;:100,&quot;keepAspectRatio&quot;:true,&quot;width&quot;:94},&quot;slideThumbnails&quot;:{&quot;enlargeToFit&quot;:false,&quot;height&quot;:59,&quot;jpegQuality&quot;:100,&quot;keepAspectRatio&quot;:true,&quot;width&quot;:78}}}},&quot;ceipData&quot;:{&quot;enableMiniSkinCustomization&quot;:true,&quot;playerLayout&quot;:&quot;builtin.fullPlayer&quot;,&quot;playerLayoutFooter&quot;:&quot;playAndPause,acceleration,notes,replay,fullscreen,volumeControl,slideNumber,goToPrev,goToNext&quot;,&quot;playerLayoutHeader&quot;:&quot;resources,markerTools,presenterInfo,outline,title&quot;,&quot;playerLayoutHeaderButtonsPosition&quot;:&quot;right&quot;,&quot;playerLayoutOutline&quot;:&quot;enableSearch,showThumbnails,showSlideNumber,enableMultilevel&quot;,&quot;playerLayoutProgress&quot;:&quot;enabledNavigation,showLabels&quot;,&quot;playerLayoutProgressMode&quot;:&quot;presentationTimeline&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free&quot;,&quot;playerTheme&quot;:&quot;custom&quot;,&quot;playerThemeBorderRadius&quot;:20,&quot;playerThemeColorScheme&quot;:&quot;custom&quot;,&quot;playerThemeFont&quot;:&quot;Arial&quot;}}}"/>
  <p:tag name="ISPRING-SUITE_ISPRING_CURRENT_PLAYER_ID" val="universal"/>
  <p:tag name="ISPRING_PRESENTATION_COURSE_TITLE" val="Module-1_ppt1"/>
  <p:tag name="ISPRING_LMS_API_VERSION" val="SCORM 2004 (4th edition)"/>
  <p:tag name="ISPRING_ULTRA_SCORM_COURCE_TITLE" val="Module-1_ppt"/>
  <p:tag name="ISPRING_ULTRA_SCORM_COURSE_ID" val="B4270158-EF03-4F0F-A8E1-7290BCA8B8FC"/>
  <p:tag name="ISPRING_CMI5_LAUNCH_METHOD" val="any window"/>
  <p:tag name="ISPRINGCLOUDFOLDERID" val="1"/>
  <p:tag name="ISPRINGONLINEFOLDERID" val="1"/>
  <p:tag name="ISPRING_OUTPUT_FOLDER" val="[[&quot;\u001F\uFFFD\uFFFD\uFFFD{DC750210-F06D-47A7-AF73-282E12EA7E23}&quot;,&quot;C:\\Users\\Miles\\OneDrive - FUTURENSE TECHNOLOGIES PRIVATE LIMITED\\Documents\\May 2-5\\Python&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0&quot;}}"/>
  <p:tag name="ISPRING_SCORM_RATE_SLIDES" val="0"/>
  <p:tag name="ISPRING_SCORM_PASSING_SCORE" val="0.000000"/>
  <p:tag name="ISPRING_PRESENTATION_TITLE" val="Module-1_ppt"/>
  <p:tag name="ISPRING_SCORM_ENDPOINT" val="&lt;endpoint&gt;&lt;enable&gt;0&lt;/enable&gt;&lt;lrs&gt;https://&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BC1B890511254D865826FEFDF7970E" ma:contentTypeVersion="7" ma:contentTypeDescription="Create a new document." ma:contentTypeScope="" ma:versionID="34059d4175d8b1a21b3899fc228eeed5">
  <xsd:schema xmlns:xsd="http://www.w3.org/2001/XMLSchema" xmlns:xs="http://www.w3.org/2001/XMLSchema" xmlns:p="http://schemas.microsoft.com/office/2006/metadata/properties" xmlns:ns2="9eda679c-5b4d-46fc-8b6f-417acde0ac58" targetNamespace="http://schemas.microsoft.com/office/2006/metadata/properties" ma:root="true" ma:fieldsID="93e62b884903fe6e3df20a06205271b1" ns2:_="">
    <xsd:import namespace="9eda679c-5b4d-46fc-8b6f-417acde0ac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a679c-5b4d-46fc-8b6f-417acde0a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967dff1-80c2-47c4-a5c3-31ef26c7279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eda679c-5b4d-46fc-8b6f-417acde0ac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2A6C223-0CA3-47BA-8F32-9282DB226F6C}">
  <ds:schemaRefs>
    <ds:schemaRef ds:uri="http://schemas.microsoft.com/sharepoint/v3/contenttype/forms"/>
  </ds:schemaRefs>
</ds:datastoreItem>
</file>

<file path=customXml/itemProps2.xml><?xml version="1.0" encoding="utf-8"?>
<ds:datastoreItem xmlns:ds="http://schemas.openxmlformats.org/officeDocument/2006/customXml" ds:itemID="{875BC031-9854-42C0-AA70-ED083542D7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da679c-5b4d-46fc-8b6f-417acde0a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D9AD10-8E20-4227-A001-80556449BB29}">
  <ds:schemaRefs>
    <ds:schemaRef ds:uri="http://schemas.microsoft.com/office/2006/documentManagement/types"/>
    <ds:schemaRef ds:uri="9eda679c-5b4d-46fc-8b6f-417acde0ac58"/>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2815</TotalTime>
  <Words>5522</Words>
  <Application>Microsoft Office PowerPoint</Application>
  <PresentationFormat>Widescreen</PresentationFormat>
  <Paragraphs>823</Paragraphs>
  <Slides>107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Arial</vt:lpstr>
      <vt:lpstr>Arial</vt:lpstr>
      <vt:lpstr>Calibri</vt:lpstr>
      <vt:lpstr>Franklin Gothic Book</vt:lpstr>
      <vt:lpstr>Metropolis</vt:lpstr>
      <vt:lpstr>Monaco</vt:lpstr>
      <vt:lpstr>Symbol</vt:lpstr>
      <vt:lpstr>Office Theme</vt:lpstr>
      <vt:lpstr>PowerPoint Presentation</vt:lpstr>
      <vt:lpstr>Unit 4: Module</vt:lpstr>
      <vt:lpstr>Introduction: Module</vt:lpstr>
      <vt:lpstr>Modules</vt:lpstr>
      <vt:lpstr>Modules</vt:lpstr>
      <vt:lpstr>Modules</vt:lpstr>
      <vt:lpstr>Modules </vt:lpstr>
      <vt:lpstr>Modules</vt:lpstr>
      <vt:lpstr>Executing Module as a Script</vt:lpstr>
      <vt:lpstr>The Module Search Path</vt:lpstr>
      <vt:lpstr>Reload a Module</vt:lpstr>
      <vt:lpstr>Reload a Module</vt:lpstr>
      <vt:lpstr>Reload a Module</vt:lpstr>
      <vt:lpstr>Reload a Module</vt:lpstr>
      <vt:lpstr>Packages</vt:lpstr>
      <vt:lpstr>Packages</vt:lpstr>
      <vt:lpstr>Packages</vt:lpstr>
      <vt:lpstr>Packages</vt:lpstr>
      <vt:lpstr>Packages</vt:lpstr>
      <vt:lpstr>Packages – Install Globally</vt:lpstr>
      <vt:lpstr>Packages – Install Globally</vt:lpstr>
      <vt:lpstr>Libraries</vt:lpstr>
      <vt:lpstr>Important Python Libraries</vt:lpstr>
      <vt:lpstr>Important Python Libraries</vt:lpstr>
      <vt:lpstr>Important Python Libraries</vt:lpstr>
      <vt:lpstr>Important Python Libraries</vt:lpstr>
      <vt:lpstr>Important Python Libraries</vt:lpstr>
      <vt:lpstr>Date and Time</vt:lpstr>
      <vt:lpstr>Importing datetime module:</vt:lpstr>
      <vt:lpstr>To display today’s date:</vt:lpstr>
      <vt:lpstr>To view the individual date components:</vt:lpstr>
      <vt:lpstr> To find out the weekday of the current date</vt:lpstr>
      <vt:lpstr>How to get the current time?</vt:lpstr>
      <vt:lpstr> time() function:</vt:lpstr>
      <vt:lpstr>Time tuple:</vt:lpstr>
      <vt:lpstr>asctime() Function</vt:lpstr>
      <vt:lpstr> The calendar module:</vt:lpstr>
      <vt:lpstr>Printing the calendar of whole year:</vt:lpstr>
      <vt:lpstr>Sound Library</vt:lpstr>
      <vt:lpstr>Sound: Example</vt:lpstr>
      <vt:lpstr>Downloading files from web using Python</vt:lpstr>
      <vt:lpstr>Downloading files from web using Python</vt:lpstr>
      <vt:lpstr>Downloading files from web using Python</vt:lpstr>
      <vt:lpstr>File handling in Python</vt:lpstr>
      <vt:lpstr>File handling Operations</vt:lpstr>
      <vt:lpstr>File handling Operations – Open File</vt:lpstr>
      <vt:lpstr>File handling Operations – Open File</vt:lpstr>
      <vt:lpstr>Python File Modes</vt:lpstr>
      <vt:lpstr>File handling Operations – File Read</vt:lpstr>
      <vt:lpstr>File handling Operations – File Read</vt:lpstr>
      <vt:lpstr>File handling Operations – File Read</vt:lpstr>
      <vt:lpstr>File handling Operations – File Read</vt:lpstr>
      <vt:lpstr>File handling Operations – File Write</vt:lpstr>
      <vt:lpstr>File handling Operations – File Write</vt:lpstr>
      <vt:lpstr>File handling Operations – File Write</vt:lpstr>
      <vt:lpstr>File handling Operations – tell() Method</vt:lpstr>
      <vt:lpstr>File handling Operations – seek() Method</vt:lpstr>
      <vt:lpstr>File handling Operations – seek() Method</vt:lpstr>
      <vt:lpstr>File handling Operations – seek() Method</vt:lpstr>
      <vt:lpstr>Reading Binary file</vt:lpstr>
      <vt:lpstr>File Using With statement</vt:lpstr>
      <vt:lpstr>File Using With statement</vt:lpstr>
      <vt:lpstr>Command Line Arguments:</vt:lpstr>
      <vt:lpstr>sys module</vt:lpstr>
      <vt:lpstr>sys module</vt:lpstr>
      <vt:lpstr>Comma Separated Value Files</vt:lpstr>
      <vt:lpstr>Comma Separated Value Files</vt:lpstr>
      <vt:lpstr>Comma Separated Value Files</vt:lpstr>
      <vt:lpstr>Comma Separated Value Files</vt:lpstr>
      <vt:lpstr>Derived Classes: Inheritance </vt:lpstr>
      <vt:lpstr>Derived Classes: Inheritance </vt:lpstr>
      <vt:lpstr>Python Inheritance Syntax:</vt:lpstr>
      <vt:lpstr>Python Inheritance Syntax:</vt:lpstr>
      <vt:lpstr>Multiple inheritances:</vt:lpstr>
      <vt:lpstr>Multiple inheritances:</vt:lpstr>
      <vt:lpstr>Multilevel inheritance</vt:lpstr>
      <vt:lpstr>Multilevel inheritance:</vt:lpstr>
      <vt:lpstr>Multilevel inheritance:</vt:lpstr>
      <vt:lpstr>Hierarchical Inheritance:</vt:lpstr>
      <vt:lpstr>Hierarchical Inheritance:</vt:lpstr>
      <vt:lpstr>Hybrid Inheritance:</vt:lpstr>
      <vt:lpstr>Hybrid Inheritance:</vt:lpstr>
      <vt:lpstr>Accessing Base Class Attributes:</vt:lpstr>
      <vt:lpstr>Accessing Parent class method from inner class</vt:lpstr>
      <vt:lpstr>Multiple Inner Class: </vt:lpstr>
      <vt:lpstr>Multilevel Inner Class:</vt:lpstr>
      <vt:lpstr>Multilevel Inner Class:</vt:lpstr>
      <vt:lpstr>Overriding Class Methods</vt:lpstr>
      <vt:lpstr>Overriding Class Methods</vt:lpstr>
      <vt:lpstr>Overriding Class Methods</vt:lpstr>
      <vt:lpstr>Is-a relationship vs has-a Relationship</vt:lpstr>
      <vt:lpstr>Is-a relationship vs has-a Relationship</vt:lpstr>
      <vt:lpstr>Is-a relationship vs has-a Relationship</vt:lpstr>
      <vt:lpstr>Is-a relationship vs has-a Relationship</vt:lpstr>
      <vt:lpstr>Is-a relationship vs has-a Relationship</vt:lpstr>
      <vt:lpstr>Multiple Inheritance</vt:lpstr>
      <vt:lpstr>Multiple Inheritance</vt:lpstr>
      <vt:lpstr>Multiple Inheritance</vt:lpstr>
      <vt:lpstr>Mixins</vt:lpstr>
      <vt:lpstr>Mixins</vt:lpstr>
      <vt:lpstr>Mixins</vt:lpstr>
      <vt:lpstr>Mixins</vt:lpstr>
      <vt:lpstr>Mixins</vt:lpstr>
      <vt:lpstr>Mixins</vt:lpstr>
      <vt:lpstr>Mixins</vt:lpstr>
      <vt:lpstr>Mixins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Module-1_ppt</dc:title>
  <dc:creator>atharva kantak</dc:creator>
  <cp:lastModifiedBy>Shine Joseph</cp:lastModifiedBy>
  <cp:revision>204</cp:revision>
  <dcterms:created xsi:type="dcterms:W3CDTF">2022-06-18T13:20:00Z</dcterms:created>
  <dcterms:modified xsi:type="dcterms:W3CDTF">2023-07-01T17:00:45Z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0x01010032BC1B890511254D865826FEFDF7970E</vt:lpwstr>
  </property>
  <property fmtid="{D5CDD505-2E9C-101B-9397-08002B2CF9AE}" pid="3" name="MediaServiceImageTags">
    <vt:lpwstr/>
  </property>
</Properties>
</file>