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1"/>
  </p:notesMasterIdLst>
  <p:sldIdLst>
    <p:sldId id="4729" r:id="rId5"/>
    <p:sldId id="4766" r:id="rId6"/>
    <p:sldId id="4767" r:id="rId7"/>
    <p:sldId id="4730" r:id="rId8"/>
    <p:sldId id="258" r:id="rId9"/>
    <p:sldId id="4763" r:id="rId10"/>
    <p:sldId id="4731" r:id="rId11"/>
    <p:sldId id="4732" r:id="rId12"/>
    <p:sldId id="262" r:id="rId13"/>
    <p:sldId id="263" r:id="rId14"/>
    <p:sldId id="4733" r:id="rId15"/>
    <p:sldId id="4734" r:id="rId16"/>
    <p:sldId id="266" r:id="rId17"/>
    <p:sldId id="4735" r:id="rId18"/>
    <p:sldId id="4736" r:id="rId19"/>
    <p:sldId id="268" r:id="rId20"/>
    <p:sldId id="4737" r:id="rId21"/>
    <p:sldId id="270" r:id="rId22"/>
    <p:sldId id="4738" r:id="rId23"/>
    <p:sldId id="4739" r:id="rId24"/>
    <p:sldId id="4740" r:id="rId25"/>
    <p:sldId id="4741" r:id="rId26"/>
    <p:sldId id="4742" r:id="rId27"/>
    <p:sldId id="4743" r:id="rId28"/>
    <p:sldId id="4744" r:id="rId29"/>
    <p:sldId id="4745" r:id="rId30"/>
    <p:sldId id="4746" r:id="rId31"/>
    <p:sldId id="4747" r:id="rId32"/>
    <p:sldId id="4748" r:id="rId33"/>
    <p:sldId id="4749" r:id="rId34"/>
    <p:sldId id="4750" r:id="rId35"/>
    <p:sldId id="4751" r:id="rId36"/>
    <p:sldId id="4752" r:id="rId37"/>
    <p:sldId id="4753" r:id="rId38"/>
    <p:sldId id="4755" r:id="rId39"/>
    <p:sldId id="4756" r:id="rId40"/>
    <p:sldId id="4757" r:id="rId41"/>
    <p:sldId id="4758" r:id="rId42"/>
    <p:sldId id="4759" r:id="rId43"/>
    <p:sldId id="4760" r:id="rId44"/>
    <p:sldId id="4764" r:id="rId45"/>
    <p:sldId id="4765" r:id="rId46"/>
    <p:sldId id="4761" r:id="rId47"/>
    <p:sldId id="4768" r:id="rId48"/>
    <p:sldId id="4769" r:id="rId49"/>
    <p:sldId id="4762" r:id="rId50"/>
  </p:sldIdLst>
  <p:sldSz cx="12192000" cy="6858000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89950-131C-41EA-A5E2-040F6DD90829}" v="4" dt="2023-05-04T06:24:04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86556" autoAdjust="0"/>
  </p:normalViewPr>
  <p:slideViewPr>
    <p:cSldViewPr snapToGrid="0" showGuides="1">
      <p:cViewPr varScale="1">
        <p:scale>
          <a:sx n="63" d="100"/>
          <a:sy n="63" d="100"/>
        </p:scale>
        <p:origin x="1068" y="4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CDB15-7F4A-4330-BAFF-E8522F745588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84E6-6946-4599-B533-FED899FBC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49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on this link:</a:t>
            </a:r>
          </a:p>
          <a:p>
            <a:endParaRPr lang="en-US" dirty="0"/>
          </a:p>
          <a:p>
            <a:r>
              <a:rPr lang="en-US" dirty="0"/>
              <a:t>https://www.interviewbit.com/numpy-interview-questions/#ndarrays-in-numpy</a:t>
            </a:r>
          </a:p>
          <a:p>
            <a:r>
              <a:rPr lang="en-US" dirty="0"/>
              <a:t>Search with: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What do you understand by Vectorization in NumPy?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How is </a:t>
            </a:r>
            <a:r>
              <a:rPr lang="en-US" b="1" i="0" dirty="0" err="1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arr</a:t>
            </a:r>
            <a:r>
              <a:rPr lang="en-US" b="1" i="0" dirty="0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[:,0] different from </a:t>
            </a:r>
            <a:r>
              <a:rPr lang="en-US" b="1" i="0" dirty="0" err="1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arr</a:t>
            </a:r>
            <a:r>
              <a:rPr lang="en-US" b="1" i="0" dirty="0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[:,[0]]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How is </a:t>
            </a:r>
            <a:r>
              <a:rPr lang="en-US" b="1" i="0" dirty="0" err="1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np.mean</a:t>
            </a:r>
            <a:r>
              <a:rPr lang="en-US" b="1" i="0" dirty="0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() different from </a:t>
            </a:r>
            <a:r>
              <a:rPr lang="en-US" b="1" i="0" dirty="0" err="1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np.average</a:t>
            </a:r>
            <a:r>
              <a:rPr lang="en-US" b="1" i="0" dirty="0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() in NumPy?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984E6-6946-4599-B533-FED899FBCC03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0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F35-18E1-5207-DA19-5F0787EF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CFAC3-D710-7684-5E1D-B873E46AA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9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31DB-6068-1E62-CBCA-59C8D03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5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3680-2FC7-BC70-8BB1-2AB91008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7898-BF17-D6AF-DA44-C57F922C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63DD1-626A-9CA8-FE1D-AB0C8A1DA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DE880-C391-37FE-DC4F-35EF76E4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3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4B14-4F5E-4471-7BCB-5313D75E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DFE90-EE60-8F92-606E-2FB2AE1AC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D2AFF-8374-4D3D-B23B-202CA503E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D589E-960A-CAA5-0E8D-6BE6262D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5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4B7C-F930-C165-9D73-0D7ED4DF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E5F7F-66FA-9121-4CA9-2978DC4F1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A40F-3075-9308-F8BA-DE483589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F1935-818A-AB06-394A-355094BD8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ABA29-B7C2-3C08-10D3-FB136119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7F2C-F634-13B8-FE81-83E2CA3B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7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77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ED7D-93DB-D638-D487-FB89CE85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51C5F-D307-5A6B-F4E8-DB236CD4A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9FD7-3B8A-2872-2A19-8CFF17EF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5262-18CF-66F4-335C-AE6CD894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01C6-BEDC-75AB-CD7E-E5C123F1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282A-84A2-788D-E731-A917678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8C592-E7B4-E0EA-97BC-3A8CB664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1DAA-802E-6F32-F9FD-F1C900F4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4853-80CC-3582-5240-2F4DEA01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C1A5-FECE-C123-7FCB-B883F0B6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03ABF-8A79-68C8-255A-C0C8BF98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26AF1-BC79-A08C-3E8A-412FADD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36A7-241C-1850-4622-1569A014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37C48-7C27-4586-1200-A6672E5E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28712-5E12-4DFF-1AEF-199946DAB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70E01-F3DE-1B3B-F302-5055B021D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B321D-CEE0-8792-C482-E0E5DB425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26579-CCDB-FA47-E735-EE45C411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BB4C09-ACEF-5B89-AB7F-2FE72FF02D1D}"/>
              </a:ext>
            </a:extLst>
          </p:cNvPr>
          <p:cNvSpPr/>
          <p:nvPr userDrawn="1"/>
        </p:nvSpPr>
        <p:spPr>
          <a:xfrm flipV="1">
            <a:off x="-22302" y="-66908"/>
            <a:ext cx="3856893" cy="694721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X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0B8A7-702D-0158-6932-91F732770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544" y="550863"/>
            <a:ext cx="2743200" cy="1325563"/>
          </a:xfrm>
        </p:spPr>
        <p:txBody>
          <a:bodyPr/>
          <a:lstStyle/>
          <a:p>
            <a:r>
              <a:rPr lang="en-GB" dirty="0"/>
              <a:t>Module 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C2A49-F50F-28BD-26A7-00B83200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31DB-6068-1E62-CBCA-59C8D03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BDAF47-374A-B9D1-D6C0-8A45C57DE038}"/>
              </a:ext>
            </a:extLst>
          </p:cNvPr>
          <p:cNvSpPr/>
          <p:nvPr userDrawn="1"/>
        </p:nvSpPr>
        <p:spPr>
          <a:xfrm>
            <a:off x="4708175" y="2637991"/>
            <a:ext cx="1532708" cy="1480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Metropolis" panose="00000500000000000000" pitchFamily="50" charset="0"/>
              </a:rPr>
              <a:t>Display Account User Profile Info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2E913-17D7-B7F6-3E97-40C07DA3EA5F}"/>
              </a:ext>
            </a:extLst>
          </p:cNvPr>
          <p:cNvSpPr/>
          <p:nvPr userDrawn="1"/>
        </p:nvSpPr>
        <p:spPr>
          <a:xfrm>
            <a:off x="4708175" y="4408001"/>
            <a:ext cx="1532708" cy="1480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Metropolis" panose="00000500000000000000" pitchFamily="50" charset="0"/>
              </a:rPr>
              <a:t>Validate Update User Info</a:t>
            </a:r>
          </a:p>
        </p:txBody>
      </p:sp>
      <p:cxnSp>
        <p:nvCxnSpPr>
          <p:cNvPr id="7" name="Connector: Elbow 8">
            <a:extLst>
              <a:ext uri="{FF2B5EF4-FFF2-40B4-BE49-F238E27FC236}">
                <a16:creationId xmlns:a16="http://schemas.microsoft.com/office/drawing/2014/main" id="{5E5669A5-198A-91C7-9267-128C2B94452B}"/>
              </a:ext>
            </a:extLst>
          </p:cNvPr>
          <p:cNvCxnSpPr>
            <a:cxnSpLocks/>
          </p:cNvCxnSpPr>
          <p:nvPr userDrawn="1"/>
        </p:nvCxnSpPr>
        <p:spPr>
          <a:xfrm>
            <a:off x="800311" y="1949469"/>
            <a:ext cx="4678945" cy="610453"/>
          </a:xfrm>
          <a:prstGeom prst="bentConnector3">
            <a:avLst>
              <a:gd name="adj1" fmla="val 99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22">
            <a:extLst>
              <a:ext uri="{FF2B5EF4-FFF2-40B4-BE49-F238E27FC236}">
                <a16:creationId xmlns:a16="http://schemas.microsoft.com/office/drawing/2014/main" id="{6151C177-BFFE-7B76-EB0C-382CBF2E3D2D}"/>
              </a:ext>
            </a:extLst>
          </p:cNvPr>
          <p:cNvCxnSpPr>
            <a:endCxn id="6" idx="2"/>
          </p:cNvCxnSpPr>
          <p:nvPr userDrawn="1"/>
        </p:nvCxnSpPr>
        <p:spPr>
          <a:xfrm>
            <a:off x="800311" y="2476688"/>
            <a:ext cx="3907864" cy="2671541"/>
          </a:xfrm>
          <a:prstGeom prst="bentConnector3">
            <a:avLst>
              <a:gd name="adj1" fmla="val 390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08E1A0-9D97-5C71-1483-1A7018FAC64F}"/>
              </a:ext>
            </a:extLst>
          </p:cNvPr>
          <p:cNvCxnSpPr/>
          <p:nvPr userDrawn="1"/>
        </p:nvCxnSpPr>
        <p:spPr>
          <a:xfrm flipH="1">
            <a:off x="6571360" y="3378218"/>
            <a:ext cx="324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134B75-51E4-4D4B-5092-B55B1DCB99BF}"/>
              </a:ext>
            </a:extLst>
          </p:cNvPr>
          <p:cNvCxnSpPr/>
          <p:nvPr userDrawn="1"/>
        </p:nvCxnSpPr>
        <p:spPr>
          <a:xfrm flipH="1">
            <a:off x="6571360" y="5228789"/>
            <a:ext cx="324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96C83-F927-33C9-6A30-DA7D6169D0A2}"/>
              </a:ext>
            </a:extLst>
          </p:cNvPr>
          <p:cNvSpPr/>
          <p:nvPr userDrawn="1"/>
        </p:nvSpPr>
        <p:spPr>
          <a:xfrm>
            <a:off x="732672" y="2610799"/>
            <a:ext cx="145546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Administrator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95FF2-2318-B5B3-60C9-21F02703F4B2}"/>
              </a:ext>
            </a:extLst>
          </p:cNvPr>
          <p:cNvSpPr/>
          <p:nvPr userDrawn="1"/>
        </p:nvSpPr>
        <p:spPr>
          <a:xfrm>
            <a:off x="2226365" y="5252986"/>
            <a:ext cx="23366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Enter/Update/ Delete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C403B7-A88B-DFD0-45BE-8D6226C66450}"/>
              </a:ext>
            </a:extLst>
          </p:cNvPr>
          <p:cNvSpPr/>
          <p:nvPr userDrawn="1"/>
        </p:nvSpPr>
        <p:spPr>
          <a:xfrm>
            <a:off x="7064199" y="2905919"/>
            <a:ext cx="2194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Retrieve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3739B-FE58-F1DA-221A-1B052C2048E9}"/>
              </a:ext>
            </a:extLst>
          </p:cNvPr>
          <p:cNvSpPr/>
          <p:nvPr userDrawn="1"/>
        </p:nvSpPr>
        <p:spPr>
          <a:xfrm>
            <a:off x="699420" y="1567412"/>
            <a:ext cx="167543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Access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22C26B-84E3-6931-1BF7-749A947B7848}"/>
              </a:ext>
            </a:extLst>
          </p:cNvPr>
          <p:cNvSpPr/>
          <p:nvPr userDrawn="1"/>
        </p:nvSpPr>
        <p:spPr>
          <a:xfrm>
            <a:off x="6917570" y="5360701"/>
            <a:ext cx="24873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Update/Delete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B3A75-F710-4573-A31F-4558472AD1F9}"/>
              </a:ext>
            </a:extLst>
          </p:cNvPr>
          <p:cNvSpPr/>
          <p:nvPr userDrawn="1"/>
        </p:nvSpPr>
        <p:spPr>
          <a:xfrm>
            <a:off x="9979680" y="4158658"/>
            <a:ext cx="176278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User Account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3F29B8-DE27-8AF3-B014-B0192F0A426D}"/>
              </a:ext>
            </a:extLst>
          </p:cNvPr>
          <p:cNvCxnSpPr/>
          <p:nvPr userDrawn="1"/>
        </p:nvCxnSpPr>
        <p:spPr>
          <a:xfrm>
            <a:off x="9819657" y="3378218"/>
            <a:ext cx="0" cy="6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464388-A729-F4BB-74A3-381DE7E8C1ED}"/>
              </a:ext>
            </a:extLst>
          </p:cNvPr>
          <p:cNvCxnSpPr/>
          <p:nvPr userDrawn="1"/>
        </p:nvCxnSpPr>
        <p:spPr>
          <a:xfrm>
            <a:off x="9819657" y="4537560"/>
            <a:ext cx="0" cy="6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2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31DB-6068-1E62-CBCA-59C8D03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: Rounded Corners 32">
            <a:extLst>
              <a:ext uri="{FF2B5EF4-FFF2-40B4-BE49-F238E27FC236}">
                <a16:creationId xmlns:a16="http://schemas.microsoft.com/office/drawing/2014/main" id="{E2A55FB9-B46C-BBB4-508F-DAAA2ABE8AA9}"/>
              </a:ext>
            </a:extLst>
          </p:cNvPr>
          <p:cNvSpPr/>
          <p:nvPr userDrawn="1"/>
        </p:nvSpPr>
        <p:spPr>
          <a:xfrm>
            <a:off x="705342" y="1651071"/>
            <a:ext cx="10955613" cy="4093587"/>
          </a:xfrm>
          <a:prstGeom prst="roundRect">
            <a:avLst>
              <a:gd name="adj" fmla="val 1729"/>
            </a:avLst>
          </a:prstGeom>
          <a:noFill/>
          <a:ln>
            <a:solidFill>
              <a:srgbClr val="66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9BA55D-D81B-46AA-036E-8B745735981E}"/>
              </a:ext>
            </a:extLst>
          </p:cNvPr>
          <p:cNvSpPr/>
          <p:nvPr userDrawn="1"/>
        </p:nvSpPr>
        <p:spPr>
          <a:xfrm>
            <a:off x="2100215" y="1852852"/>
            <a:ext cx="8465912" cy="34667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Metropolis" panose="00000500000000000000" pitchFamily="50" charset="0"/>
                <a:cs typeface="Segoe UI" panose="020B0502040204020203" pitchFamily="34" charset="0"/>
              </a:rPr>
              <a:t>Outcomes:</a:t>
            </a:r>
          </a:p>
          <a:p>
            <a:pPr>
              <a:lnSpc>
                <a:spcPct val="150000"/>
              </a:lnSpc>
            </a:pPr>
            <a:endParaRPr lang="en-IN" sz="1600">
              <a:latin typeface="Metropolis" panose="00000500000000000000" pitchFamily="50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Comprehend the fundamental concepts of networks in the advanced computer networks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Identify the importance of the types of networks in their respective application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Deploy the right network architecture according to the type and requirements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Implement the right topology for the required network connectivity</a:t>
            </a:r>
            <a:endParaRPr lang="en-US" sz="1600"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7EE29620-5AFA-CF1A-2D85-EAADD4823D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2156" y="2995516"/>
            <a:ext cx="1404696" cy="14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3A0E0-7EED-0EEC-9348-E110789B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10391775" cy="5238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0AB6F-056B-C1DF-0B02-8DE20E81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4425"/>
            <a:ext cx="10391775" cy="482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17B41-E9ED-6C31-A4FE-4FC019F9691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66649" y="6553200"/>
            <a:ext cx="2324301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3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Metropolis" panose="0000050000000000000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numpy-tutorial.html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quickstart.html" TargetMode="External"/><Relationship Id="rId2" Type="http://schemas.openxmlformats.org/officeDocument/2006/relationships/hyperlink" Target="https://en.wikipedia.org/wiki/NumPy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tascientest.com/en/numpy-the-python-library-in-data-science" TargetMode="External"/><Relationship Id="rId4" Type="http://schemas.openxmlformats.org/officeDocument/2006/relationships/hyperlink" Target="https://www.javatpoint.com/numpy-tutoria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F491-9AE0-4D58-BE99-576EC0446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Module 5: Python Matrix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7F1C2-0108-4564-80E6-35B8233C4EF5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39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FB32-C864-4F7A-A780-7F1DCEDF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Addition using Nested Loop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8F56F-079B-4C0B-9C82-FBC1E0B0D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187868"/>
            <a:ext cx="3022600" cy="5197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CAE4D1-D77F-4D1B-B33B-97F3FBBE6893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74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E706-420D-4C71-A438-B6325B41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Addition using Nested List Comprehension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ADB04-2554-4080-89D9-77825C94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39" y="1431150"/>
            <a:ext cx="7508172" cy="4537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FC97D-10F2-499D-B835-4C29D3FF8305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49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C174-880B-45BD-B870-7EA3309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using Nested Loop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73B93-5EB1-409A-BA92-E7CFB9E7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05" y="1194031"/>
            <a:ext cx="3171195" cy="49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7137-F341-42B6-A531-21D36ECD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Transpose using Nested Loop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DCEDA-06B3-44EF-B292-3884F007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78" y="1223327"/>
            <a:ext cx="3008645" cy="4802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33B159-5FFF-4FCA-852D-23EE000F6D79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87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8F78-9436-416B-B65C-C301CA89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NumPy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5236A-4CC4-4EDE-9E1A-8974A381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NumPy is a general-purpose array-processing package. It provides a high-performance multidimensional array object, and tools for working with these arrays. It is the fundamental package for scientific computing with Python. It is open-source software. It contains various features including these important ones:</a:t>
            </a:r>
          </a:p>
          <a:p>
            <a:r>
              <a:rPr lang="en-US" dirty="0"/>
              <a:t>A powerful N-dimensional array object</a:t>
            </a:r>
          </a:p>
          <a:p>
            <a:r>
              <a:rPr lang="en-US" dirty="0"/>
              <a:t>Sophisticated (broadcasting) functions</a:t>
            </a:r>
          </a:p>
          <a:p>
            <a:r>
              <a:rPr lang="en-US" dirty="0"/>
              <a:t>Tools for integrating C/C++ and Fortran code</a:t>
            </a:r>
          </a:p>
          <a:p>
            <a:r>
              <a:rPr lang="en-US" dirty="0"/>
              <a:t>Useful linear algebra, Fourier transform, and random number capabilities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387BE-3D8A-40B7-B9A9-0C7D7117F4F1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28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83DC9F-D2B0-BF22-5B2A-5BA326BB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NumPy Array</a:t>
            </a:r>
            <a:endParaRPr lang="en-IN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836FA-E02D-1BD1-8D05-0149C09B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NumPy Array: </a:t>
            </a:r>
            <a:r>
              <a:rPr lang="en-US" dirty="0"/>
              <a:t>NumPy is a package for scientific computing which has support for a powerful N-dimensional array object.</a:t>
            </a:r>
          </a:p>
          <a:p>
            <a:r>
              <a:rPr lang="en-US" dirty="0"/>
              <a:t>NumPy provides multidimensional array of numbers (which is actually an object)</a:t>
            </a:r>
          </a:p>
          <a:p>
            <a:r>
              <a:rPr lang="en-US" dirty="0"/>
              <a:t>NumPy's array class is called ‘</a:t>
            </a:r>
            <a:r>
              <a:rPr lang="en-US" dirty="0" err="1"/>
              <a:t>ndarray</a:t>
            </a:r>
            <a:r>
              <a:rPr lang="en-US" dirty="0"/>
              <a:t>’</a:t>
            </a:r>
          </a:p>
          <a:p>
            <a:r>
              <a:rPr lang="en-US" b="1" dirty="0"/>
              <a:t>Why use NumPy? </a:t>
            </a:r>
          </a:p>
          <a:p>
            <a:r>
              <a:rPr lang="en-US" dirty="0"/>
              <a:t>Python lists are slower than NumPy arrays, which are also smaller. The use of an array saves memory and is simple. NumPy offers a means for specifying the data types and utilizes significantly less RAM to store data.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AAAE2-4CBA-4030-8FF6-F7605E2DC8C2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34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36A1-E1A0-4D8E-95DE-90C6BB52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NumPy array?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68338-0050-5979-0CBA-97C64F4F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Array of integers, floats and complex Numbers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C1E01-8BFB-4892-85AA-91DBAAAC1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19" y="1633403"/>
            <a:ext cx="7086623" cy="3320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A35679-E38F-4486-AC81-C9C311A5AB2D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52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9704-D051-42F4-85DB-E8F0A90D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Array of zeros and ones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90CFD-FEF7-BA09-D417-B06032CF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 have specified </a:t>
            </a:r>
            <a:r>
              <a:rPr lang="en-US" dirty="0" err="1"/>
              <a:t>dtype</a:t>
            </a:r>
            <a:r>
              <a:rPr lang="en-US" dirty="0"/>
              <a:t> to 32 bits (4 bytes).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FC080-F8C5-48F1-92E5-C2E2E998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46" y="1516303"/>
            <a:ext cx="6826475" cy="4227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C36C83-5D43-4289-A2FB-0455FA64129E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83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3572-F487-4507-8DD5-1FDEC641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3. Using </a:t>
            </a:r>
            <a:r>
              <a:rPr lang="en-US" sz="2400" dirty="0" err="1"/>
              <a:t>arange</a:t>
            </a:r>
            <a:r>
              <a:rPr lang="en-US" sz="2400" dirty="0"/>
              <a:t>() and shape()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7FA57-695F-40A5-AA92-343AB136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283685"/>
            <a:ext cx="5714905" cy="4290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D3B97-84EE-492E-8E1C-3E30B425F450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75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E64F-8298-49F2-B9CB-6D54C654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 of Two Matrices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0F251-B99C-7CE0-3276-82977FA2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+ operator to add corresponding elements of two NumPy matrices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7DCEA-33C6-4F1D-A5FC-F5311F76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1847283"/>
            <a:ext cx="6022935" cy="33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0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3927-5E6E-4D76-97CE-06CB1CA0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ADA6E-3F95-8B81-87F3-A8055774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 and Objective </a:t>
            </a:r>
          </a:p>
          <a:p>
            <a:r>
              <a:rPr lang="en-IN" dirty="0"/>
              <a:t>What is a Matrix?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Creating a Matrix using Python Lists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Accessing Element in a Python List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to work with a nested list?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Matrix Addition using Nested Loop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Matrix Multiplication using Nested Loop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What is SciPy? </a:t>
            </a:r>
          </a:p>
          <a:p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VS SciPy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Did you know, Summary, reference links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Questions.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B2523-2E42-4057-866B-1246A67DC162}"/>
              </a:ext>
            </a:extLst>
          </p:cNvPr>
          <p:cNvSpPr txBox="1"/>
          <p:nvPr/>
        </p:nvSpPr>
        <p:spPr>
          <a:xfrm>
            <a:off x="9036424" y="6544236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51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5FA6-52B7-4DDF-9905-AF3205BD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Two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AE96-90F6-4EEC-E3C8-18C6C8466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multiply two matrices, we use dot() method. Learn more about how numpy.dot works.</a:t>
            </a:r>
          </a:p>
          <a:p>
            <a:r>
              <a:rPr lang="en-US" dirty="0"/>
              <a:t>Note: * is used for array multiplication (multiplication of corresponding elements of two arrays) not matrix multiplication.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894B7-4ED8-4014-9A6A-B62B1C7B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9" y="2159000"/>
            <a:ext cx="5090284" cy="300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09B539-2101-4030-A07E-C1133A74B431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563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AA03-3210-4A6B-A949-7A90D5A8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Matrix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CCF49-9C0D-D973-590C-5EBC1A6D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 </a:t>
            </a:r>
            <a:r>
              <a:rPr lang="en-US" dirty="0" err="1"/>
              <a:t>numpy.transpose</a:t>
            </a:r>
            <a:r>
              <a:rPr lang="en-US" dirty="0"/>
              <a:t> to compute transpose of a matrix.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6B0C4-FD8D-47C6-9C02-3DF9BC32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22" y="1733503"/>
            <a:ext cx="6480122" cy="2648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F348E-3773-4F02-B5F0-670B72BE6233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703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87B5-1DA4-4796-B8F7-7DB1F180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matrix elements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E56D3-09D6-F527-00F5-9741549D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like lists, we can access matrix elements using index. Let's start with a one-dimensional NumPy array.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960AA-A0C2-4440-9396-09D999A7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75" y="1681547"/>
            <a:ext cx="6252135" cy="3322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670139-9175-4E71-8214-5717D9158A0E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50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0D3914-29BB-474C-A535-4665E459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63" y="1234988"/>
            <a:ext cx="3993950" cy="5300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AF248-3955-4FD7-A6B1-408F67B41E2F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247DD-0B96-B7B4-8A7B-3BADC2B9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matrix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01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7E91-FC5D-4E2B-90F3-53981766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rows of a Matrix | Access columns of a Matrix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A2A86-9AF7-4FA6-952A-32578D65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9" y="1587865"/>
            <a:ext cx="3678314" cy="3354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895BB7-FC44-4BC6-B926-ED7D3F768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17" y="1496321"/>
            <a:ext cx="4359167" cy="3446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10956-56CF-459A-8FA6-74D25DA2410C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91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367C-1B7C-48DA-A0BE-F1CEE1F8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of a Matrix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E3E7A7-E988-3D64-4761-32CF850B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of a one-dimensional NumPy array is similar to a list.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D88A4-4EDF-4FF7-9FB8-4F0AA902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6" y="1532107"/>
            <a:ext cx="5132404" cy="4211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02F2B-BC6E-4DB2-9DA4-9F4EDB0D665F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10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9C426-D60E-4D94-AEE4-4545E903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53" y="1157296"/>
            <a:ext cx="4134051" cy="5377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6FEBBF-8F70-43A0-8774-9E5A207D7453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2745F-57F8-F0DD-AC76-850572E4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of a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512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9C62-20E7-4CFD-AE82-4B4BFB77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Functions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EBD03-91C5-49CB-91C8-0A0C2432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255938"/>
            <a:ext cx="7322999" cy="374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5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A380C-9EA0-462F-BBBF-16F2B766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85" y="1011573"/>
            <a:ext cx="7226273" cy="3680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F07BA1-E8DF-E006-BD25-2C86AD3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486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F254-F52A-4EAF-9F82-4E5BAFAD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477D6-B125-4BD5-B1C1-42680C0D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20" y="1500393"/>
            <a:ext cx="3724628" cy="2959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F4D2D-638B-4ECC-8A31-37D14BAF0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44" y="1337809"/>
            <a:ext cx="4384237" cy="2959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FC972-1C3C-4593-8785-0B06E553E17E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47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3927-5E6E-4D76-97CE-06CB1CA0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ADA6E-3F95-8B81-87F3-A8055774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Matrix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manipulation 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 studies utilizing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 for various operations on matrix like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arrays,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Indexing,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Slicing.</a:t>
            </a:r>
          </a:p>
          <a:p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Elaboration about various methods available with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SciPy,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IN" sz="2400" b="1" dirty="0">
                <a:ea typeface="+mj-ea"/>
                <a:cs typeface="+mj-cs"/>
              </a:rPr>
              <a:t>Objective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Matrix: creation, types and common operations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 SciPy python libraries.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B2523-2E42-4057-866B-1246A67DC162}"/>
              </a:ext>
            </a:extLst>
          </p:cNvPr>
          <p:cNvSpPr txBox="1"/>
          <p:nvPr/>
        </p:nvSpPr>
        <p:spPr>
          <a:xfrm>
            <a:off x="9036424" y="6544236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422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3FE43-9EBE-497D-A2A7-4E016A3B2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1042801"/>
            <a:ext cx="6147602" cy="4962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247927-CA3E-0E37-523E-013776BE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sum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123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E5D5-812D-4148-B6B0-8E9D6638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IN" dirty="0" err="1"/>
              <a:t>numpy.linspace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7183-74F0-2214-DEFC-42078C2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respect to interval, the </a:t>
            </a:r>
            <a:r>
              <a:rPr lang="en-US" dirty="0" err="1"/>
              <a:t>numpy.linspace</a:t>
            </a:r>
            <a:r>
              <a:rPr lang="en-US" dirty="0"/>
              <a:t>() function returns number spaces equally. The sample number is used instead of step in a manner similar to </a:t>
            </a:r>
            <a:r>
              <a:rPr lang="en-US" dirty="0" err="1"/>
              <a:t>numpy.arange</a:t>
            </a:r>
            <a:r>
              <a:rPr lang="en-US" dirty="0"/>
              <a:t>().</a:t>
            </a:r>
            <a:br>
              <a:rPr lang="en-US" dirty="0"/>
            </a:br>
            <a:r>
              <a:rPr lang="en-US" dirty="0"/>
              <a:t>Syntax:</a:t>
            </a:r>
            <a:br>
              <a:rPr lang="en-US" dirty="0"/>
            </a:br>
            <a:r>
              <a:rPr lang="en-US" dirty="0" err="1"/>
              <a:t>numpy.linspace</a:t>
            </a:r>
            <a:r>
              <a:rPr lang="en-US" dirty="0"/>
              <a:t>(start,</a:t>
            </a:r>
            <a:br>
              <a:rPr lang="en-US" dirty="0"/>
            </a:br>
            <a:r>
              <a:rPr lang="en-US" dirty="0"/>
              <a:t>               stop,</a:t>
            </a:r>
            <a:br>
              <a:rPr lang="en-US" dirty="0"/>
            </a:br>
            <a:r>
              <a:rPr lang="en-US" dirty="0"/>
              <a:t>               num = 50,</a:t>
            </a:r>
            <a:br>
              <a:rPr lang="en-US" dirty="0"/>
            </a:br>
            <a:r>
              <a:rPr lang="en-US" dirty="0"/>
              <a:t>               endpoint = True,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 err="1"/>
              <a:t>retstep</a:t>
            </a:r>
            <a:r>
              <a:rPr lang="en-US" dirty="0"/>
              <a:t> = False,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 err="1"/>
              <a:t>dtype</a:t>
            </a:r>
            <a:r>
              <a:rPr lang="en-US" dirty="0"/>
              <a:t> = None)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79637-41C1-4B37-8EB9-B41AD3B6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3" y="3429000"/>
            <a:ext cx="5166298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8B27B-6B6F-4D0B-9FCB-62C88FC0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89" y="3529012"/>
            <a:ext cx="4052992" cy="9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94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0EFB-C8BB-4C7E-B7F7-D869E55F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SciPy?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55D26-3106-40D2-507C-53BA2EAC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SciPy is a scientific computation library that uses NumPy underneath.</a:t>
            </a:r>
          </a:p>
          <a:p>
            <a:r>
              <a:rPr lang="en-US" dirty="0"/>
              <a:t>SciPy stands for Scientific Python. </a:t>
            </a:r>
          </a:p>
          <a:p>
            <a:r>
              <a:rPr lang="en-US" dirty="0"/>
              <a:t>It provides more utility functions for optimization, stats, and signal processing.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A07BE-78AD-415B-AF4F-1D26D9CAFC62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432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2BAC-3555-450D-97C3-F368D425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SciPy?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3692-6098-9638-CCB2-C7B6BA18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SciPy contains varieties of sub packages which help to solve the most common issue related to Scientific Computation.</a:t>
            </a:r>
          </a:p>
          <a:p>
            <a:r>
              <a:rPr lang="en-US" dirty="0"/>
              <a:t>SciPy package in Python is the most used Scientific library only second to GNU Scientific Library for C/C++ or </a:t>
            </a:r>
            <a:r>
              <a:rPr lang="en-US" dirty="0" err="1"/>
              <a:t>Matlab’s</a:t>
            </a:r>
            <a:r>
              <a:rPr lang="en-US" dirty="0"/>
              <a:t>.</a:t>
            </a:r>
          </a:p>
          <a:p>
            <a:r>
              <a:rPr lang="en-US" dirty="0"/>
              <a:t>Easy to use and understand as well as fast computational power.</a:t>
            </a:r>
          </a:p>
          <a:p>
            <a:r>
              <a:rPr lang="en-US" dirty="0"/>
              <a:t>It can operate on an array of NumPy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938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2ED0-AF04-47C9-93E9-6382444A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VS SciPy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EB027-9A20-CFE2-D78A-5C1CDA56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Numpy</a:t>
            </a:r>
            <a:r>
              <a:rPr lang="en-US" b="1" dirty="0"/>
              <a:t>:</a:t>
            </a:r>
          </a:p>
          <a:p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en-US" dirty="0"/>
              <a:t> is written in C and use for mathematical or numeric calculation.</a:t>
            </a:r>
          </a:p>
          <a:p>
            <a:r>
              <a:rPr lang="en-US" dirty="0"/>
              <a:t>It is faster than other Python Libraries.</a:t>
            </a:r>
          </a:p>
          <a:p>
            <a:r>
              <a:rPr lang="en-US" dirty="0" err="1"/>
              <a:t>Numpy</a:t>
            </a:r>
            <a:r>
              <a:rPr lang="en-US" dirty="0"/>
              <a:t> is the most useful library for Data Science to perform basic calculations.</a:t>
            </a:r>
          </a:p>
          <a:p>
            <a:r>
              <a:rPr lang="en-US" dirty="0" err="1"/>
              <a:t>Numpy</a:t>
            </a:r>
            <a:r>
              <a:rPr lang="en-US" dirty="0"/>
              <a:t> contains nothing but array data type which performs the most basic operation like sorting, shaping, indexing, etc.</a:t>
            </a:r>
          </a:p>
          <a:p>
            <a:pPr marL="0" indent="0">
              <a:buNone/>
            </a:pPr>
            <a:r>
              <a:rPr lang="en-US" b="1" dirty="0"/>
              <a:t>SciPy:</a:t>
            </a:r>
          </a:p>
          <a:p>
            <a:r>
              <a:rPr lang="en-US" dirty="0"/>
              <a:t>SciPy is built in top of the NumPy.</a:t>
            </a:r>
          </a:p>
          <a:p>
            <a:r>
              <a:rPr lang="en-US" dirty="0"/>
              <a:t>SciPy module in Python is a fully-featured version of Linear Algebra while </a:t>
            </a:r>
            <a:r>
              <a:rPr lang="en-US" dirty="0" err="1"/>
              <a:t>Numpy</a:t>
            </a:r>
            <a:r>
              <a:rPr lang="en-US" dirty="0"/>
              <a:t> contains only a few features.</a:t>
            </a:r>
          </a:p>
          <a:p>
            <a:r>
              <a:rPr lang="en-US" dirty="0"/>
              <a:t>Most new Data Science features are available in </a:t>
            </a:r>
            <a:r>
              <a:rPr lang="en-US" dirty="0" err="1"/>
              <a:t>Scipy</a:t>
            </a:r>
            <a:r>
              <a:rPr lang="en-US" dirty="0"/>
              <a:t> rather than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  <a:p>
            <a:r>
              <a:rPr lang="en-US" dirty="0"/>
              <a:t>SciPy is a library of algorithms and mathematical tools built to work with NumPy arrays.</a:t>
            </a:r>
            <a:br>
              <a:rPr lang="en-US" dirty="0"/>
            </a:br>
            <a:r>
              <a:rPr lang="en-IN" dirty="0"/>
              <a:t>linear algebra - </a:t>
            </a:r>
            <a:r>
              <a:rPr lang="en-IN" dirty="0" err="1"/>
              <a:t>scipy.linalg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statistics - </a:t>
            </a:r>
            <a:r>
              <a:rPr lang="en-IN" dirty="0" err="1"/>
              <a:t>scipy.stats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sparse matrices - </a:t>
            </a:r>
            <a:r>
              <a:rPr lang="en-IN" dirty="0" err="1"/>
              <a:t>scipy.sparse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24134-4B58-4700-9B5E-97E4BEF44E8C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96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5121-299D-4A24-A111-AB4F8FB7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– linear algebra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F3D6E-9061-45F2-BA30-EFDD56FB2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1617109"/>
            <a:ext cx="4157519" cy="44382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F17EDE-2BFB-49DB-A0B2-CEE98020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107" y="1690688"/>
            <a:ext cx="3435973" cy="4222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7A5C1-A34E-4479-843C-2CABB636934B}"/>
              </a:ext>
            </a:extLst>
          </p:cNvPr>
          <p:cNvSpPr txBox="1"/>
          <p:nvPr/>
        </p:nvSpPr>
        <p:spPr>
          <a:xfrm>
            <a:off x="640081" y="1204407"/>
            <a:ext cx="317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etropolis" panose="00000500000000000000"/>
              </a:rPr>
              <a:t>Linear algebra</a:t>
            </a:r>
            <a:endParaRPr lang="en-IN" sz="2400" b="1" dirty="0">
              <a:latin typeface="Metropolis" panose="000005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1C700-8CB2-42D4-9029-75756A01D384}"/>
              </a:ext>
            </a:extLst>
          </p:cNvPr>
          <p:cNvSpPr txBox="1"/>
          <p:nvPr/>
        </p:nvSpPr>
        <p:spPr>
          <a:xfrm>
            <a:off x="6787415" y="1229023"/>
            <a:ext cx="317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etropolis" panose="00000500000000000000"/>
              </a:rPr>
              <a:t>Inverse of matrix</a:t>
            </a:r>
            <a:endParaRPr lang="en-IN" sz="2400" b="1" dirty="0">
              <a:latin typeface="Metropoli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398331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8F19-86BB-4FC9-8276-DC41861D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– linear algebra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B2DAB7-2CEE-4D3C-99C1-B58391BE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22" y="1556818"/>
            <a:ext cx="5415078" cy="4320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DD3C4-ADA0-43A2-A0BC-7C59D7D5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46" y="1556818"/>
            <a:ext cx="4119311" cy="4524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85BE71-7B91-8D41-E384-B27F770369BF}"/>
              </a:ext>
            </a:extLst>
          </p:cNvPr>
          <p:cNvSpPr txBox="1"/>
          <p:nvPr/>
        </p:nvSpPr>
        <p:spPr>
          <a:xfrm>
            <a:off x="680922" y="1095153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Metropolis" panose="00000500000000000000"/>
              </a:rPr>
              <a:t>Determinant of matrix</a:t>
            </a:r>
            <a:endParaRPr lang="en-IN" sz="2400" b="1" dirty="0">
              <a:latin typeface="Metropolis" panose="0000050000000000000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01AF2-D2FA-0CB2-7BA2-66A1FD9412A6}"/>
              </a:ext>
            </a:extLst>
          </p:cNvPr>
          <p:cNvSpPr txBox="1"/>
          <p:nvPr/>
        </p:nvSpPr>
        <p:spPr>
          <a:xfrm>
            <a:off x="6350000" y="1038225"/>
            <a:ext cx="2885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Metropolis" panose="00000500000000000000"/>
              </a:rPr>
              <a:t>Eigen function</a:t>
            </a:r>
            <a:endParaRPr lang="en-IN" sz="2400" b="1" dirty="0">
              <a:latin typeface="Metropoli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43355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D160-4FF4-4C83-AA2D-D2ECEC3D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– Statistics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FABB-CF25-CDD1-D548-0DF42C3F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statistics functions are located in the sub-package </a:t>
            </a:r>
            <a:r>
              <a:rPr lang="en-US" dirty="0" err="1"/>
              <a:t>scipy.stats</a:t>
            </a:r>
            <a:r>
              <a:rPr lang="en-US" dirty="0"/>
              <a:t> and a fairly complete listing of these functions can be obtained using info(stats) function.</a:t>
            </a:r>
          </a:p>
          <a:p>
            <a:r>
              <a:rPr lang="en-US" dirty="0"/>
              <a:t>The basic stats such as Min, Max, Mean and Variance takes the NumPy array as input and returns the respective results. 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DAAD7-2F7B-4285-B30E-9964AEEE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70" y="2532951"/>
            <a:ext cx="5240530" cy="17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85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09E8-2742-40CD-84F2-F7EB4C1B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Sparse Matrix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CD6E4D-B008-B9E8-5558-5310E345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referred to as sparse if the majority of its elements have a value of 0. Using a sparse matrix as opposed to a basic matrix has two main </a:t>
            </a:r>
            <a:r>
              <a:rPr lang="en-US" dirty="0" err="1"/>
              <a:t>advantages:Storage</a:t>
            </a:r>
            <a:r>
              <a:rPr lang="en-US" dirty="0"/>
              <a:t>: Since there are fewer non-zero elements than zeroes, fewer elements can be stored in a given amount of memory. Computing time: By rationally creating a data structure that only traverses non-zero components, computing time can be reduced. Sparse matrices are frequently used in machine learning applications, including natural language processing and data encodings that map categories to counts (NLP).</a:t>
            </a:r>
          </a:p>
          <a:p>
            <a:r>
              <a:rPr lang="en-IN" dirty="0"/>
              <a:t>SciPy, a Python package, provides utilities for both constructing sparse matrices using a variety of data structures and for converting dense matrices to sparse matrices. A compressed sparse row format sparse matrix is created using the function </a:t>
            </a:r>
            <a:r>
              <a:rPr lang="en-IN" dirty="0" err="1"/>
              <a:t>csr</a:t>
            </a:r>
            <a:r>
              <a:rPr lang="en-IN" dirty="0"/>
              <a:t> matrix(), and a compressed sparse column format sparse matrix is created using csc matrix().</a:t>
            </a:r>
            <a:endParaRPr lang="en-US" dirty="0"/>
          </a:p>
          <a:p>
            <a:r>
              <a:rPr lang="fr-FR" b="1" dirty="0" err="1"/>
              <a:t>Syntax</a:t>
            </a:r>
            <a:r>
              <a:rPr lang="fr-FR" b="1" dirty="0"/>
              <a:t>: </a:t>
            </a:r>
            <a:r>
              <a:rPr lang="fr-FR" dirty="0" err="1"/>
              <a:t>scipy.sparse.csr_matrix</a:t>
            </a:r>
            <a:r>
              <a:rPr lang="fr-FR" dirty="0"/>
              <a:t>(</a:t>
            </a:r>
            <a:r>
              <a:rPr lang="fr-FR" dirty="0" err="1"/>
              <a:t>shape</a:t>
            </a:r>
            <a:r>
              <a:rPr lang="fr-FR" dirty="0"/>
              <a:t>=None, </a:t>
            </a:r>
            <a:r>
              <a:rPr lang="fr-FR" dirty="0" err="1"/>
              <a:t>dtype</a:t>
            </a:r>
            <a:r>
              <a:rPr lang="fr-FR" dirty="0"/>
              <a:t>=None)</a:t>
            </a:r>
            <a:br>
              <a:rPr lang="fr-FR" dirty="0"/>
            </a:b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70BD6-466D-4347-8CB7-3EE2EDC5BF8E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652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C57D5-7031-47BB-AB16-EA2691CFF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2" y="1212958"/>
            <a:ext cx="7475412" cy="35964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C6B8E8-D202-487B-98AD-05457AD9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12" y="4939863"/>
            <a:ext cx="914479" cy="823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DCD49A-96AC-CB7A-C3BA-C9AED115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Sparse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69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3927-5E6E-4D76-97CE-06CB1CA0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Matrix?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ADA6E-3F95-8B81-87F3-A8055774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simply a way of collecting data in rows and columns. We know data can be collected in sets, lists, etc. </a:t>
            </a:r>
          </a:p>
          <a:p>
            <a:r>
              <a:rPr lang="en-US" dirty="0"/>
              <a:t>When it comes to matrices, they are split into rows and columns. If you are not sure what the row and column are, the row is the horizontal axis.</a:t>
            </a:r>
          </a:p>
          <a:p>
            <a:r>
              <a:rPr lang="en-US" dirty="0"/>
              <a:t>The column on the other hand is the data seen in the vertical axis.</a:t>
            </a:r>
          </a:p>
          <a:p>
            <a:r>
              <a:rPr lang="en-US" dirty="0"/>
              <a:t>There is no straight way of representing a matrix data type in Python. The closest datatype to a matrix is the list data type, and thus, is typically used to create matrices.</a:t>
            </a:r>
          </a:p>
          <a:p>
            <a:r>
              <a:rPr lang="en-US" dirty="0"/>
              <a:t>The </a:t>
            </a:r>
            <a:r>
              <a:rPr lang="en-US" dirty="0" err="1"/>
              <a:t>Numpy</a:t>
            </a:r>
            <a:r>
              <a:rPr lang="en-US" dirty="0"/>
              <a:t> library provides another way of representing matrices in Python, the NumPy array data type.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B2523-2E42-4057-866B-1246A67DC162}"/>
              </a:ext>
            </a:extLst>
          </p:cNvPr>
          <p:cNvSpPr txBox="1"/>
          <p:nvPr/>
        </p:nvSpPr>
        <p:spPr>
          <a:xfrm>
            <a:off x="9036424" y="6544236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603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D720B-FD93-4C4C-A82F-7E95DA1F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78" y="1134544"/>
            <a:ext cx="4252570" cy="509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B5037-4655-40DC-87EF-445EFB6A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13" y="1205664"/>
            <a:ext cx="1540898" cy="1403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4A9DB-4E1D-4E4B-AEC8-1EF1C2901FE4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1D7A6-53B3-B5DB-5D13-1DFA1988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Sparse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197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5CD5-73D1-449B-ABB6-F92A4AA2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 Constant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96E974-7519-88FD-3DBC-FBDB3880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constants are provided in the </a:t>
            </a:r>
            <a:r>
              <a:rPr lang="en-US" dirty="0" err="1"/>
              <a:t>scipy.constant</a:t>
            </a:r>
            <a:r>
              <a:rPr lang="en-US" dirty="0"/>
              <a:t> package, which is widely used in the scientific community. We can import the necessary constants and use them as necessary from a variety of physical and mathematical constants and units.</a:t>
            </a:r>
          </a:p>
          <a:p>
            <a:r>
              <a:rPr lang="en-US" dirty="0"/>
              <a:t>Sample Code:</a:t>
            </a: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#Import pi constant from the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scipy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 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from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scipy.constants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pi 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#Import pi from math </a:t>
            </a:r>
            <a:r>
              <a:rPr lang="en-US" sz="1800" b="1" dirty="0">
                <a:solidFill>
                  <a:srgbClr val="00669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package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from math </a:t>
            </a:r>
            <a:r>
              <a:rPr lang="en-US" sz="1800" b="1" dirty="0">
                <a:solidFill>
                  <a:srgbClr val="00669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pi 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#Comparing these two pi value 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print(</a:t>
            </a:r>
            <a:r>
              <a:rPr lang="en-US" sz="180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sciPy</a:t>
            </a:r>
            <a:r>
              <a:rPr lang="en-US" sz="180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- pi Value = %.18f"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%scipy.constants.pi) 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print(</a:t>
            </a:r>
            <a:r>
              <a:rPr lang="en-US" sz="180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"math - pi Value = %.18f"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%math.pi) 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5355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sciPy</a:t>
            </a:r>
            <a:r>
              <a:rPr lang="en-US" sz="1800" dirty="0">
                <a:solidFill>
                  <a:srgbClr val="5355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- pi Value = 3.141592653589793116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355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math - pi Value = 3.141592653589793116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99C57-A76A-41A3-93AD-A1CA80A8D9DA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633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5CD5-73D1-449B-ABB6-F92A4AA2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 </a:t>
            </a:r>
            <a:r>
              <a:rPr lang="en-US" dirty="0" err="1"/>
              <a:t>FFTpack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96E974-7519-88FD-3DBC-FBDB3880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Fourier Transformation is referred to as the FFT. The time-domain signal is transformed into the frequency domain using the Fourier transformation. It converts a waveform (a function or signal) into a new replacement waveform with sine and cosine characteristics. While the Laplace transform only translates aperiodic signals, it can convert periodic time signals.</a:t>
            </a:r>
          </a:p>
          <a:p>
            <a:r>
              <a:rPr lang="en-US" dirty="0"/>
              <a:t>Sample Code:</a:t>
            </a: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# importing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fft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and inverse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fft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functions 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fftpackage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</a:t>
            </a: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scipy.fftpack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import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fft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</a:t>
            </a: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#Importing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numpy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</a:t>
            </a: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import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numpy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as np  </a:t>
            </a: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#create an array with random n numbers  </a:t>
            </a: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x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np.array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([4.0, 2.0, 1.0, -3.0, 1.5])  </a:t>
            </a: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#Applying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fft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function  </a:t>
            </a: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fft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(x)  </a:t>
            </a:r>
          </a:p>
          <a:p>
            <a:pPr marL="342900" marR="0" lvl="0" indent="-34290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print(y) </a:t>
            </a:r>
          </a:p>
          <a:p>
            <a:pPr marL="0" marR="0" lvl="0" indent="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marR="0" lvl="0" indent="0" algn="just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IN" dirty="0"/>
              <a:t>Output: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[5.5 +0.j 6.69959347-2.82666927j 0.55040653+3.51033344j 0.55040653-3.51033344j 6.69959347+2.82666927j]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99C57-A76A-41A3-93AD-A1CA80A8D9DA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256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5CD5-73D1-449B-ABB6-F92A4AA2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 using </a:t>
            </a:r>
            <a:r>
              <a:rPr lang="en-US" dirty="0" err="1"/>
              <a:t>numpy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96E974-7519-88FD-3DBC-FBDB3880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module in </a:t>
            </a:r>
            <a:r>
              <a:rPr lang="en-US" dirty="0" err="1"/>
              <a:t>Numpy</a:t>
            </a:r>
            <a:r>
              <a:rPr lang="en-US" dirty="0"/>
              <a:t> package contains many functions for generation of random numbers</a:t>
            </a:r>
            <a:br>
              <a:rPr lang="en-US" dirty="0"/>
            </a:br>
            <a:r>
              <a:rPr lang="en-US" dirty="0" err="1"/>
              <a:t>numpy.random.rand</a:t>
            </a:r>
            <a:r>
              <a:rPr lang="en-US" dirty="0"/>
              <a:t>() − Create an array of the given shape and populate it with random samples.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40055-7ACE-4962-8C81-B6223393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79" y="2400082"/>
            <a:ext cx="9670312" cy="2773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899C57-A76A-41A3-93AD-A1CA80A8D9DA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695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3927-5E6E-4D76-97CE-06CB1CA0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851"/>
            <a:ext cx="10391775" cy="523875"/>
          </a:xfrm>
        </p:spPr>
        <p:txBody>
          <a:bodyPr/>
          <a:lstStyle/>
          <a:p>
            <a:r>
              <a:rPr lang="en-IN" dirty="0"/>
              <a:t>Did you know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ADA6E-3F95-8B81-87F3-A8055774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72" y="775726"/>
            <a:ext cx="10391775" cy="5328578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Pandas data manipulation package is based on NumPy, but instead of using arrays, it uses Series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two more essential data structures.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Along with NumPy, SciPy, and Matplotlib, the machine learning package Scikit-Learn is built on these three libraries.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Jim Hugunin originally developed Numeric, which was NumPy's forerunner, with assistance from a number of other programmers. Travis Oliphant developed NumPy in 2005 by heavily altering Numeric to incorporate capabilities of the rival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Also NumPy is OSS(Open-source software).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IN" sz="2400" b="1" dirty="0">
                <a:ea typeface="+mj-ea"/>
                <a:cs typeface="+mj-cs"/>
              </a:rPr>
              <a:t>Summary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You can summarize an array or matrix with NumPy and SciPy, you can perform various operations such as calculating the sum, mean, minimum, maximum, variance, and standard deviation</a:t>
            </a:r>
            <a:endParaRPr lang="en-US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IN" sz="2400" b="1" dirty="0">
                <a:ea typeface="+mj-ea"/>
                <a:cs typeface="+mj-cs"/>
              </a:rPr>
              <a:t>reference links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https://en.wikipedia.org/wiki/NumPy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https://numpy.org/doc/stable/user/quickstart.html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hlinkClick r:id="rId4"/>
              </a:rPr>
              <a:t>https://www.javatpoint.com/numpy-tutorial</a:t>
            </a:r>
            <a:endParaRPr lang="en-IN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https://www.kaggle.com/code/mohtashimnawaz/numpy-with-jokes-and-funs</a:t>
            </a:r>
          </a:p>
          <a:p>
            <a:r>
              <a:rPr lang="en-IN" dirty="0">
                <a:hlinkClick r:id="rId5"/>
              </a:rPr>
              <a:t>https://datascientest.com/en/numpy-the-python-library-in-data-science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B2523-2E42-4057-866B-1246A67DC162}"/>
              </a:ext>
            </a:extLst>
          </p:cNvPr>
          <p:cNvSpPr txBox="1"/>
          <p:nvPr/>
        </p:nvSpPr>
        <p:spPr>
          <a:xfrm>
            <a:off x="9036424" y="6544236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656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3927-5E6E-4D76-97CE-06CB1CA0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ADA6E-3F95-8B81-87F3-A8055774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</a:rPr>
              <a:t>How can I make 1D, 2D, and 3D arrays with NumPy?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How does NumPy's </a:t>
            </a:r>
            <a:r>
              <a:rPr lang="en-US" sz="2800" dirty="0" err="1">
                <a:latin typeface="Times New Roman" panose="02020603050405020304" pitchFamily="18" charset="0"/>
              </a:rPr>
              <a:t>np.mean</a:t>
            </a:r>
            <a:r>
              <a:rPr lang="en-US" sz="2800" dirty="0">
                <a:latin typeface="Times New Roman" panose="02020603050405020304" pitchFamily="18" charset="0"/>
              </a:rPr>
              <a:t>() vary from </a:t>
            </a:r>
            <a:r>
              <a:rPr lang="en-US" sz="2800" dirty="0" err="1">
                <a:latin typeface="Times New Roman" panose="02020603050405020304" pitchFamily="18" charset="0"/>
              </a:rPr>
              <a:t>np.average</a:t>
            </a:r>
            <a:r>
              <a:rPr lang="en-US" sz="2800" dirty="0">
                <a:latin typeface="Times New Roman" panose="02020603050405020304" pitchFamily="18" charset="0"/>
              </a:rPr>
              <a:t>()?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What is difference between </a:t>
            </a:r>
            <a:r>
              <a:rPr lang="en-US" sz="2800" dirty="0" err="1">
                <a:latin typeface="Times New Roman" panose="02020603050405020304" pitchFamily="18" charset="0"/>
              </a:rPr>
              <a:t>arr</a:t>
            </a:r>
            <a:r>
              <a:rPr lang="en-US" sz="2800" dirty="0">
                <a:latin typeface="Times New Roman" panose="02020603050405020304" pitchFamily="18" charset="0"/>
              </a:rPr>
              <a:t>[:,0] and </a:t>
            </a:r>
            <a:r>
              <a:rPr lang="en-US" sz="2800" dirty="0" err="1">
                <a:latin typeface="Times New Roman" panose="02020603050405020304" pitchFamily="18" charset="0"/>
              </a:rPr>
              <a:t>arr</a:t>
            </a:r>
            <a:r>
              <a:rPr lang="en-US" sz="2800" dirty="0">
                <a:latin typeface="Times New Roman" panose="02020603050405020304" pitchFamily="18" charset="0"/>
              </a:rPr>
              <a:t>[:,[0]]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What does NumPy's vectorization mean to you?</a:t>
            </a:r>
            <a:endParaRPr lang="en-IN" sz="2800" dirty="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B2523-2E42-4057-866B-1246A67DC162}"/>
              </a:ext>
            </a:extLst>
          </p:cNvPr>
          <p:cNvSpPr txBox="1"/>
          <p:nvPr/>
        </p:nvSpPr>
        <p:spPr>
          <a:xfrm>
            <a:off x="9036424" y="6544236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707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F141-E67A-4F4A-B7E8-70BF2D6A8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C1877-9E83-4600-A876-81E5B7E327CE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25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3927-5E6E-4D76-97CE-06CB1CA0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                                                                                                                    </a:t>
            </a:r>
            <a:br>
              <a:rPr lang="en-US" dirty="0"/>
            </a:br>
            <a:r>
              <a:rPr lang="en-US" dirty="0"/>
              <a:t>Creating a Matrix using Python Lists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9FF548-49BC-A7AF-FD97-1A4357AC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#create a one-dimensional list</a:t>
            </a:r>
            <a:br>
              <a:rPr lang="en-US" dirty="0"/>
            </a:br>
            <a:r>
              <a:rPr lang="en-US" dirty="0"/>
              <a:t>list_1 = [1, -9, 0]</a:t>
            </a:r>
            <a:br>
              <a:rPr lang="en-US" dirty="0"/>
            </a:br>
            <a:br>
              <a:rPr lang="en-IN" dirty="0"/>
            </a:br>
            <a:r>
              <a:rPr lang="en-US" dirty="0"/>
              <a:t>#create a list with more than one row</a:t>
            </a:r>
            <a:br>
              <a:rPr lang="en-US" dirty="0"/>
            </a:br>
            <a:r>
              <a:rPr lang="en-US" dirty="0"/>
              <a:t>list_1 = [['first row'],</a:t>
            </a:r>
            <a:br>
              <a:rPr lang="en-US" dirty="0"/>
            </a:br>
            <a:r>
              <a:rPr lang="en-US" dirty="0"/>
              <a:t>            ['second row'],</a:t>
            </a:r>
            <a:br>
              <a:rPr lang="en-US" dirty="0"/>
            </a:br>
            <a:r>
              <a:rPr lang="en-US" dirty="0"/>
              <a:t>            ['third row'],</a:t>
            </a:r>
            <a:br>
              <a:rPr lang="en-US" dirty="0"/>
            </a:br>
            <a:r>
              <a:rPr lang="en-US" dirty="0"/>
              <a:t>            ...</a:t>
            </a:r>
            <a:br>
              <a:rPr lang="en-US" dirty="0"/>
            </a:br>
            <a:r>
              <a:rPr lang="en-US" dirty="0"/>
              <a:t>            ['last row’]]</a:t>
            </a:r>
          </a:p>
          <a:p>
            <a:pPr marL="0" indent="0">
              <a:buNone/>
            </a:pPr>
            <a:r>
              <a:rPr lang="en-US" b="0" dirty="0"/>
              <a:t> 3 by 2 matrix using nested lists:</a:t>
            </a:r>
            <a:br>
              <a:rPr lang="en-US" b="0" dirty="0"/>
            </a:br>
            <a:br>
              <a:rPr lang="en-US" b="0" dirty="0"/>
            </a:br>
            <a:br>
              <a:rPr lang="en-US" b="0" dirty="0"/>
            </a:br>
            <a:r>
              <a:rPr lang="en-US" b="0" dirty="0"/>
              <a:t>list_1 = [[8, -1],</a:t>
            </a:r>
            <a:br>
              <a:rPr lang="en-US" b="0" dirty="0"/>
            </a:br>
            <a:r>
              <a:rPr lang="en-US" b="0" dirty="0"/>
              <a:t>            [0, 6],</a:t>
            </a:r>
            <a:br>
              <a:rPr lang="en-US" b="0" dirty="0"/>
            </a:br>
            <a:r>
              <a:rPr lang="en-US" b="0" dirty="0"/>
              <a:t>            [5, 9]]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EB747-B6D4-4633-B297-D450E58FF2A0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15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3927-5E6E-4D76-97CE-06CB1CA0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                                                                                                                    </a:t>
            </a:r>
            <a:br>
              <a:rPr lang="en-US" dirty="0"/>
            </a:br>
            <a:r>
              <a:rPr lang="en-US" dirty="0"/>
              <a:t>3 by 2 matrix using nested lists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9FF548-49BC-A7AF-FD97-1A4357AC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list_1 = [[8, -1],</a:t>
            </a:r>
            <a:br>
              <a:rPr lang="en-US" dirty="0"/>
            </a:br>
            <a:r>
              <a:rPr lang="en-US" dirty="0"/>
              <a:t>            [0, 6],</a:t>
            </a:r>
            <a:br>
              <a:rPr lang="en-US" dirty="0"/>
            </a:br>
            <a:r>
              <a:rPr lang="en-US" dirty="0"/>
              <a:t>            [5, 9]]  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EB747-B6D4-4633-B297-D450E58FF2A0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7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52BF-91CC-4891-BAF0-8022BB26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Accessing Element in a Python List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4C505-64A5-9625-A3A8-93AC8D82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#create a 3 by 2 list</a:t>
            </a:r>
            <a:br>
              <a:rPr lang="en-US" sz="1800" dirty="0"/>
            </a:br>
            <a:r>
              <a:rPr lang="en-US" sz="1800" dirty="0"/>
              <a:t>list_1 = [[2, -1],</a:t>
            </a:r>
            <a:br>
              <a:rPr lang="en-US" sz="1800" dirty="0"/>
            </a:br>
            <a:r>
              <a:rPr lang="en-US" sz="1800" dirty="0"/>
              <a:t>            [0, 5],</a:t>
            </a:r>
            <a:br>
              <a:rPr lang="en-US" sz="1800" dirty="0"/>
            </a:br>
            <a:r>
              <a:rPr lang="en-US" sz="1800" dirty="0"/>
              <a:t>            [4, 9]]</a:t>
            </a: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#print the first row</a:t>
            </a:r>
            <a:br>
              <a:rPr lang="en-US" sz="1800" dirty="0"/>
            </a:br>
            <a:r>
              <a:rPr lang="en-US" sz="1800" dirty="0"/>
              <a:t>print(list_1[0])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508D5-EA7B-4896-898E-3E42A17D5CEB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68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AE7422-A536-E4C2-A341-0F94F3EB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Accessing Element in a Python List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B9FA1-E3F1-7D79-C2E5-B5AD74E8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#create a 3 by 2 list</a:t>
            </a:r>
            <a:br>
              <a:rPr lang="en-US" dirty="0"/>
            </a:br>
            <a:r>
              <a:rPr lang="en-US" dirty="0"/>
              <a:t>list_1 = [[2, -1],</a:t>
            </a:r>
            <a:br>
              <a:rPr lang="en-US" dirty="0"/>
            </a:br>
            <a:r>
              <a:rPr lang="en-US" dirty="0"/>
              <a:t>            [0, 5],</a:t>
            </a:r>
            <a:br>
              <a:rPr lang="en-US" dirty="0"/>
            </a:br>
            <a:r>
              <a:rPr lang="en-US" dirty="0"/>
              <a:t>            [4, 9]]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#print the element in the first row and second column</a:t>
            </a:r>
            <a:br>
              <a:rPr lang="en-US" dirty="0"/>
            </a:br>
            <a:r>
              <a:rPr lang="en-US" dirty="0"/>
              <a:t>print(list_1[0][1])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34E5A-2869-4293-AAB1-1134D489FF44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11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1C5A-3329-4C21-8A65-64DA5662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How to work with a nested list?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9DFF9-7BEE-4E50-B13D-BCEC10CC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5" y="1111014"/>
            <a:ext cx="5515478" cy="4803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1CA3C8-879F-43F5-8765-D5A25420A418}"/>
              </a:ext>
            </a:extLst>
          </p:cNvPr>
          <p:cNvSpPr txBox="1"/>
          <p:nvPr/>
        </p:nvSpPr>
        <p:spPr>
          <a:xfrm>
            <a:off x="9036424" y="653527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Sowmya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455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-SUITE_ISPRING_PLAYERS_CUSTOMIZATION_2" val="{&quot;universal&quot;:{&quot;skinSettings&quot;:{&quot;borderRadius&quot;:20,&quot;colors&quot;:{&quot;asideBackground&quot;:{&quot;color&quot;:&quot;#353535&quot;,&quot;opacity&quot;:1,&quot;type&quot;:&quot;SOLID&quot;},&quot;asideElementBackgroundActive&quot;:{&quot;color&quot;:&quot;#9F834B&quot;,&quot;opacity&quot;:1,&quot;type&quot;:&quot;SOLID&quot;},&quot;asideElementBackgroundHover&quot;:{&quot;color&quot;:&quot;#F4C567&quot;,&quot;opacity&quot;:1,&quot;type&quot;:&quot;SOLID&quot;},&quot;asideElementText&quot;:{&quot;color&quot;:&quot;#D8D8D8&quot;,&quot;opacity&quot;:1,&quot;type&quot;:&quot;SOLID&quot;},&quot;asideElementTextActive&quot;:{&quot;color&quot;:&quot;#F4F4F4&quot;,&quot;opacity&quot;:1,&quot;type&quot;:&quot;SOLID&quot;},&quot;asideElementTextHover&quot;:{&quot;color&quot;:&quot;#D8D8D8&quot;,&quot;opacity&quot;:1,&quot;type&quot;:&quot;SOLID&quot;},&quot;asideLogoBackground&quot;:{&quot;color&quot;:&quot;#353535&quot;,&quot;opacity&quot;:1,&quot;type&quot;:&quot;SOLID&quot;},&quot;pageBackground&quot;:{&quot;color&quot;:&quot;#DCDEE0&quot;,&quot;opacity&quot;:1,&quot;type&quot;:&quot;SOLID&quot;},&quot;playerBackground&quot;:{&quot;color&quot;:&quot;#FFFFFF&quot;,&quot;opacity&quot;:1,&quot;type&quot;:&quot;SOLID&quot;},&quot;playerText&quot;:{&quot;color&quot;:&quot;#000000&quot;,&quot;opacity&quot;:1,&quot;type&quot;:&quot;SOLID&quot;},&quot;primaryButtonBackground&quot;:{&quot;color&quot;:&quot;#F4C567&quot;,&quot;opacity&quot;:1,&quot;type&quot;:&quot;SOLID&quot;},&quot;primaryButtonBackgroundHover&quot;:{&quot;color&quot;:&quot;#000000&quot;,&quot;opacity&quot;:1,&quot;type&quot;:&quot;SOLID&quot;},&quot;primaryButtonBorder&quot;:{&quot;color&quot;:&quot;#FFFFFF&quot;,&quot;opacity&quot;:1,&quot;type&quot;:&quot;SOLID&quot;},&quot;primaryButtonBorderHover&quot;:{&quot;color&quot;:&quot;#FFFFFF&quot;,&quot;opacity&quot;:1,&quot;type&quot;:&quot;SOLID&quot;},&quot;primaryButtonText&quot;:{&quot;color&quot;:&quot;#000000&quot;,&quot;opacity&quot;:1,&quot;type&quot;:&quot;SOLID&quot;},&quot;primaryButtonTextHover&quot;:{&quot;color&quot;:&quot;#F4C567&quot;,&quot;opacity&quot;:1,&quot;type&quot;:&quot;SOLID&quot;},&quot;secondaryButtonBackground&quot;:{&quot;color&quot;:&quot;#F4C567&quot;,&quot;opacity&quot;:1,&quot;type&quot;:&quot;SOLID&quot;},&quot;secondaryButtonBackgroundHover&quot;:{&quot;color&quot;:&quot;#000000&quot;,&quot;opacity&quot;:1,&quot;type&quot;:&quot;SOLID&quot;},&quot;secondaryButtonBorder&quot;:{&quot;color&quot;:&quot;#FFFFFF&quot;,&quot;opacity&quot;:1,&quot;type&quot;:&quot;SOLID&quot;},&quot;secondaryButtonBorderHover&quot;:{&quot;color&quot;:&quot;#000000&quot;,&quot;opacity&quot;:1,&quot;type&quot;:&quot;SOLID&quot;},&quot;secondaryButtonText&quot;:{&quot;color&quot;:&quot;#000000&quot;,&quot;opacity&quot;:1,&quot;type&quot;:&quot;SOLID&quot;},&quot;secondaryButtonTextHover&quot;:{&quot;color&quot;:&quot;#F4C567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true},&quot;showCCButton&quot;:true,&quot;showNextButton&quot;:true,&quot;showOutline&quot;:false,&quot;showPlayPause&quot;:true,&quot;showPlaybackRateButton&quot;:true,&quot;showPrevButton&quot;:true,&quot;showRewind&quot;:true,&quot;showSlideNumbers&quot;:true,&quot;showSlideOnlyButton&quot;:true,&quot;showVolumeControl&quot;:true,&quot;visible&quot;:true},&quot;fontFamily&quot;:&quot;Arial&quot;,&quot;miniskinCustomizationEnabled&quot;:tru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,&quot;outline&quot;],&quot;buttonsAtLeft&quot;:false,&quot;courseTitleVisible&quot;:true,&quot;showLogo&quot;:false,&quot;visible&quot;:true}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144,&quot;width&quot;:16},&quot;playerModule&quot;:&quot;UniversalHtml&quot;,&quot;presentationContent&quot;:{&quot;metadata&quot;:{&quot;references&quot;:true,&quot;texts&quot;:[&quot;DT_COURSE_TITLE&quot;,&quot;DT_REFERENCE_URL&quot;,&quot;DT_REFERENCE_TITLE&quot;,&quot;DT_PRESENTER_BIO&quot;,&quot;DT_PRESENTER_EMAIL&quot;,&quot;DT_PRESENTER_WEBSITE&quot;,&quot;DT_PRESENTER_PHONE&quot;,&quot;DT_PRESENTER_TITLE&quot;,&quot;DT_PRESENTER_NAME&quot;,&quot;DT_SLIDE_NOTES_HTML&quot;,&quot;DT_SLIDE_NOTES_TEXT&quot;,&quot;DT_SLIDE_TITLE&quot;,&quot;DT_SLIDE_NOTES_TEXT&quot;,&quot;DT_SLIDE_TEXT&quot;,&quot;DT_HYPERLINK_TOOLTIP&quot;]},&quot;resources&quot;:{&quot;attachments&quot;:true,&quot;fonts&quot;:[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,&quot;presenterPhotos&quot;:{&quot;enlargeToFit&quot;:false,&quot;height&quot;:105,&quot;jpegQuality&quot;:100,&quot;keepAspectRatio&quot;:true,&quot;width&quot;:94},&quot;slideThumbnails&quot;:{&quot;enlargeToFit&quot;:false,&quot;height&quot;:59,&quot;jpegQuality&quot;:100,&quot;keepAspectRatio&quot;:true,&quot;width&quot;:78}}}},&quot;ceipData&quot;:{&quot;enableMiniSkinCustomization&quot;:true,&quot;playerLayout&quot;:&quot;builtin.fullPlayer&quot;,&quot;playerLayoutFooter&quot;:&quot;playAndPause,acceleration,notes,replay,fullscreen,volumeControl,slideNumber,goToPrev,goToNext&quot;,&quot;playerLayoutHeader&quot;:&quot;resources,markerTools,presenterInfo,outline,title&quot;,&quot;playerLayoutHeaderButtonsPosition&quot;:&quot;right&quot;,&quot;playerLayoutOutline&quot;:&quot;enableSearch,showThumbnails,showSlideNumber,enableMultilevel&quot;,&quot;playerLayoutProgress&quot;:&quot;enabledNavigation,showLabels&quot;,&quot;playerLayoutProgressMode&quot;:&quot;presentationTimeline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free&quot;,&quot;playerTheme&quot;:&quot;custom&quot;,&quot;playerThemeBorderRadius&quot;:20,&quot;playerThemeColorScheme&quot;:&quot;custom&quot;,&quot;playerThemeFont&quot;:&quot;Arial&quot;}}}"/>
  <p:tag name="ISPRING-SUITE_ISPRING_CURRENT_PLAYER_ID" val="universal"/>
  <p:tag name="ISPRING_PRESENTATION_COURSE_TITLE" val="Module-1_ppt1"/>
  <p:tag name="ISPRING_LMS_API_VERSION" val="SCORM 2004 (4th edition)"/>
  <p:tag name="ISPRING_ULTRA_SCORM_COURCE_TITLE" val="Module-1_ppt"/>
  <p:tag name="ISPRING_ULTRA_SCORM_COURSE_ID" val="B4270158-EF03-4F0F-A8E1-7290BCA8B8FC"/>
  <p:tag name="ISPRING_CMI5_LAUNCH_METHOD" val="any window"/>
  <p:tag name="ISPRINGCLOUDFOLDERID" val="1"/>
  <p:tag name="ISPRINGONLINEFOLDERID" val="1"/>
  <p:tag name="ISPRING_OUTPUT_FOLDER" val="[[&quot;\u001F\uFFFD\uFFFD\uFFFD{DC750210-F06D-47A7-AF73-282E12EA7E23}&quot;,&quot;C:\\Users\\Miles\\OneDrive - FUTURENSE TECHNOLOGIES PRIVATE LIMITED\\Documents\\May 2-5\\Python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ORIGINAL_SIZ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0&quot;}}"/>
  <p:tag name="ISPRING_SCORM_RATE_SLIDES" val="0"/>
  <p:tag name="ISPRING_SCORM_PASSING_SCORE" val="0.000000"/>
  <p:tag name="ISPRING_PRESENTATION_TITLE" val="Module-1_ppt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heme/theme1.xml><?xml version="1.0" encoding="utf-8"?>
<a:theme xmlns:a="http://schemas.openxmlformats.org/drawingml/2006/main" name="Office Theme">
  <a:themeElements>
    <a:clrScheme name="Godfather of Talent | Futurense">
      <a:dk1>
        <a:srgbClr val="000000"/>
      </a:dk1>
      <a:lt1>
        <a:srgbClr val="FFFFFF"/>
      </a:lt1>
      <a:dk2>
        <a:srgbClr val="1F1B24"/>
      </a:dk2>
      <a:lt2>
        <a:srgbClr val="E7E6E6"/>
      </a:lt2>
      <a:accent1>
        <a:srgbClr val="F5A725"/>
      </a:accent1>
      <a:accent2>
        <a:srgbClr val="ED7A00"/>
      </a:accent2>
      <a:accent3>
        <a:srgbClr val="A5A5A5"/>
      </a:accent3>
      <a:accent4>
        <a:srgbClr val="6A5DFE"/>
      </a:accent4>
      <a:accent5>
        <a:srgbClr val="E223D5"/>
      </a:accent5>
      <a:accent6>
        <a:srgbClr val="70AD47"/>
      </a:accent6>
      <a:hlink>
        <a:srgbClr val="0563C1"/>
      </a:hlink>
      <a:folHlink>
        <a:srgbClr val="981D1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BC1B890511254D865826FEFDF7970E" ma:contentTypeVersion="7" ma:contentTypeDescription="Create a new document." ma:contentTypeScope="" ma:versionID="34059d4175d8b1a21b3899fc228eeed5">
  <xsd:schema xmlns:xsd="http://www.w3.org/2001/XMLSchema" xmlns:xs="http://www.w3.org/2001/XMLSchema" xmlns:p="http://schemas.microsoft.com/office/2006/metadata/properties" xmlns:ns2="9eda679c-5b4d-46fc-8b6f-417acde0ac58" targetNamespace="http://schemas.microsoft.com/office/2006/metadata/properties" ma:root="true" ma:fieldsID="93e62b884903fe6e3df20a06205271b1" ns2:_="">
    <xsd:import namespace="9eda679c-5b4d-46fc-8b6f-417acde0a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a679c-5b4d-46fc-8b6f-417acde0ac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967dff1-80c2-47c4-a5c3-31ef26c7279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eda679c-5b4d-46fc-8b6f-417acde0ac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2A6C223-0CA3-47BA-8F32-9282DB226F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BC031-9854-42C0-AA70-ED083542D7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da679c-5b4d-46fc-8b6f-417acde0ac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D9AD10-8E20-4227-A001-80556449BB29}">
  <ds:schemaRefs>
    <ds:schemaRef ds:uri="http://schemas.microsoft.com/office/2006/metadata/properties"/>
    <ds:schemaRef ds:uri="http://schemas.microsoft.com/office/infopath/2007/PartnerControls"/>
    <ds:schemaRef ds:uri="9eda679c-5b4d-46fc-8b6f-417acde0ac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2149</Words>
  <Application>Microsoft Office PowerPoint</Application>
  <PresentationFormat>Widescreen</PresentationFormat>
  <Paragraphs>204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Unicode MS</vt:lpstr>
      <vt:lpstr>Calibri</vt:lpstr>
      <vt:lpstr>Courier New</vt:lpstr>
      <vt:lpstr>Franklin Gothic Book</vt:lpstr>
      <vt:lpstr>Lato</vt:lpstr>
      <vt:lpstr>Metropolis</vt:lpstr>
      <vt:lpstr>Segoe UI</vt:lpstr>
      <vt:lpstr>Times New Roman</vt:lpstr>
      <vt:lpstr>Office Theme</vt:lpstr>
      <vt:lpstr>  Module 5: Python Matrix</vt:lpstr>
      <vt:lpstr>Table of content</vt:lpstr>
      <vt:lpstr>Aim</vt:lpstr>
      <vt:lpstr>What is a Matrix?</vt:lpstr>
      <vt:lpstr>                                                                                                                                                                Creating a Matrix using Python Lists</vt:lpstr>
      <vt:lpstr>                                                                                                                                                                3 by 2 matrix using nested lists</vt:lpstr>
      <vt:lpstr> Accessing Element in a Python List</vt:lpstr>
      <vt:lpstr> Accessing Element in a Python List</vt:lpstr>
      <vt:lpstr> How to work with a nested list?</vt:lpstr>
      <vt:lpstr>Matrix Addition using Nested Loop</vt:lpstr>
      <vt:lpstr>Matrix Addition using Nested List Comprehension</vt:lpstr>
      <vt:lpstr>Matrix Multiplication using Nested Loop</vt:lpstr>
      <vt:lpstr>Matrix Transpose using Nested Loop</vt:lpstr>
      <vt:lpstr> NumPy</vt:lpstr>
      <vt:lpstr>NumPy Array</vt:lpstr>
      <vt:lpstr>How to create a NumPy array?</vt:lpstr>
      <vt:lpstr>2. Array of zeros and ones</vt:lpstr>
      <vt:lpstr>3. Using arange() and shape()</vt:lpstr>
      <vt:lpstr>Addition of Two Matrices</vt:lpstr>
      <vt:lpstr>Multiplication of Two Matrices</vt:lpstr>
      <vt:lpstr>Transpose of a Matrix</vt:lpstr>
      <vt:lpstr>Access matrix elements</vt:lpstr>
      <vt:lpstr>Access matrix elements</vt:lpstr>
      <vt:lpstr>Access rows of a Matrix | Access columns of a Matrix</vt:lpstr>
      <vt:lpstr>Slicing of a Matrix</vt:lpstr>
      <vt:lpstr>Slicing of a Matrix</vt:lpstr>
      <vt:lpstr>Numpy Functions</vt:lpstr>
      <vt:lpstr>Numpy Functions</vt:lpstr>
      <vt:lpstr>Adding and Removing</vt:lpstr>
      <vt:lpstr>Matrix sum</vt:lpstr>
      <vt:lpstr>   numpy.linspace()</vt:lpstr>
      <vt:lpstr>What is SciPy? </vt:lpstr>
      <vt:lpstr>Why use SciPy?</vt:lpstr>
      <vt:lpstr>Numpy VS SciPy</vt:lpstr>
      <vt:lpstr>Scipy – linear algebra</vt:lpstr>
      <vt:lpstr>Scipy – linear algebra</vt:lpstr>
      <vt:lpstr>Scipy – Statistics</vt:lpstr>
      <vt:lpstr>Scipy Sparse Matrix </vt:lpstr>
      <vt:lpstr>Scipy Sparse Matrix</vt:lpstr>
      <vt:lpstr>Scipy Sparse Matrix</vt:lpstr>
      <vt:lpstr>SciPy Constant</vt:lpstr>
      <vt:lpstr>SciPy FFTpack</vt:lpstr>
      <vt:lpstr>Generating random numbers using numpy</vt:lpstr>
      <vt:lpstr>Did you know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Module-1_ppt</dc:title>
  <dc:creator>atharva kantak</dc:creator>
  <cp:lastModifiedBy>Dr. Piyush Chauhan</cp:lastModifiedBy>
  <cp:revision>79</cp:revision>
  <dcterms:created xsi:type="dcterms:W3CDTF">2022-06-18T13:20:00Z</dcterms:created>
  <dcterms:modified xsi:type="dcterms:W3CDTF">2023-07-10T23:29:56Z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0x01010032BC1B890511254D865826FEFDF7970E</vt:lpwstr>
  </property>
  <property fmtid="{D5CDD505-2E9C-101B-9397-08002B2CF9AE}" pid="3" name="MediaServiceImageTags">
    <vt:lpwstr/>
  </property>
</Properties>
</file>