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7"/>
  </p:notesMasterIdLst>
  <p:sldIdLst>
    <p:sldId id="256" r:id="rId2"/>
    <p:sldId id="257" r:id="rId3"/>
    <p:sldId id="258" r:id="rId4"/>
    <p:sldId id="4724" r:id="rId5"/>
    <p:sldId id="4723" r:id="rId6"/>
    <p:sldId id="285" r:id="rId7"/>
    <p:sldId id="286" r:id="rId8"/>
    <p:sldId id="287" r:id="rId9"/>
    <p:sldId id="288" r:id="rId10"/>
    <p:sldId id="289" r:id="rId11"/>
    <p:sldId id="290" r:id="rId12"/>
    <p:sldId id="310" r:id="rId13"/>
    <p:sldId id="291" r:id="rId14"/>
    <p:sldId id="292" r:id="rId15"/>
    <p:sldId id="311" r:id="rId16"/>
    <p:sldId id="312" r:id="rId17"/>
    <p:sldId id="293" r:id="rId18"/>
    <p:sldId id="294" r:id="rId19"/>
    <p:sldId id="318" r:id="rId20"/>
    <p:sldId id="319" r:id="rId21"/>
    <p:sldId id="317" r:id="rId22"/>
    <p:sldId id="295" r:id="rId23"/>
    <p:sldId id="4726" r:id="rId24"/>
    <p:sldId id="4727" r:id="rId25"/>
    <p:sldId id="296" r:id="rId26"/>
    <p:sldId id="4728" r:id="rId27"/>
    <p:sldId id="301" r:id="rId28"/>
    <p:sldId id="297" r:id="rId29"/>
    <p:sldId id="320" r:id="rId30"/>
    <p:sldId id="300" r:id="rId31"/>
    <p:sldId id="302" r:id="rId32"/>
    <p:sldId id="308" r:id="rId33"/>
    <p:sldId id="303" r:id="rId34"/>
    <p:sldId id="309" r:id="rId35"/>
    <p:sldId id="304" r:id="rId36"/>
    <p:sldId id="305" r:id="rId37"/>
    <p:sldId id="306" r:id="rId38"/>
    <p:sldId id="313" r:id="rId39"/>
    <p:sldId id="4730" r:id="rId40"/>
    <p:sldId id="314" r:id="rId41"/>
    <p:sldId id="4732" r:id="rId42"/>
    <p:sldId id="4731" r:id="rId43"/>
    <p:sldId id="4729" r:id="rId44"/>
    <p:sldId id="315" r:id="rId45"/>
    <p:sldId id="321" r:id="rId46"/>
    <p:sldId id="4709" r:id="rId47"/>
    <p:sldId id="4710" r:id="rId48"/>
    <p:sldId id="4711" r:id="rId49"/>
    <p:sldId id="4712" r:id="rId50"/>
    <p:sldId id="4713" r:id="rId51"/>
    <p:sldId id="4714" r:id="rId52"/>
    <p:sldId id="4716" r:id="rId53"/>
    <p:sldId id="4715" r:id="rId54"/>
    <p:sldId id="4717" r:id="rId55"/>
    <p:sldId id="4718" r:id="rId56"/>
    <p:sldId id="284" r:id="rId57"/>
    <p:sldId id="4719" r:id="rId58"/>
    <p:sldId id="259" r:id="rId59"/>
    <p:sldId id="260" r:id="rId60"/>
    <p:sldId id="261" r:id="rId61"/>
    <p:sldId id="262" r:id="rId62"/>
    <p:sldId id="267" r:id="rId63"/>
    <p:sldId id="268" r:id="rId64"/>
    <p:sldId id="269" r:id="rId65"/>
    <p:sldId id="270" r:id="rId66"/>
    <p:sldId id="272" r:id="rId67"/>
    <p:sldId id="273" r:id="rId68"/>
    <p:sldId id="4720" r:id="rId69"/>
    <p:sldId id="274" r:id="rId70"/>
    <p:sldId id="275" r:id="rId71"/>
    <p:sldId id="276" r:id="rId72"/>
    <p:sldId id="4721" r:id="rId73"/>
    <p:sldId id="4722" r:id="rId74"/>
    <p:sldId id="277" r:id="rId75"/>
    <p:sldId id="266" r:id="rId76"/>
  </p:sldIdLst>
  <p:sldSz cx="12192000" cy="6858000"/>
  <p:notesSz cx="6858000" cy="9144000"/>
  <p:embeddedFontLst>
    <p:embeddedFont>
      <p:font typeface="Arial Unicode MS" pitchFamily="34" charset="-128"/>
      <p:regular r:id="rId78"/>
    </p:embeddedFont>
    <p:embeddedFont>
      <p:font typeface="Calibri" pitchFamily="34" charset="0"/>
      <p:regular r:id="rId79"/>
      <p:bold r:id="rId80"/>
      <p:italic r:id="rId81"/>
      <p:boldItalic r:id="rId82"/>
    </p:embeddedFont>
    <p:embeddedFont>
      <p:font typeface="Libre Franklin" charset="0"/>
      <p:regular r:id="rId83"/>
      <p:bold r:id="rId84"/>
      <p:italic r:id="rId85"/>
      <p:boldItalic r:id="rId86"/>
    </p:embeddedFont>
    <p:embeddedFont>
      <p:font typeface="Gill Sans" charset="0"/>
      <p:regular r:id="rId87"/>
      <p:bold r:id="rId88"/>
    </p:embeddedFont>
    <p:embeddedFont>
      <p:font typeface="Consolas" pitchFamily="49" charset="0"/>
      <p:regular r:id="rId89"/>
      <p:bold r:id="rId90"/>
      <p:italic r:id="rId91"/>
      <p:boldItalic r:id="rId92"/>
    </p:embeddedFont>
    <p:embeddedFont>
      <p:font typeface="Source Sans Pro" charset="0"/>
      <p:regular r:id="rId93"/>
      <p:bold r:id="rId94"/>
      <p:italic r:id="rId95"/>
      <p:boldItalic r:id="rId96"/>
    </p:embeddedFont>
    <p:embeddedFont>
      <p:font typeface="Nunito" charset="0"/>
      <p:regular r:id="rId97"/>
      <p:bold r:id="rId98"/>
      <p:italic r:id="rId99"/>
      <p:boldItalic r:id="rId100"/>
    </p:embeddedFont>
    <p:embeddedFont>
      <p:font typeface="Cambria" pitchFamily="18" charset="0"/>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5" roundtripDataSignature="AMtx7mjaGKJMNOV9W0a2FvmLHRX6BmKW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4" d="100"/>
          <a:sy n="74" d="100"/>
        </p:scale>
        <p:origin x="-588"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7.fntdata"/><Relationship Id="rId89"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2.fntdata"/><Relationship Id="rId87" Type="http://schemas.openxmlformats.org/officeDocument/2006/relationships/font" Target="fonts/font10.fntdata"/><Relationship Id="rId102"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5.fntdata"/><Relationship Id="rId90" Type="http://schemas.openxmlformats.org/officeDocument/2006/relationships/font" Target="fonts/font13.fntdata"/><Relationship Id="rId95"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100" Type="http://schemas.openxmlformats.org/officeDocument/2006/relationships/font" Target="fonts/font23.fntdata"/><Relationship Id="rId105"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font" Target="fonts/font8.fntdata"/><Relationship Id="rId93" Type="http://schemas.openxmlformats.org/officeDocument/2006/relationships/font" Target="fonts/font16.fntdata"/><Relationship Id="rId98"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6.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96"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openxmlformats.org/officeDocument/2006/relationships/font" Target="fonts/font17.fntdata"/><Relationship Id="rId99" Type="http://schemas.openxmlformats.org/officeDocument/2006/relationships/font" Target="fonts/font22.fntdata"/><Relationship Id="rId101"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0.fntdata"/><Relationship Id="rId104" Type="http://schemas.openxmlformats.org/officeDocument/2006/relationships/font" Target="fonts/font2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22489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c25efc504_2_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g23c25efc504_2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47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891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339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8291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9412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2221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463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9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0008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3167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8075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4968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08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5329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5172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3606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7819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9099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4134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6308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1176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7339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3571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2618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27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303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4113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7128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9858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176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6375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22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8703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374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9322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799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895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99505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67670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3199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767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59921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0903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8854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54185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39806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84286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97033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860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35467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75258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27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65363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70227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9483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13169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300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99616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73011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89296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30707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7230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09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84655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23419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51148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6439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711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993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438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g23c25efc504_2_231"/>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g23c25efc504_2_231"/>
          <p:cNvSpPr txBox="1">
            <a:spLocks noGrp="1"/>
          </p:cNvSpPr>
          <p:nvPr>
            <p:ph type="body" idx="1"/>
          </p:nvPr>
        </p:nvSpPr>
        <p:spPr>
          <a:xfrm>
            <a:off x="838080" y="1825560"/>
            <a:ext cx="33858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g23c25efc504_2_231"/>
          <p:cNvSpPr txBox="1">
            <a:spLocks noGrp="1"/>
          </p:cNvSpPr>
          <p:nvPr>
            <p:ph type="body" idx="2"/>
          </p:nvPr>
        </p:nvSpPr>
        <p:spPr>
          <a:xfrm>
            <a:off x="4393440" y="1825560"/>
            <a:ext cx="33858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g23c25efc504_2_231"/>
          <p:cNvSpPr txBox="1">
            <a:spLocks noGrp="1"/>
          </p:cNvSpPr>
          <p:nvPr>
            <p:ph type="body" idx="3"/>
          </p:nvPr>
        </p:nvSpPr>
        <p:spPr>
          <a:xfrm>
            <a:off x="7949160" y="1825560"/>
            <a:ext cx="33858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g23c25efc504_2_231"/>
          <p:cNvSpPr txBox="1">
            <a:spLocks noGrp="1"/>
          </p:cNvSpPr>
          <p:nvPr>
            <p:ph type="body" idx="4"/>
          </p:nvPr>
        </p:nvSpPr>
        <p:spPr>
          <a:xfrm>
            <a:off x="838080" y="3864600"/>
            <a:ext cx="33858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g23c25efc504_2_231"/>
          <p:cNvSpPr txBox="1">
            <a:spLocks noGrp="1"/>
          </p:cNvSpPr>
          <p:nvPr>
            <p:ph type="body" idx="5"/>
          </p:nvPr>
        </p:nvSpPr>
        <p:spPr>
          <a:xfrm>
            <a:off x="4393440" y="3864600"/>
            <a:ext cx="33858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g23c25efc504_2_231"/>
          <p:cNvSpPr txBox="1">
            <a:spLocks noGrp="1"/>
          </p:cNvSpPr>
          <p:nvPr>
            <p:ph type="body" idx="6"/>
          </p:nvPr>
        </p:nvSpPr>
        <p:spPr>
          <a:xfrm>
            <a:off x="7949160" y="3864600"/>
            <a:ext cx="33858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1"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g23c25efc504_2_31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Helvetica Neue"/>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g23c25efc504_2_31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29FD7-3B8A-2872-2A19-8CFF17EF8D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CBF65262-18CF-66F4-335C-AE6CD89408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xmlns="" id="{0A9F01C6-BEDC-75AB-CD7E-E5C123F1B5BB}"/>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5936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g23c25efc504_2_198"/>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g23c25efc504_2_198"/>
          <p:cNvSpPr txBox="1">
            <a:spLocks noGrp="1"/>
          </p:cNvSpPr>
          <p:nvPr>
            <p:ph type="body" idx="1"/>
          </p:nvPr>
        </p:nvSpPr>
        <p:spPr>
          <a:xfrm>
            <a:off x="838080" y="1825560"/>
            <a:ext cx="5131200" cy="3903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g23c25efc504_2_198"/>
          <p:cNvSpPr txBox="1">
            <a:spLocks noGrp="1"/>
          </p:cNvSpPr>
          <p:nvPr>
            <p:ph type="body" idx="2"/>
          </p:nvPr>
        </p:nvSpPr>
        <p:spPr>
          <a:xfrm>
            <a:off x="6226200" y="1825560"/>
            <a:ext cx="5131200" cy="3903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g23c25efc504_2_202"/>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g23c25efc504_2_204"/>
          <p:cNvSpPr txBox="1">
            <a:spLocks noGrp="1"/>
          </p:cNvSpPr>
          <p:nvPr>
            <p:ph type="subTitle" idx="1"/>
          </p:nvPr>
        </p:nvSpPr>
        <p:spPr>
          <a:xfrm>
            <a:off x="838080" y="365040"/>
            <a:ext cx="10515300" cy="6144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g23c25efc504_2_206"/>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g23c25efc504_2_206"/>
          <p:cNvSpPr txBox="1">
            <a:spLocks noGrp="1"/>
          </p:cNvSpPr>
          <p:nvPr>
            <p:ph type="body" idx="1"/>
          </p:nvPr>
        </p:nvSpPr>
        <p:spPr>
          <a:xfrm>
            <a:off x="838080" y="182556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g23c25efc504_2_206"/>
          <p:cNvSpPr txBox="1">
            <a:spLocks noGrp="1"/>
          </p:cNvSpPr>
          <p:nvPr>
            <p:ph type="body" idx="2"/>
          </p:nvPr>
        </p:nvSpPr>
        <p:spPr>
          <a:xfrm>
            <a:off x="6226200" y="1825560"/>
            <a:ext cx="5131200" cy="3903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g23c25efc504_2_206"/>
          <p:cNvSpPr txBox="1">
            <a:spLocks noGrp="1"/>
          </p:cNvSpPr>
          <p:nvPr>
            <p:ph type="body" idx="3"/>
          </p:nvPr>
        </p:nvSpPr>
        <p:spPr>
          <a:xfrm>
            <a:off x="838080" y="386460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g23c25efc504_2_211"/>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g23c25efc504_2_211"/>
          <p:cNvSpPr txBox="1">
            <a:spLocks noGrp="1"/>
          </p:cNvSpPr>
          <p:nvPr>
            <p:ph type="body" idx="1"/>
          </p:nvPr>
        </p:nvSpPr>
        <p:spPr>
          <a:xfrm>
            <a:off x="838080" y="1825560"/>
            <a:ext cx="5131200" cy="3903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g23c25efc504_2_211"/>
          <p:cNvSpPr txBox="1">
            <a:spLocks noGrp="1"/>
          </p:cNvSpPr>
          <p:nvPr>
            <p:ph type="body" idx="2"/>
          </p:nvPr>
        </p:nvSpPr>
        <p:spPr>
          <a:xfrm>
            <a:off x="6226200" y="182556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g23c25efc504_2_211"/>
          <p:cNvSpPr txBox="1">
            <a:spLocks noGrp="1"/>
          </p:cNvSpPr>
          <p:nvPr>
            <p:ph type="body" idx="3"/>
          </p:nvPr>
        </p:nvSpPr>
        <p:spPr>
          <a:xfrm>
            <a:off x="6226200" y="386460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g23c25efc504_2_216"/>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g23c25efc504_2_216"/>
          <p:cNvSpPr txBox="1">
            <a:spLocks noGrp="1"/>
          </p:cNvSpPr>
          <p:nvPr>
            <p:ph type="body" idx="1"/>
          </p:nvPr>
        </p:nvSpPr>
        <p:spPr>
          <a:xfrm>
            <a:off x="838080" y="182556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g23c25efc504_2_216"/>
          <p:cNvSpPr txBox="1">
            <a:spLocks noGrp="1"/>
          </p:cNvSpPr>
          <p:nvPr>
            <p:ph type="body" idx="2"/>
          </p:nvPr>
        </p:nvSpPr>
        <p:spPr>
          <a:xfrm>
            <a:off x="6226200" y="182556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g23c25efc504_2_216"/>
          <p:cNvSpPr txBox="1">
            <a:spLocks noGrp="1"/>
          </p:cNvSpPr>
          <p:nvPr>
            <p:ph type="body" idx="3"/>
          </p:nvPr>
        </p:nvSpPr>
        <p:spPr>
          <a:xfrm>
            <a:off x="838080" y="3864600"/>
            <a:ext cx="105153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g23c25efc504_2_221"/>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g23c25efc504_2_221"/>
          <p:cNvSpPr txBox="1">
            <a:spLocks noGrp="1"/>
          </p:cNvSpPr>
          <p:nvPr>
            <p:ph type="body" idx="1"/>
          </p:nvPr>
        </p:nvSpPr>
        <p:spPr>
          <a:xfrm>
            <a:off x="838080" y="1825560"/>
            <a:ext cx="105153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g23c25efc504_2_221"/>
          <p:cNvSpPr txBox="1">
            <a:spLocks noGrp="1"/>
          </p:cNvSpPr>
          <p:nvPr>
            <p:ph type="body" idx="2"/>
          </p:nvPr>
        </p:nvSpPr>
        <p:spPr>
          <a:xfrm>
            <a:off x="838080" y="3864600"/>
            <a:ext cx="105153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g23c25efc504_2_225"/>
          <p:cNvSpPr txBox="1">
            <a:spLocks noGrp="1"/>
          </p:cNvSpPr>
          <p:nvPr>
            <p:ph type="title"/>
          </p:nvPr>
        </p:nvSpPr>
        <p:spPr>
          <a:xfrm>
            <a:off x="838080" y="365040"/>
            <a:ext cx="10515300" cy="13251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g23c25efc504_2_225"/>
          <p:cNvSpPr txBox="1">
            <a:spLocks noGrp="1"/>
          </p:cNvSpPr>
          <p:nvPr>
            <p:ph type="body" idx="1"/>
          </p:nvPr>
        </p:nvSpPr>
        <p:spPr>
          <a:xfrm>
            <a:off x="838080" y="182556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g23c25efc504_2_225"/>
          <p:cNvSpPr txBox="1">
            <a:spLocks noGrp="1"/>
          </p:cNvSpPr>
          <p:nvPr>
            <p:ph type="body" idx="2"/>
          </p:nvPr>
        </p:nvSpPr>
        <p:spPr>
          <a:xfrm>
            <a:off x="6226200" y="182556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g23c25efc504_2_225"/>
          <p:cNvSpPr txBox="1">
            <a:spLocks noGrp="1"/>
          </p:cNvSpPr>
          <p:nvPr>
            <p:ph type="body" idx="3"/>
          </p:nvPr>
        </p:nvSpPr>
        <p:spPr>
          <a:xfrm>
            <a:off x="838080" y="386460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g23c25efc504_2_225"/>
          <p:cNvSpPr txBox="1">
            <a:spLocks noGrp="1"/>
          </p:cNvSpPr>
          <p:nvPr>
            <p:ph type="body" idx="4"/>
          </p:nvPr>
        </p:nvSpPr>
        <p:spPr>
          <a:xfrm>
            <a:off x="6226200" y="3864600"/>
            <a:ext cx="5131200" cy="1861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g23c25efc504_2_187"/>
          <p:cNvSpPr txBox="1">
            <a:spLocks noGrp="1"/>
          </p:cNvSpPr>
          <p:nvPr>
            <p:ph type="sldNum" idx="12"/>
          </p:nvPr>
        </p:nvSpPr>
        <p:spPr>
          <a:xfrm>
            <a:off x="281160" y="6189840"/>
            <a:ext cx="2742900" cy="3648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1pPr>
            <a:lvl2pPr marL="0" marR="0" lvl="1"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2pPr>
            <a:lvl3pPr marL="0" marR="0" lvl="2"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3pPr>
            <a:lvl4pPr marL="0" marR="0" lvl="3"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4pPr>
            <a:lvl5pPr marL="0" marR="0" lvl="4"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5pPr>
            <a:lvl6pPr marL="0" marR="0" lvl="5"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6pPr>
            <a:lvl7pPr marL="0" marR="0" lvl="6"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7pPr>
            <a:lvl8pPr marL="0" marR="0" lvl="7"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8pPr>
            <a:lvl9pPr marL="0" marR="0" lvl="8" indent="0" algn="l" rtl="0">
              <a:lnSpc>
                <a:spcPct val="100000"/>
              </a:lnSpc>
              <a:spcBef>
                <a:spcPts val="0"/>
              </a:spcBef>
              <a:buNone/>
              <a:defRPr sz="1200" b="0" i="0" u="none" strike="noStrike" cap="none">
                <a:solidFill>
                  <a:srgbClr val="888888"/>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1" name="Google Shape;11;g23c25efc504_2_187"/>
          <p:cNvSpPr txBox="1">
            <a:spLocks noGrp="1"/>
          </p:cNvSpPr>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g23c25efc504_2_187"/>
          <p:cNvSpPr txBox="1">
            <a:spLocks noGrp="1"/>
          </p:cNvSpPr>
          <p:nvPr>
            <p:ph type="body" idx="1"/>
          </p:nvPr>
        </p:nvSpPr>
        <p:spPr>
          <a:xfrm>
            <a:off x="609480" y="1604520"/>
            <a:ext cx="10972500" cy="39774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python-static-method#what-is-a-static-method"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www.digitalocean.com/community/tutorials/python-static-method#using-staticmethod" TargetMode="External"/><Relationship Id="rId4" Type="http://schemas.openxmlformats.org/officeDocument/2006/relationships/hyperlink" Target="https://www.digitalocean.com/community/tutorials/python-classes-objec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digitalocean.com/community/tutorials/python-static-method#what-is-a-static-metho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hyperlink" Target="https://www.geeksforgeeks.org/c-plus-plus/" TargetMode="External"/><Relationship Id="rId4" Type="http://schemas.openxmlformats.org/officeDocument/2006/relationships/hyperlink" Target="https://www.geeksforgeeks.org/c-programming-languag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www.geeksforgeeks.org/use-yield-keyword-instead-return-keyword-python/"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hyperlink" Target="https://www.geeksforgeeks.org/iterators-in-python/"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geeksforgeeks.org/use-yield-keyword-instead-return-keyword-python/"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23c25efc504_2_239"/>
          <p:cNvSpPr txBox="1">
            <a:spLocks noGrp="1"/>
          </p:cNvSpPr>
          <p:nvPr>
            <p:ph type="subTitle" idx="1"/>
          </p:nvPr>
        </p:nvSpPr>
        <p:spPr>
          <a:xfrm>
            <a:off x="1524000" y="4416425"/>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r>
              <a:rPr lang="en-US" sz="4400" b="1" dirty="0" err="1"/>
              <a:t>Revolutionising</a:t>
            </a:r>
            <a:r>
              <a:rPr lang="en-US" sz="4400" b="1" dirty="0"/>
              <a:t> </a:t>
            </a:r>
            <a:r>
              <a:rPr lang="en-US" sz="4400" b="1" dirty="0" err="1"/>
              <a:t>B.Tech</a:t>
            </a:r>
            <a:endParaRPr sz="4400" b="1" dirty="0"/>
          </a:p>
        </p:txBody>
      </p:sp>
      <p:pic>
        <p:nvPicPr>
          <p:cNvPr id="69" name="Google Shape;69;g23c25efc504_2_239" descr="A picture containing text, sign, dark, clipart&#10;&#10;Description automatically generated"/>
          <p:cNvPicPr preferRelativeResize="0"/>
          <p:nvPr/>
        </p:nvPicPr>
        <p:blipFill rotWithShape="1">
          <a:blip r:embed="rId3">
            <a:alphaModFix/>
          </a:blip>
          <a:srcRect/>
          <a:stretch/>
        </p:blipFill>
        <p:spPr>
          <a:xfrm>
            <a:off x="3349625" y="2218876"/>
            <a:ext cx="5492749" cy="138316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2" name="Rectangle 5">
            <a:extLst>
              <a:ext uri="{FF2B5EF4-FFF2-40B4-BE49-F238E27FC236}">
                <a16:creationId xmlns:a16="http://schemas.microsoft.com/office/drawing/2014/main" xmlns="" id="{FE072E42-1AD1-98F7-DB50-5E0A3B050060}"/>
              </a:ext>
            </a:extLst>
          </p:cNvPr>
          <p:cNvSpPr txBox="1">
            <a:spLocks noChangeArrowheads="1"/>
          </p:cNvSpPr>
          <p:nvPr/>
        </p:nvSpPr>
        <p:spPr>
          <a:xfrm>
            <a:off x="581300" y="1140604"/>
            <a:ext cx="10827598" cy="5180633"/>
          </a:xfrm>
          <a:prstGeom prst="rect">
            <a:avLst/>
          </a:prstGeom>
          <a:ln>
            <a:solidFill>
              <a:schemeClr val="bg2"/>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2800" dirty="0">
                <a:solidFill>
                  <a:srgbClr val="FF0000"/>
                </a:solidFill>
              </a:rPr>
              <a:t>Example: Program to define a class</a:t>
            </a:r>
          </a:p>
          <a:p>
            <a:endParaRPr lang="en-US" altLang="en-US" sz="2800" dirty="0">
              <a:solidFill>
                <a:srgbClr val="FF0000"/>
              </a:solidFill>
            </a:endParaRPr>
          </a:p>
          <a:p>
            <a:r>
              <a:rPr lang="en-US" altLang="en-US" sz="2800" dirty="0">
                <a:solidFill>
                  <a:schemeClr val="tx1"/>
                </a:solidFill>
              </a:rPr>
              <a:t>class Sample: # Class name</a:t>
            </a:r>
          </a:p>
          <a:p>
            <a:r>
              <a:rPr lang="en-US" altLang="en-US" sz="2800" dirty="0">
                <a:solidFill>
                  <a:schemeClr val="tx1"/>
                </a:solidFill>
              </a:rPr>
              <a:t>	x, y = 10, 20 # class variables</a:t>
            </a:r>
          </a:p>
          <a:p>
            <a:endParaRPr lang="en-US" altLang="en-US" sz="2800" dirty="0">
              <a:solidFill>
                <a:schemeClr val="tx1"/>
              </a:solidFill>
            </a:endParaRPr>
          </a:p>
          <a:p>
            <a:r>
              <a:rPr lang="en-US" altLang="en-US" sz="2800" dirty="0">
                <a:solidFill>
                  <a:schemeClr val="tx1"/>
                </a:solidFill>
              </a:rPr>
              <a:t>	def speak(self): # class method</a:t>
            </a:r>
          </a:p>
          <a:p>
            <a:r>
              <a:rPr lang="en-US" altLang="en-US" sz="2800" dirty="0">
                <a:solidFill>
                  <a:schemeClr val="tx1"/>
                </a:solidFill>
              </a:rPr>
              <a:t>       		 print(“JAIN”)</a:t>
            </a:r>
          </a:p>
          <a:p>
            <a:pPr algn="just"/>
            <a:r>
              <a:rPr lang="en-US" altLang="en-US" sz="2800" dirty="0">
                <a:solidFill>
                  <a:schemeClr val="tx1"/>
                </a:solidFill>
              </a:rPr>
              <a:t>In the above code, name of the class is Sample and it has two variables x and y having the initial value 10 and 20 respectively. To access the values defined inside the class, you need an object or instance of the class.</a:t>
            </a:r>
          </a:p>
        </p:txBody>
      </p:sp>
    </p:spTree>
    <p:extLst>
      <p:ext uri="{BB962C8B-B14F-4D97-AF65-F5344CB8AC3E}">
        <p14:creationId xmlns:p14="http://schemas.microsoft.com/office/powerpoint/2010/main" val="729669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2" name="Rectangle 5">
            <a:extLst>
              <a:ext uri="{FF2B5EF4-FFF2-40B4-BE49-F238E27FC236}">
                <a16:creationId xmlns:a16="http://schemas.microsoft.com/office/drawing/2014/main" xmlns="" id="{03EF1EBB-AFCD-BD81-EADD-BC1F7E54773C}"/>
              </a:ext>
            </a:extLst>
          </p:cNvPr>
          <p:cNvSpPr txBox="1">
            <a:spLocks noChangeArrowheads="1"/>
          </p:cNvSpPr>
          <p:nvPr/>
        </p:nvSpPr>
        <p:spPr>
          <a:xfrm>
            <a:off x="460962" y="1140604"/>
            <a:ext cx="11257426" cy="5584825"/>
          </a:xfrm>
          <a:prstGeom prst="rect">
            <a:avLst/>
          </a:prstGeom>
          <a:ln>
            <a:solidFill>
              <a:schemeClr val="tx1"/>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altLang="en-US" sz="2000" u="sng" dirty="0">
                <a:solidFill>
                  <a:srgbClr val="FF0000"/>
                </a:solidFill>
              </a:rPr>
              <a:t>Creating Objects</a:t>
            </a:r>
          </a:p>
          <a:p>
            <a:pPr algn="just">
              <a:lnSpc>
                <a:spcPct val="150000"/>
              </a:lnSpc>
            </a:pPr>
            <a:r>
              <a:rPr lang="en-US" altLang="en-US" sz="2000" dirty="0">
                <a:solidFill>
                  <a:schemeClr val="tx1"/>
                </a:solidFill>
              </a:rPr>
              <a:t>Once a class is created, next you should create an object or instance of that class. The process of creating object is called as “Class Instantiation”.</a:t>
            </a:r>
          </a:p>
          <a:p>
            <a:pPr algn="just">
              <a:lnSpc>
                <a:spcPct val="150000"/>
              </a:lnSpc>
            </a:pPr>
            <a:r>
              <a:rPr lang="en-US" altLang="en-US" sz="2000" dirty="0">
                <a:solidFill>
                  <a:srgbClr val="FF0000"/>
                </a:solidFill>
              </a:rPr>
              <a:t>Syntax:</a:t>
            </a:r>
          </a:p>
          <a:p>
            <a:pPr algn="just">
              <a:lnSpc>
                <a:spcPct val="150000"/>
              </a:lnSpc>
            </a:pPr>
            <a:r>
              <a:rPr lang="en-US" altLang="en-US" sz="2000" dirty="0" err="1">
                <a:solidFill>
                  <a:srgbClr val="FF0000"/>
                </a:solidFill>
              </a:rPr>
              <a:t>Object_name</a:t>
            </a:r>
            <a:r>
              <a:rPr lang="en-US" altLang="en-US" sz="2000" dirty="0">
                <a:solidFill>
                  <a:srgbClr val="FF0000"/>
                </a:solidFill>
              </a:rPr>
              <a:t> = </a:t>
            </a:r>
            <a:r>
              <a:rPr lang="en-US" altLang="en-US" sz="2000" dirty="0" err="1">
                <a:solidFill>
                  <a:srgbClr val="FF0000"/>
                </a:solidFill>
              </a:rPr>
              <a:t>class_name</a:t>
            </a:r>
            <a:r>
              <a:rPr lang="en-US" altLang="en-US" sz="2000" dirty="0">
                <a:solidFill>
                  <a:srgbClr val="FF0000"/>
                </a:solidFill>
              </a:rPr>
              <a:t>( )</a:t>
            </a:r>
          </a:p>
          <a:p>
            <a:pPr algn="just">
              <a:lnSpc>
                <a:spcPct val="150000"/>
              </a:lnSpc>
            </a:pPr>
            <a:r>
              <a:rPr lang="en-US" altLang="en-US" sz="2000" b="1" dirty="0">
                <a:solidFill>
                  <a:schemeClr val="tx1"/>
                </a:solidFill>
                <a:highlight>
                  <a:srgbClr val="FFFF00"/>
                </a:highlight>
              </a:rPr>
              <a:t>Note that the class instantiation uses function notation.</a:t>
            </a:r>
          </a:p>
        </p:txBody>
      </p:sp>
      <p:sp>
        <p:nvSpPr>
          <p:cNvPr id="5" name="object 6">
            <a:extLst>
              <a:ext uri="{FF2B5EF4-FFF2-40B4-BE49-F238E27FC236}">
                <a16:creationId xmlns:a16="http://schemas.microsoft.com/office/drawing/2014/main" xmlns="" id="{ED9FF795-78E4-4C7A-3EF6-10979CF2FA31}"/>
              </a:ext>
            </a:extLst>
          </p:cNvPr>
          <p:cNvSpPr/>
          <p:nvPr/>
        </p:nvSpPr>
        <p:spPr>
          <a:xfrm>
            <a:off x="7437187" y="2087765"/>
            <a:ext cx="3647313" cy="2208220"/>
          </a:xfrm>
          <a:prstGeom prst="rect">
            <a:avLst/>
          </a:prstGeom>
          <a:blipFill>
            <a:blip r:embed="rId3" cstate="print"/>
            <a:stretch>
              <a:fillRect/>
            </a:stretch>
          </a:blipFill>
          <a:ln>
            <a:solidFill>
              <a:schemeClr val="bg2"/>
            </a:solidFill>
          </a:ln>
        </p:spPr>
        <p:txBody>
          <a:bodyPr wrap="square" lIns="0" tIns="0" rIns="0" bIns="0" rtlCol="0"/>
          <a:lstStyle/>
          <a:p>
            <a:endParaRPr/>
          </a:p>
        </p:txBody>
      </p:sp>
      <p:sp>
        <p:nvSpPr>
          <p:cNvPr id="6" name="Content Placeholder 8">
            <a:extLst>
              <a:ext uri="{FF2B5EF4-FFF2-40B4-BE49-F238E27FC236}">
                <a16:creationId xmlns:a16="http://schemas.microsoft.com/office/drawing/2014/main" xmlns="" id="{12B6FC32-164C-2BB4-8BFE-DBC05FB2B3DC}"/>
              </a:ext>
            </a:extLst>
          </p:cNvPr>
          <p:cNvSpPr txBox="1">
            <a:spLocks/>
          </p:cNvSpPr>
          <p:nvPr/>
        </p:nvSpPr>
        <p:spPr>
          <a:xfrm>
            <a:off x="473612" y="4310841"/>
            <a:ext cx="10921219" cy="4829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GB" sz="2000" dirty="0"/>
              <a:t>Many classes like to create objects with instances customized to a specific initial state.</a:t>
            </a:r>
          </a:p>
          <a:p>
            <a:endParaRPr lang="en-IN" dirty="0"/>
          </a:p>
        </p:txBody>
      </p:sp>
      <p:pic>
        <p:nvPicPr>
          <p:cNvPr id="7" name="Picture 6">
            <a:extLst>
              <a:ext uri="{FF2B5EF4-FFF2-40B4-BE49-F238E27FC236}">
                <a16:creationId xmlns:a16="http://schemas.microsoft.com/office/drawing/2014/main" xmlns="" id="{2700D975-36B0-D5FF-18D3-D0C5FDB91047}"/>
              </a:ext>
            </a:extLst>
          </p:cNvPr>
          <p:cNvPicPr>
            <a:picLocks noChangeAspect="1"/>
          </p:cNvPicPr>
          <p:nvPr/>
        </p:nvPicPr>
        <p:blipFill>
          <a:blip r:embed="rId4"/>
          <a:stretch>
            <a:fillRect/>
          </a:stretch>
        </p:blipFill>
        <p:spPr>
          <a:xfrm>
            <a:off x="1006232" y="4873601"/>
            <a:ext cx="4732119" cy="626770"/>
          </a:xfrm>
          <a:prstGeom prst="rect">
            <a:avLst/>
          </a:prstGeom>
        </p:spPr>
      </p:pic>
      <p:pic>
        <p:nvPicPr>
          <p:cNvPr id="8" name="Picture 7">
            <a:extLst>
              <a:ext uri="{FF2B5EF4-FFF2-40B4-BE49-F238E27FC236}">
                <a16:creationId xmlns:a16="http://schemas.microsoft.com/office/drawing/2014/main" xmlns="" id="{7AD9C1A3-C6E2-B174-5B3F-3AEF0654B87F}"/>
              </a:ext>
            </a:extLst>
          </p:cNvPr>
          <p:cNvPicPr>
            <a:picLocks noChangeAspect="1"/>
          </p:cNvPicPr>
          <p:nvPr/>
        </p:nvPicPr>
        <p:blipFill>
          <a:blip r:embed="rId5"/>
          <a:stretch>
            <a:fillRect/>
          </a:stretch>
        </p:blipFill>
        <p:spPr>
          <a:xfrm>
            <a:off x="1006232" y="5500371"/>
            <a:ext cx="8534394" cy="533400"/>
          </a:xfrm>
          <a:prstGeom prst="rect">
            <a:avLst/>
          </a:prstGeom>
        </p:spPr>
      </p:pic>
    </p:spTree>
    <p:extLst>
      <p:ext uri="{BB962C8B-B14F-4D97-AF65-F5344CB8AC3E}">
        <p14:creationId xmlns:p14="http://schemas.microsoft.com/office/powerpoint/2010/main" val="308843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 name="Rectangle 5">
            <a:extLst>
              <a:ext uri="{FF2B5EF4-FFF2-40B4-BE49-F238E27FC236}">
                <a16:creationId xmlns:a16="http://schemas.microsoft.com/office/drawing/2014/main" xmlns="" id="{F7B75D84-9F88-6F3B-57BB-F77A50DE889F}"/>
              </a:ext>
            </a:extLst>
          </p:cNvPr>
          <p:cNvSpPr txBox="1">
            <a:spLocks noChangeArrowheads="1"/>
          </p:cNvSpPr>
          <p:nvPr/>
        </p:nvSpPr>
        <p:spPr>
          <a:xfrm>
            <a:off x="464235" y="1140604"/>
            <a:ext cx="11282288" cy="5584825"/>
          </a:xfrm>
          <a:prstGeom prst="rect">
            <a:avLst/>
          </a:prstGeom>
          <a:ln>
            <a:solidFill>
              <a:schemeClr val="tx1"/>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altLang="en-US" sz="2000" u="sng" dirty="0">
                <a:solidFill>
                  <a:srgbClr val="FF0000"/>
                </a:solidFill>
              </a:rPr>
              <a:t>Accessing Class Members</a:t>
            </a:r>
          </a:p>
          <a:p>
            <a:pPr algn="just">
              <a:lnSpc>
                <a:spcPct val="150000"/>
              </a:lnSpc>
            </a:pPr>
            <a:r>
              <a:rPr lang="en-US" altLang="en-US" sz="2000" dirty="0">
                <a:solidFill>
                  <a:schemeClr val="tx1"/>
                </a:solidFill>
              </a:rPr>
              <a:t>Any class member </a:t>
            </a:r>
            <a:r>
              <a:rPr lang="en-US" altLang="en-US" sz="2000" dirty="0" err="1">
                <a:solidFill>
                  <a:schemeClr val="tx1"/>
                </a:solidFill>
              </a:rPr>
              <a:t>ie</a:t>
            </a:r>
            <a:r>
              <a:rPr lang="en-US" altLang="en-US" sz="2000" dirty="0">
                <a:solidFill>
                  <a:schemeClr val="tx1"/>
                </a:solidFill>
              </a:rPr>
              <a:t>. class variable or method (function) can be accessed by using object with a dot ( . ) operator.</a:t>
            </a:r>
          </a:p>
          <a:p>
            <a:pPr algn="just">
              <a:lnSpc>
                <a:spcPct val="150000"/>
              </a:lnSpc>
            </a:pPr>
            <a:r>
              <a:rPr lang="en-US" altLang="en-US" sz="2000" dirty="0">
                <a:solidFill>
                  <a:srgbClr val="002060"/>
                </a:solidFill>
              </a:rPr>
              <a:t>Syntax:</a:t>
            </a:r>
          </a:p>
          <a:p>
            <a:pPr algn="just">
              <a:lnSpc>
                <a:spcPct val="150000"/>
              </a:lnSpc>
            </a:pPr>
            <a:r>
              <a:rPr lang="en-US" altLang="en-US" sz="2000" dirty="0" err="1">
                <a:solidFill>
                  <a:srgbClr val="002060"/>
                </a:solidFill>
              </a:rPr>
              <a:t>Object_name</a:t>
            </a:r>
            <a:r>
              <a:rPr lang="en-US" altLang="en-US" sz="2000" dirty="0">
                <a:solidFill>
                  <a:srgbClr val="002060"/>
                </a:solidFill>
              </a:rPr>
              <a:t> . </a:t>
            </a:r>
            <a:r>
              <a:rPr lang="en-US" altLang="en-US" sz="2000" dirty="0" err="1">
                <a:solidFill>
                  <a:srgbClr val="002060"/>
                </a:solidFill>
              </a:rPr>
              <a:t>class_member</a:t>
            </a:r>
            <a:endParaRPr lang="en-US" altLang="en-US" sz="2000" dirty="0">
              <a:solidFill>
                <a:srgbClr val="002060"/>
              </a:solidFill>
            </a:endParaRPr>
          </a:p>
          <a:p>
            <a:pPr algn="just">
              <a:lnSpc>
                <a:spcPct val="150000"/>
              </a:lnSpc>
            </a:pPr>
            <a:r>
              <a:rPr lang="en-IN" sz="2000" u="sng" dirty="0">
                <a:solidFill>
                  <a:srgbClr val="0070C0"/>
                </a:solidFill>
              </a:rPr>
              <a:t>Example 1</a:t>
            </a:r>
          </a:p>
          <a:p>
            <a:pPr algn="just">
              <a:lnSpc>
                <a:spcPct val="150000"/>
              </a:lnSpc>
            </a:pPr>
            <a:r>
              <a:rPr lang="en-US" altLang="en-US" sz="2000" dirty="0">
                <a:solidFill>
                  <a:srgbClr val="FF0000"/>
                </a:solidFill>
              </a:rPr>
              <a:t>class </a:t>
            </a:r>
            <a:r>
              <a:rPr lang="en-US" altLang="en-US" sz="2000" dirty="0" err="1">
                <a:solidFill>
                  <a:srgbClr val="FF0000"/>
                </a:solidFill>
              </a:rPr>
              <a:t>MyClass</a:t>
            </a:r>
            <a:r>
              <a:rPr lang="en-US" altLang="en-US" sz="2000" dirty="0">
                <a:solidFill>
                  <a:srgbClr val="FF0000"/>
                </a:solidFill>
              </a:rPr>
              <a:t>:</a:t>
            </a:r>
          </a:p>
          <a:p>
            <a:pPr algn="just">
              <a:lnSpc>
                <a:spcPct val="150000"/>
              </a:lnSpc>
            </a:pPr>
            <a:r>
              <a:rPr lang="en-US" altLang="en-US" sz="2000" dirty="0">
                <a:solidFill>
                  <a:srgbClr val="FF0000"/>
                </a:solidFill>
              </a:rPr>
              <a:t>    x = 5 </a:t>
            </a:r>
            <a:r>
              <a:rPr lang="en-US" altLang="en-US" sz="2000" dirty="0">
                <a:solidFill>
                  <a:srgbClr val="00B050"/>
                </a:solidFill>
              </a:rPr>
              <a:t># Variable Declaration</a:t>
            </a:r>
          </a:p>
          <a:p>
            <a:pPr algn="just">
              <a:lnSpc>
                <a:spcPct val="150000"/>
              </a:lnSpc>
            </a:pPr>
            <a:r>
              <a:rPr lang="en-US" altLang="en-US" sz="2000" dirty="0">
                <a:solidFill>
                  <a:srgbClr val="FF0000"/>
                </a:solidFill>
              </a:rPr>
              <a:t>    p1 = </a:t>
            </a:r>
            <a:r>
              <a:rPr lang="en-US" altLang="en-US" sz="2000" dirty="0" err="1">
                <a:solidFill>
                  <a:srgbClr val="FF0000"/>
                </a:solidFill>
              </a:rPr>
              <a:t>MyClass</a:t>
            </a:r>
            <a:r>
              <a:rPr lang="en-US" altLang="en-US" sz="2000" dirty="0">
                <a:solidFill>
                  <a:srgbClr val="FF0000"/>
                </a:solidFill>
              </a:rPr>
              <a:t>() </a:t>
            </a:r>
            <a:r>
              <a:rPr lang="en-US" altLang="en-US" sz="2000" dirty="0">
                <a:solidFill>
                  <a:srgbClr val="00B050"/>
                </a:solidFill>
              </a:rPr>
              <a:t># Object declaration</a:t>
            </a:r>
          </a:p>
          <a:p>
            <a:pPr algn="just">
              <a:lnSpc>
                <a:spcPct val="150000"/>
              </a:lnSpc>
            </a:pPr>
            <a:r>
              <a:rPr lang="en-US" altLang="en-US" sz="2000" dirty="0">
                <a:solidFill>
                  <a:srgbClr val="FF0000"/>
                </a:solidFill>
              </a:rPr>
              <a:t>    print(p1.x)</a:t>
            </a:r>
          </a:p>
        </p:txBody>
      </p:sp>
      <p:graphicFrame>
        <p:nvGraphicFramePr>
          <p:cNvPr id="4" name="Table 3">
            <a:extLst>
              <a:ext uri="{FF2B5EF4-FFF2-40B4-BE49-F238E27FC236}">
                <a16:creationId xmlns:a16="http://schemas.microsoft.com/office/drawing/2014/main" xmlns="" id="{AC0A90D6-4447-FF67-4D09-3B827CC72F70}"/>
              </a:ext>
            </a:extLst>
          </p:cNvPr>
          <p:cNvGraphicFramePr>
            <a:graphicFrameLocks noGrp="1"/>
          </p:cNvGraphicFramePr>
          <p:nvPr>
            <p:extLst>
              <p:ext uri="{D42A27DB-BD31-4B8C-83A1-F6EECF244321}">
                <p14:modId xmlns:p14="http://schemas.microsoft.com/office/powerpoint/2010/main" val="4137307977"/>
              </p:ext>
            </p:extLst>
          </p:nvPr>
        </p:nvGraphicFramePr>
        <p:xfrm>
          <a:off x="987166" y="5717396"/>
          <a:ext cx="1303283" cy="640130"/>
        </p:xfrm>
        <a:graphic>
          <a:graphicData uri="http://schemas.openxmlformats.org/drawingml/2006/table">
            <a:tbl>
              <a:tblPr firstRow="1" bandRow="1">
                <a:tableStyleId>{5C22544A-7EE6-4342-B048-85BDC9FD1C3A}</a:tableStyleId>
              </a:tblPr>
              <a:tblGrid>
                <a:gridCol w="1303283">
                  <a:extLst>
                    <a:ext uri="{9D8B030D-6E8A-4147-A177-3AD203B41FA5}">
                      <a16:colId xmlns:a16="http://schemas.microsoft.com/office/drawing/2014/main" xmlns="" val="20000"/>
                    </a:ext>
                  </a:extLst>
                </a:gridCol>
              </a:tblGrid>
              <a:tr h="586742">
                <a:tc>
                  <a:txBody>
                    <a:bodyPr/>
                    <a:lstStyle/>
                    <a:p>
                      <a:pPr algn="l" eaLnBrk="1" hangingPunct="1"/>
                      <a:r>
                        <a:rPr lang="en-US" altLang="en-US" sz="1800" dirty="0">
                          <a:solidFill>
                            <a:srgbClr val="002060"/>
                          </a:solidFill>
                        </a:rPr>
                        <a:t>Output : </a:t>
                      </a:r>
                    </a:p>
                    <a:p>
                      <a:pPr algn="l" eaLnBrk="1" hangingPunct="1"/>
                      <a:r>
                        <a:rPr lang="en-US" altLang="en-US" sz="1800" dirty="0">
                          <a:solidFill>
                            <a:srgbClr val="002060"/>
                          </a:solidFill>
                        </a:rPr>
                        <a:t>5</a:t>
                      </a:r>
                    </a:p>
                  </a:txBody>
                  <a:tcPr marL="91453" marR="91453" marT="45745" marB="45745">
                    <a:solidFill>
                      <a:schemeClr val="accent2">
                        <a:lumMod val="60000"/>
                        <a:lumOff val="40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720281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 name="TextBox 2">
            <a:extLst>
              <a:ext uri="{FF2B5EF4-FFF2-40B4-BE49-F238E27FC236}">
                <a16:creationId xmlns:a16="http://schemas.microsoft.com/office/drawing/2014/main" xmlns="" id="{73FFC2BB-B5F2-0DB1-BD20-EA67D19F213A}"/>
              </a:ext>
            </a:extLst>
          </p:cNvPr>
          <p:cNvSpPr txBox="1"/>
          <p:nvPr/>
        </p:nvSpPr>
        <p:spPr>
          <a:xfrm>
            <a:off x="656328" y="1509079"/>
            <a:ext cx="10624626" cy="3347840"/>
          </a:xfrm>
          <a:prstGeom prst="rect">
            <a:avLst/>
          </a:prstGeom>
          <a:noFill/>
        </p:spPr>
        <p:txBody>
          <a:bodyPr wrap="square">
            <a:spAutoFit/>
          </a:bodyPr>
          <a:lstStyle/>
          <a:p>
            <a:pPr>
              <a:lnSpc>
                <a:spcPct val="150000"/>
              </a:lnSpc>
            </a:pPr>
            <a:r>
              <a:rPr lang="en-IN" sz="2400" dirty="0"/>
              <a:t>class Sample:</a:t>
            </a:r>
          </a:p>
          <a:p>
            <a:pPr>
              <a:lnSpc>
                <a:spcPct val="150000"/>
              </a:lnSpc>
            </a:pPr>
            <a:r>
              <a:rPr lang="en-IN" sz="2400" dirty="0"/>
              <a:t>    x, y = 10, 20 #class variables</a:t>
            </a:r>
          </a:p>
          <a:p>
            <a:pPr>
              <a:lnSpc>
                <a:spcPct val="150000"/>
              </a:lnSpc>
            </a:pPr>
            <a:r>
              <a:rPr lang="en-IN" sz="2400" dirty="0"/>
              <a:t>S=Sample( ) # class instantiation</a:t>
            </a:r>
          </a:p>
          <a:p>
            <a:pPr>
              <a:lnSpc>
                <a:spcPct val="150000"/>
              </a:lnSpc>
            </a:pPr>
            <a:r>
              <a:rPr lang="en-IN" sz="2400" dirty="0"/>
              <a:t>print("Value of x = ", </a:t>
            </a:r>
            <a:r>
              <a:rPr lang="en-IN" sz="2400" dirty="0" err="1"/>
              <a:t>S.x</a:t>
            </a:r>
            <a:r>
              <a:rPr lang="en-IN" sz="2400" dirty="0"/>
              <a:t>)</a:t>
            </a:r>
          </a:p>
          <a:p>
            <a:pPr>
              <a:lnSpc>
                <a:spcPct val="150000"/>
              </a:lnSpc>
            </a:pPr>
            <a:r>
              <a:rPr lang="en-IN" sz="2400" dirty="0"/>
              <a:t>print("Value of y = ", </a:t>
            </a:r>
            <a:r>
              <a:rPr lang="en-IN" sz="2400" dirty="0" err="1"/>
              <a:t>S.y</a:t>
            </a:r>
            <a:r>
              <a:rPr lang="en-IN" sz="2400" dirty="0"/>
              <a:t>)</a:t>
            </a:r>
          </a:p>
          <a:p>
            <a:pPr>
              <a:lnSpc>
                <a:spcPct val="150000"/>
              </a:lnSpc>
            </a:pPr>
            <a:r>
              <a:rPr lang="en-IN" sz="2400" dirty="0"/>
              <a:t>print("Value of x and y = ", </a:t>
            </a:r>
            <a:r>
              <a:rPr lang="en-IN" sz="2400" dirty="0" err="1"/>
              <a:t>S.x+S.y</a:t>
            </a:r>
            <a:r>
              <a:rPr lang="en-IN" sz="2400" dirty="0"/>
              <a:t>)</a:t>
            </a:r>
          </a:p>
        </p:txBody>
      </p:sp>
      <p:sp>
        <p:nvSpPr>
          <p:cNvPr id="5" name="TextBox 4">
            <a:extLst>
              <a:ext uri="{FF2B5EF4-FFF2-40B4-BE49-F238E27FC236}">
                <a16:creationId xmlns:a16="http://schemas.microsoft.com/office/drawing/2014/main" xmlns="" id="{A3082378-7448-39A3-6856-29ED49032DBC}"/>
              </a:ext>
            </a:extLst>
          </p:cNvPr>
          <p:cNvSpPr txBox="1"/>
          <p:nvPr/>
        </p:nvSpPr>
        <p:spPr>
          <a:xfrm>
            <a:off x="587325" y="1080580"/>
            <a:ext cx="11173265" cy="461665"/>
          </a:xfrm>
          <a:prstGeom prst="rect">
            <a:avLst/>
          </a:prstGeom>
          <a:noFill/>
        </p:spPr>
        <p:txBody>
          <a:bodyPr wrap="square">
            <a:spAutoFit/>
          </a:bodyPr>
          <a:lstStyle/>
          <a:p>
            <a:pPr algn="just"/>
            <a:r>
              <a:rPr lang="en-US" sz="2400" dirty="0">
                <a:solidFill>
                  <a:srgbClr val="C00000"/>
                </a:solidFill>
              </a:rPr>
              <a:t>Example : Program to define a class and access its member variables</a:t>
            </a:r>
          </a:p>
        </p:txBody>
      </p:sp>
      <p:sp>
        <p:nvSpPr>
          <p:cNvPr id="7" name="TextBox 6">
            <a:extLst>
              <a:ext uri="{FF2B5EF4-FFF2-40B4-BE49-F238E27FC236}">
                <a16:creationId xmlns:a16="http://schemas.microsoft.com/office/drawing/2014/main" xmlns="" id="{1384C9AD-AC00-7B69-F768-90EFCE09EFF2}"/>
              </a:ext>
            </a:extLst>
          </p:cNvPr>
          <p:cNvSpPr txBox="1"/>
          <p:nvPr/>
        </p:nvSpPr>
        <p:spPr>
          <a:xfrm>
            <a:off x="581300" y="4856919"/>
            <a:ext cx="10910833" cy="1015663"/>
          </a:xfrm>
          <a:prstGeom prst="rect">
            <a:avLst/>
          </a:prstGeom>
          <a:noFill/>
          <a:ln>
            <a:solidFill>
              <a:schemeClr val="bg2"/>
            </a:solidFill>
          </a:ln>
        </p:spPr>
        <p:txBody>
          <a:bodyPr wrap="square">
            <a:spAutoFit/>
          </a:bodyPr>
          <a:lstStyle/>
          <a:p>
            <a:pPr algn="just"/>
            <a:r>
              <a:rPr lang="en-US" sz="2000" dirty="0"/>
              <a:t>In class instantiation process, we have created an object S to access the members of the class. The first two print statements simply print the value of class variable x and y and the last print statement add the two values and print the result.</a:t>
            </a:r>
            <a:endParaRPr lang="en-IN" sz="2000" dirty="0"/>
          </a:p>
        </p:txBody>
      </p:sp>
      <p:sp>
        <p:nvSpPr>
          <p:cNvPr id="8" name="Rectangle 1">
            <a:extLst>
              <a:ext uri="{FF2B5EF4-FFF2-40B4-BE49-F238E27FC236}">
                <a16:creationId xmlns:a16="http://schemas.microsoft.com/office/drawing/2014/main" xmlns="" id="{8CBCEF16-89E2-D5B4-EA1E-5CD161DE87D8}"/>
              </a:ext>
            </a:extLst>
          </p:cNvPr>
          <p:cNvSpPr>
            <a:spLocks noChangeArrowheads="1"/>
          </p:cNvSpPr>
          <p:nvPr/>
        </p:nvSpPr>
        <p:spPr bwMode="auto">
          <a:xfrm>
            <a:off x="7554351" y="2488005"/>
            <a:ext cx="3348111" cy="188199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5D0082"/>
                </a:solidFill>
                <a:effectLst/>
                <a:latin typeface="+mj-lt"/>
                <a:cs typeface="Times New Roman" panose="02020603050405020304" pitchFamily="18" charset="0"/>
              </a:rPr>
              <a:t>Output :</a:t>
            </a:r>
            <a:endParaRPr kumimoji="0" lang="en-US" altLang="en-US"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mj-lt"/>
                <a:cs typeface="Times New Roman" panose="02020603050405020304" pitchFamily="18" charset="0"/>
              </a:rPr>
              <a:t>Value of x = 10</a:t>
            </a:r>
            <a:endParaRPr kumimoji="0" lang="en-US" altLang="en-US"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mj-lt"/>
                <a:cs typeface="Times New Roman" panose="02020603050405020304" pitchFamily="18" charset="0"/>
              </a:rPr>
              <a:t>Value of y = 20</a:t>
            </a:r>
            <a:endParaRPr kumimoji="0" lang="en-US" altLang="en-US"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mj-lt"/>
                <a:cs typeface="Times New Roman" panose="02020603050405020304" pitchFamily="18" charset="0"/>
              </a:rPr>
              <a:t>Value of x and y = 30</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13710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2" name="Rectangle 5">
            <a:extLst>
              <a:ext uri="{FF2B5EF4-FFF2-40B4-BE49-F238E27FC236}">
                <a16:creationId xmlns:a16="http://schemas.microsoft.com/office/drawing/2014/main" xmlns="" id="{E8522077-D343-C71B-4672-B79D328D701C}"/>
              </a:ext>
            </a:extLst>
          </p:cNvPr>
          <p:cNvSpPr txBox="1">
            <a:spLocks noChangeArrowheads="1"/>
          </p:cNvSpPr>
          <p:nvPr/>
        </p:nvSpPr>
        <p:spPr>
          <a:xfrm>
            <a:off x="581300" y="1140604"/>
            <a:ext cx="11390306" cy="5584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altLang="en-US" sz="2800" dirty="0">
                <a:solidFill>
                  <a:srgbClr val="FF0000"/>
                </a:solidFill>
              </a:rPr>
              <a:t>Class Methods</a:t>
            </a:r>
          </a:p>
          <a:p>
            <a:pPr marL="342900" indent="-342900">
              <a:lnSpc>
                <a:spcPct val="150000"/>
              </a:lnSpc>
              <a:buFont typeface="Arial" panose="020B0604020202020204" pitchFamily="34" charset="0"/>
              <a:buChar char="•"/>
              <a:defRPr/>
            </a:pPr>
            <a:r>
              <a:rPr lang="en-US" altLang="en-US" sz="2200" dirty="0">
                <a:solidFill>
                  <a:schemeClr val="tx1"/>
                </a:solidFill>
              </a:rPr>
              <a:t>Python class function or Method is very similar to ordinary function with a small difference.</a:t>
            </a:r>
          </a:p>
          <a:p>
            <a:pPr marL="342900" indent="-342900">
              <a:lnSpc>
                <a:spcPct val="150000"/>
              </a:lnSpc>
              <a:buFont typeface="Arial" panose="020B0604020202020204" pitchFamily="34" charset="0"/>
              <a:buChar char="•"/>
              <a:defRPr/>
            </a:pPr>
            <a:r>
              <a:rPr lang="en-US" altLang="en-US" sz="2200" dirty="0">
                <a:solidFill>
                  <a:schemeClr val="tx1"/>
                </a:solidFill>
              </a:rPr>
              <a:t>The class method must have the </a:t>
            </a:r>
            <a:r>
              <a:rPr lang="en-US" altLang="en-US" sz="2200" dirty="0">
                <a:solidFill>
                  <a:srgbClr val="7030A0"/>
                </a:solidFill>
              </a:rPr>
              <a:t>first argument </a:t>
            </a:r>
            <a:r>
              <a:rPr lang="en-US" altLang="en-US" sz="2200" dirty="0">
                <a:solidFill>
                  <a:schemeClr val="tx1"/>
                </a:solidFill>
              </a:rPr>
              <a:t>named as </a:t>
            </a:r>
            <a:r>
              <a:rPr lang="en-US" altLang="en-US" sz="2200" dirty="0">
                <a:solidFill>
                  <a:srgbClr val="FF0000"/>
                </a:solidFill>
              </a:rPr>
              <a:t>self</a:t>
            </a:r>
            <a:r>
              <a:rPr lang="en-US" altLang="en-US" sz="2200" dirty="0">
                <a:solidFill>
                  <a:schemeClr val="tx1"/>
                </a:solidFill>
              </a:rPr>
              <a:t>. </a:t>
            </a:r>
          </a:p>
          <a:p>
            <a:pPr>
              <a:lnSpc>
                <a:spcPct val="150000"/>
              </a:lnSpc>
              <a:defRPr/>
            </a:pPr>
            <a:r>
              <a:rPr lang="en-GB" sz="2200" dirty="0">
                <a:solidFill>
                  <a:srgbClr val="FF0000"/>
                </a:solidFill>
              </a:rPr>
              <a:t>						</a:t>
            </a:r>
            <a:r>
              <a:rPr lang="en-GB" sz="2200" i="1" dirty="0">
                <a:solidFill>
                  <a:srgbClr val="FF0000"/>
                </a:solidFill>
              </a:rPr>
              <a:t>Example - def method(self [,parameters]): . . .</a:t>
            </a:r>
            <a:endParaRPr lang="en-US" altLang="en-US" sz="2200" i="1" dirty="0">
              <a:solidFill>
                <a:srgbClr val="FF0000"/>
              </a:solidFill>
            </a:endParaRPr>
          </a:p>
          <a:p>
            <a:pPr marL="342900" indent="-342900">
              <a:lnSpc>
                <a:spcPct val="150000"/>
              </a:lnSpc>
              <a:buFont typeface="Arial" panose="020B0604020202020204" pitchFamily="34" charset="0"/>
              <a:buChar char="•"/>
              <a:defRPr/>
            </a:pPr>
            <a:r>
              <a:rPr lang="en-US" altLang="en-US" sz="2200" dirty="0">
                <a:solidFill>
                  <a:schemeClr val="tx1"/>
                </a:solidFill>
              </a:rPr>
              <a:t>No need to pass a value for this argument when we call the method. </a:t>
            </a:r>
          </a:p>
          <a:p>
            <a:pPr marL="342900" indent="-342900">
              <a:lnSpc>
                <a:spcPct val="150000"/>
              </a:lnSpc>
              <a:buFont typeface="Arial" panose="020B0604020202020204" pitchFamily="34" charset="0"/>
              <a:buChar char="•"/>
              <a:defRPr/>
            </a:pPr>
            <a:r>
              <a:rPr lang="en-US" altLang="en-US" sz="2200" dirty="0">
                <a:solidFill>
                  <a:schemeClr val="tx1"/>
                </a:solidFill>
              </a:rPr>
              <a:t>When you declare class variable within class, methods must be prefixed by the class name and dot operator.</a:t>
            </a:r>
          </a:p>
          <a:p>
            <a:pPr>
              <a:lnSpc>
                <a:spcPct val="150000"/>
              </a:lnSpc>
              <a:defRPr/>
            </a:pPr>
            <a:r>
              <a:rPr lang="en-US" altLang="en-US" sz="2200" dirty="0">
                <a:solidFill>
                  <a:srgbClr val="FF0000"/>
                </a:solidFill>
              </a:rPr>
              <a:t>Note</a:t>
            </a:r>
          </a:p>
          <a:p>
            <a:pPr>
              <a:lnSpc>
                <a:spcPct val="150000"/>
              </a:lnSpc>
              <a:defRPr/>
            </a:pPr>
            <a:r>
              <a:rPr lang="en-US" altLang="en-US" sz="2200" dirty="0">
                <a:solidFill>
                  <a:schemeClr val="tx1"/>
                </a:solidFill>
              </a:rPr>
              <a:t>The statements defined inside the class must be properly indented.</a:t>
            </a:r>
            <a:endParaRPr lang="en-IN" altLang="en-US" sz="2200" dirty="0">
              <a:solidFill>
                <a:schemeClr val="tx1"/>
              </a:solidFill>
            </a:endParaRPr>
          </a:p>
          <a:p>
            <a:pPr>
              <a:defRPr/>
            </a:pPr>
            <a:endParaRPr lang="en-US" altLang="en-US" sz="1200" dirty="0">
              <a:solidFill>
                <a:srgbClr val="FF0000"/>
              </a:solidFill>
            </a:endParaRPr>
          </a:p>
        </p:txBody>
      </p:sp>
    </p:spTree>
    <p:extLst>
      <p:ext uri="{BB962C8B-B14F-4D97-AF65-F5344CB8AC3E}">
        <p14:creationId xmlns:p14="http://schemas.microsoft.com/office/powerpoint/2010/main" val="1805761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2" name="Rectangle 5">
            <a:extLst>
              <a:ext uri="{FF2B5EF4-FFF2-40B4-BE49-F238E27FC236}">
                <a16:creationId xmlns:a16="http://schemas.microsoft.com/office/drawing/2014/main" xmlns="" id="{E8522077-D343-C71B-4672-B79D328D701C}"/>
              </a:ext>
            </a:extLst>
          </p:cNvPr>
          <p:cNvSpPr txBox="1">
            <a:spLocks noChangeArrowheads="1"/>
          </p:cNvSpPr>
          <p:nvPr/>
        </p:nvSpPr>
        <p:spPr>
          <a:xfrm>
            <a:off x="581300" y="1140604"/>
            <a:ext cx="11390306" cy="5584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altLang="en-US" sz="2800" dirty="0">
                <a:solidFill>
                  <a:srgbClr val="FF0000"/>
                </a:solidFill>
              </a:rPr>
              <a:t>Class Methods</a:t>
            </a:r>
          </a:p>
          <a:p>
            <a:pPr>
              <a:defRPr/>
            </a:pPr>
            <a:endParaRPr lang="en-US" altLang="en-US" sz="1200" dirty="0">
              <a:solidFill>
                <a:srgbClr val="FF0000"/>
              </a:solidFill>
            </a:endParaRPr>
          </a:p>
        </p:txBody>
      </p:sp>
      <p:sp>
        <p:nvSpPr>
          <p:cNvPr id="4" name="TextBox 3">
            <a:extLst>
              <a:ext uri="{FF2B5EF4-FFF2-40B4-BE49-F238E27FC236}">
                <a16:creationId xmlns:a16="http://schemas.microsoft.com/office/drawing/2014/main" xmlns="" id="{5C0FF3BB-E37B-0D86-DA94-05B15BB95BD0}"/>
              </a:ext>
            </a:extLst>
          </p:cNvPr>
          <p:cNvSpPr txBox="1"/>
          <p:nvPr/>
        </p:nvSpPr>
        <p:spPr>
          <a:xfrm>
            <a:off x="713935" y="1794487"/>
            <a:ext cx="6098344" cy="400110"/>
          </a:xfrm>
          <a:prstGeom prst="rect">
            <a:avLst/>
          </a:prstGeom>
          <a:noFill/>
        </p:spPr>
        <p:txBody>
          <a:bodyPr wrap="square">
            <a:spAutoFit/>
          </a:bodyPr>
          <a:lstStyle/>
          <a:p>
            <a:r>
              <a:rPr lang="en-IN" sz="2000" b="1" dirty="0"/>
              <a:t>Adding Methods to Class</a:t>
            </a:r>
          </a:p>
        </p:txBody>
      </p:sp>
      <p:sp>
        <p:nvSpPr>
          <p:cNvPr id="5" name="object 2">
            <a:extLst>
              <a:ext uri="{FF2B5EF4-FFF2-40B4-BE49-F238E27FC236}">
                <a16:creationId xmlns:a16="http://schemas.microsoft.com/office/drawing/2014/main" xmlns="" id="{95532D6C-A272-79A5-E4E6-5D70E4F19C64}"/>
              </a:ext>
            </a:extLst>
          </p:cNvPr>
          <p:cNvSpPr/>
          <p:nvPr/>
        </p:nvSpPr>
        <p:spPr>
          <a:xfrm>
            <a:off x="930031" y="2440713"/>
            <a:ext cx="6248400" cy="3276683"/>
          </a:xfrm>
          <a:prstGeom prst="rect">
            <a:avLst/>
          </a:prstGeom>
          <a:blipFill>
            <a:blip r:embed="rId3" cstate="print"/>
            <a:stretch>
              <a:fillRect/>
            </a:stretch>
          </a:blipFill>
        </p:spPr>
        <p:txBody>
          <a:bodyPr wrap="square" lIns="0" tIns="0" rIns="0" bIns="0" rtlCol="0"/>
          <a:lstStyle/>
          <a:p>
            <a:endParaRPr dirty="0"/>
          </a:p>
        </p:txBody>
      </p:sp>
      <p:sp>
        <p:nvSpPr>
          <p:cNvPr id="3" name="TextBox 2">
            <a:extLst>
              <a:ext uri="{FF2B5EF4-FFF2-40B4-BE49-F238E27FC236}">
                <a16:creationId xmlns:a16="http://schemas.microsoft.com/office/drawing/2014/main" xmlns="" id="{166776E5-47FD-1ADB-9BB9-5382B9B46ADD}"/>
              </a:ext>
            </a:extLst>
          </p:cNvPr>
          <p:cNvSpPr txBox="1"/>
          <p:nvPr/>
        </p:nvSpPr>
        <p:spPr>
          <a:xfrm>
            <a:off x="7298111" y="1140604"/>
            <a:ext cx="4532818" cy="4708981"/>
          </a:xfrm>
          <a:prstGeom prst="rect">
            <a:avLst/>
          </a:prstGeom>
          <a:noFill/>
          <a:ln>
            <a:solidFill>
              <a:schemeClr val="bg2"/>
            </a:solidFill>
          </a:ln>
        </p:spPr>
        <p:txBody>
          <a:bodyPr wrap="square">
            <a:spAutoFit/>
          </a:bodyPr>
          <a:lstStyle/>
          <a:p>
            <a:pPr>
              <a:lnSpc>
                <a:spcPct val="150000"/>
              </a:lnSpc>
            </a:pPr>
            <a:r>
              <a:rPr lang="en-IN" sz="2000" u="sng" dirty="0">
                <a:solidFill>
                  <a:srgbClr val="0070C0"/>
                </a:solidFill>
              </a:rPr>
              <a:t>Example  (passing with argument using function)</a:t>
            </a:r>
          </a:p>
          <a:p>
            <a:pPr>
              <a:lnSpc>
                <a:spcPct val="150000"/>
              </a:lnSpc>
            </a:pPr>
            <a:r>
              <a:rPr lang="en-IN" sz="2000" dirty="0">
                <a:solidFill>
                  <a:srgbClr val="FF0000"/>
                </a:solidFill>
              </a:rPr>
              <a:t>class Example:</a:t>
            </a:r>
          </a:p>
          <a:p>
            <a:pPr>
              <a:lnSpc>
                <a:spcPct val="150000"/>
              </a:lnSpc>
            </a:pPr>
            <a:r>
              <a:rPr lang="en-IN" sz="2000" dirty="0">
                <a:solidFill>
                  <a:srgbClr val="FF0000"/>
                </a:solidFill>
              </a:rPr>
              <a:t>def __</a:t>
            </a:r>
            <a:r>
              <a:rPr lang="en-IN" sz="2000" dirty="0" err="1">
                <a:solidFill>
                  <a:srgbClr val="FF0000"/>
                </a:solidFill>
              </a:rPr>
              <a:t>init</a:t>
            </a:r>
            <a:r>
              <a:rPr lang="en-IN" sz="2000" dirty="0">
                <a:solidFill>
                  <a:schemeClr val="tx1"/>
                </a:solidFill>
              </a:rPr>
              <a:t>__(self, a, b): #constructor</a:t>
            </a:r>
          </a:p>
          <a:p>
            <a:pPr>
              <a:lnSpc>
                <a:spcPct val="150000"/>
              </a:lnSpc>
            </a:pPr>
            <a:r>
              <a:rPr lang="en-IN" sz="2000" dirty="0" err="1">
                <a:solidFill>
                  <a:srgbClr val="FF0000"/>
                </a:solidFill>
              </a:rPr>
              <a:t>self.a</a:t>
            </a:r>
            <a:r>
              <a:rPr lang="en-IN" sz="2000" dirty="0">
                <a:solidFill>
                  <a:srgbClr val="FF0000"/>
                </a:solidFill>
              </a:rPr>
              <a:t> = a</a:t>
            </a:r>
          </a:p>
          <a:p>
            <a:pPr>
              <a:lnSpc>
                <a:spcPct val="150000"/>
              </a:lnSpc>
            </a:pPr>
            <a:r>
              <a:rPr lang="en-IN" sz="2000" dirty="0" err="1">
                <a:solidFill>
                  <a:srgbClr val="FF0000"/>
                </a:solidFill>
              </a:rPr>
              <a:t>self.b</a:t>
            </a:r>
            <a:r>
              <a:rPr lang="en-IN" sz="2000" dirty="0">
                <a:solidFill>
                  <a:srgbClr val="FF0000"/>
                </a:solidFill>
              </a:rPr>
              <a:t> = b</a:t>
            </a:r>
          </a:p>
          <a:p>
            <a:pPr>
              <a:lnSpc>
                <a:spcPct val="150000"/>
              </a:lnSpc>
            </a:pPr>
            <a:r>
              <a:rPr lang="en-IN" sz="2000" dirty="0">
                <a:solidFill>
                  <a:srgbClr val="FF0000"/>
                </a:solidFill>
              </a:rPr>
              <a:t>def add(self): </a:t>
            </a:r>
            <a:r>
              <a:rPr lang="en-IN" sz="2000" dirty="0">
                <a:solidFill>
                  <a:srgbClr val="00B050"/>
                </a:solidFill>
              </a:rPr>
              <a:t>#function</a:t>
            </a:r>
            <a:endParaRPr lang="en-IN" sz="2000" dirty="0">
              <a:solidFill>
                <a:srgbClr val="FF0000"/>
              </a:solidFill>
            </a:endParaRPr>
          </a:p>
          <a:p>
            <a:pPr>
              <a:lnSpc>
                <a:spcPct val="150000"/>
              </a:lnSpc>
            </a:pPr>
            <a:r>
              <a:rPr lang="en-IN" sz="2000" dirty="0">
                <a:solidFill>
                  <a:srgbClr val="FF0000"/>
                </a:solidFill>
              </a:rPr>
              <a:t>return </a:t>
            </a:r>
            <a:r>
              <a:rPr lang="en-IN" sz="2000" dirty="0" err="1">
                <a:solidFill>
                  <a:srgbClr val="FF0000"/>
                </a:solidFill>
              </a:rPr>
              <a:t>self.a</a:t>
            </a:r>
            <a:r>
              <a:rPr lang="en-IN" sz="2000" dirty="0">
                <a:solidFill>
                  <a:srgbClr val="FF0000"/>
                </a:solidFill>
              </a:rPr>
              <a:t> + </a:t>
            </a:r>
            <a:r>
              <a:rPr lang="en-IN" sz="2000" dirty="0" err="1">
                <a:solidFill>
                  <a:srgbClr val="FF0000"/>
                </a:solidFill>
              </a:rPr>
              <a:t>self.b</a:t>
            </a:r>
            <a:endParaRPr lang="en-IN" sz="2000" dirty="0">
              <a:solidFill>
                <a:srgbClr val="FF0000"/>
              </a:solidFill>
            </a:endParaRPr>
          </a:p>
          <a:p>
            <a:pPr>
              <a:lnSpc>
                <a:spcPct val="150000"/>
              </a:lnSpc>
            </a:pPr>
            <a:r>
              <a:rPr lang="en-IN" sz="2000" dirty="0">
                <a:solidFill>
                  <a:srgbClr val="FF0000"/>
                </a:solidFill>
              </a:rPr>
              <a:t>e = Example</a:t>
            </a:r>
            <a:r>
              <a:rPr lang="en-IN" sz="2000" dirty="0">
                <a:solidFill>
                  <a:srgbClr val="00B050"/>
                </a:solidFill>
              </a:rPr>
              <a:t>(8, 6) #pass </a:t>
            </a:r>
            <a:r>
              <a:rPr lang="en-IN" sz="2000" dirty="0" err="1">
                <a:solidFill>
                  <a:srgbClr val="00B050"/>
                </a:solidFill>
              </a:rPr>
              <a:t>arg</a:t>
            </a:r>
            <a:endParaRPr lang="en-IN" sz="2000" dirty="0">
              <a:solidFill>
                <a:srgbClr val="00B050"/>
              </a:solidFill>
            </a:endParaRPr>
          </a:p>
          <a:p>
            <a:pPr>
              <a:lnSpc>
                <a:spcPct val="150000"/>
              </a:lnSpc>
            </a:pPr>
            <a:r>
              <a:rPr lang="en-IN" sz="2000" dirty="0">
                <a:solidFill>
                  <a:srgbClr val="FF0000"/>
                </a:solidFill>
              </a:rPr>
              <a:t>print(</a:t>
            </a:r>
            <a:r>
              <a:rPr lang="en-IN" sz="2000" dirty="0" err="1">
                <a:solidFill>
                  <a:srgbClr val="FF0000"/>
                </a:solidFill>
              </a:rPr>
              <a:t>e.add</a:t>
            </a:r>
            <a:r>
              <a:rPr lang="en-IN" sz="2000" dirty="0">
                <a:solidFill>
                  <a:srgbClr val="FF0000"/>
                </a:solidFill>
              </a:rPr>
              <a:t>())    </a:t>
            </a:r>
            <a:r>
              <a:rPr lang="en-IN" sz="2000" b="1" dirty="0">
                <a:solidFill>
                  <a:srgbClr val="0070C0"/>
                </a:solidFill>
              </a:rPr>
              <a:t># 14</a:t>
            </a:r>
          </a:p>
        </p:txBody>
      </p:sp>
    </p:spTree>
    <p:extLst>
      <p:ext uri="{BB962C8B-B14F-4D97-AF65-F5344CB8AC3E}">
        <p14:creationId xmlns:p14="http://schemas.microsoft.com/office/powerpoint/2010/main" val="1430721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2" name="Rectangle 5">
            <a:extLst>
              <a:ext uri="{FF2B5EF4-FFF2-40B4-BE49-F238E27FC236}">
                <a16:creationId xmlns:a16="http://schemas.microsoft.com/office/drawing/2014/main" xmlns="" id="{E8522077-D343-C71B-4672-B79D328D701C}"/>
              </a:ext>
            </a:extLst>
          </p:cNvPr>
          <p:cNvSpPr txBox="1">
            <a:spLocks noChangeArrowheads="1"/>
          </p:cNvSpPr>
          <p:nvPr/>
        </p:nvSpPr>
        <p:spPr>
          <a:xfrm>
            <a:off x="581300" y="1140604"/>
            <a:ext cx="11390306" cy="5584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altLang="en-US" sz="2800" dirty="0">
                <a:solidFill>
                  <a:srgbClr val="FF0000"/>
                </a:solidFill>
              </a:rPr>
              <a:t>Class Methods</a:t>
            </a:r>
          </a:p>
          <a:p>
            <a:pPr>
              <a:defRPr/>
            </a:pPr>
            <a:endParaRPr lang="en-US" altLang="en-US" sz="1200" dirty="0">
              <a:solidFill>
                <a:srgbClr val="FF0000"/>
              </a:solidFill>
            </a:endParaRPr>
          </a:p>
        </p:txBody>
      </p:sp>
      <p:sp>
        <p:nvSpPr>
          <p:cNvPr id="4" name="TextBox 3">
            <a:extLst>
              <a:ext uri="{FF2B5EF4-FFF2-40B4-BE49-F238E27FC236}">
                <a16:creationId xmlns:a16="http://schemas.microsoft.com/office/drawing/2014/main" xmlns="" id="{5C0FF3BB-E37B-0D86-DA94-05B15BB95BD0}"/>
              </a:ext>
            </a:extLst>
          </p:cNvPr>
          <p:cNvSpPr txBox="1"/>
          <p:nvPr/>
        </p:nvSpPr>
        <p:spPr>
          <a:xfrm>
            <a:off x="713935" y="1794487"/>
            <a:ext cx="6098344" cy="400110"/>
          </a:xfrm>
          <a:prstGeom prst="rect">
            <a:avLst/>
          </a:prstGeom>
          <a:noFill/>
        </p:spPr>
        <p:txBody>
          <a:bodyPr wrap="square">
            <a:spAutoFit/>
          </a:bodyPr>
          <a:lstStyle/>
          <a:p>
            <a:r>
              <a:rPr lang="en-IN" sz="2000" b="1" dirty="0"/>
              <a:t>Adding Methods to Class</a:t>
            </a:r>
          </a:p>
        </p:txBody>
      </p:sp>
      <p:sp>
        <p:nvSpPr>
          <p:cNvPr id="3" name="object 2">
            <a:extLst>
              <a:ext uri="{FF2B5EF4-FFF2-40B4-BE49-F238E27FC236}">
                <a16:creationId xmlns:a16="http://schemas.microsoft.com/office/drawing/2014/main" xmlns="" id="{10141693-A593-1DBF-27C4-C27DA64DB680}"/>
              </a:ext>
            </a:extLst>
          </p:cNvPr>
          <p:cNvSpPr/>
          <p:nvPr/>
        </p:nvSpPr>
        <p:spPr>
          <a:xfrm>
            <a:off x="1380199" y="2286000"/>
            <a:ext cx="8153399" cy="367013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61860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2" name="Rectangle 7">
            <a:extLst>
              <a:ext uri="{FF2B5EF4-FFF2-40B4-BE49-F238E27FC236}">
                <a16:creationId xmlns:a16="http://schemas.microsoft.com/office/drawing/2014/main" xmlns="" id="{5AA954A7-B0D0-E6B5-A673-966F9D4FA110}"/>
              </a:ext>
            </a:extLst>
          </p:cNvPr>
          <p:cNvSpPr txBox="1">
            <a:spLocks noChangeArrowheads="1"/>
          </p:cNvSpPr>
          <p:nvPr/>
        </p:nvSpPr>
        <p:spPr>
          <a:xfrm>
            <a:off x="695959" y="1010315"/>
            <a:ext cx="10698871" cy="5395302"/>
          </a:xfrm>
          <a:prstGeom prst="rect">
            <a:avLst/>
          </a:prstGeom>
          <a:solidFill>
            <a:srgbClr val="FFFFFF"/>
          </a:solidFill>
        </p:spPr>
        <p:txBody>
          <a:bodyPr wrap="square" tIns="179331" bIns="88872"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pPr>
            <a:r>
              <a:rPr lang="en-US" altLang="en-US" sz="1800" b="1" dirty="0">
                <a:solidFill>
                  <a:srgbClr val="C00000"/>
                </a:solidFill>
                <a:latin typeface="+mn-lt"/>
                <a:cs typeface="Times New Roman" panose="02020603050405020304" pitchFamily="18" charset="0"/>
              </a:rPr>
              <a:t>Example : program to check and print if the given number is odd or even using class</a:t>
            </a:r>
          </a:p>
          <a:p>
            <a:pPr algn="just">
              <a:spcBef>
                <a:spcPct val="0"/>
              </a:spcBef>
            </a:pPr>
            <a:endParaRPr lang="en-US" altLang="en-US" sz="1800" b="1" dirty="0">
              <a:solidFill>
                <a:srgbClr val="C00000"/>
              </a:solidFill>
              <a:latin typeface="+mn-lt"/>
              <a:cs typeface="Times New Roman" panose="02020603050405020304" pitchFamily="18" charset="0"/>
            </a:endParaRPr>
          </a:p>
          <a:p>
            <a:pPr algn="just">
              <a:spcBef>
                <a:spcPct val="0"/>
              </a:spcBef>
            </a:pPr>
            <a:r>
              <a:rPr lang="en-US" altLang="en-US" sz="1800" b="1" dirty="0">
                <a:solidFill>
                  <a:srgbClr val="002060"/>
                </a:solidFill>
                <a:latin typeface="+mn-lt"/>
                <a:cs typeface="Times New Roman" panose="02020603050405020304" pitchFamily="18" charset="0"/>
              </a:rPr>
              <a:t>class </a:t>
            </a:r>
            <a:r>
              <a:rPr lang="en-US" altLang="en-US" sz="1800" b="1" dirty="0" err="1">
                <a:solidFill>
                  <a:srgbClr val="002060"/>
                </a:solidFill>
                <a:latin typeface="+mn-lt"/>
                <a:cs typeface="Times New Roman" panose="02020603050405020304" pitchFamily="18" charset="0"/>
              </a:rPr>
              <a:t>Odd_Even</a:t>
            </a:r>
            <a:r>
              <a:rPr lang="en-US" altLang="en-US" sz="1800" b="1" dirty="0">
                <a:solidFill>
                  <a:srgbClr val="002060"/>
                </a:solidFill>
                <a:latin typeface="+mn-lt"/>
                <a:cs typeface="Times New Roman" panose="02020603050405020304" pitchFamily="18" charset="0"/>
              </a:rPr>
              <a:t>:</a:t>
            </a:r>
          </a:p>
          <a:p>
            <a:pPr algn="just">
              <a:spcBef>
                <a:spcPct val="0"/>
              </a:spcBef>
            </a:pPr>
            <a:r>
              <a:rPr lang="en-US" altLang="en-US" sz="1800" b="1" dirty="0">
                <a:solidFill>
                  <a:srgbClr val="002060"/>
                </a:solidFill>
                <a:latin typeface="+mn-lt"/>
                <a:cs typeface="Times New Roman" panose="02020603050405020304" pitchFamily="18" charset="0"/>
              </a:rPr>
              <a:t>      </a:t>
            </a:r>
          </a:p>
          <a:p>
            <a:pPr algn="just">
              <a:spcBef>
                <a:spcPct val="0"/>
              </a:spcBef>
            </a:pPr>
            <a:r>
              <a:rPr lang="en-US" altLang="en-US" sz="1800" b="1" dirty="0">
                <a:solidFill>
                  <a:srgbClr val="002060"/>
                </a:solidFill>
                <a:latin typeface="+mn-lt"/>
                <a:cs typeface="Times New Roman" panose="02020603050405020304" pitchFamily="18" charset="0"/>
              </a:rPr>
              <a:t>     </a:t>
            </a:r>
            <a:r>
              <a:rPr lang="en-US" altLang="en-US" sz="1800" b="1" dirty="0">
                <a:solidFill>
                  <a:srgbClr val="C00000"/>
                </a:solidFill>
                <a:latin typeface="+mn-lt"/>
                <a:cs typeface="Times New Roman" panose="02020603050405020304" pitchFamily="18" charset="0"/>
              </a:rPr>
              <a:t>def check(self, num):    </a:t>
            </a:r>
            <a:r>
              <a:rPr lang="en-US" altLang="en-US" sz="1800" b="1" dirty="0">
                <a:solidFill>
                  <a:srgbClr val="00B050"/>
                </a:solidFill>
                <a:latin typeface="+mn-lt"/>
                <a:cs typeface="Times New Roman" panose="02020603050405020304" pitchFamily="18" charset="0"/>
              </a:rPr>
              <a:t># Class Method</a:t>
            </a:r>
          </a:p>
          <a:p>
            <a:pPr algn="just">
              <a:spcBef>
                <a:spcPct val="0"/>
              </a:spcBef>
            </a:pPr>
            <a:endParaRPr lang="en-US" altLang="en-US" sz="1800" b="1" dirty="0">
              <a:solidFill>
                <a:srgbClr val="C00000"/>
              </a:solidFill>
              <a:latin typeface="+mn-lt"/>
              <a:cs typeface="Times New Roman" panose="02020603050405020304" pitchFamily="18" charset="0"/>
            </a:endParaRPr>
          </a:p>
          <a:p>
            <a:pPr algn="just">
              <a:spcBef>
                <a:spcPct val="0"/>
              </a:spcBef>
            </a:pPr>
            <a:r>
              <a:rPr lang="en-US" altLang="en-US" sz="1800" b="1" dirty="0">
                <a:solidFill>
                  <a:srgbClr val="C00000"/>
                </a:solidFill>
                <a:latin typeface="+mn-lt"/>
                <a:cs typeface="Times New Roman" panose="02020603050405020304" pitchFamily="18" charset="0"/>
              </a:rPr>
              <a:t>	if num%2==0:</a:t>
            </a:r>
          </a:p>
          <a:p>
            <a:pPr algn="just">
              <a:spcBef>
                <a:spcPct val="0"/>
              </a:spcBef>
            </a:pPr>
            <a:r>
              <a:rPr lang="en-US" altLang="en-US" sz="1800" b="1" dirty="0">
                <a:solidFill>
                  <a:srgbClr val="C00000"/>
                </a:solidFill>
                <a:latin typeface="+mn-lt"/>
                <a:cs typeface="Times New Roman" panose="02020603050405020304" pitchFamily="18" charset="0"/>
              </a:rPr>
              <a:t>		print(num," is Even number")</a:t>
            </a:r>
          </a:p>
          <a:p>
            <a:pPr algn="just">
              <a:spcBef>
                <a:spcPct val="0"/>
              </a:spcBef>
            </a:pPr>
            <a:endParaRPr lang="en-US" altLang="en-US" sz="1800" b="1" dirty="0">
              <a:solidFill>
                <a:srgbClr val="C00000"/>
              </a:solidFill>
              <a:latin typeface="+mn-lt"/>
              <a:cs typeface="Times New Roman" panose="02020603050405020304" pitchFamily="18" charset="0"/>
            </a:endParaRPr>
          </a:p>
          <a:p>
            <a:pPr algn="just">
              <a:spcBef>
                <a:spcPct val="0"/>
              </a:spcBef>
            </a:pPr>
            <a:r>
              <a:rPr lang="en-US" altLang="en-US" sz="1800" b="1" dirty="0">
                <a:solidFill>
                  <a:srgbClr val="C00000"/>
                </a:solidFill>
                <a:latin typeface="+mn-lt"/>
                <a:cs typeface="Times New Roman" panose="02020603050405020304" pitchFamily="18" charset="0"/>
              </a:rPr>
              <a:t>	else:</a:t>
            </a:r>
          </a:p>
          <a:p>
            <a:pPr algn="just">
              <a:spcBef>
                <a:spcPct val="0"/>
              </a:spcBef>
            </a:pPr>
            <a:r>
              <a:rPr lang="en-US" altLang="en-US" sz="1800" b="1" dirty="0">
                <a:solidFill>
                  <a:srgbClr val="C00000"/>
                </a:solidFill>
                <a:latin typeface="+mn-lt"/>
                <a:cs typeface="Times New Roman" panose="02020603050405020304" pitchFamily="18" charset="0"/>
              </a:rPr>
              <a:t>		print(num," is Odd number")</a:t>
            </a:r>
          </a:p>
          <a:p>
            <a:pPr algn="just">
              <a:spcBef>
                <a:spcPct val="0"/>
              </a:spcBef>
            </a:pPr>
            <a:endParaRPr lang="en-US" altLang="en-US" sz="1800" b="1" dirty="0">
              <a:solidFill>
                <a:srgbClr val="002060"/>
              </a:solidFill>
              <a:latin typeface="+mn-lt"/>
              <a:cs typeface="Times New Roman" panose="02020603050405020304" pitchFamily="18" charset="0"/>
            </a:endParaRPr>
          </a:p>
          <a:p>
            <a:pPr algn="just">
              <a:lnSpc>
                <a:spcPct val="150000"/>
              </a:lnSpc>
              <a:spcBef>
                <a:spcPct val="0"/>
              </a:spcBef>
            </a:pPr>
            <a:r>
              <a:rPr lang="en-US" altLang="en-US" sz="1800" b="1" dirty="0">
                <a:solidFill>
                  <a:srgbClr val="002060"/>
                </a:solidFill>
                <a:latin typeface="+mn-lt"/>
                <a:cs typeface="Times New Roman" panose="02020603050405020304" pitchFamily="18" charset="0"/>
              </a:rPr>
              <a:t>n=</a:t>
            </a:r>
            <a:r>
              <a:rPr lang="en-US" altLang="en-US" sz="1800" b="1" dirty="0" err="1">
                <a:solidFill>
                  <a:srgbClr val="002060"/>
                </a:solidFill>
                <a:latin typeface="+mn-lt"/>
                <a:cs typeface="Times New Roman" panose="02020603050405020304" pitchFamily="18" charset="0"/>
              </a:rPr>
              <a:t>Odd_Even</a:t>
            </a:r>
            <a:r>
              <a:rPr lang="en-US" altLang="en-US" sz="1800" b="1" dirty="0">
                <a:solidFill>
                  <a:srgbClr val="002060"/>
                </a:solidFill>
                <a:latin typeface="+mn-lt"/>
                <a:cs typeface="Times New Roman" panose="02020603050405020304" pitchFamily="18" charset="0"/>
              </a:rPr>
              <a:t>()</a:t>
            </a:r>
          </a:p>
          <a:p>
            <a:pPr algn="just">
              <a:lnSpc>
                <a:spcPct val="150000"/>
              </a:lnSpc>
              <a:spcBef>
                <a:spcPct val="0"/>
              </a:spcBef>
            </a:pPr>
            <a:r>
              <a:rPr lang="en-US" altLang="en-US" sz="1800" b="1" dirty="0">
                <a:solidFill>
                  <a:srgbClr val="002060"/>
                </a:solidFill>
                <a:latin typeface="+mn-lt"/>
                <a:cs typeface="Times New Roman" panose="02020603050405020304" pitchFamily="18" charset="0"/>
              </a:rPr>
              <a:t>x = int(input("Enter a value: "))</a:t>
            </a:r>
          </a:p>
          <a:p>
            <a:pPr algn="just">
              <a:lnSpc>
                <a:spcPct val="150000"/>
              </a:lnSpc>
              <a:spcBef>
                <a:spcPct val="0"/>
              </a:spcBef>
            </a:pPr>
            <a:r>
              <a:rPr lang="en-US" altLang="en-US" sz="1800" b="1" dirty="0" err="1">
                <a:solidFill>
                  <a:srgbClr val="002060"/>
                </a:solidFill>
                <a:latin typeface="+mn-lt"/>
                <a:cs typeface="Times New Roman" panose="02020603050405020304" pitchFamily="18" charset="0"/>
              </a:rPr>
              <a:t>n.check</a:t>
            </a:r>
            <a:r>
              <a:rPr lang="en-US" altLang="en-US" sz="1800" b="1" dirty="0">
                <a:solidFill>
                  <a:srgbClr val="002060"/>
                </a:solidFill>
                <a:latin typeface="+mn-lt"/>
                <a:cs typeface="Times New Roman" panose="02020603050405020304" pitchFamily="18" charset="0"/>
              </a:rPr>
              <a:t>(x)</a:t>
            </a:r>
          </a:p>
          <a:p>
            <a:pPr algn="just">
              <a:spcBef>
                <a:spcPct val="0"/>
              </a:spcBef>
            </a:pPr>
            <a:endParaRPr lang="en-US" altLang="en-US" sz="1800" b="1" dirty="0">
              <a:solidFill>
                <a:srgbClr val="002060"/>
              </a:solidFill>
              <a:latin typeface="+mn-lt"/>
              <a:cs typeface="Times New Roman" panose="02020603050405020304" pitchFamily="18" charset="0"/>
            </a:endParaRPr>
          </a:p>
          <a:p>
            <a:pPr algn="just">
              <a:spcBef>
                <a:spcPct val="0"/>
              </a:spcBef>
            </a:pPr>
            <a:endParaRPr lang="en-US" altLang="en-US" sz="1800" b="1" dirty="0">
              <a:solidFill>
                <a:schemeClr val="tx1"/>
              </a:solidFill>
              <a:latin typeface="+mn-lt"/>
            </a:endParaRPr>
          </a:p>
        </p:txBody>
      </p:sp>
      <p:sp>
        <p:nvSpPr>
          <p:cNvPr id="4" name="TextBox 3">
            <a:extLst>
              <a:ext uri="{FF2B5EF4-FFF2-40B4-BE49-F238E27FC236}">
                <a16:creationId xmlns:a16="http://schemas.microsoft.com/office/drawing/2014/main" xmlns="" id="{E1B97194-9C5F-7089-4AE2-04F869DA293B}"/>
              </a:ext>
            </a:extLst>
          </p:cNvPr>
          <p:cNvSpPr txBox="1"/>
          <p:nvPr/>
        </p:nvSpPr>
        <p:spPr>
          <a:xfrm>
            <a:off x="8014226" y="3707966"/>
            <a:ext cx="2943665" cy="1420325"/>
          </a:xfrm>
          <a:prstGeom prst="rect">
            <a:avLst/>
          </a:prstGeom>
          <a:noFill/>
          <a:ln>
            <a:solidFill>
              <a:schemeClr val="bg2"/>
            </a:solidFill>
          </a:ln>
        </p:spPr>
        <p:txBody>
          <a:bodyPr wrap="square">
            <a:spAutoFit/>
          </a:bodyPr>
          <a:lstStyle/>
          <a:p>
            <a:pPr algn="just">
              <a:lnSpc>
                <a:spcPct val="150000"/>
              </a:lnSpc>
              <a:spcBef>
                <a:spcPct val="0"/>
              </a:spcBef>
            </a:pPr>
            <a:r>
              <a:rPr lang="en-US" altLang="en-US" sz="2000" dirty="0">
                <a:solidFill>
                  <a:srgbClr val="C00000"/>
                </a:solidFill>
                <a:latin typeface="+mj-lt"/>
              </a:rPr>
              <a:t>Output </a:t>
            </a:r>
          </a:p>
          <a:p>
            <a:pPr algn="just">
              <a:lnSpc>
                <a:spcPct val="150000"/>
              </a:lnSpc>
              <a:spcBef>
                <a:spcPct val="0"/>
              </a:spcBef>
            </a:pPr>
            <a:r>
              <a:rPr lang="en-US" altLang="en-US" sz="2000" dirty="0">
                <a:solidFill>
                  <a:schemeClr val="tx1"/>
                </a:solidFill>
                <a:latin typeface="+mj-lt"/>
              </a:rPr>
              <a:t>Enter a value: 4</a:t>
            </a:r>
          </a:p>
          <a:p>
            <a:pPr algn="just">
              <a:lnSpc>
                <a:spcPct val="150000"/>
              </a:lnSpc>
              <a:spcBef>
                <a:spcPct val="0"/>
              </a:spcBef>
            </a:pPr>
            <a:r>
              <a:rPr lang="en-US" altLang="en-US" sz="2000" dirty="0">
                <a:solidFill>
                  <a:schemeClr val="tx1"/>
                </a:solidFill>
                <a:latin typeface="+mj-lt"/>
              </a:rPr>
              <a:t>4 is Even number</a:t>
            </a:r>
            <a:endParaRPr lang="en-IN" sz="2000" dirty="0">
              <a:latin typeface="+mj-lt"/>
            </a:endParaRPr>
          </a:p>
        </p:txBody>
      </p:sp>
    </p:spTree>
    <p:extLst>
      <p:ext uri="{BB962C8B-B14F-4D97-AF65-F5344CB8AC3E}">
        <p14:creationId xmlns:p14="http://schemas.microsoft.com/office/powerpoint/2010/main" val="167083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3" name="TextBox 2">
            <a:extLst>
              <a:ext uri="{FF2B5EF4-FFF2-40B4-BE49-F238E27FC236}">
                <a16:creationId xmlns:a16="http://schemas.microsoft.com/office/drawing/2014/main" xmlns="" id="{98E7D97B-0AF9-F36D-FFF5-559D1A291013}"/>
              </a:ext>
            </a:extLst>
          </p:cNvPr>
          <p:cNvSpPr txBox="1"/>
          <p:nvPr/>
        </p:nvSpPr>
        <p:spPr>
          <a:xfrm>
            <a:off x="657664" y="1247156"/>
            <a:ext cx="10953036" cy="4401205"/>
          </a:xfrm>
          <a:prstGeom prst="rect">
            <a:avLst/>
          </a:prstGeom>
          <a:noFill/>
        </p:spPr>
        <p:txBody>
          <a:bodyPr wrap="square">
            <a:spAutoFit/>
          </a:bodyPr>
          <a:lstStyle/>
          <a:p>
            <a:r>
              <a:rPr lang="en-IN" sz="2000" b="1" dirty="0">
                <a:solidFill>
                  <a:srgbClr val="C00000"/>
                </a:solidFill>
              </a:rPr>
              <a:t>Example: Program to find total and average marks using class</a:t>
            </a:r>
          </a:p>
          <a:p>
            <a:endParaRPr lang="en-IN" sz="2000" dirty="0"/>
          </a:p>
          <a:p>
            <a:r>
              <a:rPr lang="en-IN" sz="2000" dirty="0"/>
              <a:t>class Student:</a:t>
            </a:r>
          </a:p>
          <a:p>
            <a:r>
              <a:rPr lang="en-IN" sz="2000" dirty="0"/>
              <a:t>	mark1, mark2, mark3 = 45, 91, 71   </a:t>
            </a:r>
            <a:r>
              <a:rPr lang="en-IN" sz="2000" dirty="0">
                <a:solidFill>
                  <a:schemeClr val="accent2"/>
                </a:solidFill>
              </a:rPr>
              <a:t>#class variable</a:t>
            </a:r>
          </a:p>
          <a:p>
            <a:endParaRPr lang="en-IN" sz="2000" dirty="0"/>
          </a:p>
          <a:p>
            <a:r>
              <a:rPr lang="en-IN" sz="2000" dirty="0"/>
              <a:t>	</a:t>
            </a:r>
            <a:r>
              <a:rPr lang="en-IN" sz="2000" dirty="0">
                <a:solidFill>
                  <a:srgbClr val="002060"/>
                </a:solidFill>
              </a:rPr>
              <a:t>def process(self):    </a:t>
            </a:r>
            <a:r>
              <a:rPr lang="en-IN" sz="2000" dirty="0">
                <a:solidFill>
                  <a:schemeClr val="accent2"/>
                </a:solidFill>
              </a:rPr>
              <a:t>#class method</a:t>
            </a:r>
          </a:p>
          <a:p>
            <a:r>
              <a:rPr lang="en-IN" sz="2000" dirty="0">
                <a:solidFill>
                  <a:srgbClr val="002060"/>
                </a:solidFill>
              </a:rPr>
              <a:t>		sum = Student.mark1 + Student.mark2 + Student.mark3</a:t>
            </a:r>
          </a:p>
          <a:p>
            <a:r>
              <a:rPr lang="en-IN" sz="2000" dirty="0">
                <a:solidFill>
                  <a:srgbClr val="002060"/>
                </a:solidFill>
              </a:rPr>
              <a:t>		</a:t>
            </a:r>
            <a:r>
              <a:rPr lang="en-IN" sz="2000" dirty="0" err="1">
                <a:solidFill>
                  <a:srgbClr val="002060"/>
                </a:solidFill>
              </a:rPr>
              <a:t>avg</a:t>
            </a:r>
            <a:r>
              <a:rPr lang="en-IN" sz="2000" dirty="0">
                <a:solidFill>
                  <a:srgbClr val="002060"/>
                </a:solidFill>
              </a:rPr>
              <a:t> = sum/3</a:t>
            </a:r>
          </a:p>
          <a:p>
            <a:r>
              <a:rPr lang="en-IN" sz="2000" dirty="0">
                <a:solidFill>
                  <a:srgbClr val="002060"/>
                </a:solidFill>
              </a:rPr>
              <a:t>		print("Total Marks = ", sum)</a:t>
            </a:r>
          </a:p>
          <a:p>
            <a:r>
              <a:rPr lang="en-IN" sz="2000" dirty="0">
                <a:solidFill>
                  <a:srgbClr val="002060"/>
                </a:solidFill>
              </a:rPr>
              <a:t>		print("Average Marks = ", </a:t>
            </a:r>
            <a:r>
              <a:rPr lang="en-IN" sz="2000" dirty="0" err="1">
                <a:solidFill>
                  <a:srgbClr val="002060"/>
                </a:solidFill>
              </a:rPr>
              <a:t>avg</a:t>
            </a:r>
            <a:r>
              <a:rPr lang="en-IN" sz="2000" dirty="0">
                <a:solidFill>
                  <a:srgbClr val="002060"/>
                </a:solidFill>
              </a:rPr>
              <a:t>)</a:t>
            </a:r>
          </a:p>
          <a:p>
            <a:r>
              <a:rPr lang="en-IN" sz="2000" dirty="0">
                <a:solidFill>
                  <a:srgbClr val="002060"/>
                </a:solidFill>
              </a:rPr>
              <a:t>		return</a:t>
            </a:r>
          </a:p>
          <a:p>
            <a:endParaRPr lang="en-IN" sz="2000" dirty="0"/>
          </a:p>
          <a:p>
            <a:r>
              <a:rPr lang="en-IN" sz="2000" dirty="0"/>
              <a:t>S=Student()</a:t>
            </a:r>
          </a:p>
          <a:p>
            <a:r>
              <a:rPr lang="en-IN" sz="2000" dirty="0" err="1"/>
              <a:t>S.process</a:t>
            </a:r>
            <a:r>
              <a:rPr lang="en-IN" sz="2000" dirty="0"/>
              <a:t>()</a:t>
            </a:r>
          </a:p>
        </p:txBody>
      </p:sp>
      <p:sp>
        <p:nvSpPr>
          <p:cNvPr id="4" name="Rectangle 1">
            <a:extLst>
              <a:ext uri="{FF2B5EF4-FFF2-40B4-BE49-F238E27FC236}">
                <a16:creationId xmlns:a16="http://schemas.microsoft.com/office/drawing/2014/main" xmlns="" id="{5BC5C52D-0AA2-8CEF-8358-A19B1D7461D5}"/>
              </a:ext>
            </a:extLst>
          </p:cNvPr>
          <p:cNvSpPr>
            <a:spLocks noChangeArrowheads="1"/>
          </p:cNvSpPr>
          <p:nvPr/>
        </p:nvSpPr>
        <p:spPr bwMode="auto">
          <a:xfrm>
            <a:off x="7343336" y="4152092"/>
            <a:ext cx="2630658" cy="10156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Output</a:t>
            </a:r>
            <a:endParaRPr kumimoji="0" lang="en-US" altLang="en-US" sz="2000" i="0" u="none" strike="noStrike" cap="none" normalizeH="0" baseline="0" dirty="0">
              <a:ln>
                <a:noFill/>
              </a:ln>
              <a:solidFill>
                <a:srgbClr val="C0000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Total Marks = 207</a:t>
            </a:r>
            <a:endParaRPr kumimoji="0" lang="en-US" altLang="en-US" sz="2000" i="0" u="none" strike="noStrike" cap="none" normalizeH="0" baseline="0" dirty="0">
              <a:ln>
                <a:noFill/>
              </a:ln>
              <a:solidFill>
                <a:srgbClr val="C0000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Average Marks = 69.0</a:t>
            </a:r>
            <a:endParaRPr kumimoji="0" lang="en-US" altLang="en-US" sz="2000" i="0" u="none" strike="noStrike" cap="none" normalizeH="0" baseline="0" dirty="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284790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5" name="TextBox 4">
            <a:extLst>
              <a:ext uri="{FF2B5EF4-FFF2-40B4-BE49-F238E27FC236}">
                <a16:creationId xmlns:a16="http://schemas.microsoft.com/office/drawing/2014/main" xmlns="" id="{F577AEBB-30C9-8FE8-628B-7FBA4B5A2FB3}"/>
              </a:ext>
            </a:extLst>
          </p:cNvPr>
          <p:cNvSpPr txBox="1"/>
          <p:nvPr/>
        </p:nvSpPr>
        <p:spPr>
          <a:xfrm>
            <a:off x="516988" y="900669"/>
            <a:ext cx="11257670" cy="5663089"/>
          </a:xfrm>
          <a:prstGeom prst="rect">
            <a:avLst/>
          </a:prstGeom>
          <a:noFill/>
        </p:spPr>
        <p:txBody>
          <a:bodyPr wrap="square">
            <a:spAutoFit/>
          </a:bodyPr>
          <a:lstStyle/>
          <a:p>
            <a:pPr algn="l">
              <a:lnSpc>
                <a:spcPct val="150000"/>
              </a:lnSpc>
            </a:pPr>
            <a:r>
              <a:rPr lang="en-US" sz="2000" b="1" i="0" u="none" strike="noStrike" dirty="0">
                <a:solidFill>
                  <a:srgbClr val="4D5B7C"/>
                </a:solidFill>
                <a:effectLst/>
                <a:latin typeface="+mn-lt"/>
                <a:hlinkClick r:id="rId3"/>
              </a:rPr>
              <a:t>What is a static method?</a:t>
            </a:r>
            <a:endParaRPr lang="en-US" sz="2000" b="1" i="0" dirty="0">
              <a:solidFill>
                <a:srgbClr val="4D5B7C"/>
              </a:solidFill>
              <a:effectLst/>
              <a:latin typeface="+mn-lt"/>
            </a:endParaRPr>
          </a:p>
          <a:p>
            <a:pPr marL="342900" indent="-342900" algn="l">
              <a:lnSpc>
                <a:spcPct val="150000"/>
              </a:lnSpc>
              <a:buFont typeface="Arial" panose="020B0604020202020204" pitchFamily="34" charset="0"/>
              <a:buChar char="•"/>
            </a:pPr>
            <a:r>
              <a:rPr lang="en-US" sz="2000" b="0" i="0" dirty="0">
                <a:solidFill>
                  <a:schemeClr val="tx1"/>
                </a:solidFill>
                <a:effectLst/>
                <a:latin typeface="+mn-lt"/>
              </a:rPr>
              <a:t>Static methods in Python are extremely similar to </a:t>
            </a:r>
            <a:r>
              <a:rPr lang="en-US" sz="2000" b="0" i="0" u="none" strike="noStrike" dirty="0">
                <a:solidFill>
                  <a:schemeClr val="tx1"/>
                </a:solidFill>
                <a:effectLst/>
                <a:latin typeface="+mn-lt"/>
                <a:hlinkClick r:id="rId4">
                  <a:extLst>
                    <a:ext uri="{A12FA001-AC4F-418D-AE19-62706E023703}">
                      <ahyp:hlinkClr xmlns:ahyp="http://schemas.microsoft.com/office/drawing/2018/hyperlinkcolor" xmlns="" val="tx"/>
                    </a:ext>
                  </a:extLst>
                </a:hlinkClick>
              </a:rPr>
              <a:t>python class</a:t>
            </a:r>
            <a:r>
              <a:rPr lang="en-US" sz="2000" b="0" i="0" dirty="0">
                <a:solidFill>
                  <a:schemeClr val="tx1"/>
                </a:solidFill>
                <a:effectLst/>
                <a:latin typeface="+mn-lt"/>
              </a:rPr>
              <a:t> level methods, the difference being that a static method is bound to a class rather than the objects for that class. </a:t>
            </a:r>
          </a:p>
          <a:p>
            <a:pPr marL="342900" indent="-342900" algn="l">
              <a:lnSpc>
                <a:spcPct val="150000"/>
              </a:lnSpc>
              <a:buFont typeface="Arial" panose="020B0604020202020204" pitchFamily="34" charset="0"/>
              <a:buChar char="•"/>
            </a:pPr>
            <a:r>
              <a:rPr lang="en-US" sz="2000" b="0" i="0" dirty="0">
                <a:solidFill>
                  <a:schemeClr val="tx1"/>
                </a:solidFill>
                <a:effectLst/>
                <a:latin typeface="+mn-lt"/>
              </a:rPr>
              <a:t>This means that a </a:t>
            </a:r>
            <a:r>
              <a:rPr lang="en-US" sz="2000" b="1" i="0" dirty="0">
                <a:solidFill>
                  <a:schemeClr val="tx1"/>
                </a:solidFill>
                <a:effectLst/>
                <a:latin typeface="+mn-lt"/>
              </a:rPr>
              <a:t>static method can be called without an object for that class</a:t>
            </a:r>
            <a:r>
              <a:rPr lang="en-US" sz="2000" b="0" i="0" dirty="0">
                <a:solidFill>
                  <a:schemeClr val="tx1"/>
                </a:solidFill>
                <a:effectLst/>
                <a:latin typeface="+mn-lt"/>
              </a:rPr>
              <a:t>. </a:t>
            </a:r>
          </a:p>
          <a:p>
            <a:pPr marL="342900" indent="-342900" algn="l">
              <a:lnSpc>
                <a:spcPct val="150000"/>
              </a:lnSpc>
              <a:buFont typeface="Arial" panose="020B0604020202020204" pitchFamily="34" charset="0"/>
              <a:buChar char="•"/>
            </a:pPr>
            <a:r>
              <a:rPr lang="en-US" sz="2000" b="0" i="0" dirty="0">
                <a:solidFill>
                  <a:schemeClr val="tx1"/>
                </a:solidFill>
                <a:effectLst/>
                <a:latin typeface="+mn-lt"/>
              </a:rPr>
              <a:t>This also means that static methods cannot modify the state of an object as they are not bound to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D5B7C"/>
                </a:solidFill>
                <a:effectLst/>
                <a:latin typeface="+mn-lt"/>
                <a:hlinkClick r:id="rId5"/>
              </a:rPr>
              <a:t>Using </a:t>
            </a:r>
            <a:r>
              <a:rPr kumimoji="0" lang="en-US" altLang="en-US" sz="2000" b="1" i="0" u="none" strike="noStrike" cap="none" normalizeH="0" baseline="0" dirty="0" err="1">
                <a:ln>
                  <a:noFill/>
                </a:ln>
                <a:solidFill>
                  <a:srgbClr val="4D5B7C"/>
                </a:solidFill>
                <a:effectLst/>
                <a:latin typeface="+mn-lt"/>
                <a:hlinkClick r:id="rId5"/>
              </a:rPr>
              <a:t>staticmethod</a:t>
            </a:r>
            <a:r>
              <a:rPr kumimoji="0" lang="en-US" altLang="en-US" sz="2000" b="1" i="0" u="none" strike="noStrike" cap="none" normalizeH="0" baseline="0" dirty="0">
                <a:ln>
                  <a:noFill/>
                </a:ln>
                <a:solidFill>
                  <a:srgbClr val="4D5B7C"/>
                </a:solidFill>
                <a:effectLst/>
                <a:latin typeface="+mn-lt"/>
                <a:hlinkClick r:id="rId5"/>
              </a:rPr>
              <a:t>()</a:t>
            </a:r>
            <a:endParaRPr kumimoji="0" lang="en-US" altLang="en-US" sz="2000" b="1" i="0" u="none" strike="noStrike" cap="none" normalizeH="0" baseline="0" dirty="0">
              <a:ln>
                <a:noFill/>
              </a:ln>
              <a:solidFill>
                <a:srgbClr val="4D5B7C"/>
              </a:solidFill>
              <a:effectLst/>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n-lt"/>
              </a:rPr>
              <a:t>Let’s directly jump to sample code snippet on how to use the </a:t>
            </a:r>
            <a:r>
              <a:rPr kumimoji="0" lang="en-US" altLang="en-US" sz="1800" b="1" i="0" u="none" strike="noStrike" cap="none" normalizeH="0" baseline="0" dirty="0" err="1">
                <a:ln>
                  <a:noFill/>
                </a:ln>
                <a:solidFill>
                  <a:schemeClr val="tx1"/>
                </a:solidFill>
                <a:effectLst/>
                <a:latin typeface="+mn-lt"/>
                <a:cs typeface="Courier New" panose="02070309020205020404" pitchFamily="49" charset="0"/>
              </a:rPr>
              <a:t>staticmethod</a:t>
            </a:r>
            <a:r>
              <a:rPr kumimoji="0" lang="en-US" altLang="en-US" sz="1800" b="1" i="0" u="none" strike="noStrike" cap="none" normalizeH="0" baseline="0" dirty="0">
                <a:ln>
                  <a:noFill/>
                </a:ln>
                <a:solidFill>
                  <a:schemeClr val="tx1"/>
                </a:solidFill>
                <a:effectLst/>
                <a:latin typeface="+mn-lt"/>
                <a:cs typeface="Courier New" panose="02070309020205020404" pitchFamily="49" charset="0"/>
              </a:rPr>
              <a:t>()</a:t>
            </a:r>
            <a:r>
              <a:rPr kumimoji="0" lang="en-US" altLang="en-US" sz="1800" b="1" i="0" u="none" strike="noStrike" cap="none" normalizeH="0" baseline="0" dirty="0">
                <a:ln>
                  <a:noFill/>
                </a:ln>
                <a:solidFill>
                  <a:schemeClr val="tx1"/>
                </a:solidFill>
                <a:effectLst/>
                <a:latin typeface="+mn-lt"/>
              </a:rPr>
              <a:t> </a:t>
            </a:r>
            <a:r>
              <a:rPr kumimoji="0" lang="en-US" altLang="en-US" sz="1800" b="0" i="0" u="none" strike="noStrike" cap="none" normalizeH="0" baseline="0" dirty="0">
                <a:ln>
                  <a:noFill/>
                </a:ln>
                <a:solidFill>
                  <a:schemeClr val="tx1"/>
                </a:solidFill>
                <a:effectLst/>
                <a:latin typeface="+mn-lt"/>
              </a:rPr>
              <a:t>approach:</a:t>
            </a:r>
            <a:endParaRPr kumimoji="0" lang="en-US" altLang="en-US" sz="1800" b="0" i="0" u="none" strike="noStrike" cap="none" normalizeH="0" baseline="0" dirty="0">
              <a:ln>
                <a:noFill/>
              </a:ln>
              <a:solidFill>
                <a:schemeClr val="tx1"/>
              </a:solidFill>
              <a:effectLst/>
              <a:latin typeface="+mn-lt"/>
              <a:cs typeface="Courier New" panose="02070309020205020404" pitchFamily="49" charset="0"/>
            </a:endParaRPr>
          </a:p>
          <a:p>
            <a:pPr algn="l"/>
            <a:r>
              <a:rPr lang="en-US" sz="1800" b="1" i="0" dirty="0">
                <a:solidFill>
                  <a:schemeClr val="tx1"/>
                </a:solidFill>
                <a:effectLst/>
                <a:latin typeface="+mn-lt"/>
              </a:rPr>
              <a:t>class Calculator:</a:t>
            </a:r>
          </a:p>
          <a:p>
            <a:pPr algn="l"/>
            <a:r>
              <a:rPr lang="en-US" sz="1800" b="1" i="0" dirty="0">
                <a:solidFill>
                  <a:schemeClr val="tx1"/>
                </a:solidFill>
                <a:effectLst/>
                <a:latin typeface="+mn-lt"/>
              </a:rPr>
              <a:t>    </a:t>
            </a:r>
            <a:r>
              <a:rPr lang="en-US" sz="1800" b="1" i="0" dirty="0" err="1">
                <a:solidFill>
                  <a:schemeClr val="tx1"/>
                </a:solidFill>
                <a:effectLst/>
                <a:latin typeface="+mn-lt"/>
              </a:rPr>
              <a:t>def</a:t>
            </a:r>
            <a:r>
              <a:rPr lang="en-US" sz="1800" b="1" i="0" dirty="0">
                <a:solidFill>
                  <a:schemeClr val="tx1"/>
                </a:solidFill>
                <a:effectLst/>
                <a:latin typeface="+mn-lt"/>
              </a:rPr>
              <a:t> </a:t>
            </a:r>
            <a:r>
              <a:rPr lang="en-US" sz="1800" b="1" i="0" dirty="0" err="1" smtClean="0">
                <a:solidFill>
                  <a:schemeClr val="tx1"/>
                </a:solidFill>
                <a:effectLst/>
                <a:latin typeface="+mn-lt"/>
              </a:rPr>
              <a:t>addNumbers</a:t>
            </a:r>
            <a:r>
              <a:rPr lang="en-US" sz="1800" b="1" i="0" dirty="0" smtClean="0">
                <a:solidFill>
                  <a:schemeClr val="tx1"/>
                </a:solidFill>
                <a:effectLst/>
                <a:latin typeface="+mn-lt"/>
              </a:rPr>
              <a:t>(self, x</a:t>
            </a:r>
            <a:r>
              <a:rPr lang="en-US" sz="1800" b="1" i="0" dirty="0">
                <a:solidFill>
                  <a:schemeClr val="tx1"/>
                </a:solidFill>
                <a:effectLst/>
                <a:latin typeface="+mn-lt"/>
              </a:rPr>
              <a:t>, y):</a:t>
            </a:r>
          </a:p>
          <a:p>
            <a:pPr algn="l"/>
            <a:r>
              <a:rPr lang="en-US" sz="1800" b="1" i="0" dirty="0">
                <a:solidFill>
                  <a:schemeClr val="tx1"/>
                </a:solidFill>
                <a:effectLst/>
                <a:latin typeface="+mn-lt"/>
              </a:rPr>
              <a:t>        return x + y</a:t>
            </a:r>
          </a:p>
          <a:p>
            <a:pPr algn="l"/>
            <a:endParaRPr lang="en-US" sz="1800" b="1" i="0" dirty="0">
              <a:solidFill>
                <a:schemeClr val="tx1"/>
              </a:solidFill>
              <a:effectLst/>
              <a:latin typeface="+mn-lt"/>
            </a:endParaRPr>
          </a:p>
          <a:p>
            <a:pPr algn="l"/>
            <a:r>
              <a:rPr lang="en-US" sz="1800" b="1" i="0" dirty="0">
                <a:solidFill>
                  <a:schemeClr val="tx1"/>
                </a:solidFill>
                <a:effectLst/>
                <a:latin typeface="+mn-lt"/>
              </a:rPr>
              <a:t># create </a:t>
            </a:r>
            <a:r>
              <a:rPr lang="en-US" sz="1800" b="1" i="0" dirty="0" err="1">
                <a:solidFill>
                  <a:schemeClr val="tx1"/>
                </a:solidFill>
                <a:effectLst/>
                <a:latin typeface="+mn-lt"/>
              </a:rPr>
              <a:t>addNumbers</a:t>
            </a:r>
            <a:r>
              <a:rPr lang="en-US" sz="1800" b="1" i="0" dirty="0">
                <a:solidFill>
                  <a:schemeClr val="tx1"/>
                </a:solidFill>
                <a:effectLst/>
                <a:latin typeface="+mn-lt"/>
              </a:rPr>
              <a:t> static method</a:t>
            </a:r>
          </a:p>
          <a:p>
            <a:pPr algn="l"/>
            <a:r>
              <a:rPr lang="en-US" sz="1800" b="1" i="0" dirty="0" err="1">
                <a:solidFill>
                  <a:schemeClr val="tx1"/>
                </a:solidFill>
                <a:effectLst/>
                <a:latin typeface="+mn-lt"/>
              </a:rPr>
              <a:t>Calculator.addNumbers</a:t>
            </a:r>
            <a:r>
              <a:rPr lang="en-US" sz="1800" b="1" i="0" dirty="0">
                <a:solidFill>
                  <a:schemeClr val="tx1"/>
                </a:solidFill>
                <a:effectLst/>
                <a:latin typeface="+mn-lt"/>
              </a:rPr>
              <a:t> = </a:t>
            </a:r>
            <a:r>
              <a:rPr lang="en-US" sz="1800" b="1" i="0" dirty="0" err="1">
                <a:solidFill>
                  <a:srgbClr val="C00000"/>
                </a:solidFill>
                <a:effectLst/>
                <a:latin typeface="+mn-lt"/>
              </a:rPr>
              <a:t>staticmethod</a:t>
            </a:r>
            <a:r>
              <a:rPr lang="en-US" sz="1800" b="1" i="0" dirty="0">
                <a:solidFill>
                  <a:srgbClr val="C00000"/>
                </a:solidFill>
                <a:effectLst/>
                <a:latin typeface="+mn-lt"/>
              </a:rPr>
              <a:t>(</a:t>
            </a:r>
            <a:r>
              <a:rPr lang="en-US" sz="1800" b="1" i="0" dirty="0" err="1">
                <a:solidFill>
                  <a:srgbClr val="C00000"/>
                </a:solidFill>
                <a:effectLst/>
                <a:latin typeface="+mn-lt"/>
              </a:rPr>
              <a:t>Calculator.addNumbers</a:t>
            </a:r>
            <a:r>
              <a:rPr lang="en-US" sz="1800" b="1" i="0" dirty="0">
                <a:solidFill>
                  <a:srgbClr val="C00000"/>
                </a:solidFill>
                <a:effectLst/>
                <a:latin typeface="+mn-lt"/>
              </a:rPr>
              <a:t>)</a:t>
            </a:r>
          </a:p>
          <a:p>
            <a:pPr algn="l"/>
            <a:endParaRPr lang="en-US" sz="1800" b="1" i="0" dirty="0">
              <a:solidFill>
                <a:schemeClr val="tx1"/>
              </a:solidFill>
              <a:effectLst/>
              <a:latin typeface="+mn-lt"/>
            </a:endParaRPr>
          </a:p>
          <a:p>
            <a:pPr algn="l"/>
            <a:r>
              <a:rPr lang="en-US" sz="1800" b="1" i="0" dirty="0">
                <a:solidFill>
                  <a:schemeClr val="tx1"/>
                </a:solidFill>
                <a:effectLst/>
                <a:latin typeface="+mn-lt"/>
              </a:rPr>
              <a:t>print('Product:', </a:t>
            </a:r>
            <a:r>
              <a:rPr lang="en-US" sz="1800" b="1" i="0" dirty="0" err="1">
                <a:solidFill>
                  <a:srgbClr val="C00000"/>
                </a:solidFill>
                <a:effectLst/>
                <a:latin typeface="+mn-lt"/>
              </a:rPr>
              <a:t>Calculator.addNumbers</a:t>
            </a:r>
            <a:r>
              <a:rPr lang="en-US" sz="1800" b="1" i="0" dirty="0">
                <a:solidFill>
                  <a:srgbClr val="C00000"/>
                </a:solidFill>
                <a:effectLst/>
                <a:latin typeface="+mn-lt"/>
              </a:rPr>
              <a:t>(15, 110))  </a:t>
            </a:r>
            <a:r>
              <a:rPr lang="en-US" sz="1800" b="1" i="0" dirty="0">
                <a:solidFill>
                  <a:srgbClr val="00B0F0"/>
                </a:solidFill>
                <a:effectLst/>
                <a:latin typeface="+mn-lt"/>
              </a:rPr>
              <a:t># 125</a:t>
            </a:r>
          </a:p>
        </p:txBody>
      </p:sp>
      <p:sp>
        <p:nvSpPr>
          <p:cNvPr id="6" name="Rectangle 1">
            <a:extLst>
              <a:ext uri="{FF2B5EF4-FFF2-40B4-BE49-F238E27FC236}">
                <a16:creationId xmlns:a16="http://schemas.microsoft.com/office/drawing/2014/main" xmlns="" id="{6A055C34-0F44-516C-293D-4587741DE14D}"/>
              </a:ext>
            </a:extLst>
          </p:cNvPr>
          <p:cNvSpPr>
            <a:spLocks noChangeArrowheads="1"/>
          </p:cNvSpPr>
          <p:nvPr/>
        </p:nvSpPr>
        <p:spPr bwMode="auto">
          <a:xfrm>
            <a:off x="0" y="-298749"/>
            <a:ext cx="65" cy="597499"/>
          </a:xfrm>
          <a:prstGeom prst="rect">
            <a:avLst/>
          </a:prstGeom>
          <a:solidFill>
            <a:srgbClr val="081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545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74212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Gill Sans"/>
              <a:ea typeface="Gill Sans"/>
              <a:cs typeface="Gill Sans"/>
              <a:sym typeface="Gill Sans"/>
            </a:endParaRPr>
          </a:p>
        </p:txBody>
      </p:sp>
      <p:sp>
        <p:nvSpPr>
          <p:cNvPr id="75" name="Google Shape;75;p2"/>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76" name="Google Shape;76;p2"/>
          <p:cNvSpPr/>
          <p:nvPr/>
        </p:nvSpPr>
        <p:spPr>
          <a:xfrm>
            <a:off x="1728716" y="2365134"/>
            <a:ext cx="8734568" cy="178510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dirty="0">
                <a:solidFill>
                  <a:schemeClr val="dk1"/>
                </a:solidFill>
                <a:latin typeface="Gill Sans"/>
              </a:rPr>
              <a:t>MODULE - 3</a:t>
            </a:r>
          </a:p>
          <a:p>
            <a:pPr marL="0" marR="0" lvl="0" indent="0" algn="ctr" rtl="0">
              <a:lnSpc>
                <a:spcPct val="100000"/>
              </a:lnSpc>
              <a:spcBef>
                <a:spcPts val="0"/>
              </a:spcBef>
              <a:spcAft>
                <a:spcPts val="0"/>
              </a:spcAft>
              <a:buClr>
                <a:srgbClr val="000000"/>
              </a:buClr>
              <a:buSzPts val="4400"/>
              <a:buFont typeface="Arial"/>
              <a:buNone/>
            </a:pPr>
            <a:r>
              <a:rPr lang="en-US" sz="4400" b="1" dirty="0">
                <a:solidFill>
                  <a:schemeClr val="dk1"/>
                </a:solidFill>
                <a:latin typeface="Gill Sans"/>
              </a:rPr>
              <a:t>Classes and Exceptions</a:t>
            </a:r>
            <a:r>
              <a:rPr lang="en-US" sz="4400" b="1" dirty="0">
                <a:solidFill>
                  <a:schemeClr val="dk1"/>
                </a:solidFill>
                <a:latin typeface="Gill Sans"/>
                <a:sym typeface="Gill Sans"/>
              </a:rPr>
              <a:t> </a:t>
            </a:r>
            <a:endParaRPr sz="4400" b="1" dirty="0">
              <a:solidFill>
                <a:schemeClr val="dk1"/>
              </a:solidFill>
              <a:latin typeface="Gill Sans"/>
              <a:sym typeface="Gill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5" name="TextBox 4">
            <a:extLst>
              <a:ext uri="{FF2B5EF4-FFF2-40B4-BE49-F238E27FC236}">
                <a16:creationId xmlns:a16="http://schemas.microsoft.com/office/drawing/2014/main" xmlns="" id="{F577AEBB-30C9-8FE8-628B-7FBA4B5A2FB3}"/>
              </a:ext>
            </a:extLst>
          </p:cNvPr>
          <p:cNvSpPr txBox="1"/>
          <p:nvPr/>
        </p:nvSpPr>
        <p:spPr>
          <a:xfrm>
            <a:off x="516988" y="900669"/>
            <a:ext cx="11257670" cy="496996"/>
          </a:xfrm>
          <a:prstGeom prst="rect">
            <a:avLst/>
          </a:prstGeom>
          <a:noFill/>
        </p:spPr>
        <p:txBody>
          <a:bodyPr wrap="square">
            <a:spAutoFit/>
          </a:bodyPr>
          <a:lstStyle/>
          <a:p>
            <a:pPr algn="l">
              <a:lnSpc>
                <a:spcPct val="150000"/>
              </a:lnSpc>
            </a:pPr>
            <a:r>
              <a:rPr lang="en-US" sz="2000" b="1" i="0" u="none" strike="noStrike" dirty="0">
                <a:solidFill>
                  <a:srgbClr val="4D5B7C"/>
                </a:solidFill>
                <a:effectLst/>
                <a:latin typeface="+mn-lt"/>
                <a:hlinkClick r:id="rId3"/>
              </a:rPr>
              <a:t>static method Vs Class Method?</a:t>
            </a:r>
            <a:endParaRPr lang="en-US" sz="2000" b="1" i="0" dirty="0">
              <a:solidFill>
                <a:srgbClr val="4D5B7C"/>
              </a:solidFill>
              <a:effectLst/>
              <a:latin typeface="+mn-lt"/>
            </a:endParaRPr>
          </a:p>
        </p:txBody>
      </p:sp>
      <p:sp>
        <p:nvSpPr>
          <p:cNvPr id="6" name="Rectangle 1">
            <a:extLst>
              <a:ext uri="{FF2B5EF4-FFF2-40B4-BE49-F238E27FC236}">
                <a16:creationId xmlns:a16="http://schemas.microsoft.com/office/drawing/2014/main" xmlns="" id="{6A055C34-0F44-516C-293D-4587741DE14D}"/>
              </a:ext>
            </a:extLst>
          </p:cNvPr>
          <p:cNvSpPr>
            <a:spLocks noChangeArrowheads="1"/>
          </p:cNvSpPr>
          <p:nvPr/>
        </p:nvSpPr>
        <p:spPr bwMode="auto">
          <a:xfrm>
            <a:off x="0" y="-298749"/>
            <a:ext cx="65" cy="597499"/>
          </a:xfrm>
          <a:prstGeom prst="rect">
            <a:avLst/>
          </a:prstGeom>
          <a:solidFill>
            <a:srgbClr val="081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Content Placeholder 3">
            <a:extLst>
              <a:ext uri="{FF2B5EF4-FFF2-40B4-BE49-F238E27FC236}">
                <a16:creationId xmlns:a16="http://schemas.microsoft.com/office/drawing/2014/main" xmlns="" id="{B50F955B-2A6F-953D-A3D2-3C69BE28C3BC}"/>
              </a:ext>
            </a:extLst>
          </p:cNvPr>
          <p:cNvPicPr>
            <a:picLocks noChangeAspect="1"/>
          </p:cNvPicPr>
          <p:nvPr/>
        </p:nvPicPr>
        <p:blipFill>
          <a:blip r:embed="rId4"/>
          <a:stretch>
            <a:fillRect/>
          </a:stretch>
        </p:blipFill>
        <p:spPr>
          <a:xfrm>
            <a:off x="6976228" y="1145310"/>
            <a:ext cx="4707195" cy="5580119"/>
          </a:xfrm>
          <a:prstGeom prst="rect">
            <a:avLst/>
          </a:prstGeom>
        </p:spPr>
      </p:pic>
      <p:sp>
        <p:nvSpPr>
          <p:cNvPr id="4" name="TextBox 3">
            <a:extLst>
              <a:ext uri="{FF2B5EF4-FFF2-40B4-BE49-F238E27FC236}">
                <a16:creationId xmlns:a16="http://schemas.microsoft.com/office/drawing/2014/main" xmlns="" id="{37FF5E69-221D-9414-98FC-F2327F307FF3}"/>
              </a:ext>
            </a:extLst>
          </p:cNvPr>
          <p:cNvSpPr txBox="1"/>
          <p:nvPr/>
        </p:nvSpPr>
        <p:spPr>
          <a:xfrm>
            <a:off x="270598" y="1397665"/>
            <a:ext cx="6459240" cy="511364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t>While a static method requires no specific parameters, a class method takes</a:t>
            </a:r>
            <a:r>
              <a:rPr lang="en-US" sz="2000" b="1" dirty="0">
                <a:solidFill>
                  <a:srgbClr val="FF0000"/>
                </a:solidFill>
              </a:rPr>
              <a:t> </a:t>
            </a:r>
            <a:r>
              <a:rPr lang="en-US" sz="2000" b="1" dirty="0" err="1">
                <a:solidFill>
                  <a:srgbClr val="FF0000"/>
                </a:solidFill>
              </a:rPr>
              <a:t>cls</a:t>
            </a:r>
            <a:r>
              <a:rPr lang="en-US" sz="2000" b="1" dirty="0">
                <a:solidFill>
                  <a:srgbClr val="FF0000"/>
                </a:solidFill>
              </a:rPr>
              <a:t> </a:t>
            </a:r>
            <a:r>
              <a:rPr lang="en-US" sz="2000" dirty="0"/>
              <a:t>as its first argument.</a:t>
            </a:r>
          </a:p>
          <a:p>
            <a:pPr marL="342900" indent="-342900">
              <a:lnSpc>
                <a:spcPct val="150000"/>
              </a:lnSpc>
              <a:buFont typeface="Arial" panose="020B0604020202020204" pitchFamily="34" charset="0"/>
              <a:buChar char="•"/>
            </a:pPr>
            <a:r>
              <a:rPr lang="en-US" sz="2000" dirty="0"/>
              <a:t>While a static method cannot access or modify the class state, a class method may.</a:t>
            </a:r>
          </a:p>
          <a:p>
            <a:pPr marL="342900" indent="-342900">
              <a:lnSpc>
                <a:spcPct val="150000"/>
              </a:lnSpc>
              <a:buFont typeface="Arial" panose="020B0604020202020204" pitchFamily="34" charset="0"/>
              <a:buChar char="•"/>
            </a:pPr>
            <a:r>
              <a:rPr lang="en-US" sz="2000" dirty="0"/>
              <a:t>Static methods are typically unaware of the class state. </a:t>
            </a:r>
          </a:p>
          <a:p>
            <a:pPr marL="342900" indent="-342900">
              <a:lnSpc>
                <a:spcPct val="150000"/>
              </a:lnSpc>
              <a:buFont typeface="Arial" panose="020B0604020202020204" pitchFamily="34" charset="0"/>
              <a:buChar char="•"/>
            </a:pPr>
            <a:r>
              <a:rPr lang="en-US" sz="2000" dirty="0"/>
              <a:t>class must be a parameter for class methods.</a:t>
            </a:r>
          </a:p>
          <a:p>
            <a:pPr marL="342900" indent="-342900">
              <a:lnSpc>
                <a:spcPct val="150000"/>
              </a:lnSpc>
              <a:buFont typeface="Arial" panose="020B0604020202020204" pitchFamily="34" charset="0"/>
              <a:buChar char="•"/>
            </a:pPr>
            <a:r>
              <a:rPr lang="en-US" sz="2000" dirty="0"/>
              <a:t>Python's @classmethod decorator and @staticmethod decorator are used to generate class methods and static methods, respectively.</a:t>
            </a:r>
            <a:endParaRPr lang="en-IN" sz="2000" dirty="0"/>
          </a:p>
        </p:txBody>
      </p:sp>
    </p:spTree>
    <p:extLst>
      <p:ext uri="{BB962C8B-B14F-4D97-AF65-F5344CB8AC3E}">
        <p14:creationId xmlns:p14="http://schemas.microsoft.com/office/powerpoint/2010/main" val="505830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5" name="TextBox 4">
            <a:extLst>
              <a:ext uri="{FF2B5EF4-FFF2-40B4-BE49-F238E27FC236}">
                <a16:creationId xmlns:a16="http://schemas.microsoft.com/office/drawing/2014/main" xmlns="" id="{7330B811-E357-95CA-CAD4-98E690440DB0}"/>
              </a:ext>
            </a:extLst>
          </p:cNvPr>
          <p:cNvSpPr txBox="1"/>
          <p:nvPr/>
        </p:nvSpPr>
        <p:spPr>
          <a:xfrm>
            <a:off x="516401" y="940954"/>
            <a:ext cx="11159197" cy="1785104"/>
          </a:xfrm>
          <a:prstGeom prst="rect">
            <a:avLst/>
          </a:prstGeom>
          <a:noFill/>
        </p:spPr>
        <p:txBody>
          <a:bodyPr wrap="square">
            <a:spAutoFit/>
          </a:bodyPr>
          <a:lstStyle/>
          <a:p>
            <a:pPr>
              <a:lnSpc>
                <a:spcPct val="150000"/>
              </a:lnSpc>
            </a:pPr>
            <a:r>
              <a:rPr lang="en-IN" sz="2400" b="1" dirty="0">
                <a:solidFill>
                  <a:srgbClr val="C00000"/>
                </a:solidFill>
              </a:rPr>
              <a:t>Class Attributes</a:t>
            </a:r>
          </a:p>
          <a:p>
            <a:pPr>
              <a:lnSpc>
                <a:spcPct val="150000"/>
              </a:lnSpc>
            </a:pPr>
            <a:r>
              <a:rPr lang="en-US" sz="2000" dirty="0"/>
              <a:t>But be careful, if you want to change a class attribute, you have to do it  with the notation </a:t>
            </a:r>
            <a:r>
              <a:rPr lang="en-US" sz="2000" dirty="0" err="1">
                <a:solidFill>
                  <a:srgbClr val="C00000"/>
                </a:solidFill>
              </a:rPr>
              <a:t>ClassName.AttributeName</a:t>
            </a:r>
            <a:r>
              <a:rPr lang="en-US" sz="2000" dirty="0"/>
              <a:t>. Otherwise, you will  create a new instance variable.</a:t>
            </a:r>
          </a:p>
          <a:p>
            <a:endParaRPr lang="en-IN" dirty="0"/>
          </a:p>
        </p:txBody>
      </p:sp>
      <p:sp>
        <p:nvSpPr>
          <p:cNvPr id="6" name="object 3">
            <a:extLst>
              <a:ext uri="{FF2B5EF4-FFF2-40B4-BE49-F238E27FC236}">
                <a16:creationId xmlns:a16="http://schemas.microsoft.com/office/drawing/2014/main" xmlns="" id="{813A9410-45B8-29A8-F3D3-4D87757CC0A0}"/>
              </a:ext>
            </a:extLst>
          </p:cNvPr>
          <p:cNvSpPr/>
          <p:nvPr/>
        </p:nvSpPr>
        <p:spPr>
          <a:xfrm>
            <a:off x="1270391" y="2473137"/>
            <a:ext cx="7410450" cy="3848100"/>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810262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2" name="Subtitle 2">
            <a:extLst>
              <a:ext uri="{FF2B5EF4-FFF2-40B4-BE49-F238E27FC236}">
                <a16:creationId xmlns:a16="http://schemas.microsoft.com/office/drawing/2014/main" xmlns="" id="{4CBB370D-5817-D3EC-6EEA-D93876A69F05}"/>
              </a:ext>
            </a:extLst>
          </p:cNvPr>
          <p:cNvSpPr txBox="1">
            <a:spLocks/>
          </p:cNvSpPr>
          <p:nvPr/>
        </p:nvSpPr>
        <p:spPr>
          <a:xfrm>
            <a:off x="479254" y="940954"/>
            <a:ext cx="11323540" cy="55308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2800" b="1" u="sng" dirty="0">
                <a:solidFill>
                  <a:srgbClr val="C00000"/>
                </a:solidFill>
              </a:rPr>
              <a:t>Constructor and Destructor in Python</a:t>
            </a:r>
          </a:p>
          <a:p>
            <a:pPr marL="342900" indent="-342900">
              <a:lnSpc>
                <a:spcPct val="150000"/>
              </a:lnSpc>
              <a:buFont typeface="Arial" panose="020B0604020202020204" pitchFamily="34" charset="0"/>
              <a:buChar char="•"/>
              <a:defRPr/>
            </a:pPr>
            <a:r>
              <a:rPr lang="en-US" sz="2800" dirty="0">
                <a:solidFill>
                  <a:schemeClr val="tx1"/>
                </a:solidFill>
              </a:rPr>
              <a:t>Constructor is the </a:t>
            </a:r>
            <a:r>
              <a:rPr lang="en-US" sz="2800" dirty="0">
                <a:solidFill>
                  <a:srgbClr val="00B050"/>
                </a:solidFill>
              </a:rPr>
              <a:t>special function </a:t>
            </a:r>
            <a:r>
              <a:rPr lang="en-US" sz="2800" dirty="0">
                <a:solidFill>
                  <a:schemeClr val="tx1"/>
                </a:solidFill>
              </a:rPr>
              <a:t>that is </a:t>
            </a:r>
            <a:r>
              <a:rPr lang="en-US" sz="2800" dirty="0">
                <a:solidFill>
                  <a:srgbClr val="00B050"/>
                </a:solidFill>
              </a:rPr>
              <a:t>automatically executed </a:t>
            </a:r>
            <a:r>
              <a:rPr lang="en-US" sz="2800" dirty="0">
                <a:solidFill>
                  <a:schemeClr val="tx1"/>
                </a:solidFill>
              </a:rPr>
              <a:t>when an object of a class is created. </a:t>
            </a:r>
          </a:p>
          <a:p>
            <a:pPr marL="342900" indent="-342900">
              <a:lnSpc>
                <a:spcPct val="150000"/>
              </a:lnSpc>
              <a:buFont typeface="Arial" panose="020B0604020202020204" pitchFamily="34" charset="0"/>
              <a:buChar char="•"/>
              <a:defRPr/>
            </a:pPr>
            <a:r>
              <a:rPr lang="en-US" sz="2800" dirty="0">
                <a:solidFill>
                  <a:schemeClr val="tx1"/>
                </a:solidFill>
              </a:rPr>
              <a:t>In Python, there is a special function called </a:t>
            </a:r>
            <a:r>
              <a:rPr lang="en-US" sz="2800" b="1" dirty="0">
                <a:solidFill>
                  <a:srgbClr val="FF0000"/>
                </a:solidFill>
              </a:rPr>
              <a:t>“</a:t>
            </a:r>
            <a:r>
              <a:rPr lang="en-US" sz="2800" b="1" dirty="0" err="1">
                <a:solidFill>
                  <a:srgbClr val="FF0000"/>
                </a:solidFill>
              </a:rPr>
              <a:t>init</a:t>
            </a:r>
            <a:r>
              <a:rPr lang="en-US" sz="2800" b="1" dirty="0">
                <a:solidFill>
                  <a:srgbClr val="FF0000"/>
                </a:solidFill>
              </a:rPr>
              <a:t>” </a:t>
            </a:r>
            <a:r>
              <a:rPr lang="en-US" sz="2800" dirty="0">
                <a:solidFill>
                  <a:schemeClr val="tx1"/>
                </a:solidFill>
              </a:rPr>
              <a:t>which act as a Constructor. </a:t>
            </a:r>
          </a:p>
          <a:p>
            <a:pPr marL="342900" indent="-342900">
              <a:lnSpc>
                <a:spcPct val="150000"/>
              </a:lnSpc>
              <a:buFont typeface="Arial" panose="020B0604020202020204" pitchFamily="34" charset="0"/>
              <a:buChar char="•"/>
              <a:defRPr/>
            </a:pPr>
            <a:r>
              <a:rPr lang="en-US" sz="2800" dirty="0">
                <a:solidFill>
                  <a:schemeClr val="tx1"/>
                </a:solidFill>
              </a:rPr>
              <a:t>It must begin and end with </a:t>
            </a:r>
            <a:r>
              <a:rPr lang="en-US" sz="2800" dirty="0">
                <a:solidFill>
                  <a:srgbClr val="00B050"/>
                </a:solidFill>
              </a:rPr>
              <a:t>double underscore</a:t>
            </a:r>
            <a:r>
              <a:rPr lang="en-US" sz="2800" dirty="0">
                <a:solidFill>
                  <a:schemeClr val="tx1"/>
                </a:solidFill>
              </a:rPr>
              <a:t>. </a:t>
            </a:r>
            <a:r>
              <a:rPr lang="en-US" sz="2800" b="1" dirty="0">
                <a:solidFill>
                  <a:srgbClr val="C00000"/>
                </a:solidFill>
              </a:rPr>
              <a:t>(__</a:t>
            </a:r>
            <a:r>
              <a:rPr lang="en-US" sz="2800" b="1" dirty="0" err="1">
                <a:solidFill>
                  <a:srgbClr val="C00000"/>
                </a:solidFill>
              </a:rPr>
              <a:t>init</a:t>
            </a:r>
            <a:r>
              <a:rPr lang="en-US" sz="2800" b="1" dirty="0">
                <a:solidFill>
                  <a:srgbClr val="C00000"/>
                </a:solidFill>
              </a:rPr>
              <a:t>__)</a:t>
            </a:r>
          </a:p>
          <a:p>
            <a:pPr marL="342900" indent="-342900">
              <a:lnSpc>
                <a:spcPct val="150000"/>
              </a:lnSpc>
              <a:buFont typeface="Arial" panose="020B0604020202020204" pitchFamily="34" charset="0"/>
              <a:buChar char="•"/>
              <a:defRPr/>
            </a:pPr>
            <a:r>
              <a:rPr lang="en-US" sz="2800" dirty="0">
                <a:solidFill>
                  <a:schemeClr val="tx1"/>
                </a:solidFill>
              </a:rPr>
              <a:t>It is executed automatically when the object is created. </a:t>
            </a:r>
          </a:p>
          <a:p>
            <a:pPr marL="342900" indent="-342900">
              <a:lnSpc>
                <a:spcPct val="150000"/>
              </a:lnSpc>
              <a:buFont typeface="Arial" panose="020B0604020202020204" pitchFamily="34" charset="0"/>
              <a:buChar char="•"/>
              <a:defRPr/>
            </a:pPr>
            <a:r>
              <a:rPr lang="en-US" sz="2800" dirty="0">
                <a:solidFill>
                  <a:schemeClr val="tx1"/>
                </a:solidFill>
              </a:rPr>
              <a:t>This constructor function can be defined with or without arguments. </a:t>
            </a:r>
            <a:endParaRPr lang="en-IN" sz="2400" dirty="0">
              <a:solidFill>
                <a:schemeClr val="tx1"/>
              </a:solidFill>
            </a:endParaRPr>
          </a:p>
        </p:txBody>
      </p:sp>
    </p:spTree>
    <p:extLst>
      <p:ext uri="{BB962C8B-B14F-4D97-AF65-F5344CB8AC3E}">
        <p14:creationId xmlns:p14="http://schemas.microsoft.com/office/powerpoint/2010/main" val="2737992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 name="TextBox 3">
            <a:extLst>
              <a:ext uri="{FF2B5EF4-FFF2-40B4-BE49-F238E27FC236}">
                <a16:creationId xmlns:a16="http://schemas.microsoft.com/office/drawing/2014/main" xmlns="" id="{525DCC08-9EFB-83E1-A0F6-7F6269DD18A2}"/>
              </a:ext>
            </a:extLst>
          </p:cNvPr>
          <p:cNvSpPr txBox="1"/>
          <p:nvPr/>
        </p:nvSpPr>
        <p:spPr>
          <a:xfrm>
            <a:off x="409052" y="897244"/>
            <a:ext cx="10910833" cy="4762842"/>
          </a:xfrm>
          <a:prstGeom prst="rect">
            <a:avLst/>
          </a:prstGeom>
          <a:noFill/>
        </p:spPr>
        <p:txBody>
          <a:bodyPr wrap="square">
            <a:spAutoFit/>
          </a:bodyPr>
          <a:lstStyle/>
          <a:p>
            <a:pPr algn="just" fontAlgn="base">
              <a:lnSpc>
                <a:spcPct val="150000"/>
              </a:lnSpc>
            </a:pPr>
            <a:r>
              <a:rPr lang="en-US" sz="2400" b="1" i="0" dirty="0">
                <a:solidFill>
                  <a:schemeClr val="tx1"/>
                </a:solidFill>
                <a:effectLst/>
                <a:latin typeface="Nunito" pitchFamily="2" charset="0"/>
              </a:rPr>
              <a:t>Types of constructors :</a:t>
            </a:r>
            <a:r>
              <a:rPr lang="en-US" sz="2400" b="0" i="0" dirty="0">
                <a:solidFill>
                  <a:schemeClr val="tx1"/>
                </a:solidFill>
                <a:effectLst/>
                <a:latin typeface="Nunito" pitchFamily="2" charset="0"/>
              </a:rPr>
              <a:t> </a:t>
            </a:r>
          </a:p>
          <a:p>
            <a:pPr marL="342900" indent="-342900" algn="just" fontAlgn="base">
              <a:lnSpc>
                <a:spcPct val="150000"/>
              </a:lnSpc>
              <a:buFont typeface="Arial" panose="020B0604020202020204" pitchFamily="34" charset="0"/>
              <a:buChar char="•"/>
            </a:pPr>
            <a:r>
              <a:rPr lang="en-US" sz="2000" b="1" i="0" dirty="0">
                <a:solidFill>
                  <a:schemeClr val="tx1"/>
                </a:solidFill>
                <a:effectLst/>
                <a:latin typeface="Nunito" pitchFamily="2" charset="0"/>
              </a:rPr>
              <a:t>default constructor:</a:t>
            </a:r>
            <a:r>
              <a:rPr lang="en-US" sz="2000" b="0" i="0" dirty="0">
                <a:solidFill>
                  <a:schemeClr val="tx1"/>
                </a:solidFill>
                <a:effectLst/>
                <a:latin typeface="Nunito" pitchFamily="2" charset="0"/>
              </a:rPr>
              <a:t> The default constructor is a simple constructor which </a:t>
            </a:r>
            <a:r>
              <a:rPr lang="en-US" sz="2000" b="1" i="0" dirty="0">
                <a:solidFill>
                  <a:srgbClr val="FF0000"/>
                </a:solidFill>
                <a:effectLst/>
                <a:latin typeface="Nunito" pitchFamily="2" charset="0"/>
              </a:rPr>
              <a:t>doesn’t accept any arguments</a:t>
            </a:r>
            <a:r>
              <a:rPr lang="en-US" sz="2000" b="0" i="0" dirty="0">
                <a:solidFill>
                  <a:schemeClr val="tx1"/>
                </a:solidFill>
                <a:effectLst/>
                <a:latin typeface="Nunito" pitchFamily="2" charset="0"/>
              </a:rPr>
              <a:t>. Its definition has only one argument which is a reference to the instance being constructed.</a:t>
            </a:r>
          </a:p>
          <a:p>
            <a:pPr marL="342900" indent="-342900" algn="just" fontAlgn="base">
              <a:lnSpc>
                <a:spcPct val="150000"/>
              </a:lnSpc>
              <a:buFont typeface="Arial" panose="020B0604020202020204" pitchFamily="34" charset="0"/>
              <a:buChar char="•"/>
            </a:pPr>
            <a:endParaRPr lang="en-US" sz="2000" b="0" i="0" dirty="0">
              <a:solidFill>
                <a:schemeClr val="tx1"/>
              </a:solidFill>
              <a:effectLst/>
              <a:latin typeface="Nunito" pitchFamily="2" charset="0"/>
            </a:endParaRPr>
          </a:p>
          <a:p>
            <a:pPr marL="342900" indent="-342900" algn="just" fontAlgn="base">
              <a:lnSpc>
                <a:spcPct val="150000"/>
              </a:lnSpc>
              <a:buFont typeface="Arial" panose="020B0604020202020204" pitchFamily="34" charset="0"/>
              <a:buChar char="•"/>
            </a:pPr>
            <a:endParaRPr lang="en-US" sz="2000" b="0" i="0" dirty="0">
              <a:solidFill>
                <a:schemeClr val="tx1"/>
              </a:solidFill>
              <a:effectLst/>
              <a:latin typeface="Nunito" pitchFamily="2"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b="1" i="0" dirty="0">
                <a:solidFill>
                  <a:schemeClr val="tx1"/>
                </a:solidFill>
                <a:effectLst/>
                <a:latin typeface="Nunito" pitchFamily="2" charset="0"/>
              </a:rPr>
              <a:t>parameterized constructor:</a:t>
            </a:r>
            <a:r>
              <a:rPr lang="en-US" sz="2000" b="0" i="0" dirty="0">
                <a:solidFill>
                  <a:schemeClr val="tx1"/>
                </a:solidFill>
                <a:effectLst/>
                <a:latin typeface="Nunito" pitchFamily="2" charset="0"/>
              </a:rPr>
              <a:t> constructor with parameters is known as parameterized constructor. The parameterized constructor takes its </a:t>
            </a:r>
            <a:r>
              <a:rPr lang="en-US" sz="2000" b="1" i="0" dirty="0">
                <a:solidFill>
                  <a:srgbClr val="FF0000"/>
                </a:solidFill>
                <a:effectLst/>
                <a:latin typeface="Nunito" pitchFamily="2" charset="0"/>
              </a:rPr>
              <a:t>first argument as a reference to the instance being constructed known as </a:t>
            </a:r>
            <a:r>
              <a:rPr lang="en-US" sz="2000" b="1" i="0" dirty="0">
                <a:solidFill>
                  <a:srgbClr val="0070C0"/>
                </a:solidFill>
                <a:effectLst/>
                <a:latin typeface="Nunito" pitchFamily="2" charset="0"/>
              </a:rPr>
              <a:t>self </a:t>
            </a:r>
            <a:r>
              <a:rPr lang="en-US" sz="2000" b="1" i="0" dirty="0">
                <a:solidFill>
                  <a:srgbClr val="FF0000"/>
                </a:solidFill>
                <a:effectLst/>
                <a:latin typeface="Nunito" pitchFamily="2" charset="0"/>
              </a:rPr>
              <a:t>and the rest of the arguments are provided by </a:t>
            </a:r>
            <a:r>
              <a:rPr lang="en-US" sz="2000" b="1" dirty="0">
                <a:solidFill>
                  <a:srgbClr val="FF0000"/>
                </a:solidFill>
                <a:latin typeface="Nunito" pitchFamily="2" charset="0"/>
              </a:rPr>
              <a:t>the programmer</a:t>
            </a:r>
            <a:r>
              <a:rPr lang="en-US" sz="2000" dirty="0">
                <a:solidFill>
                  <a:schemeClr val="tx1"/>
                </a:solidFill>
                <a:latin typeface="Nunito" pitchFamily="2" charset="0"/>
              </a:rPr>
              <a:t>.</a:t>
            </a:r>
          </a:p>
        </p:txBody>
      </p:sp>
      <p:sp>
        <p:nvSpPr>
          <p:cNvPr id="5" name="Rectangle 1">
            <a:extLst>
              <a:ext uri="{FF2B5EF4-FFF2-40B4-BE49-F238E27FC236}">
                <a16:creationId xmlns:a16="http://schemas.microsoft.com/office/drawing/2014/main" xmlns="" id="{9C605C1B-04C5-91B5-91FD-095A566B6C28}"/>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6FDD391D-8EFD-74EB-0E16-E1755E5E9040}"/>
              </a:ext>
            </a:extLst>
          </p:cNvPr>
          <p:cNvSpPr txBox="1"/>
          <p:nvPr/>
        </p:nvSpPr>
        <p:spPr>
          <a:xfrm>
            <a:off x="3175780" y="2817000"/>
            <a:ext cx="4336366" cy="923330"/>
          </a:xfrm>
          <a:prstGeom prst="rect">
            <a:avLst/>
          </a:prstGeom>
          <a:noFill/>
          <a:ln>
            <a:solidFill>
              <a:schemeClr val="tx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Nunito" pitchFamily="2" charset="0"/>
              </a:rPr>
              <a:t>Syntax of constructor declaration : </a:t>
            </a:r>
            <a:endParaRPr kumimoji="0" lang="en-US" altLang="en-US" sz="1800" b="1" i="0" u="none" strike="noStrike" cap="none" normalizeH="0" baseline="0" dirty="0">
              <a:ln>
                <a:noFill/>
              </a:ln>
              <a:solidFill>
                <a:srgbClr val="0070C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Consolas" panose="020B0609020204030204" pitchFamily="49" charset="0"/>
              </a:rPr>
              <a:t>	def __</a:t>
            </a:r>
            <a:r>
              <a:rPr kumimoji="0" lang="en-US" altLang="en-US" sz="1800" b="1" i="0" u="none" strike="noStrike" cap="none" normalizeH="0" baseline="0" dirty="0" err="1">
                <a:ln>
                  <a:noFill/>
                </a:ln>
                <a:solidFill>
                  <a:srgbClr val="0070C0"/>
                </a:solidFill>
                <a:effectLst/>
                <a:latin typeface="Consolas" panose="020B0609020204030204" pitchFamily="49" charset="0"/>
              </a:rPr>
              <a:t>init</a:t>
            </a:r>
            <a:r>
              <a:rPr kumimoji="0" lang="en-US" altLang="en-US" sz="1800" b="1" i="0" u="none" strike="noStrike" cap="none" normalizeH="0" baseline="0" dirty="0">
                <a:ln>
                  <a:noFill/>
                </a:ln>
                <a:solidFill>
                  <a:srgbClr val="0070C0"/>
                </a:solidFill>
                <a:effectLst/>
                <a:latin typeface="Consolas" panose="020B0609020204030204" pitchFamily="49" charset="0"/>
              </a:rPr>
              <a:t>__(self):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70C0"/>
                </a:solidFill>
                <a:latin typeface="Consolas" panose="020B0609020204030204" pitchFamily="49" charset="0"/>
              </a:rPr>
              <a:t>	</a:t>
            </a:r>
            <a:r>
              <a:rPr kumimoji="0" lang="en-US" altLang="en-US" sz="1800" b="1" i="0" u="none" strike="noStrike" cap="none" normalizeH="0" baseline="0" dirty="0">
                <a:ln>
                  <a:noFill/>
                </a:ln>
                <a:solidFill>
                  <a:srgbClr val="0070C0"/>
                </a:solidFill>
                <a:effectLst/>
                <a:latin typeface="Consolas" panose="020B0609020204030204" pitchFamily="49" charset="0"/>
              </a:rPr>
              <a:t># body of the constructor</a:t>
            </a:r>
            <a:r>
              <a:rPr kumimoji="0" lang="en-US" altLang="en-US" sz="1800" b="1" i="0" u="none" strike="noStrike" cap="none" normalizeH="0" baseline="0" dirty="0">
                <a:ln>
                  <a:noFill/>
                </a:ln>
                <a:solidFill>
                  <a:srgbClr val="0070C0"/>
                </a:solidFill>
                <a:effectLst/>
              </a:rPr>
              <a:t> </a:t>
            </a:r>
            <a:endParaRPr kumimoji="0" lang="en-US" altLang="en-US" sz="1800" b="1"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700691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3" name="TextBox 2">
            <a:extLst>
              <a:ext uri="{FF2B5EF4-FFF2-40B4-BE49-F238E27FC236}">
                <a16:creationId xmlns:a16="http://schemas.microsoft.com/office/drawing/2014/main" xmlns="" id="{FF623AEA-229C-03DA-70A5-38BB93079395}"/>
              </a:ext>
            </a:extLst>
          </p:cNvPr>
          <p:cNvSpPr txBox="1"/>
          <p:nvPr/>
        </p:nvSpPr>
        <p:spPr>
          <a:xfrm>
            <a:off x="474786" y="940954"/>
            <a:ext cx="9710224" cy="5324535"/>
          </a:xfrm>
          <a:prstGeom prst="rect">
            <a:avLst/>
          </a:prstGeom>
          <a:noFill/>
        </p:spPr>
        <p:txBody>
          <a:bodyPr wrap="square">
            <a:spAutoFit/>
          </a:bodyPr>
          <a:lstStyle/>
          <a:p>
            <a:r>
              <a:rPr lang="en-IN" sz="2000" b="1" dirty="0">
                <a:solidFill>
                  <a:srgbClr val="C00000"/>
                </a:solidFill>
              </a:rPr>
              <a:t>Example of default constructor : </a:t>
            </a:r>
          </a:p>
          <a:p>
            <a:r>
              <a:rPr lang="en-IN" sz="2000" dirty="0"/>
              <a:t> </a:t>
            </a:r>
          </a:p>
          <a:p>
            <a:r>
              <a:rPr lang="en-IN" sz="2000" b="1" dirty="0"/>
              <a:t>class </a:t>
            </a:r>
            <a:r>
              <a:rPr lang="en-IN" sz="2000" b="1" dirty="0" err="1"/>
              <a:t>jain</a:t>
            </a:r>
            <a:r>
              <a:rPr lang="en-IN" sz="2000" b="1" dirty="0"/>
              <a:t>:</a:t>
            </a:r>
          </a:p>
          <a:p>
            <a:r>
              <a:rPr lang="en-IN" sz="2000" b="1" dirty="0"/>
              <a:t>     </a:t>
            </a:r>
          </a:p>
          <a:p>
            <a:r>
              <a:rPr lang="en-IN" sz="2000" b="1" dirty="0"/>
              <a:t>    def __</a:t>
            </a:r>
            <a:r>
              <a:rPr lang="en-IN" sz="2000" b="1" dirty="0" err="1"/>
              <a:t>init</a:t>
            </a:r>
            <a:r>
              <a:rPr lang="en-IN" sz="2000" b="1" dirty="0"/>
              <a:t>__(self): </a:t>
            </a:r>
            <a:r>
              <a:rPr lang="en-IN" sz="2000" b="1" dirty="0">
                <a:solidFill>
                  <a:srgbClr val="0070C0"/>
                </a:solidFill>
              </a:rPr>
              <a:t># default constructor</a:t>
            </a:r>
          </a:p>
          <a:p>
            <a:r>
              <a:rPr lang="en-IN" sz="2000" b="1" dirty="0"/>
              <a:t>        self.name = “JAIN University"</a:t>
            </a:r>
          </a:p>
          <a:p>
            <a:r>
              <a:rPr lang="en-IN" sz="2000" b="1" dirty="0"/>
              <a:t>     </a:t>
            </a:r>
          </a:p>
          <a:p>
            <a:r>
              <a:rPr lang="en-IN" sz="2000" b="1" dirty="0"/>
              <a:t>    def print (self): </a:t>
            </a:r>
            <a:r>
              <a:rPr lang="en-IN" sz="2000" b="1" dirty="0">
                <a:solidFill>
                  <a:srgbClr val="0070C0"/>
                </a:solidFill>
              </a:rPr>
              <a:t># a method for printing data members</a:t>
            </a:r>
          </a:p>
          <a:p>
            <a:r>
              <a:rPr lang="en-IN" sz="2000" b="1" dirty="0"/>
              <a:t>        print(self.name)</a:t>
            </a:r>
          </a:p>
          <a:p>
            <a:r>
              <a:rPr lang="en-IN" sz="2000" b="1" dirty="0"/>
              <a:t> </a:t>
            </a:r>
          </a:p>
          <a:p>
            <a:r>
              <a:rPr lang="en-IN" sz="2000" b="1" dirty="0"/>
              <a:t> </a:t>
            </a:r>
          </a:p>
          <a:p>
            <a:r>
              <a:rPr lang="en-IN" sz="2000" b="1" dirty="0" err="1"/>
              <a:t>obj</a:t>
            </a:r>
            <a:r>
              <a:rPr lang="en-IN" sz="2000" b="1" dirty="0"/>
              <a:t> = </a:t>
            </a:r>
            <a:r>
              <a:rPr lang="en-IN" sz="2000" b="1" dirty="0" err="1"/>
              <a:t>jain</a:t>
            </a:r>
            <a:r>
              <a:rPr lang="en-IN" sz="2000" b="1" dirty="0"/>
              <a:t>() # creating object of the class</a:t>
            </a:r>
          </a:p>
          <a:p>
            <a:r>
              <a:rPr lang="en-IN" sz="2000" b="1" dirty="0"/>
              <a:t> </a:t>
            </a:r>
          </a:p>
          <a:p>
            <a:r>
              <a:rPr lang="en-IN" sz="2000" b="1" dirty="0" err="1"/>
              <a:t>obj.print</a:t>
            </a:r>
            <a:r>
              <a:rPr lang="en-IN" sz="2000" b="1" dirty="0"/>
              <a:t>() # calling the instance method using the object </a:t>
            </a:r>
            <a:r>
              <a:rPr lang="en-IN" sz="2000" b="1" dirty="0" err="1"/>
              <a:t>obj</a:t>
            </a:r>
            <a:endParaRPr lang="en-IN" sz="2000" b="1" dirty="0"/>
          </a:p>
          <a:p>
            <a:endParaRPr lang="en-IN" sz="2000" b="1" dirty="0"/>
          </a:p>
          <a:p>
            <a:r>
              <a:rPr lang="en-IN" sz="2000" b="1" dirty="0">
                <a:solidFill>
                  <a:srgbClr val="0070C0"/>
                </a:solidFill>
              </a:rPr>
              <a:t>Output</a:t>
            </a:r>
          </a:p>
          <a:p>
            <a:r>
              <a:rPr lang="en-IN" sz="2000" b="1" dirty="0">
                <a:solidFill>
                  <a:srgbClr val="0070C0"/>
                </a:solidFill>
              </a:rPr>
              <a:t>JAIN University</a:t>
            </a:r>
          </a:p>
        </p:txBody>
      </p:sp>
    </p:spTree>
    <p:extLst>
      <p:ext uri="{BB962C8B-B14F-4D97-AF65-F5344CB8AC3E}">
        <p14:creationId xmlns:p14="http://schemas.microsoft.com/office/powerpoint/2010/main" val="1495912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3" name="Subtitle 2">
            <a:extLst>
              <a:ext uri="{FF2B5EF4-FFF2-40B4-BE49-F238E27FC236}">
                <a16:creationId xmlns:a16="http://schemas.microsoft.com/office/drawing/2014/main" xmlns="" id="{997FA916-98D6-A3BB-B0D2-1B6AB546CAD1}"/>
              </a:ext>
            </a:extLst>
          </p:cNvPr>
          <p:cNvSpPr txBox="1">
            <a:spLocks/>
          </p:cNvSpPr>
          <p:nvPr/>
        </p:nvSpPr>
        <p:spPr>
          <a:xfrm>
            <a:off x="431409" y="940954"/>
            <a:ext cx="11179291" cy="55308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C00000"/>
                </a:solidFill>
              </a:rPr>
              <a:t>parameterized constructor</a:t>
            </a:r>
          </a:p>
          <a:p>
            <a:endParaRPr lang="en-US" altLang="en-US" sz="2000" b="1" dirty="0">
              <a:solidFill>
                <a:srgbClr val="00B050"/>
              </a:solidFill>
            </a:endParaRPr>
          </a:p>
          <a:p>
            <a:r>
              <a:rPr lang="en-US" altLang="en-US" sz="2000" b="1" dirty="0">
                <a:solidFill>
                  <a:srgbClr val="00B050"/>
                </a:solidFill>
              </a:rPr>
              <a:t>General format of __</a:t>
            </a:r>
            <a:r>
              <a:rPr lang="en-US" altLang="en-US" sz="2000" b="1" dirty="0" err="1">
                <a:solidFill>
                  <a:srgbClr val="00B050"/>
                </a:solidFill>
              </a:rPr>
              <a:t>init</a:t>
            </a:r>
            <a:r>
              <a:rPr lang="en-US" altLang="en-US" sz="2000" b="1" dirty="0">
                <a:solidFill>
                  <a:srgbClr val="00B050"/>
                </a:solidFill>
              </a:rPr>
              <a:t>__ method (Constructor function)</a:t>
            </a:r>
          </a:p>
          <a:p>
            <a:endParaRPr lang="en-US" altLang="en-US" sz="2000" b="1" dirty="0">
              <a:solidFill>
                <a:srgbClr val="00B050"/>
              </a:solidFill>
            </a:endParaRPr>
          </a:p>
          <a:p>
            <a:r>
              <a:rPr lang="en-US" altLang="en-US" sz="2000" b="1" dirty="0">
                <a:solidFill>
                  <a:srgbClr val="7030A0"/>
                </a:solidFill>
              </a:rPr>
              <a:t>def __</a:t>
            </a:r>
            <a:r>
              <a:rPr lang="en-US" altLang="en-US" sz="2000" b="1" dirty="0" err="1">
                <a:solidFill>
                  <a:srgbClr val="7030A0"/>
                </a:solidFill>
              </a:rPr>
              <a:t>init</a:t>
            </a:r>
            <a:r>
              <a:rPr lang="en-US" altLang="en-US" sz="2000" b="1" dirty="0">
                <a:solidFill>
                  <a:srgbClr val="7030A0"/>
                </a:solidFill>
              </a:rPr>
              <a:t>__(self, [</a:t>
            </a:r>
            <a:r>
              <a:rPr lang="en-US" altLang="en-US" sz="2000" b="1" dirty="0" err="1">
                <a:solidFill>
                  <a:srgbClr val="7030A0"/>
                </a:solidFill>
              </a:rPr>
              <a:t>args</a:t>
            </a:r>
            <a:r>
              <a:rPr lang="en-US" altLang="en-US" sz="2000" b="1" dirty="0">
                <a:solidFill>
                  <a:srgbClr val="7030A0"/>
                </a:solidFill>
              </a:rPr>
              <a:t> ……..]):</a:t>
            </a:r>
          </a:p>
          <a:p>
            <a:r>
              <a:rPr lang="en-US" altLang="en-US" sz="2000" b="1" dirty="0">
                <a:solidFill>
                  <a:srgbClr val="7030A0"/>
                </a:solidFill>
              </a:rPr>
              <a:t>     &lt;statements&gt;</a:t>
            </a:r>
          </a:p>
          <a:p>
            <a:endParaRPr lang="en-US" altLang="en-US" sz="2000" dirty="0">
              <a:solidFill>
                <a:schemeClr val="tx1"/>
              </a:solidFill>
            </a:endParaRPr>
          </a:p>
          <a:p>
            <a:r>
              <a:rPr lang="en-US" altLang="en-US" sz="2000" b="1" u="sng" dirty="0">
                <a:solidFill>
                  <a:srgbClr val="00B050"/>
                </a:solidFill>
              </a:rPr>
              <a:t>Example : Program to illustrate Constructor</a:t>
            </a:r>
          </a:p>
          <a:p>
            <a:pPr>
              <a:lnSpc>
                <a:spcPct val="150000"/>
              </a:lnSpc>
            </a:pPr>
            <a:r>
              <a:rPr lang="en-IN" altLang="en-US" sz="2000" dirty="0">
                <a:solidFill>
                  <a:schemeClr val="tx1"/>
                </a:solidFill>
              </a:rPr>
              <a:t>class Sample:</a:t>
            </a:r>
          </a:p>
          <a:p>
            <a:pPr>
              <a:lnSpc>
                <a:spcPct val="150000"/>
              </a:lnSpc>
            </a:pPr>
            <a:r>
              <a:rPr lang="en-IN" altLang="en-US" sz="2000" dirty="0">
                <a:solidFill>
                  <a:schemeClr val="tx1"/>
                </a:solidFill>
              </a:rPr>
              <a:t>    def </a:t>
            </a:r>
            <a:r>
              <a:rPr lang="en-IN" altLang="en-US" sz="2000" dirty="0">
                <a:solidFill>
                  <a:srgbClr val="C00000"/>
                </a:solidFill>
              </a:rPr>
              <a:t>__</a:t>
            </a:r>
            <a:r>
              <a:rPr lang="en-IN" altLang="en-US" sz="2000" dirty="0" err="1">
                <a:solidFill>
                  <a:srgbClr val="C00000"/>
                </a:solidFill>
              </a:rPr>
              <a:t>init</a:t>
            </a:r>
            <a:r>
              <a:rPr lang="en-IN" altLang="en-US" sz="2000" dirty="0">
                <a:solidFill>
                  <a:srgbClr val="C00000"/>
                </a:solidFill>
              </a:rPr>
              <a:t>__</a:t>
            </a:r>
            <a:r>
              <a:rPr lang="en-IN" altLang="en-US" sz="2000" dirty="0">
                <a:solidFill>
                  <a:schemeClr val="tx1"/>
                </a:solidFill>
              </a:rPr>
              <a:t>(self, num1,num):</a:t>
            </a:r>
          </a:p>
          <a:p>
            <a:pPr marL="365125">
              <a:lnSpc>
                <a:spcPct val="150000"/>
              </a:lnSpc>
            </a:pPr>
            <a:r>
              <a:rPr lang="en-IN" altLang="en-US" sz="2000" dirty="0">
                <a:solidFill>
                  <a:schemeClr val="tx1"/>
                </a:solidFill>
              </a:rPr>
              <a:t>    print("Constructor of class Sample...")</a:t>
            </a:r>
          </a:p>
          <a:p>
            <a:pPr marL="365125">
              <a:lnSpc>
                <a:spcPct val="150000"/>
              </a:lnSpc>
            </a:pPr>
            <a:r>
              <a:rPr lang="en-IN" altLang="en-US" sz="2000" dirty="0">
                <a:solidFill>
                  <a:schemeClr val="tx1"/>
                </a:solidFill>
              </a:rPr>
              <a:t>    sum=num+num1</a:t>
            </a:r>
          </a:p>
          <a:p>
            <a:pPr marL="365125">
              <a:lnSpc>
                <a:spcPct val="150000"/>
              </a:lnSpc>
            </a:pPr>
            <a:r>
              <a:rPr lang="en-IN" altLang="en-US" sz="2000" dirty="0">
                <a:solidFill>
                  <a:schemeClr val="tx1"/>
                </a:solidFill>
              </a:rPr>
              <a:t>    print("The value is :", sum)</a:t>
            </a:r>
          </a:p>
          <a:p>
            <a:pPr>
              <a:lnSpc>
                <a:spcPct val="150000"/>
              </a:lnSpc>
            </a:pPr>
            <a:r>
              <a:rPr lang="en-IN" altLang="en-US" sz="2000" dirty="0">
                <a:solidFill>
                  <a:schemeClr val="tx1"/>
                </a:solidFill>
              </a:rPr>
              <a:t>S=Sample(100,10)</a:t>
            </a:r>
          </a:p>
        </p:txBody>
      </p:sp>
      <p:sp>
        <p:nvSpPr>
          <p:cNvPr id="4" name="TextBox 6">
            <a:extLst>
              <a:ext uri="{FF2B5EF4-FFF2-40B4-BE49-F238E27FC236}">
                <a16:creationId xmlns:a16="http://schemas.microsoft.com/office/drawing/2014/main" xmlns="" id="{A3C427CB-41A8-02DD-D48B-B0DA207E2FEF}"/>
              </a:ext>
            </a:extLst>
          </p:cNvPr>
          <p:cNvSpPr txBox="1">
            <a:spLocks noChangeArrowheads="1"/>
          </p:cNvSpPr>
          <p:nvPr/>
        </p:nvSpPr>
        <p:spPr bwMode="auto">
          <a:xfrm>
            <a:off x="6096000" y="4109478"/>
            <a:ext cx="3403260" cy="18466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en-IN" altLang="en-US" sz="2400" dirty="0">
                <a:solidFill>
                  <a:srgbClr val="7030A0"/>
                </a:solidFill>
                <a:latin typeface="Arial" panose="020B0604020202020204" pitchFamily="34" charset="0"/>
              </a:rPr>
              <a:t>Output</a:t>
            </a:r>
          </a:p>
          <a:p>
            <a:pPr>
              <a:lnSpc>
                <a:spcPct val="150000"/>
              </a:lnSpc>
              <a:spcBef>
                <a:spcPct val="0"/>
              </a:spcBef>
              <a:buFontTx/>
              <a:buNone/>
            </a:pPr>
            <a:r>
              <a:rPr lang="en-US" altLang="en-US" sz="1800" dirty="0">
                <a:solidFill>
                  <a:srgbClr val="7030A0"/>
                </a:solidFill>
                <a:latin typeface="Arial" panose="020B0604020202020204" pitchFamily="34" charset="0"/>
              </a:rPr>
              <a:t>Constructor of class Sample... The value is : 110</a:t>
            </a:r>
            <a:endParaRPr lang="en-IN" altLang="en-US" sz="1200" dirty="0">
              <a:solidFill>
                <a:srgbClr val="7030A0"/>
              </a:solidFill>
              <a:latin typeface="Arial" panose="020B0604020202020204" pitchFamily="34" charset="0"/>
            </a:endParaRPr>
          </a:p>
          <a:p>
            <a:pPr>
              <a:spcBef>
                <a:spcPct val="0"/>
              </a:spcBef>
              <a:buFontTx/>
              <a:buNone/>
            </a:pPr>
            <a:r>
              <a:rPr lang="en-IN" altLang="en-US" sz="1200" dirty="0">
                <a:latin typeface="Arial" panose="020B0604020202020204" pitchFamily="34" charset="0"/>
              </a:rPr>
              <a:t/>
            </a:r>
            <a:br>
              <a:rPr lang="en-IN" altLang="en-US" sz="1200" dirty="0">
                <a:latin typeface="Arial" panose="020B0604020202020204" pitchFamily="34" charset="0"/>
              </a:rPr>
            </a:br>
            <a:endParaRPr lang="en-IN" altLang="en-US" sz="1200" dirty="0">
              <a:latin typeface="Arial" panose="020B0604020202020204" pitchFamily="34" charset="0"/>
            </a:endParaRPr>
          </a:p>
        </p:txBody>
      </p:sp>
    </p:spTree>
    <p:extLst>
      <p:ext uri="{BB962C8B-B14F-4D97-AF65-F5344CB8AC3E}">
        <p14:creationId xmlns:p14="http://schemas.microsoft.com/office/powerpoint/2010/main" val="2700332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3" name="TextBox 2">
            <a:extLst>
              <a:ext uri="{FF2B5EF4-FFF2-40B4-BE49-F238E27FC236}">
                <a16:creationId xmlns:a16="http://schemas.microsoft.com/office/drawing/2014/main" xmlns="" id="{FF623AEA-229C-03DA-70A5-38BB93079395}"/>
              </a:ext>
            </a:extLst>
          </p:cNvPr>
          <p:cNvSpPr txBox="1"/>
          <p:nvPr/>
        </p:nvSpPr>
        <p:spPr>
          <a:xfrm>
            <a:off x="304380" y="1093118"/>
            <a:ext cx="11583239" cy="5632311"/>
          </a:xfrm>
          <a:prstGeom prst="rect">
            <a:avLst/>
          </a:prstGeom>
          <a:noFill/>
        </p:spPr>
        <p:txBody>
          <a:bodyPr wrap="square">
            <a:spAutoFit/>
          </a:bodyPr>
          <a:lstStyle/>
          <a:p>
            <a:r>
              <a:rPr lang="en-US" sz="2000" b="1" dirty="0">
                <a:solidFill>
                  <a:srgbClr val="C00000"/>
                </a:solidFill>
              </a:rPr>
              <a:t>Example of the parameterized constructor : </a:t>
            </a:r>
          </a:p>
          <a:p>
            <a:r>
              <a:rPr lang="en-US" sz="1600" b="1" dirty="0"/>
              <a:t>class Addition:</a:t>
            </a:r>
          </a:p>
          <a:p>
            <a:r>
              <a:rPr lang="en-US" sz="1600" b="1" dirty="0"/>
              <a:t>    first = 0</a:t>
            </a:r>
          </a:p>
          <a:p>
            <a:r>
              <a:rPr lang="en-US" sz="1600" b="1" dirty="0"/>
              <a:t>    second = 0</a:t>
            </a:r>
          </a:p>
          <a:p>
            <a:r>
              <a:rPr lang="en-US" sz="1600" b="1" dirty="0"/>
              <a:t>    answer = 0</a:t>
            </a:r>
          </a:p>
          <a:p>
            <a:r>
              <a:rPr lang="en-US" sz="1600" b="1" dirty="0"/>
              <a:t> </a:t>
            </a:r>
          </a:p>
          <a:p>
            <a:r>
              <a:rPr lang="en-US" sz="1600" b="1" dirty="0"/>
              <a:t>    </a:t>
            </a:r>
            <a:r>
              <a:rPr lang="en-US" sz="1600" b="1" dirty="0">
                <a:solidFill>
                  <a:srgbClr val="0070C0"/>
                </a:solidFill>
              </a:rPr>
              <a:t>def __</a:t>
            </a:r>
            <a:r>
              <a:rPr lang="en-US" sz="1600" b="1" dirty="0" err="1">
                <a:solidFill>
                  <a:srgbClr val="0070C0"/>
                </a:solidFill>
              </a:rPr>
              <a:t>init</a:t>
            </a:r>
            <a:r>
              <a:rPr lang="en-US" sz="1600" b="1" dirty="0">
                <a:solidFill>
                  <a:srgbClr val="0070C0"/>
                </a:solidFill>
              </a:rPr>
              <a:t>__(self, f, s):</a:t>
            </a:r>
            <a:r>
              <a:rPr lang="en-US" sz="1600" b="1" dirty="0"/>
              <a:t> </a:t>
            </a:r>
            <a:r>
              <a:rPr lang="en-US" sz="1600" b="1" dirty="0">
                <a:solidFill>
                  <a:srgbClr val="C00000"/>
                </a:solidFill>
              </a:rPr>
              <a:t># parameterized constructor</a:t>
            </a:r>
          </a:p>
          <a:p>
            <a:r>
              <a:rPr lang="en-US" sz="1600" b="1" dirty="0"/>
              <a:t>        </a:t>
            </a:r>
            <a:r>
              <a:rPr lang="en-US" sz="1600" b="1" dirty="0" err="1"/>
              <a:t>self.first</a:t>
            </a:r>
            <a:r>
              <a:rPr lang="en-US" sz="1600" b="1" dirty="0"/>
              <a:t> = f</a:t>
            </a:r>
          </a:p>
          <a:p>
            <a:r>
              <a:rPr lang="en-US" sz="1600" b="1" dirty="0"/>
              <a:t>        </a:t>
            </a:r>
            <a:r>
              <a:rPr lang="en-US" sz="1600" b="1" dirty="0" err="1"/>
              <a:t>self.second</a:t>
            </a:r>
            <a:r>
              <a:rPr lang="en-US" sz="1600" b="1" dirty="0"/>
              <a:t> = s</a:t>
            </a:r>
          </a:p>
          <a:p>
            <a:r>
              <a:rPr lang="en-US" sz="1600" b="1" dirty="0"/>
              <a:t> </a:t>
            </a:r>
          </a:p>
          <a:p>
            <a:r>
              <a:rPr lang="en-US" sz="1600" b="1" dirty="0"/>
              <a:t>    def display(self):</a:t>
            </a:r>
          </a:p>
          <a:p>
            <a:r>
              <a:rPr lang="en-US" sz="1600" b="1" dirty="0"/>
              <a:t>        print("First number = " + str(</a:t>
            </a:r>
            <a:r>
              <a:rPr lang="en-US" sz="1600" b="1" dirty="0" err="1"/>
              <a:t>self.first</a:t>
            </a:r>
            <a:r>
              <a:rPr lang="en-US" sz="1600" b="1" dirty="0"/>
              <a:t>))</a:t>
            </a:r>
          </a:p>
          <a:p>
            <a:r>
              <a:rPr lang="en-US" sz="1600" b="1" dirty="0"/>
              <a:t>        print("Second number = " + str(</a:t>
            </a:r>
            <a:r>
              <a:rPr lang="en-US" sz="1600" b="1" dirty="0" err="1"/>
              <a:t>self.second</a:t>
            </a:r>
            <a:r>
              <a:rPr lang="en-US" sz="1600" b="1" dirty="0"/>
              <a:t>))</a:t>
            </a:r>
          </a:p>
          <a:p>
            <a:r>
              <a:rPr lang="en-US" sz="1600" b="1" dirty="0"/>
              <a:t>        print(“Sum= " + str(</a:t>
            </a:r>
            <a:r>
              <a:rPr lang="en-US" sz="1600" b="1" dirty="0" err="1"/>
              <a:t>self.answer</a:t>
            </a:r>
            <a:r>
              <a:rPr lang="en-US" sz="1600" b="1" dirty="0"/>
              <a:t>))</a:t>
            </a:r>
          </a:p>
          <a:p>
            <a:r>
              <a:rPr lang="en-US" sz="1600" b="1" dirty="0"/>
              <a:t> </a:t>
            </a:r>
          </a:p>
          <a:p>
            <a:r>
              <a:rPr lang="en-US" sz="1600" b="1" dirty="0"/>
              <a:t>    def calculate(self):</a:t>
            </a:r>
          </a:p>
          <a:p>
            <a:r>
              <a:rPr lang="en-US" sz="1600" b="1" dirty="0"/>
              <a:t>        </a:t>
            </a:r>
            <a:r>
              <a:rPr lang="en-US" sz="1600" b="1" dirty="0" err="1"/>
              <a:t>self.answer</a:t>
            </a:r>
            <a:r>
              <a:rPr lang="en-US" sz="1600" b="1" dirty="0"/>
              <a:t> = </a:t>
            </a:r>
            <a:r>
              <a:rPr lang="en-US" sz="1600" b="1" dirty="0" err="1"/>
              <a:t>self.first</a:t>
            </a:r>
            <a:r>
              <a:rPr lang="en-US" sz="1600" b="1" dirty="0"/>
              <a:t> + </a:t>
            </a:r>
            <a:r>
              <a:rPr lang="en-US" sz="1600" b="1" dirty="0" err="1"/>
              <a:t>self.second</a:t>
            </a:r>
            <a:endParaRPr lang="en-US" sz="1600" b="1" dirty="0"/>
          </a:p>
          <a:p>
            <a:r>
              <a:rPr lang="en-US" sz="1600" b="1" dirty="0"/>
              <a:t> </a:t>
            </a:r>
          </a:p>
          <a:p>
            <a:r>
              <a:rPr lang="en-US" sz="1600" b="1" dirty="0">
                <a:solidFill>
                  <a:srgbClr val="C00000"/>
                </a:solidFill>
              </a:rPr>
              <a:t> #creating object of the class</a:t>
            </a:r>
          </a:p>
          <a:p>
            <a:r>
              <a:rPr lang="en-US" sz="1600" b="1" dirty="0">
                <a:solidFill>
                  <a:srgbClr val="C00000"/>
                </a:solidFill>
              </a:rPr>
              <a:t># this will invoke parameterized constructor</a:t>
            </a:r>
          </a:p>
          <a:p>
            <a:r>
              <a:rPr lang="en-US" sz="1600" b="1" dirty="0"/>
              <a:t>obj1 = Addition(1000, 2000)</a:t>
            </a:r>
          </a:p>
          <a:p>
            <a:endParaRPr lang="en-US" sz="2000" dirty="0"/>
          </a:p>
        </p:txBody>
      </p:sp>
      <p:sp>
        <p:nvSpPr>
          <p:cNvPr id="4" name="TextBox 3">
            <a:extLst>
              <a:ext uri="{FF2B5EF4-FFF2-40B4-BE49-F238E27FC236}">
                <a16:creationId xmlns:a16="http://schemas.microsoft.com/office/drawing/2014/main" xmlns="" id="{2AC387BA-F026-35B2-3625-65F68CF69B2B}"/>
              </a:ext>
            </a:extLst>
          </p:cNvPr>
          <p:cNvSpPr txBox="1"/>
          <p:nvPr/>
        </p:nvSpPr>
        <p:spPr>
          <a:xfrm>
            <a:off x="5994342" y="940954"/>
            <a:ext cx="6098344" cy="3754874"/>
          </a:xfrm>
          <a:prstGeom prst="rect">
            <a:avLst/>
          </a:prstGeom>
          <a:noFill/>
        </p:spPr>
        <p:txBody>
          <a:bodyPr wrap="square">
            <a:spAutoFit/>
          </a:bodyPr>
          <a:lstStyle/>
          <a:p>
            <a:r>
              <a:rPr lang="en-US" sz="1400" dirty="0"/>
              <a:t> </a:t>
            </a:r>
          </a:p>
          <a:p>
            <a:r>
              <a:rPr lang="en-US" sz="1600" b="1" dirty="0">
                <a:solidFill>
                  <a:srgbClr val="C00000"/>
                </a:solidFill>
              </a:rPr>
              <a:t># creating second object of same class</a:t>
            </a:r>
          </a:p>
          <a:p>
            <a:r>
              <a:rPr lang="en-US" sz="1600" b="1" dirty="0"/>
              <a:t>obj2 = Addition(10, 20)</a:t>
            </a:r>
          </a:p>
          <a:p>
            <a:r>
              <a:rPr lang="en-US" sz="1600" b="1" dirty="0"/>
              <a:t> </a:t>
            </a:r>
          </a:p>
          <a:p>
            <a:r>
              <a:rPr lang="en-US" sz="1600" b="1" dirty="0">
                <a:solidFill>
                  <a:srgbClr val="C00000"/>
                </a:solidFill>
              </a:rPr>
              <a:t># perform Addition on obj1</a:t>
            </a:r>
          </a:p>
          <a:p>
            <a:r>
              <a:rPr lang="en-US" sz="1600" b="1" dirty="0"/>
              <a:t>obj1.calculate()</a:t>
            </a:r>
          </a:p>
          <a:p>
            <a:r>
              <a:rPr lang="en-US" sz="1600" b="1" dirty="0"/>
              <a:t> </a:t>
            </a:r>
          </a:p>
          <a:p>
            <a:r>
              <a:rPr lang="en-US" sz="1600" b="1" dirty="0">
                <a:solidFill>
                  <a:srgbClr val="C00000"/>
                </a:solidFill>
              </a:rPr>
              <a:t># perform Addition on obj2</a:t>
            </a:r>
          </a:p>
          <a:p>
            <a:r>
              <a:rPr lang="en-US" sz="1600" b="1" dirty="0"/>
              <a:t>obj2.calculate()</a:t>
            </a:r>
          </a:p>
          <a:p>
            <a:r>
              <a:rPr lang="en-US" sz="1600" b="1" dirty="0"/>
              <a:t> </a:t>
            </a:r>
          </a:p>
          <a:p>
            <a:r>
              <a:rPr lang="en-US" sz="1600" b="1" dirty="0">
                <a:solidFill>
                  <a:srgbClr val="C00000"/>
                </a:solidFill>
              </a:rPr>
              <a:t># display result of obj1</a:t>
            </a:r>
          </a:p>
          <a:p>
            <a:r>
              <a:rPr lang="en-US" sz="1600" b="1" dirty="0"/>
              <a:t>obj1.display()</a:t>
            </a:r>
          </a:p>
          <a:p>
            <a:r>
              <a:rPr lang="en-US" sz="1600" b="1" dirty="0"/>
              <a:t> </a:t>
            </a:r>
          </a:p>
          <a:p>
            <a:r>
              <a:rPr lang="en-US" sz="1600" b="1" dirty="0">
                <a:solidFill>
                  <a:srgbClr val="C00000"/>
                </a:solidFill>
              </a:rPr>
              <a:t># display result of obj2</a:t>
            </a:r>
          </a:p>
          <a:p>
            <a:r>
              <a:rPr lang="en-US" sz="1600" b="1" dirty="0"/>
              <a:t>obj2.display()</a:t>
            </a:r>
          </a:p>
        </p:txBody>
      </p:sp>
      <p:sp>
        <p:nvSpPr>
          <p:cNvPr id="6" name="TextBox 5">
            <a:extLst>
              <a:ext uri="{FF2B5EF4-FFF2-40B4-BE49-F238E27FC236}">
                <a16:creationId xmlns:a16="http://schemas.microsoft.com/office/drawing/2014/main" xmlns="" id="{D880D6D7-A18C-F20B-980F-56692E8427DA}"/>
              </a:ext>
            </a:extLst>
          </p:cNvPr>
          <p:cNvSpPr txBox="1"/>
          <p:nvPr/>
        </p:nvSpPr>
        <p:spPr>
          <a:xfrm>
            <a:off x="8903257" y="2818391"/>
            <a:ext cx="3239086" cy="2637710"/>
          </a:xfrm>
          <a:prstGeom prst="rect">
            <a:avLst/>
          </a:prstGeom>
          <a:noFill/>
          <a:ln>
            <a:solidFill>
              <a:schemeClr val="bg2"/>
            </a:solidFill>
          </a:ln>
        </p:spPr>
        <p:txBody>
          <a:bodyPr wrap="square">
            <a:spAutoFit/>
          </a:bodyPr>
          <a:lstStyle/>
          <a:p>
            <a:pPr>
              <a:lnSpc>
                <a:spcPct val="150000"/>
              </a:lnSpc>
            </a:pPr>
            <a:r>
              <a:rPr lang="en-US" sz="1400" b="1" dirty="0">
                <a:solidFill>
                  <a:srgbClr val="C00000"/>
                </a:solidFill>
              </a:rPr>
              <a:t>Output</a:t>
            </a:r>
          </a:p>
          <a:p>
            <a:pPr>
              <a:lnSpc>
                <a:spcPct val="150000"/>
              </a:lnSpc>
            </a:pPr>
            <a:endParaRPr lang="en-US" sz="1400" b="1" dirty="0">
              <a:solidFill>
                <a:srgbClr val="C00000"/>
              </a:solidFill>
            </a:endParaRPr>
          </a:p>
          <a:p>
            <a:pPr>
              <a:lnSpc>
                <a:spcPct val="150000"/>
              </a:lnSpc>
            </a:pPr>
            <a:r>
              <a:rPr lang="en-US" sz="1400" b="1" dirty="0">
                <a:solidFill>
                  <a:srgbClr val="C00000"/>
                </a:solidFill>
              </a:rPr>
              <a:t>First number = 1000</a:t>
            </a:r>
          </a:p>
          <a:p>
            <a:pPr>
              <a:lnSpc>
                <a:spcPct val="150000"/>
              </a:lnSpc>
            </a:pPr>
            <a:r>
              <a:rPr lang="en-US" sz="1400" b="1" dirty="0">
                <a:solidFill>
                  <a:srgbClr val="C00000"/>
                </a:solidFill>
              </a:rPr>
              <a:t>Second number = 2000</a:t>
            </a:r>
          </a:p>
          <a:p>
            <a:pPr>
              <a:lnSpc>
                <a:spcPct val="150000"/>
              </a:lnSpc>
            </a:pPr>
            <a:r>
              <a:rPr lang="en-US" sz="1400" b="1" dirty="0">
                <a:solidFill>
                  <a:srgbClr val="C00000"/>
                </a:solidFill>
              </a:rPr>
              <a:t>Addition of two numbers = 3000</a:t>
            </a:r>
          </a:p>
          <a:p>
            <a:pPr>
              <a:lnSpc>
                <a:spcPct val="150000"/>
              </a:lnSpc>
            </a:pPr>
            <a:r>
              <a:rPr lang="en-US" sz="1400" b="1" dirty="0">
                <a:solidFill>
                  <a:srgbClr val="C00000"/>
                </a:solidFill>
              </a:rPr>
              <a:t>First number = 10</a:t>
            </a:r>
          </a:p>
          <a:p>
            <a:pPr>
              <a:lnSpc>
                <a:spcPct val="150000"/>
              </a:lnSpc>
            </a:pPr>
            <a:r>
              <a:rPr lang="en-US" sz="1400" b="1" dirty="0">
                <a:solidFill>
                  <a:srgbClr val="C00000"/>
                </a:solidFill>
              </a:rPr>
              <a:t>Second number = 20</a:t>
            </a:r>
          </a:p>
          <a:p>
            <a:pPr>
              <a:lnSpc>
                <a:spcPct val="150000"/>
              </a:lnSpc>
            </a:pPr>
            <a:r>
              <a:rPr lang="en-US" sz="1400" b="1" dirty="0">
                <a:solidFill>
                  <a:srgbClr val="C00000"/>
                </a:solidFill>
              </a:rPr>
              <a:t>Addition of two numbers = 30</a:t>
            </a:r>
            <a:endParaRPr lang="en-IN" sz="1400" b="1" dirty="0">
              <a:solidFill>
                <a:srgbClr val="C00000"/>
              </a:solidFill>
            </a:endParaRPr>
          </a:p>
        </p:txBody>
      </p:sp>
    </p:spTree>
    <p:extLst>
      <p:ext uri="{BB962C8B-B14F-4D97-AF65-F5344CB8AC3E}">
        <p14:creationId xmlns:p14="http://schemas.microsoft.com/office/powerpoint/2010/main" val="4174452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2" name="Subtitle 2">
            <a:extLst>
              <a:ext uri="{FF2B5EF4-FFF2-40B4-BE49-F238E27FC236}">
                <a16:creationId xmlns:a16="http://schemas.microsoft.com/office/drawing/2014/main" xmlns="" id="{334BC9AF-D5FE-21FA-0EB4-82DB57653EAB}"/>
              </a:ext>
            </a:extLst>
          </p:cNvPr>
          <p:cNvSpPr txBox="1">
            <a:spLocks/>
          </p:cNvSpPr>
          <p:nvPr/>
        </p:nvSpPr>
        <p:spPr>
          <a:xfrm>
            <a:off x="581300" y="1194579"/>
            <a:ext cx="11029400" cy="55308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2800" b="1" u="sng" dirty="0">
                <a:solidFill>
                  <a:srgbClr val="C00000"/>
                </a:solidFill>
              </a:rPr>
              <a:t>Destructor</a:t>
            </a:r>
          </a:p>
          <a:p>
            <a:pPr>
              <a:defRPr/>
            </a:pPr>
            <a:endParaRPr lang="en-US" sz="2800" b="1" u="sng" dirty="0">
              <a:solidFill>
                <a:srgbClr val="C00000"/>
              </a:solidFill>
            </a:endParaRPr>
          </a:p>
          <a:p>
            <a:pPr marL="457200" indent="-457200">
              <a:lnSpc>
                <a:spcPct val="150000"/>
              </a:lnSpc>
              <a:buFont typeface="Arial" panose="020B0604020202020204" pitchFamily="34" charset="0"/>
              <a:buChar char="•"/>
              <a:defRPr/>
            </a:pPr>
            <a:r>
              <a:rPr lang="en-US" sz="2800" dirty="0">
                <a:solidFill>
                  <a:schemeClr val="tx1"/>
                </a:solidFill>
              </a:rPr>
              <a:t>Destructor is also a special method gets executed automatically when an object exit from the scope.</a:t>
            </a:r>
          </a:p>
          <a:p>
            <a:pPr marL="457200" indent="-457200">
              <a:lnSpc>
                <a:spcPct val="150000"/>
              </a:lnSpc>
              <a:buFont typeface="Arial" panose="020B0604020202020204" pitchFamily="34" charset="0"/>
              <a:buChar char="•"/>
              <a:defRPr/>
            </a:pPr>
            <a:r>
              <a:rPr lang="en-US" sz="2800" dirty="0">
                <a:solidFill>
                  <a:schemeClr val="tx1"/>
                </a:solidFill>
              </a:rPr>
              <a:t>It is just opposite to constructor. </a:t>
            </a:r>
          </a:p>
          <a:p>
            <a:pPr marL="457200" indent="-457200">
              <a:lnSpc>
                <a:spcPct val="150000"/>
              </a:lnSpc>
              <a:buFont typeface="Arial" panose="020B0604020202020204" pitchFamily="34" charset="0"/>
              <a:buChar char="•"/>
              <a:defRPr/>
            </a:pPr>
            <a:r>
              <a:rPr lang="en-US" sz="2800" dirty="0">
                <a:solidFill>
                  <a:schemeClr val="tx1"/>
                </a:solidFill>
              </a:rPr>
              <a:t>In Python, </a:t>
            </a:r>
            <a:r>
              <a:rPr lang="en-US" sz="2800" b="1" dirty="0">
                <a:solidFill>
                  <a:srgbClr val="C00000"/>
                </a:solidFill>
              </a:rPr>
              <a:t>__del__( ) </a:t>
            </a:r>
            <a:r>
              <a:rPr lang="en-US" sz="2800" dirty="0">
                <a:solidFill>
                  <a:schemeClr val="tx1"/>
                </a:solidFill>
              </a:rPr>
              <a:t>method is used as destructor.</a:t>
            </a:r>
          </a:p>
          <a:p>
            <a:pPr>
              <a:defRPr/>
            </a:pPr>
            <a:endParaRPr lang="en-US" sz="2800" b="1" u="sng" dirty="0">
              <a:solidFill>
                <a:srgbClr val="C00000"/>
              </a:solidFill>
            </a:endParaRPr>
          </a:p>
        </p:txBody>
      </p:sp>
    </p:spTree>
    <p:extLst>
      <p:ext uri="{BB962C8B-B14F-4D97-AF65-F5344CB8AC3E}">
        <p14:creationId xmlns:p14="http://schemas.microsoft.com/office/powerpoint/2010/main" val="1149224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4" name="Subtitle 2">
            <a:extLst>
              <a:ext uri="{FF2B5EF4-FFF2-40B4-BE49-F238E27FC236}">
                <a16:creationId xmlns:a16="http://schemas.microsoft.com/office/drawing/2014/main" xmlns="" id="{92A29528-08A0-92D7-3A27-4BE6635AD564}"/>
              </a:ext>
            </a:extLst>
          </p:cNvPr>
          <p:cNvSpPr txBox="1">
            <a:spLocks/>
          </p:cNvSpPr>
          <p:nvPr/>
        </p:nvSpPr>
        <p:spPr>
          <a:xfrm>
            <a:off x="408476" y="1043135"/>
            <a:ext cx="11202224" cy="55308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2800" b="1" u="sng" dirty="0">
                <a:solidFill>
                  <a:srgbClr val="C00000"/>
                </a:solidFill>
              </a:rPr>
              <a:t>Destructor -  </a:t>
            </a:r>
            <a:r>
              <a:rPr lang="en-US" altLang="en-US" sz="2000" b="1" dirty="0">
                <a:solidFill>
                  <a:schemeClr val="tx1"/>
                </a:solidFill>
              </a:rPr>
              <a:t>Example : Program to illustrate about the __del__( ) method</a:t>
            </a:r>
          </a:p>
          <a:p>
            <a:r>
              <a:rPr lang="en-US" altLang="en-US" sz="1800" b="1" dirty="0">
                <a:solidFill>
                  <a:schemeClr val="tx1"/>
                </a:solidFill>
              </a:rPr>
              <a:t>class Sample:</a:t>
            </a:r>
          </a:p>
          <a:p>
            <a:r>
              <a:rPr lang="en-US" altLang="en-US" sz="1800" b="1" dirty="0">
                <a:solidFill>
                  <a:schemeClr val="tx1"/>
                </a:solidFill>
              </a:rPr>
              <a:t>	num=0</a:t>
            </a:r>
          </a:p>
          <a:p>
            <a:endParaRPr lang="en-US" altLang="en-US" sz="1800" b="1" dirty="0">
              <a:solidFill>
                <a:schemeClr val="tx1"/>
              </a:solidFill>
            </a:endParaRPr>
          </a:p>
          <a:p>
            <a:r>
              <a:rPr lang="en-US" altLang="en-US" sz="1800" b="1" dirty="0">
                <a:solidFill>
                  <a:schemeClr val="tx1"/>
                </a:solidFill>
              </a:rPr>
              <a:t>	def __</a:t>
            </a:r>
            <a:r>
              <a:rPr lang="en-US" altLang="en-US" sz="1800" b="1" dirty="0" err="1">
                <a:solidFill>
                  <a:schemeClr val="tx1"/>
                </a:solidFill>
              </a:rPr>
              <a:t>init</a:t>
            </a:r>
            <a:r>
              <a:rPr lang="en-US" altLang="en-US" sz="1800" b="1" dirty="0">
                <a:solidFill>
                  <a:schemeClr val="tx1"/>
                </a:solidFill>
              </a:rPr>
              <a:t>__(self, var):</a:t>
            </a:r>
          </a:p>
          <a:p>
            <a:r>
              <a:rPr lang="en-US" altLang="en-US" sz="1800" b="1" dirty="0">
                <a:solidFill>
                  <a:schemeClr val="tx1"/>
                </a:solidFill>
              </a:rPr>
              <a:t>		</a:t>
            </a:r>
            <a:r>
              <a:rPr lang="en-US" altLang="en-US" sz="1800" b="1" dirty="0" err="1">
                <a:solidFill>
                  <a:schemeClr val="tx1"/>
                </a:solidFill>
              </a:rPr>
              <a:t>Sample.num</a:t>
            </a:r>
            <a:r>
              <a:rPr lang="en-US" altLang="en-US" sz="1800" b="1" dirty="0">
                <a:solidFill>
                  <a:schemeClr val="tx1"/>
                </a:solidFill>
              </a:rPr>
              <a:t>+=1</a:t>
            </a:r>
          </a:p>
          <a:p>
            <a:r>
              <a:rPr lang="en-US" altLang="en-US" sz="1800" b="1" dirty="0">
                <a:solidFill>
                  <a:schemeClr val="tx1"/>
                </a:solidFill>
              </a:rPr>
              <a:t>		</a:t>
            </a:r>
            <a:r>
              <a:rPr lang="en-US" altLang="en-US" sz="1800" b="1" dirty="0" err="1">
                <a:solidFill>
                  <a:schemeClr val="tx1"/>
                </a:solidFill>
              </a:rPr>
              <a:t>self.var</a:t>
            </a:r>
            <a:r>
              <a:rPr lang="en-US" altLang="en-US" sz="1800" b="1" dirty="0">
                <a:solidFill>
                  <a:schemeClr val="tx1"/>
                </a:solidFill>
              </a:rPr>
              <a:t>=var</a:t>
            </a:r>
          </a:p>
          <a:p>
            <a:r>
              <a:rPr lang="en-US" altLang="en-US" sz="1800" b="1" dirty="0">
                <a:solidFill>
                  <a:schemeClr val="tx1"/>
                </a:solidFill>
              </a:rPr>
              <a:t>		print("The object value is = ", var)</a:t>
            </a:r>
          </a:p>
          <a:p>
            <a:r>
              <a:rPr lang="en-US" altLang="en-US" sz="1800" b="1" dirty="0">
                <a:solidFill>
                  <a:schemeClr val="tx1"/>
                </a:solidFill>
              </a:rPr>
              <a:t>		print("The value of class variable is= ", </a:t>
            </a:r>
            <a:r>
              <a:rPr lang="en-US" altLang="en-US" sz="1800" b="1" dirty="0" err="1">
                <a:solidFill>
                  <a:schemeClr val="tx1"/>
                </a:solidFill>
              </a:rPr>
              <a:t>Sample.num</a:t>
            </a:r>
            <a:r>
              <a:rPr lang="en-US" altLang="en-US" sz="1800" b="1" dirty="0">
                <a:solidFill>
                  <a:schemeClr val="tx1"/>
                </a:solidFill>
              </a:rPr>
              <a:t>)</a:t>
            </a:r>
          </a:p>
          <a:p>
            <a:endParaRPr lang="en-US" altLang="en-US" sz="1800" b="1" dirty="0">
              <a:solidFill>
                <a:schemeClr val="tx1"/>
              </a:solidFill>
            </a:endParaRPr>
          </a:p>
          <a:p>
            <a:r>
              <a:rPr lang="en-US" altLang="en-US" sz="1800" b="1" dirty="0">
                <a:solidFill>
                  <a:schemeClr val="tx1"/>
                </a:solidFill>
              </a:rPr>
              <a:t>	def __del__(self):</a:t>
            </a:r>
          </a:p>
          <a:p>
            <a:r>
              <a:rPr lang="en-US" altLang="en-US" sz="1800" b="1" dirty="0">
                <a:solidFill>
                  <a:schemeClr val="tx1"/>
                </a:solidFill>
              </a:rPr>
              <a:t>		</a:t>
            </a:r>
            <a:r>
              <a:rPr lang="en-US" altLang="en-US" sz="1800" b="1" dirty="0" err="1">
                <a:solidFill>
                  <a:schemeClr val="tx1"/>
                </a:solidFill>
              </a:rPr>
              <a:t>Sample.num</a:t>
            </a:r>
            <a:r>
              <a:rPr lang="en-US" altLang="en-US" sz="1800" b="1" dirty="0">
                <a:solidFill>
                  <a:schemeClr val="tx1"/>
                </a:solidFill>
              </a:rPr>
              <a:t>-=1</a:t>
            </a:r>
          </a:p>
          <a:p>
            <a:r>
              <a:rPr lang="en-US" altLang="en-US" sz="1800" b="1" dirty="0">
                <a:solidFill>
                  <a:schemeClr val="tx1"/>
                </a:solidFill>
              </a:rPr>
              <a:t>		print("Object with value %d is exit from the scope"%</a:t>
            </a:r>
            <a:r>
              <a:rPr lang="en-US" altLang="en-US" sz="1800" b="1" dirty="0" err="1">
                <a:solidFill>
                  <a:schemeClr val="tx1"/>
                </a:solidFill>
              </a:rPr>
              <a:t>self.var</a:t>
            </a:r>
            <a:r>
              <a:rPr lang="en-US" altLang="en-US" sz="1800" b="1" dirty="0">
                <a:solidFill>
                  <a:schemeClr val="tx1"/>
                </a:solidFill>
              </a:rPr>
              <a:t>)</a:t>
            </a:r>
          </a:p>
          <a:p>
            <a:endParaRPr lang="en-US" altLang="en-US" sz="1800" b="1" dirty="0">
              <a:solidFill>
                <a:schemeClr val="tx1"/>
              </a:solidFill>
            </a:endParaRPr>
          </a:p>
          <a:p>
            <a:r>
              <a:rPr lang="en-US" altLang="en-US" sz="1800" b="1" dirty="0">
                <a:solidFill>
                  <a:schemeClr val="tx1"/>
                </a:solidFill>
              </a:rPr>
              <a:t>S1=Sample(15)</a:t>
            </a:r>
          </a:p>
          <a:p>
            <a:r>
              <a:rPr lang="en-US" altLang="en-US" sz="1800" b="1" dirty="0">
                <a:solidFill>
                  <a:schemeClr val="tx1"/>
                </a:solidFill>
              </a:rPr>
              <a:t>S2=Sample(35)</a:t>
            </a:r>
          </a:p>
          <a:p>
            <a:r>
              <a:rPr lang="en-US" altLang="en-US" sz="1800" b="1" dirty="0">
                <a:solidFill>
                  <a:schemeClr val="tx1"/>
                </a:solidFill>
              </a:rPr>
              <a:t>del S1</a:t>
            </a:r>
          </a:p>
          <a:p>
            <a:r>
              <a:rPr lang="en-US" altLang="en-US" sz="1800" b="1" dirty="0">
                <a:solidFill>
                  <a:schemeClr val="tx1"/>
                </a:solidFill>
              </a:rPr>
              <a:t>del S2</a:t>
            </a:r>
          </a:p>
          <a:p>
            <a:endParaRPr lang="en-US" altLang="en-US" sz="2800" b="1" u="sng" dirty="0">
              <a:solidFill>
                <a:srgbClr val="C00000"/>
              </a:solidFill>
            </a:endParaRPr>
          </a:p>
        </p:txBody>
      </p:sp>
      <p:sp>
        <p:nvSpPr>
          <p:cNvPr id="6" name="TextBox 5">
            <a:extLst>
              <a:ext uri="{FF2B5EF4-FFF2-40B4-BE49-F238E27FC236}">
                <a16:creationId xmlns:a16="http://schemas.microsoft.com/office/drawing/2014/main" xmlns="" id="{105B8BCD-E5F4-8B3B-87C0-93EF87D2CFB6}"/>
              </a:ext>
            </a:extLst>
          </p:cNvPr>
          <p:cNvSpPr txBox="1"/>
          <p:nvPr/>
        </p:nvSpPr>
        <p:spPr>
          <a:xfrm>
            <a:off x="4145866" y="4940729"/>
            <a:ext cx="3900268" cy="1384995"/>
          </a:xfrm>
          <a:prstGeom prst="rect">
            <a:avLst/>
          </a:prstGeom>
          <a:noFill/>
          <a:ln>
            <a:solidFill>
              <a:schemeClr val="bg2"/>
            </a:solidFill>
          </a:ln>
        </p:spPr>
        <p:txBody>
          <a:bodyPr wrap="square">
            <a:spAutoFit/>
          </a:bodyPr>
          <a:lstStyle/>
          <a:p>
            <a:r>
              <a:rPr lang="en-IN" b="1" dirty="0">
                <a:solidFill>
                  <a:srgbClr val="C00000"/>
                </a:solidFill>
              </a:rPr>
              <a:t>The object value is =  15</a:t>
            </a:r>
          </a:p>
          <a:p>
            <a:r>
              <a:rPr lang="en-IN" b="1" dirty="0">
                <a:solidFill>
                  <a:srgbClr val="C00000"/>
                </a:solidFill>
              </a:rPr>
              <a:t>The value of class variable is=  1</a:t>
            </a:r>
          </a:p>
          <a:p>
            <a:r>
              <a:rPr lang="en-IN" b="1" dirty="0">
                <a:solidFill>
                  <a:srgbClr val="C00000"/>
                </a:solidFill>
              </a:rPr>
              <a:t>The object value is =  35</a:t>
            </a:r>
          </a:p>
          <a:p>
            <a:r>
              <a:rPr lang="en-IN" b="1" dirty="0">
                <a:solidFill>
                  <a:srgbClr val="C00000"/>
                </a:solidFill>
              </a:rPr>
              <a:t>The value of class variable is=  2</a:t>
            </a:r>
          </a:p>
          <a:p>
            <a:r>
              <a:rPr lang="en-IN" b="1" dirty="0">
                <a:solidFill>
                  <a:srgbClr val="C00000"/>
                </a:solidFill>
              </a:rPr>
              <a:t>Object with value 15 is exit from the scope</a:t>
            </a:r>
          </a:p>
          <a:p>
            <a:r>
              <a:rPr lang="en-IN" b="1" dirty="0">
                <a:solidFill>
                  <a:srgbClr val="C00000"/>
                </a:solidFill>
              </a:rPr>
              <a:t>Object with value 35 is exit from the scope</a:t>
            </a:r>
          </a:p>
        </p:txBody>
      </p:sp>
    </p:spTree>
    <p:extLst>
      <p:ext uri="{BB962C8B-B14F-4D97-AF65-F5344CB8AC3E}">
        <p14:creationId xmlns:p14="http://schemas.microsoft.com/office/powerpoint/2010/main" val="3464272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Constructors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3" name="TextBox 2">
            <a:extLst>
              <a:ext uri="{FF2B5EF4-FFF2-40B4-BE49-F238E27FC236}">
                <a16:creationId xmlns:a16="http://schemas.microsoft.com/office/drawing/2014/main" xmlns="" id="{27AC2589-9FE7-5798-2154-58B9590F1149}"/>
              </a:ext>
            </a:extLst>
          </p:cNvPr>
          <p:cNvSpPr txBox="1"/>
          <p:nvPr/>
        </p:nvSpPr>
        <p:spPr>
          <a:xfrm>
            <a:off x="601394" y="1161441"/>
            <a:ext cx="6098344" cy="461665"/>
          </a:xfrm>
          <a:prstGeom prst="rect">
            <a:avLst/>
          </a:prstGeom>
          <a:noFill/>
        </p:spPr>
        <p:txBody>
          <a:bodyPr wrap="square">
            <a:spAutoFit/>
          </a:bodyPr>
          <a:lstStyle/>
          <a:p>
            <a:r>
              <a:rPr lang="en-US" sz="2400" dirty="0"/>
              <a:t>Constructor Vs Method:</a:t>
            </a:r>
            <a:endParaRPr lang="en-IN" sz="2400" dirty="0"/>
          </a:p>
        </p:txBody>
      </p:sp>
      <p:graphicFrame>
        <p:nvGraphicFramePr>
          <p:cNvPr id="8" name="Table 7">
            <a:extLst>
              <a:ext uri="{FF2B5EF4-FFF2-40B4-BE49-F238E27FC236}">
                <a16:creationId xmlns:a16="http://schemas.microsoft.com/office/drawing/2014/main" xmlns="" id="{D7B16518-497E-1CFD-C0F2-9C083749287E}"/>
              </a:ext>
            </a:extLst>
          </p:cNvPr>
          <p:cNvGraphicFramePr>
            <a:graphicFrameLocks noGrp="1"/>
          </p:cNvGraphicFramePr>
          <p:nvPr>
            <p:extLst>
              <p:ext uri="{D42A27DB-BD31-4B8C-83A1-F6EECF244321}">
                <p14:modId xmlns:p14="http://schemas.microsoft.com/office/powerpoint/2010/main" val="4176440753"/>
              </p:ext>
            </p:extLst>
          </p:nvPr>
        </p:nvGraphicFramePr>
        <p:xfrm>
          <a:off x="601394" y="1658457"/>
          <a:ext cx="10059572" cy="4297680"/>
        </p:xfrm>
        <a:graphic>
          <a:graphicData uri="http://schemas.openxmlformats.org/drawingml/2006/table">
            <a:tbl>
              <a:tblPr firstRow="1" bandRow="1">
                <a:tableStyleId>{5C22544A-7EE6-4342-B048-85BDC9FD1C3A}</a:tableStyleId>
              </a:tblPr>
              <a:tblGrid>
                <a:gridCol w="5029786">
                  <a:extLst>
                    <a:ext uri="{9D8B030D-6E8A-4147-A177-3AD203B41FA5}">
                      <a16:colId xmlns:a16="http://schemas.microsoft.com/office/drawing/2014/main" xmlns="" val="2482128619"/>
                    </a:ext>
                  </a:extLst>
                </a:gridCol>
                <a:gridCol w="5029786">
                  <a:extLst>
                    <a:ext uri="{9D8B030D-6E8A-4147-A177-3AD203B41FA5}">
                      <a16:colId xmlns:a16="http://schemas.microsoft.com/office/drawing/2014/main" xmlns="" val="758952290"/>
                    </a:ext>
                  </a:extLst>
                </a:gridCol>
              </a:tblGrid>
              <a:tr h="370840">
                <a:tc>
                  <a:txBody>
                    <a:bodyPr/>
                    <a:lstStyle/>
                    <a:p>
                      <a:r>
                        <a:rPr lang="en-US" sz="2000" dirty="0">
                          <a:latin typeface="Metropolis" panose="00000500000000000000"/>
                        </a:rPr>
                        <a:t>Constructor</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etropolis" panose="00000500000000000000"/>
                        </a:rPr>
                        <a:t>Method</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56215173"/>
                  </a:ext>
                </a:extLst>
              </a:tr>
              <a:tr h="370840">
                <a:tc>
                  <a:txBody>
                    <a:bodyPr/>
                    <a:lstStyle/>
                    <a:p>
                      <a:r>
                        <a:rPr lang="en-US" sz="2000" dirty="0">
                          <a:latin typeface="Metropolis" panose="00000500000000000000"/>
                        </a:rPr>
                        <a:t>It is a special type pf method that helps to initialize an object on creation</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etropolis" panose="00000500000000000000"/>
                        </a:rPr>
                        <a:t>A method is a set of instructions to perform dome specific task</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16873072"/>
                  </a:ext>
                </a:extLst>
              </a:tr>
              <a:tr h="370840">
                <a:tc>
                  <a:txBody>
                    <a:bodyPr/>
                    <a:lstStyle/>
                    <a:p>
                      <a:r>
                        <a:rPr lang="en-US" sz="2000" dirty="0">
                          <a:latin typeface="Metropolis" panose="00000500000000000000"/>
                        </a:rPr>
                        <a:t>Has no return type</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etropolis" panose="00000500000000000000"/>
                        </a:rPr>
                        <a:t>May or may not have return type</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703380"/>
                  </a:ext>
                </a:extLst>
              </a:tr>
              <a:tr h="370840">
                <a:tc>
                  <a:txBody>
                    <a:bodyPr/>
                    <a:lstStyle/>
                    <a:p>
                      <a:r>
                        <a:rPr lang="en-US" sz="2000" dirty="0">
                          <a:latin typeface="Metropolis" panose="00000500000000000000"/>
                        </a:rPr>
                        <a:t>If the programmer does not mention constructor, the default constructor will be called.</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etropolis" panose="00000500000000000000"/>
                        </a:rPr>
                        <a:t>There are no default methods</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81417433"/>
                  </a:ext>
                </a:extLst>
              </a:tr>
              <a:tr h="370840">
                <a:tc>
                  <a:txBody>
                    <a:bodyPr/>
                    <a:lstStyle/>
                    <a:p>
                      <a:r>
                        <a:rPr lang="en-US" sz="2000" dirty="0">
                          <a:latin typeface="Metropolis" panose="00000500000000000000"/>
                        </a:rPr>
                        <a:t>Has the same name as the class name</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etropolis" panose="00000500000000000000"/>
                        </a:rPr>
                        <a:t>Can have any name other than keywords</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61633008"/>
                  </a:ext>
                </a:extLst>
              </a:tr>
              <a:tr h="370840">
                <a:tc>
                  <a:txBody>
                    <a:bodyPr/>
                    <a:lstStyle/>
                    <a:p>
                      <a:r>
                        <a:rPr lang="en-US" sz="2000" dirty="0">
                          <a:latin typeface="Metropolis" panose="00000500000000000000"/>
                        </a:rPr>
                        <a:t>Invoked (called) implicitly</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latin typeface="Metropolis" panose="00000500000000000000"/>
                        </a:rPr>
                        <a:t>Invoked (called) explicitly</a:t>
                      </a:r>
                      <a:endParaRPr lang="en-IN" sz="2000" dirty="0">
                        <a:latin typeface="Metropolis" panose="00000500000000000000"/>
                      </a:endParaRPr>
                    </a:p>
                    <a:p>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62397855"/>
                  </a:ext>
                </a:extLst>
              </a:tr>
              <a:tr h="370840">
                <a:tc>
                  <a:txBody>
                    <a:bodyPr/>
                    <a:lstStyle/>
                    <a:p>
                      <a:r>
                        <a:rPr lang="en-US" sz="2000" dirty="0">
                          <a:latin typeface="Metropolis" panose="00000500000000000000"/>
                        </a:rPr>
                        <a:t>Helps to initialize an object</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etropolis" panose="00000500000000000000"/>
                        </a:rPr>
                        <a:t>Helps in exhibiting the functionality of an object</a:t>
                      </a:r>
                      <a:endParaRPr lang="en-IN" sz="2000" dirty="0">
                        <a:latin typeface="Metropolis" panose="0000050000000000000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99494606"/>
                  </a:ext>
                </a:extLst>
              </a:tr>
            </a:tbl>
          </a:graphicData>
        </a:graphic>
      </p:graphicFrame>
    </p:spTree>
    <p:extLst>
      <p:ext uri="{BB962C8B-B14F-4D97-AF65-F5344CB8AC3E}">
        <p14:creationId xmlns:p14="http://schemas.microsoft.com/office/powerpoint/2010/main" val="3082291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algn="ctr">
              <a:buSzPts val="3200"/>
            </a:pPr>
            <a:r>
              <a:rPr lang="en-US" sz="3200" b="1" dirty="0">
                <a:effectLst/>
                <a:latin typeface="Times New Roman" panose="02020603050405020304" pitchFamily="18" charset="0"/>
                <a:ea typeface="Times New Roman" panose="02020603050405020304" pitchFamily="18" charset="0"/>
              </a:rPr>
              <a:t>Classes and 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xmlns="" id="{45C2F672-8912-B32E-7FD8-040BEE52B694}"/>
              </a:ext>
            </a:extLst>
          </p:cNvPr>
          <p:cNvSpPr txBox="1"/>
          <p:nvPr/>
        </p:nvSpPr>
        <p:spPr>
          <a:xfrm>
            <a:off x="460716" y="1015662"/>
            <a:ext cx="6098344" cy="307777"/>
          </a:xfrm>
          <a:prstGeom prst="rect">
            <a:avLst/>
          </a:prstGeom>
          <a:noFill/>
        </p:spPr>
        <p:txBody>
          <a:bodyPr wrap="square">
            <a:spAutoFit/>
          </a:bodyPr>
          <a:lstStyle/>
          <a:p>
            <a:r>
              <a:rPr lang="en-US" b="0" i="0" dirty="0">
                <a:solidFill>
                  <a:srgbClr val="000000"/>
                </a:solidFill>
                <a:effectLst/>
                <a:latin typeface="Nunito" pitchFamily="2" charset="0"/>
              </a:rPr>
              <a:t>.</a:t>
            </a:r>
            <a:endParaRPr lang="en-IN" dirty="0"/>
          </a:p>
        </p:txBody>
      </p:sp>
      <p:sp>
        <p:nvSpPr>
          <p:cNvPr id="6" name="TextBox 5">
            <a:extLst>
              <a:ext uri="{FF2B5EF4-FFF2-40B4-BE49-F238E27FC236}">
                <a16:creationId xmlns:a16="http://schemas.microsoft.com/office/drawing/2014/main" xmlns="" id="{329ECE73-1A28-5064-8C10-5B8491594E03}"/>
              </a:ext>
            </a:extLst>
          </p:cNvPr>
          <p:cNvSpPr txBox="1"/>
          <p:nvPr/>
        </p:nvSpPr>
        <p:spPr>
          <a:xfrm>
            <a:off x="784273" y="1323439"/>
            <a:ext cx="10694963" cy="4478149"/>
          </a:xfrm>
          <a:prstGeom prst="rect">
            <a:avLst/>
          </a:prstGeom>
          <a:noFill/>
        </p:spPr>
        <p:txBody>
          <a:bodyPr wrap="square">
            <a:spAutoFit/>
          </a:bodyPr>
          <a:lstStyle/>
          <a:p>
            <a:pPr fontAlgn="base">
              <a:lnSpc>
                <a:spcPct val="150000"/>
              </a:lnSpc>
            </a:pPr>
            <a:r>
              <a:rPr lang="en-US" sz="2400" b="1" dirty="0">
                <a:effectLst/>
                <a:latin typeface="Times New Roman" panose="02020603050405020304" pitchFamily="18" charset="0"/>
                <a:ea typeface="Times New Roman" panose="02020603050405020304" pitchFamily="18" charset="0"/>
              </a:rPr>
              <a:t>MODULE</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3: Classes and Exceptions				[12</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hours]</a:t>
            </a:r>
            <a:r>
              <a:rPr lang="en-US" sz="2400" b="1" spc="-290" dirty="0">
                <a:effectLst/>
                <a:latin typeface="Times New Roman" panose="02020603050405020304" pitchFamily="18" charset="0"/>
                <a:ea typeface="Times New Roman" panose="02020603050405020304" pitchFamily="18" charset="0"/>
              </a:rPr>
              <a:t> </a:t>
            </a:r>
          </a:p>
          <a:p>
            <a:pPr algn="just" fontAlgn="base">
              <a:lnSpc>
                <a:spcPct val="150000"/>
              </a:lnSpc>
            </a:pPr>
            <a:r>
              <a:rPr lang="en-US" sz="2400" dirty="0">
                <a:effectLst/>
                <a:latin typeface="Times New Roman" panose="02020603050405020304" pitchFamily="18" charset="0"/>
                <a:ea typeface="Times New Roman" panose="02020603050405020304" pitchFamily="18" charset="0"/>
              </a:rPr>
              <a:t>Difference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between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OOP</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POP</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programming,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Classes: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Grouping</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methods,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instance object types, Class constructors, Class interfaces, Class customization, Classes as numeric</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types, Memory allocation and garbage collection, Decorators, Generators, Handling exceptions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 try and except, Multiple exception handlers, raising exceptions, Exceptions with functions,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finally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clean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 Custom</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exception types.</a:t>
            </a:r>
            <a:endParaRPr lang="en-IN" sz="2400" dirty="0">
              <a:effectLst/>
              <a:latin typeface="Times New Roman" panose="02020603050405020304" pitchFamily="18" charset="0"/>
              <a:ea typeface="Times New Roman" panose="02020603050405020304" pitchFamily="18" charset="0"/>
            </a:endParaRPr>
          </a:p>
          <a:p>
            <a:pPr algn="l" fontAlgn="base">
              <a:lnSpc>
                <a:spcPct val="150000"/>
              </a:lnSpc>
            </a:pPr>
            <a:endParaRPr lang="en-US" sz="2400" b="0" i="0" dirty="0">
              <a:solidFill>
                <a:srgbClr val="C00000"/>
              </a:solidFill>
              <a:effectLst/>
              <a:latin typeface="Nunito" pitchFamily="2"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Interfaces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3" name="TextBox 2">
            <a:extLst>
              <a:ext uri="{FF2B5EF4-FFF2-40B4-BE49-F238E27FC236}">
                <a16:creationId xmlns:a16="http://schemas.microsoft.com/office/drawing/2014/main" xmlns="" id="{AEC2A6A3-78F2-4BDB-4748-8411709EB6EA}"/>
              </a:ext>
            </a:extLst>
          </p:cNvPr>
          <p:cNvSpPr txBox="1"/>
          <p:nvPr/>
        </p:nvSpPr>
        <p:spPr>
          <a:xfrm>
            <a:off x="573258" y="1181503"/>
            <a:ext cx="11201400" cy="4633513"/>
          </a:xfrm>
          <a:prstGeom prst="rect">
            <a:avLst/>
          </a:prstGeom>
          <a:noFill/>
        </p:spPr>
        <p:txBody>
          <a:bodyPr wrap="square">
            <a:spAutoFit/>
          </a:bodyPr>
          <a:lstStyle/>
          <a:p>
            <a:pPr algn="l">
              <a:lnSpc>
                <a:spcPct val="120000"/>
              </a:lnSpc>
            </a:pPr>
            <a:r>
              <a:rPr lang="en-US" sz="2400" b="1" i="0" dirty="0">
                <a:solidFill>
                  <a:srgbClr val="FB4040"/>
                </a:solidFill>
                <a:effectLst/>
                <a:latin typeface="+mj-lt"/>
              </a:rPr>
              <a:t>What is an Interface?</a:t>
            </a:r>
          </a:p>
          <a:p>
            <a:pPr marL="342900" indent="-342900" algn="l">
              <a:lnSpc>
                <a:spcPct val="150000"/>
              </a:lnSpc>
              <a:buFont typeface="Arial" panose="020B0604020202020204" pitchFamily="34" charset="0"/>
              <a:buChar char="•"/>
            </a:pPr>
            <a:r>
              <a:rPr lang="en-US" sz="2000" b="0" i="0" dirty="0">
                <a:solidFill>
                  <a:srgbClr val="000000"/>
                </a:solidFill>
                <a:effectLst/>
                <a:latin typeface="+mj-lt"/>
              </a:rPr>
              <a:t>An interface is a collection of method signatures that should be provided by the implementing class.</a:t>
            </a:r>
          </a:p>
          <a:p>
            <a:pPr marL="342900" indent="-342900" algn="l">
              <a:lnSpc>
                <a:spcPct val="150000"/>
              </a:lnSpc>
              <a:buFont typeface="Arial" panose="020B0604020202020204" pitchFamily="34" charset="0"/>
              <a:buChar char="•"/>
            </a:pPr>
            <a:r>
              <a:rPr lang="en-US" sz="2000" b="0" i="0" dirty="0">
                <a:solidFill>
                  <a:srgbClr val="000000"/>
                </a:solidFill>
                <a:effectLst/>
                <a:latin typeface="+mj-lt"/>
              </a:rPr>
              <a:t>An interface contains methods that are abstract in nature. The abstract methods will have the only declaration as there is no implementation.</a:t>
            </a:r>
          </a:p>
          <a:p>
            <a:pPr marL="342900" indent="-342900" algn="l">
              <a:lnSpc>
                <a:spcPct val="150000"/>
              </a:lnSpc>
              <a:buFont typeface="Arial" panose="020B0604020202020204" pitchFamily="34" charset="0"/>
              <a:buChar char="•"/>
            </a:pPr>
            <a:r>
              <a:rPr lang="en-US" sz="2000" b="0" i="0" dirty="0">
                <a:solidFill>
                  <a:srgbClr val="000000"/>
                </a:solidFill>
                <a:effectLst/>
                <a:latin typeface="+mj-lt"/>
              </a:rPr>
              <a:t>An interface in python is defined using python class and is a subclass of interface. Interface which is the parent interface for all interfaces.</a:t>
            </a:r>
          </a:p>
          <a:p>
            <a:pPr marL="342900" indent="-342900" algn="l">
              <a:lnSpc>
                <a:spcPct val="150000"/>
              </a:lnSpc>
              <a:buFont typeface="Arial" panose="020B0604020202020204" pitchFamily="34" charset="0"/>
              <a:buChar char="•"/>
            </a:pPr>
            <a:r>
              <a:rPr lang="en-US" sz="2000" b="0" i="0" dirty="0">
                <a:solidFill>
                  <a:srgbClr val="000000"/>
                </a:solidFill>
                <a:effectLst/>
                <a:latin typeface="+mj-lt"/>
              </a:rPr>
              <a:t>The implementations will be done by the classes which will inherit the interface. </a:t>
            </a:r>
            <a:r>
              <a:rPr lang="en-US" sz="2000" b="1" i="0" dirty="0">
                <a:solidFill>
                  <a:srgbClr val="000000"/>
                </a:solidFill>
                <a:effectLst/>
                <a:latin typeface="+mj-lt"/>
              </a:rPr>
              <a:t>Interfaces in Python</a:t>
            </a:r>
            <a:r>
              <a:rPr lang="en-US" sz="2000" b="0" i="0" dirty="0">
                <a:solidFill>
                  <a:srgbClr val="000000"/>
                </a:solidFill>
                <a:effectLst/>
                <a:latin typeface="+mj-lt"/>
              </a:rPr>
              <a:t> are a little different from other languages like Java or C# or C++.</a:t>
            </a:r>
          </a:p>
          <a:p>
            <a:pPr marL="342900" indent="-342900" algn="l">
              <a:lnSpc>
                <a:spcPct val="150000"/>
              </a:lnSpc>
              <a:buFont typeface="Arial" panose="020B0604020202020204" pitchFamily="34" charset="0"/>
              <a:buChar char="•"/>
            </a:pPr>
            <a:r>
              <a:rPr lang="en-US" sz="2000" b="0" i="0" dirty="0">
                <a:solidFill>
                  <a:srgbClr val="000000"/>
                </a:solidFill>
                <a:effectLst/>
                <a:latin typeface="+mj-lt"/>
              </a:rPr>
              <a:t>Implementing an interface is a way of writing an organized code.</a:t>
            </a:r>
          </a:p>
        </p:txBody>
      </p:sp>
    </p:spTree>
    <p:extLst>
      <p:ext uri="{BB962C8B-B14F-4D97-AF65-F5344CB8AC3E}">
        <p14:creationId xmlns:p14="http://schemas.microsoft.com/office/powerpoint/2010/main" val="4005856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Interfaces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2" name="Rectangle 1">
            <a:extLst>
              <a:ext uri="{FF2B5EF4-FFF2-40B4-BE49-F238E27FC236}">
                <a16:creationId xmlns:a16="http://schemas.microsoft.com/office/drawing/2014/main" xmlns="" id="{A5A459D9-3013-1C28-7992-4B6550242386}"/>
              </a:ext>
            </a:extLst>
          </p:cNvPr>
          <p:cNvSpPr>
            <a:spLocks noChangeArrowheads="1"/>
          </p:cNvSpPr>
          <p:nvPr/>
        </p:nvSpPr>
        <p:spPr bwMode="auto">
          <a:xfrm>
            <a:off x="581300" y="886544"/>
            <a:ext cx="11211950" cy="5482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sng" strike="noStrike" cap="none" normalizeH="0" baseline="0" dirty="0">
                <a:ln>
                  <a:noFill/>
                </a:ln>
                <a:solidFill>
                  <a:srgbClr val="FB4040"/>
                </a:solidFill>
                <a:effectLst/>
                <a:latin typeface="+mn-lt"/>
              </a:rPr>
              <a:t>How to declare an interface in Python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Here, we will see how to declare the </a:t>
            </a:r>
            <a:r>
              <a:rPr kumimoji="0" lang="en-US" altLang="en-US" sz="2000" b="1" i="0" u="none" strike="noStrike" cap="none" normalizeH="0" baseline="0" dirty="0">
                <a:ln>
                  <a:noFill/>
                </a:ln>
                <a:solidFill>
                  <a:srgbClr val="000000"/>
                </a:solidFill>
                <a:effectLst/>
                <a:latin typeface="+mn-lt"/>
              </a:rPr>
              <a:t>interface module</a:t>
            </a:r>
            <a:r>
              <a:rPr kumimoji="0" lang="en-US" altLang="en-US" sz="2000" b="0" i="0" u="none" strike="noStrike" cap="none" normalizeH="0" baseline="0" dirty="0">
                <a:ln>
                  <a:noFill/>
                </a:ln>
                <a:solidFill>
                  <a:srgbClr val="000000"/>
                </a:solidFill>
                <a:effectLst/>
                <a:latin typeface="+mn-lt"/>
              </a:rPr>
              <a:t> in Python.</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B050"/>
                </a:solidFill>
                <a:effectLst/>
                <a:latin typeface="+mn-lt"/>
              </a:rPr>
              <a:t>Syntax:</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C00000"/>
                </a:solidFill>
                <a:effectLst/>
                <a:latin typeface="+mn-lt"/>
              </a:rPr>
              <a:t>	</a:t>
            </a:r>
            <a:r>
              <a:rPr kumimoji="0" lang="en-US" altLang="en-US" sz="2000" b="1" i="0" u="none" strike="noStrike" cap="none" normalizeH="0" baseline="0" dirty="0">
                <a:ln>
                  <a:noFill/>
                </a:ln>
                <a:solidFill>
                  <a:srgbClr val="C00000"/>
                </a:solidFill>
                <a:effectLst/>
                <a:latin typeface="+mn-lt"/>
              </a:rPr>
              <a:t>class </a:t>
            </a:r>
            <a:r>
              <a:rPr kumimoji="0" lang="en-US" altLang="en-US" sz="2000" b="1" i="0" u="none" strike="noStrike" cap="none" normalizeH="0" baseline="0" dirty="0" err="1">
                <a:ln>
                  <a:noFill/>
                </a:ln>
                <a:solidFill>
                  <a:srgbClr val="C00000"/>
                </a:solidFill>
                <a:effectLst/>
                <a:latin typeface="+mn-lt"/>
              </a:rPr>
              <a:t>MyInterface</a:t>
            </a:r>
            <a:r>
              <a:rPr kumimoji="0" lang="en-US" altLang="en-US" sz="2000" b="1" i="0" u="none" strike="noStrike" cap="none" normalizeH="0" baseline="0" dirty="0">
                <a:ln>
                  <a:noFill/>
                </a:ln>
                <a:solidFill>
                  <a:srgbClr val="C00000"/>
                </a:solidFill>
                <a:effectLst/>
                <a:latin typeface="+mn-lt"/>
              </a:rPr>
              <a:t>(</a:t>
            </a:r>
            <a:r>
              <a:rPr kumimoji="0" lang="en-US" altLang="en-US" sz="2000" b="1" i="0" u="none" strike="noStrike" cap="none" normalizeH="0" baseline="0" dirty="0" err="1">
                <a:ln>
                  <a:noFill/>
                </a:ln>
                <a:solidFill>
                  <a:srgbClr val="C00000"/>
                </a:solidFill>
                <a:effectLst/>
                <a:latin typeface="+mn-lt"/>
              </a:rPr>
              <a:t>zope.interface.Interface</a:t>
            </a:r>
            <a:r>
              <a:rPr kumimoji="0" lang="en-US" altLang="en-US" sz="2000" b="1" i="0" u="none" strike="noStrike" cap="none" normalizeH="0" baseline="0" dirty="0">
                <a:ln>
                  <a:noFill/>
                </a:ln>
                <a:solidFill>
                  <a:srgbClr val="C00000"/>
                </a:solidFill>
                <a:effectLst/>
                <a:latin typeface="+mn-lt"/>
              </a:rPr>
              <a:t>)</a:t>
            </a:r>
          </a:p>
          <a:p>
            <a:pPr lvl="0">
              <a:lnSpc>
                <a:spcPct val="150000"/>
              </a:lnSpc>
              <a:buClrTx/>
            </a:pPr>
            <a:r>
              <a:rPr lang="en-US" altLang="en-US" sz="2000" b="1" dirty="0">
                <a:solidFill>
                  <a:srgbClr val="C00000"/>
                </a:solidFill>
                <a:latin typeface="+mn-lt"/>
              </a:rPr>
              <a:t>		# methods and attributes</a:t>
            </a:r>
            <a:endParaRPr kumimoji="0" lang="en-US" altLang="en-US" sz="2000" b="1" i="0" u="none" strike="noStrike" cap="none" normalizeH="0" baseline="0" dirty="0">
              <a:ln>
                <a:noFill/>
              </a:ln>
              <a:solidFill>
                <a:srgbClr val="C00000"/>
              </a:solidFill>
              <a:effectLst/>
              <a:latin typeface="+mn-lt"/>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Firstly, we will</a:t>
            </a:r>
            <a:r>
              <a:rPr kumimoji="0" lang="en-US" altLang="en-US" sz="2000" b="1" i="0" u="none" strike="noStrike" cap="none" normalizeH="0" baseline="0" dirty="0">
                <a:ln>
                  <a:noFill/>
                </a:ln>
                <a:solidFill>
                  <a:srgbClr val="000000"/>
                </a:solidFill>
                <a:effectLst/>
                <a:latin typeface="+mn-lt"/>
              </a:rPr>
              <a:t> import </a:t>
            </a:r>
            <a:r>
              <a:rPr kumimoji="0" lang="en-US" altLang="en-US" sz="2000" b="1" i="0" u="none" strike="noStrike" cap="none" normalizeH="0" baseline="0" dirty="0" err="1">
                <a:ln>
                  <a:noFill/>
                </a:ln>
                <a:solidFill>
                  <a:srgbClr val="000000"/>
                </a:solidFill>
                <a:effectLst/>
                <a:latin typeface="+mn-lt"/>
              </a:rPr>
              <a:t>zope.interface</a:t>
            </a:r>
            <a:r>
              <a:rPr kumimoji="0" lang="en-US" altLang="en-US" sz="2000" b="0" i="0" u="none" strike="noStrike" cap="none" normalizeH="0" baseline="0" dirty="0">
                <a:ln>
                  <a:noFill/>
                </a:ln>
                <a:solidFill>
                  <a:srgbClr val="000000"/>
                </a:solidFill>
                <a:effectLst/>
                <a:latin typeface="+mn-lt"/>
              </a:rPr>
              <a:t> module.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The </a:t>
            </a:r>
            <a:r>
              <a:rPr kumimoji="0" lang="en-US" altLang="en-US" sz="2000" b="1" i="0" u="none" strike="noStrike" cap="none" normalizeH="0" baseline="0" dirty="0" err="1">
                <a:ln>
                  <a:noFill/>
                </a:ln>
                <a:solidFill>
                  <a:srgbClr val="000000"/>
                </a:solidFill>
                <a:effectLst/>
                <a:latin typeface="+mn-lt"/>
              </a:rPr>
              <a:t>zope.interface</a:t>
            </a:r>
            <a:r>
              <a:rPr kumimoji="0" lang="en-US" altLang="en-US" sz="2000" b="0" i="0" u="none" strike="noStrike" cap="none" normalizeH="0" baseline="0" dirty="0">
                <a:ln>
                  <a:noFill/>
                </a:ln>
                <a:solidFill>
                  <a:srgbClr val="000000"/>
                </a:solidFill>
                <a:effectLst/>
                <a:latin typeface="+mn-lt"/>
              </a:rPr>
              <a:t> is a module that is used to implement the object interface in python.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The </a:t>
            </a:r>
            <a:r>
              <a:rPr kumimoji="0" lang="en-US" altLang="en-US" sz="2000" b="1" i="0" u="none" strike="noStrike" cap="none" normalizeH="0" baseline="0" dirty="0" err="1">
                <a:ln>
                  <a:noFill/>
                </a:ln>
                <a:solidFill>
                  <a:srgbClr val="000000"/>
                </a:solidFill>
                <a:effectLst/>
                <a:latin typeface="+mn-lt"/>
              </a:rPr>
              <a:t>zope.interface</a:t>
            </a:r>
            <a:r>
              <a:rPr kumimoji="0" lang="en-US" altLang="en-US" sz="2000" b="0" i="0" u="none" strike="noStrike" cap="none" normalizeH="0" baseline="0" dirty="0">
                <a:ln>
                  <a:noFill/>
                </a:ln>
                <a:solidFill>
                  <a:srgbClr val="000000"/>
                </a:solidFill>
                <a:effectLst/>
                <a:latin typeface="+mn-lt"/>
              </a:rPr>
              <a:t> library is the way to come out of when something is not clear.</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This package export attributes and interfaces directly.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To overcome the uncertainty of the interface </a:t>
            </a:r>
            <a:r>
              <a:rPr kumimoji="0" lang="en-US" altLang="en-US" sz="2000" b="1" i="0" u="none" strike="noStrike" cap="none" normalizeH="0" baseline="0" dirty="0" err="1">
                <a:ln>
                  <a:noFill/>
                </a:ln>
                <a:solidFill>
                  <a:srgbClr val="000000"/>
                </a:solidFill>
                <a:effectLst/>
                <a:latin typeface="+mn-lt"/>
              </a:rPr>
              <a:t>zope</a:t>
            </a:r>
            <a:r>
              <a:rPr kumimoji="0" lang="en-US" altLang="en-US" sz="2000" b="1" i="0" u="none" strike="noStrike" cap="none" normalizeH="0" baseline="0" dirty="0">
                <a:ln>
                  <a:noFill/>
                </a:ln>
                <a:solidFill>
                  <a:srgbClr val="000000"/>
                </a:solidFill>
                <a:effectLst/>
                <a:latin typeface="+mn-lt"/>
              </a:rPr>
              <a:t> module </a:t>
            </a:r>
            <a:r>
              <a:rPr kumimoji="0" lang="en-US" altLang="en-US" sz="2000" b="0" i="0" u="none" strike="noStrike" cap="none" normalizeH="0" baseline="0" dirty="0">
                <a:ln>
                  <a:noFill/>
                </a:ln>
                <a:solidFill>
                  <a:srgbClr val="000000"/>
                </a:solidFill>
                <a:effectLst/>
                <a:latin typeface="+mn-lt"/>
              </a:rPr>
              <a:t>is implemented.</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mn-lt"/>
              </a:rPr>
              <a:t>Implementation by(class) – This function returns a </a:t>
            </a:r>
            <a:r>
              <a:rPr kumimoji="0" lang="en-US" altLang="en-US" sz="2000" b="0" i="0" u="none" strike="noStrike" cap="none" normalizeH="0" baseline="0" dirty="0" err="1">
                <a:ln>
                  <a:noFill/>
                </a:ln>
                <a:solidFill>
                  <a:srgbClr val="000000"/>
                </a:solidFill>
                <a:effectLst/>
                <a:latin typeface="+mn-lt"/>
              </a:rPr>
              <a:t>boolean</a:t>
            </a:r>
            <a:r>
              <a:rPr kumimoji="0" lang="en-US" altLang="en-US" sz="2000" b="0" i="0" u="none" strike="noStrike" cap="none" normalizeH="0" baseline="0" dirty="0">
                <a:ln>
                  <a:noFill/>
                </a:ln>
                <a:solidFill>
                  <a:srgbClr val="000000"/>
                </a:solidFill>
                <a:effectLst/>
                <a:latin typeface="+mn-lt"/>
              </a:rPr>
              <a:t> value. If the class implements the interface it results in</a:t>
            </a:r>
            <a:r>
              <a:rPr kumimoji="0" lang="en-US" altLang="en-US" sz="2000" b="1" i="0" u="none" strike="noStrike" cap="none" normalizeH="0" baseline="0" dirty="0">
                <a:ln>
                  <a:noFill/>
                </a:ln>
                <a:solidFill>
                  <a:srgbClr val="000000"/>
                </a:solidFill>
                <a:effectLst/>
                <a:latin typeface="+mn-lt"/>
              </a:rPr>
              <a:t> True</a:t>
            </a:r>
            <a:r>
              <a:rPr kumimoji="0" lang="en-US" altLang="en-US" sz="2000" b="0" i="0" u="none" strike="noStrike" cap="none" normalizeH="0" baseline="0" dirty="0">
                <a:ln>
                  <a:noFill/>
                </a:ln>
                <a:solidFill>
                  <a:srgbClr val="000000"/>
                </a:solidFill>
                <a:effectLst/>
                <a:latin typeface="+mn-lt"/>
              </a:rPr>
              <a:t> else </a:t>
            </a:r>
            <a:r>
              <a:rPr kumimoji="0" lang="en-US" altLang="en-US" sz="2000" b="1" i="0" u="none" strike="noStrike" cap="none" normalizeH="0" baseline="0" dirty="0">
                <a:ln>
                  <a:noFill/>
                </a:ln>
                <a:solidFill>
                  <a:srgbClr val="000000"/>
                </a:solidFill>
                <a:effectLst/>
                <a:latin typeface="+mn-lt"/>
              </a:rPr>
              <a:t>False</a:t>
            </a:r>
            <a:r>
              <a:rPr kumimoji="0" lang="en-US" altLang="en-US" sz="2000" b="0" i="0" u="none" strike="noStrike" cap="none" normalizeH="0" baseline="0" dirty="0">
                <a:ln>
                  <a:noFill/>
                </a:ln>
                <a:solidFill>
                  <a:srgbClr val="000000"/>
                </a:solidFill>
                <a:effectLst/>
                <a:latin typeface="+mn-lt"/>
              </a:rPr>
              <a:t>.</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888850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Interfaces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2" name="Rectangle 1">
            <a:extLst>
              <a:ext uri="{FF2B5EF4-FFF2-40B4-BE49-F238E27FC236}">
                <a16:creationId xmlns:a16="http://schemas.microsoft.com/office/drawing/2014/main" xmlns="" id="{A5A459D9-3013-1C28-7992-4B6550242386}"/>
              </a:ext>
            </a:extLst>
          </p:cNvPr>
          <p:cNvSpPr>
            <a:spLocks noChangeArrowheads="1"/>
          </p:cNvSpPr>
          <p:nvPr/>
        </p:nvSpPr>
        <p:spPr bwMode="auto">
          <a:xfrm>
            <a:off x="490025" y="991416"/>
            <a:ext cx="11211950" cy="8663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buClrTx/>
            </a:pPr>
            <a:r>
              <a:rPr kumimoji="0" lang="en-US" altLang="en-US" sz="2000" b="1" i="0" u="sng" strike="noStrike" cap="none" normalizeH="0" baseline="0" dirty="0">
                <a:ln>
                  <a:noFill/>
                </a:ln>
                <a:solidFill>
                  <a:srgbClr val="FB4040"/>
                </a:solidFill>
                <a:effectLst/>
                <a:latin typeface="+mn-lt"/>
              </a:rPr>
              <a:t>declare an interface in Python - </a:t>
            </a:r>
            <a:r>
              <a:rPr lang="en-IN" sz="2000" dirty="0">
                <a:latin typeface="+mj-lt"/>
              </a:rPr>
              <a:t>Example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1" i="0" u="sng" strike="noStrike" cap="none" normalizeH="0" baseline="0" dirty="0">
              <a:ln>
                <a:noFill/>
              </a:ln>
              <a:solidFill>
                <a:srgbClr val="FB4040"/>
              </a:solidFill>
              <a:effectLst/>
              <a:latin typeface="+mn-lt"/>
            </a:endParaRPr>
          </a:p>
        </p:txBody>
      </p:sp>
      <p:sp>
        <p:nvSpPr>
          <p:cNvPr id="7" name="TextBox 6">
            <a:extLst>
              <a:ext uri="{FF2B5EF4-FFF2-40B4-BE49-F238E27FC236}">
                <a16:creationId xmlns:a16="http://schemas.microsoft.com/office/drawing/2014/main" xmlns="" id="{578787C2-A7CE-9D51-45B2-8E48C3703EA2}"/>
              </a:ext>
            </a:extLst>
          </p:cNvPr>
          <p:cNvSpPr txBox="1"/>
          <p:nvPr/>
        </p:nvSpPr>
        <p:spPr>
          <a:xfrm>
            <a:off x="490025" y="1309956"/>
            <a:ext cx="10924900" cy="5217326"/>
          </a:xfrm>
          <a:prstGeom prst="rect">
            <a:avLst/>
          </a:prstGeom>
          <a:noFill/>
        </p:spPr>
        <p:txBody>
          <a:bodyPr wrap="square">
            <a:spAutoFit/>
          </a:bodyPr>
          <a:lstStyle/>
          <a:p>
            <a:pPr>
              <a:lnSpc>
                <a:spcPct val="150000"/>
              </a:lnSpc>
            </a:pPr>
            <a:r>
              <a:rPr lang="en-IN" sz="1600" b="1" dirty="0">
                <a:latin typeface="+mj-lt"/>
              </a:rPr>
              <a:t>import </a:t>
            </a:r>
            <a:r>
              <a:rPr lang="en-IN" sz="1600" b="1" dirty="0" err="1">
                <a:latin typeface="+mj-lt"/>
              </a:rPr>
              <a:t>zope.interface</a:t>
            </a:r>
            <a:endParaRPr lang="en-IN" sz="1600" b="1" dirty="0">
              <a:latin typeface="+mj-lt"/>
            </a:endParaRPr>
          </a:p>
          <a:p>
            <a:pPr>
              <a:lnSpc>
                <a:spcPct val="150000"/>
              </a:lnSpc>
            </a:pPr>
            <a:r>
              <a:rPr lang="en-IN" sz="1600" b="1" dirty="0">
                <a:latin typeface="+mj-lt"/>
              </a:rPr>
              <a:t>class </a:t>
            </a:r>
            <a:r>
              <a:rPr lang="en-IN" sz="1600" b="1" dirty="0" err="1">
                <a:latin typeface="+mj-lt"/>
              </a:rPr>
              <a:t>MyInterface</a:t>
            </a:r>
            <a:r>
              <a:rPr lang="en-IN" sz="1600" b="1" dirty="0">
                <a:latin typeface="+mj-lt"/>
              </a:rPr>
              <a:t>(</a:t>
            </a:r>
            <a:r>
              <a:rPr lang="en-IN" sz="1600" b="1" dirty="0" err="1">
                <a:latin typeface="+mj-lt"/>
              </a:rPr>
              <a:t>zope.interface.Interface</a:t>
            </a:r>
            <a:r>
              <a:rPr lang="en-IN" sz="1600" b="1" dirty="0">
                <a:latin typeface="+mj-lt"/>
              </a:rPr>
              <a:t>):</a:t>
            </a:r>
          </a:p>
          <a:p>
            <a:pPr>
              <a:lnSpc>
                <a:spcPct val="150000"/>
              </a:lnSpc>
            </a:pPr>
            <a:r>
              <a:rPr lang="en-IN" sz="1600" b="1" dirty="0">
                <a:latin typeface="+mj-lt"/>
              </a:rPr>
              <a:t>    x = </a:t>
            </a:r>
            <a:r>
              <a:rPr lang="en-IN" sz="1600" b="1" dirty="0" err="1">
                <a:latin typeface="+mj-lt"/>
              </a:rPr>
              <a:t>zope.interface.Attribute</a:t>
            </a:r>
            <a:r>
              <a:rPr lang="en-IN" sz="1600" b="1" dirty="0">
                <a:latin typeface="+mj-lt"/>
              </a:rPr>
              <a:t>("foo")</a:t>
            </a:r>
          </a:p>
          <a:p>
            <a:pPr>
              <a:lnSpc>
                <a:spcPct val="150000"/>
              </a:lnSpc>
            </a:pPr>
            <a:r>
              <a:rPr lang="en-IN" sz="1600" b="1" dirty="0">
                <a:latin typeface="+mj-lt"/>
              </a:rPr>
              <a:t>    def method1(self, x):</a:t>
            </a:r>
          </a:p>
          <a:p>
            <a:pPr>
              <a:lnSpc>
                <a:spcPct val="150000"/>
              </a:lnSpc>
            </a:pPr>
            <a:r>
              <a:rPr lang="en-IN" sz="1600" b="1" dirty="0">
                <a:latin typeface="+mj-lt"/>
              </a:rPr>
              <a:t>        pass</a:t>
            </a:r>
          </a:p>
          <a:p>
            <a:pPr>
              <a:lnSpc>
                <a:spcPct val="150000"/>
              </a:lnSpc>
            </a:pPr>
            <a:r>
              <a:rPr lang="en-IN" sz="1600" b="1" dirty="0">
                <a:latin typeface="+mj-lt"/>
              </a:rPr>
              <a:t>    def method2(self):</a:t>
            </a:r>
          </a:p>
          <a:p>
            <a:pPr>
              <a:lnSpc>
                <a:spcPct val="150000"/>
              </a:lnSpc>
            </a:pPr>
            <a:r>
              <a:rPr lang="en-IN" sz="1600" b="1" dirty="0">
                <a:latin typeface="+mj-lt"/>
              </a:rPr>
              <a:t>        pass    </a:t>
            </a:r>
          </a:p>
          <a:p>
            <a:pPr>
              <a:lnSpc>
                <a:spcPct val="150000"/>
              </a:lnSpc>
            </a:pPr>
            <a:r>
              <a:rPr lang="en-IN" sz="1600" b="1" dirty="0">
                <a:latin typeface="+mj-lt"/>
              </a:rPr>
              <a:t>print(type(</a:t>
            </a:r>
            <a:r>
              <a:rPr lang="en-IN" sz="1600" b="1" dirty="0" err="1">
                <a:latin typeface="+mj-lt"/>
              </a:rPr>
              <a:t>MyInterface</a:t>
            </a:r>
            <a:r>
              <a:rPr lang="en-IN" sz="1600" b="1" dirty="0">
                <a:latin typeface="+mj-lt"/>
              </a:rPr>
              <a:t>))</a:t>
            </a:r>
          </a:p>
          <a:p>
            <a:pPr>
              <a:lnSpc>
                <a:spcPct val="150000"/>
              </a:lnSpc>
            </a:pPr>
            <a:r>
              <a:rPr lang="en-IN" sz="1600" b="1" dirty="0">
                <a:latin typeface="+mj-lt"/>
              </a:rPr>
              <a:t>print(</a:t>
            </a:r>
            <a:r>
              <a:rPr lang="en-IN" sz="1600" b="1" dirty="0" err="1">
                <a:latin typeface="+mj-lt"/>
              </a:rPr>
              <a:t>MyInterface</a:t>
            </a:r>
            <a:r>
              <a:rPr lang="en-IN" sz="1600" b="1" dirty="0">
                <a:latin typeface="+mj-lt"/>
              </a:rPr>
              <a:t>.__module__)</a:t>
            </a:r>
          </a:p>
          <a:p>
            <a:pPr>
              <a:lnSpc>
                <a:spcPct val="150000"/>
              </a:lnSpc>
            </a:pPr>
            <a:r>
              <a:rPr lang="en-IN" sz="1600" b="1" dirty="0">
                <a:latin typeface="+mj-lt"/>
              </a:rPr>
              <a:t>print(</a:t>
            </a:r>
            <a:r>
              <a:rPr lang="en-IN" sz="1600" b="1" dirty="0" err="1">
                <a:latin typeface="+mj-lt"/>
              </a:rPr>
              <a:t>MyInterface</a:t>
            </a:r>
            <a:r>
              <a:rPr lang="en-IN" sz="1600" b="1" dirty="0">
                <a:latin typeface="+mj-lt"/>
              </a:rPr>
              <a:t>.__name__)</a:t>
            </a:r>
          </a:p>
          <a:p>
            <a:pPr>
              <a:lnSpc>
                <a:spcPct val="150000"/>
              </a:lnSpc>
            </a:pPr>
            <a:r>
              <a:rPr lang="en-IN" sz="1600" b="1" dirty="0">
                <a:solidFill>
                  <a:srgbClr val="00B050"/>
                </a:solidFill>
                <a:latin typeface="+mj-lt"/>
              </a:rPr>
              <a:t>  # get attribute</a:t>
            </a:r>
          </a:p>
          <a:p>
            <a:pPr>
              <a:lnSpc>
                <a:spcPct val="150000"/>
              </a:lnSpc>
            </a:pPr>
            <a:r>
              <a:rPr lang="en-IN" sz="1600" b="1" dirty="0">
                <a:latin typeface="+mj-lt"/>
              </a:rPr>
              <a:t>x = </a:t>
            </a:r>
            <a:r>
              <a:rPr lang="en-IN" sz="1600" b="1" dirty="0" err="1">
                <a:latin typeface="+mj-lt"/>
              </a:rPr>
              <a:t>MyInterface</a:t>
            </a:r>
            <a:r>
              <a:rPr lang="en-IN" sz="1600" b="1" dirty="0">
                <a:latin typeface="+mj-lt"/>
              </a:rPr>
              <a:t>['x']</a:t>
            </a:r>
          </a:p>
          <a:p>
            <a:pPr>
              <a:lnSpc>
                <a:spcPct val="150000"/>
              </a:lnSpc>
            </a:pPr>
            <a:r>
              <a:rPr lang="en-IN" sz="1600" b="1" dirty="0">
                <a:latin typeface="+mj-lt"/>
              </a:rPr>
              <a:t>print(x)</a:t>
            </a:r>
          </a:p>
          <a:p>
            <a:pPr>
              <a:lnSpc>
                <a:spcPct val="150000"/>
              </a:lnSpc>
            </a:pPr>
            <a:r>
              <a:rPr lang="en-IN" sz="1600" b="1" dirty="0">
                <a:latin typeface="+mj-lt"/>
              </a:rPr>
              <a:t>print(type(x))</a:t>
            </a:r>
          </a:p>
        </p:txBody>
      </p:sp>
      <p:sp>
        <p:nvSpPr>
          <p:cNvPr id="9" name="TextBox 8">
            <a:extLst>
              <a:ext uri="{FF2B5EF4-FFF2-40B4-BE49-F238E27FC236}">
                <a16:creationId xmlns:a16="http://schemas.microsoft.com/office/drawing/2014/main" xmlns="" id="{FCE2E74F-5B88-B979-4703-DC3C2605310D}"/>
              </a:ext>
            </a:extLst>
          </p:cNvPr>
          <p:cNvSpPr txBox="1"/>
          <p:nvPr/>
        </p:nvSpPr>
        <p:spPr>
          <a:xfrm>
            <a:off x="4991685" y="3061177"/>
            <a:ext cx="6710290" cy="2262671"/>
          </a:xfrm>
          <a:prstGeom prst="rect">
            <a:avLst/>
          </a:prstGeom>
          <a:noFill/>
          <a:ln>
            <a:solidFill>
              <a:schemeClr val="tx1"/>
            </a:solidFill>
          </a:ln>
        </p:spPr>
        <p:txBody>
          <a:bodyPr wrap="square">
            <a:spAutoFit/>
          </a:bodyPr>
          <a:lstStyle/>
          <a:p>
            <a:pPr>
              <a:lnSpc>
                <a:spcPct val="150000"/>
              </a:lnSpc>
            </a:pPr>
            <a:r>
              <a:rPr lang="en-IN" sz="1600" b="1" dirty="0">
                <a:solidFill>
                  <a:srgbClr val="0070C0"/>
                </a:solidFill>
              </a:rPr>
              <a:t>Output :</a:t>
            </a:r>
          </a:p>
          <a:p>
            <a:pPr>
              <a:lnSpc>
                <a:spcPct val="150000"/>
              </a:lnSpc>
            </a:pPr>
            <a:r>
              <a:rPr lang="en-IN" sz="1600" b="1" dirty="0">
                <a:solidFill>
                  <a:srgbClr val="0070C0"/>
                </a:solidFill>
              </a:rPr>
              <a:t>&lt;class </a:t>
            </a:r>
            <a:r>
              <a:rPr lang="en-IN" sz="1600" b="1" dirty="0" err="1">
                <a:solidFill>
                  <a:srgbClr val="0070C0"/>
                </a:solidFill>
              </a:rPr>
              <a:t>zope.interface.interface.InterfaceClass</a:t>
            </a:r>
            <a:r>
              <a:rPr lang="en-IN" sz="1600" b="1" dirty="0">
                <a:solidFill>
                  <a:srgbClr val="0070C0"/>
                </a:solidFill>
              </a:rPr>
              <a:t>&gt;</a:t>
            </a:r>
          </a:p>
          <a:p>
            <a:pPr>
              <a:lnSpc>
                <a:spcPct val="150000"/>
              </a:lnSpc>
            </a:pPr>
            <a:r>
              <a:rPr lang="en-IN" sz="1600" b="1" dirty="0">
                <a:solidFill>
                  <a:srgbClr val="0070C0"/>
                </a:solidFill>
              </a:rPr>
              <a:t>__main__</a:t>
            </a:r>
          </a:p>
          <a:p>
            <a:pPr>
              <a:lnSpc>
                <a:spcPct val="150000"/>
              </a:lnSpc>
            </a:pPr>
            <a:r>
              <a:rPr lang="en-IN" sz="1600" b="1" dirty="0" err="1">
                <a:solidFill>
                  <a:srgbClr val="0070C0"/>
                </a:solidFill>
              </a:rPr>
              <a:t>MyInterface</a:t>
            </a:r>
            <a:endParaRPr lang="en-IN" sz="1600" b="1" dirty="0">
              <a:solidFill>
                <a:srgbClr val="0070C0"/>
              </a:solidFill>
            </a:endParaRPr>
          </a:p>
          <a:p>
            <a:pPr>
              <a:lnSpc>
                <a:spcPct val="150000"/>
              </a:lnSpc>
            </a:pPr>
            <a:r>
              <a:rPr lang="en-IN" sz="1600" b="1" dirty="0">
                <a:solidFill>
                  <a:srgbClr val="0070C0"/>
                </a:solidFill>
              </a:rPr>
              <a:t>&lt;</a:t>
            </a:r>
            <a:r>
              <a:rPr lang="en-IN" sz="1600" b="1" dirty="0" err="1">
                <a:solidFill>
                  <a:srgbClr val="0070C0"/>
                </a:solidFill>
              </a:rPr>
              <a:t>zope.interface.interface.Attribute</a:t>
            </a:r>
            <a:r>
              <a:rPr lang="en-IN" sz="1600" b="1" dirty="0">
                <a:solidFill>
                  <a:srgbClr val="0070C0"/>
                </a:solidFill>
              </a:rPr>
              <a:t> object at 0x00000270A8C74358&gt;</a:t>
            </a:r>
          </a:p>
          <a:p>
            <a:pPr>
              <a:lnSpc>
                <a:spcPct val="150000"/>
              </a:lnSpc>
            </a:pPr>
            <a:r>
              <a:rPr lang="en-IN" sz="1600" b="1" dirty="0">
                <a:solidFill>
                  <a:srgbClr val="0070C0"/>
                </a:solidFill>
              </a:rPr>
              <a:t>&lt;class '</a:t>
            </a:r>
            <a:r>
              <a:rPr lang="en-IN" sz="1600" b="1" dirty="0" err="1">
                <a:solidFill>
                  <a:srgbClr val="0070C0"/>
                </a:solidFill>
              </a:rPr>
              <a:t>zope.interface.interface.Attribute</a:t>
            </a:r>
            <a:r>
              <a:rPr lang="en-IN" sz="1600" b="1" dirty="0">
                <a:solidFill>
                  <a:srgbClr val="0070C0"/>
                </a:solidFill>
              </a:rPr>
              <a:t>'&gt;</a:t>
            </a:r>
          </a:p>
        </p:txBody>
      </p:sp>
    </p:spTree>
    <p:extLst>
      <p:ext uri="{BB962C8B-B14F-4D97-AF65-F5344CB8AC3E}">
        <p14:creationId xmlns:p14="http://schemas.microsoft.com/office/powerpoint/2010/main" val="4009972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Interfaces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3" name="TextBox 2">
            <a:extLst>
              <a:ext uri="{FF2B5EF4-FFF2-40B4-BE49-F238E27FC236}">
                <a16:creationId xmlns:a16="http://schemas.microsoft.com/office/drawing/2014/main" xmlns="" id="{C90B5987-9C4D-BA77-DB7F-ED525A4A6973}"/>
              </a:ext>
            </a:extLst>
          </p:cNvPr>
          <p:cNvSpPr txBox="1"/>
          <p:nvPr/>
        </p:nvSpPr>
        <p:spPr>
          <a:xfrm>
            <a:off x="601394" y="1094880"/>
            <a:ext cx="6098344" cy="461665"/>
          </a:xfrm>
          <a:prstGeom prst="rect">
            <a:avLst/>
          </a:prstGeom>
          <a:noFill/>
        </p:spPr>
        <p:txBody>
          <a:bodyPr wrap="square">
            <a:spAutoFit/>
          </a:bodyPr>
          <a:lstStyle/>
          <a:p>
            <a:pPr fontAlgn="base"/>
            <a:r>
              <a:rPr lang="en-IN" sz="2400" b="1" i="0" dirty="0">
                <a:solidFill>
                  <a:srgbClr val="C00000"/>
                </a:solidFill>
                <a:effectLst/>
                <a:latin typeface="+mj-lt"/>
              </a:rPr>
              <a:t>Implementing interface</a:t>
            </a:r>
          </a:p>
        </p:txBody>
      </p:sp>
      <p:sp>
        <p:nvSpPr>
          <p:cNvPr id="5" name="TextBox 4">
            <a:extLst>
              <a:ext uri="{FF2B5EF4-FFF2-40B4-BE49-F238E27FC236}">
                <a16:creationId xmlns:a16="http://schemas.microsoft.com/office/drawing/2014/main" xmlns="" id="{6144F422-6766-8FCC-17A5-AF28677AB391}"/>
              </a:ext>
            </a:extLst>
          </p:cNvPr>
          <p:cNvSpPr txBox="1"/>
          <p:nvPr/>
        </p:nvSpPr>
        <p:spPr>
          <a:xfrm>
            <a:off x="453682" y="1710472"/>
            <a:ext cx="10861596" cy="474431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273239"/>
                </a:solidFill>
                <a:effectLst/>
                <a:latin typeface="Nunito" pitchFamily="2" charset="0"/>
              </a:rPr>
              <a:t>Interface acts as a blueprint for designing classes, so interfaces are implemented using </a:t>
            </a:r>
            <a:r>
              <a:rPr lang="en-US" sz="2400" b="1" i="0" dirty="0">
                <a:solidFill>
                  <a:srgbClr val="273239"/>
                </a:solidFill>
                <a:effectLst/>
                <a:latin typeface="Nunito" pitchFamily="2" charset="0"/>
              </a:rPr>
              <a:t>implementer</a:t>
            </a:r>
            <a:r>
              <a:rPr lang="en-US" sz="2400" b="0" i="0" dirty="0">
                <a:solidFill>
                  <a:srgbClr val="273239"/>
                </a:solidFill>
                <a:effectLst/>
                <a:latin typeface="Nunito" pitchFamily="2" charset="0"/>
              </a:rPr>
              <a:t> decorator on class. </a:t>
            </a:r>
          </a:p>
          <a:p>
            <a:pPr marL="342900" indent="-342900" algn="just">
              <a:lnSpc>
                <a:spcPct val="150000"/>
              </a:lnSpc>
              <a:buFont typeface="Arial" panose="020B0604020202020204" pitchFamily="34" charset="0"/>
              <a:buChar char="•"/>
            </a:pPr>
            <a:r>
              <a:rPr lang="en-US" sz="2400" b="0" i="0" dirty="0">
                <a:solidFill>
                  <a:srgbClr val="273239"/>
                </a:solidFill>
                <a:effectLst/>
                <a:latin typeface="Nunito" pitchFamily="2" charset="0"/>
              </a:rPr>
              <a:t>If a class implements an interface, then the instances of the class provide the interface. Objects can provide interfaces directly, in addition to what their classes implement.</a:t>
            </a:r>
          </a:p>
          <a:p>
            <a:pPr marL="365125" algn="just">
              <a:lnSpc>
                <a:spcPct val="150000"/>
              </a:lnSpc>
            </a:pPr>
            <a:r>
              <a:rPr lang="en-US" sz="2400" b="1" dirty="0">
                <a:solidFill>
                  <a:srgbClr val="C00000"/>
                </a:solidFill>
              </a:rPr>
              <a:t>Syntax : </a:t>
            </a:r>
          </a:p>
          <a:p>
            <a:pPr marL="365125" algn="just">
              <a:lnSpc>
                <a:spcPct val="150000"/>
              </a:lnSpc>
            </a:pPr>
            <a:r>
              <a:rPr lang="en-US" sz="2000" b="1" dirty="0">
                <a:solidFill>
                  <a:srgbClr val="0070C0"/>
                </a:solidFill>
              </a:rPr>
              <a:t>@zope.interface.implementer(*interfaces)</a:t>
            </a:r>
          </a:p>
          <a:p>
            <a:pPr marL="365125" algn="just">
              <a:lnSpc>
                <a:spcPct val="150000"/>
              </a:lnSpc>
            </a:pPr>
            <a:r>
              <a:rPr lang="en-US" sz="2000" b="1" dirty="0">
                <a:solidFill>
                  <a:srgbClr val="0070C0"/>
                </a:solidFill>
              </a:rPr>
              <a:t>class </a:t>
            </a:r>
            <a:r>
              <a:rPr lang="en-US" sz="2000" b="1" dirty="0" err="1">
                <a:solidFill>
                  <a:srgbClr val="0070C0"/>
                </a:solidFill>
              </a:rPr>
              <a:t>Class_name</a:t>
            </a:r>
            <a:r>
              <a:rPr lang="en-US" sz="2000" b="1" dirty="0">
                <a:solidFill>
                  <a:srgbClr val="0070C0"/>
                </a:solidFill>
              </a:rPr>
              <a:t>:</a:t>
            </a:r>
          </a:p>
          <a:p>
            <a:pPr marL="365125" algn="just">
              <a:lnSpc>
                <a:spcPct val="150000"/>
              </a:lnSpc>
            </a:pPr>
            <a:r>
              <a:rPr lang="en-US" sz="2000" b="1" dirty="0">
                <a:solidFill>
                  <a:srgbClr val="0070C0"/>
                </a:solidFill>
              </a:rPr>
              <a:t>    # methods</a:t>
            </a:r>
            <a:endParaRPr lang="en-IN" sz="2000" b="1" dirty="0">
              <a:solidFill>
                <a:srgbClr val="0070C0"/>
              </a:solidFill>
            </a:endParaRPr>
          </a:p>
        </p:txBody>
      </p:sp>
    </p:spTree>
    <p:extLst>
      <p:ext uri="{BB962C8B-B14F-4D97-AF65-F5344CB8AC3E}">
        <p14:creationId xmlns:p14="http://schemas.microsoft.com/office/powerpoint/2010/main" val="1132925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Interfaces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3" name="TextBox 2">
            <a:extLst>
              <a:ext uri="{FF2B5EF4-FFF2-40B4-BE49-F238E27FC236}">
                <a16:creationId xmlns:a16="http://schemas.microsoft.com/office/drawing/2014/main" xmlns="" id="{C90B5987-9C4D-BA77-DB7F-ED525A4A6973}"/>
              </a:ext>
            </a:extLst>
          </p:cNvPr>
          <p:cNvSpPr txBox="1"/>
          <p:nvPr/>
        </p:nvSpPr>
        <p:spPr>
          <a:xfrm>
            <a:off x="601394" y="1094880"/>
            <a:ext cx="6098344" cy="461665"/>
          </a:xfrm>
          <a:prstGeom prst="rect">
            <a:avLst/>
          </a:prstGeom>
          <a:noFill/>
        </p:spPr>
        <p:txBody>
          <a:bodyPr wrap="square">
            <a:spAutoFit/>
          </a:bodyPr>
          <a:lstStyle/>
          <a:p>
            <a:pPr fontAlgn="base"/>
            <a:r>
              <a:rPr lang="en-IN" sz="2400" b="1" i="0" dirty="0">
                <a:solidFill>
                  <a:srgbClr val="C00000"/>
                </a:solidFill>
                <a:effectLst/>
                <a:latin typeface="+mj-lt"/>
              </a:rPr>
              <a:t>Implementing interface - Example</a:t>
            </a:r>
          </a:p>
        </p:txBody>
      </p:sp>
      <p:sp>
        <p:nvSpPr>
          <p:cNvPr id="4" name="TextBox 3">
            <a:extLst>
              <a:ext uri="{FF2B5EF4-FFF2-40B4-BE49-F238E27FC236}">
                <a16:creationId xmlns:a16="http://schemas.microsoft.com/office/drawing/2014/main" xmlns="" id="{F915FF4E-B018-CD7B-A444-8BDA236D4C2C}"/>
              </a:ext>
            </a:extLst>
          </p:cNvPr>
          <p:cNvSpPr txBox="1"/>
          <p:nvPr/>
        </p:nvSpPr>
        <p:spPr>
          <a:xfrm>
            <a:off x="601394" y="1550758"/>
            <a:ext cx="6098344" cy="4708981"/>
          </a:xfrm>
          <a:prstGeom prst="rect">
            <a:avLst/>
          </a:prstGeom>
          <a:noFill/>
        </p:spPr>
        <p:txBody>
          <a:bodyPr wrap="square">
            <a:spAutoFit/>
          </a:bodyPr>
          <a:lstStyle/>
          <a:p>
            <a:r>
              <a:rPr lang="en-IN" sz="2000" dirty="0"/>
              <a:t>import </a:t>
            </a:r>
            <a:r>
              <a:rPr lang="en-IN" sz="2000" dirty="0" err="1"/>
              <a:t>zope.interface</a:t>
            </a:r>
            <a:endParaRPr lang="en-IN" sz="2000" dirty="0"/>
          </a:p>
          <a:p>
            <a:r>
              <a:rPr lang="en-IN" sz="2000" dirty="0"/>
              <a:t>    </a:t>
            </a:r>
          </a:p>
          <a:p>
            <a:r>
              <a:rPr lang="en-IN" sz="2000" dirty="0">
                <a:solidFill>
                  <a:srgbClr val="7030A0"/>
                </a:solidFill>
              </a:rPr>
              <a:t>class </a:t>
            </a:r>
            <a:r>
              <a:rPr lang="en-IN" sz="2000" dirty="0" err="1">
                <a:solidFill>
                  <a:srgbClr val="7030A0"/>
                </a:solidFill>
              </a:rPr>
              <a:t>MyInterface</a:t>
            </a:r>
            <a:r>
              <a:rPr lang="en-IN" sz="2000" dirty="0">
                <a:solidFill>
                  <a:srgbClr val="7030A0"/>
                </a:solidFill>
              </a:rPr>
              <a:t>(</a:t>
            </a:r>
            <a:r>
              <a:rPr lang="en-IN" sz="2000" dirty="0" err="1">
                <a:solidFill>
                  <a:srgbClr val="7030A0"/>
                </a:solidFill>
              </a:rPr>
              <a:t>zope.interface.Interface</a:t>
            </a:r>
            <a:r>
              <a:rPr lang="en-IN" sz="2000" dirty="0">
                <a:solidFill>
                  <a:srgbClr val="7030A0"/>
                </a:solidFill>
              </a:rPr>
              <a:t>):</a:t>
            </a:r>
          </a:p>
          <a:p>
            <a:r>
              <a:rPr lang="en-IN" sz="2000" dirty="0">
                <a:solidFill>
                  <a:srgbClr val="7030A0"/>
                </a:solidFill>
              </a:rPr>
              <a:t>    x = </a:t>
            </a:r>
            <a:r>
              <a:rPr lang="en-IN" sz="2000" dirty="0" err="1">
                <a:solidFill>
                  <a:srgbClr val="7030A0"/>
                </a:solidFill>
              </a:rPr>
              <a:t>zope.interface.Attribute</a:t>
            </a:r>
            <a:r>
              <a:rPr lang="en-IN" sz="2000" dirty="0">
                <a:solidFill>
                  <a:srgbClr val="7030A0"/>
                </a:solidFill>
              </a:rPr>
              <a:t>("foo")</a:t>
            </a:r>
          </a:p>
          <a:p>
            <a:r>
              <a:rPr lang="en-IN" sz="2000" dirty="0">
                <a:solidFill>
                  <a:srgbClr val="7030A0"/>
                </a:solidFill>
              </a:rPr>
              <a:t>    def method1(self, x):</a:t>
            </a:r>
          </a:p>
          <a:p>
            <a:r>
              <a:rPr lang="en-IN" sz="2000" dirty="0">
                <a:solidFill>
                  <a:srgbClr val="7030A0"/>
                </a:solidFill>
              </a:rPr>
              <a:t>        pass</a:t>
            </a:r>
          </a:p>
          <a:p>
            <a:r>
              <a:rPr lang="en-IN" sz="2000" dirty="0">
                <a:solidFill>
                  <a:srgbClr val="7030A0"/>
                </a:solidFill>
              </a:rPr>
              <a:t>    def method2(self):</a:t>
            </a:r>
          </a:p>
          <a:p>
            <a:r>
              <a:rPr lang="en-IN" sz="2000" dirty="0">
                <a:solidFill>
                  <a:srgbClr val="7030A0"/>
                </a:solidFill>
              </a:rPr>
              <a:t>        pass</a:t>
            </a:r>
          </a:p>
          <a:p>
            <a:r>
              <a:rPr lang="en-IN" sz="2000" dirty="0"/>
              <a:t>  </a:t>
            </a:r>
          </a:p>
          <a:p>
            <a:r>
              <a:rPr lang="en-IN" sz="2000" dirty="0"/>
              <a:t>@zope.interface.implementer(MyInterface)</a:t>
            </a:r>
          </a:p>
          <a:p>
            <a:r>
              <a:rPr lang="en-IN" sz="2000" dirty="0">
                <a:solidFill>
                  <a:srgbClr val="0070C0"/>
                </a:solidFill>
              </a:rPr>
              <a:t>class </a:t>
            </a:r>
            <a:r>
              <a:rPr lang="en-IN" sz="2000" dirty="0" err="1">
                <a:solidFill>
                  <a:srgbClr val="0070C0"/>
                </a:solidFill>
              </a:rPr>
              <a:t>MyClass</a:t>
            </a:r>
            <a:r>
              <a:rPr lang="en-IN" sz="2000" dirty="0">
                <a:solidFill>
                  <a:srgbClr val="0070C0"/>
                </a:solidFill>
              </a:rPr>
              <a:t>:</a:t>
            </a:r>
          </a:p>
          <a:p>
            <a:r>
              <a:rPr lang="en-IN" sz="2000" dirty="0">
                <a:solidFill>
                  <a:srgbClr val="0070C0"/>
                </a:solidFill>
              </a:rPr>
              <a:t>    def method1(self, x):</a:t>
            </a:r>
          </a:p>
          <a:p>
            <a:r>
              <a:rPr lang="en-IN" sz="2000" dirty="0">
                <a:solidFill>
                  <a:srgbClr val="0070C0"/>
                </a:solidFill>
              </a:rPr>
              <a:t>        return x**2</a:t>
            </a:r>
          </a:p>
          <a:p>
            <a:r>
              <a:rPr lang="en-IN" sz="2000" dirty="0">
                <a:solidFill>
                  <a:srgbClr val="0070C0"/>
                </a:solidFill>
              </a:rPr>
              <a:t>    def method2(self):</a:t>
            </a:r>
          </a:p>
          <a:p>
            <a:r>
              <a:rPr lang="en-IN" sz="2000" dirty="0">
                <a:solidFill>
                  <a:srgbClr val="0070C0"/>
                </a:solidFill>
              </a:rPr>
              <a:t>        return "foo"</a:t>
            </a:r>
          </a:p>
        </p:txBody>
      </p:sp>
    </p:spTree>
    <p:extLst>
      <p:ext uri="{BB962C8B-B14F-4D97-AF65-F5344CB8AC3E}">
        <p14:creationId xmlns:p14="http://schemas.microsoft.com/office/powerpoint/2010/main" val="26946674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3" name="TextBox 2">
            <a:extLst>
              <a:ext uri="{FF2B5EF4-FFF2-40B4-BE49-F238E27FC236}">
                <a16:creationId xmlns:a16="http://schemas.microsoft.com/office/drawing/2014/main" xmlns="" id="{3F773305-7456-2842-13CE-26CA53904653}"/>
              </a:ext>
            </a:extLst>
          </p:cNvPr>
          <p:cNvSpPr txBox="1"/>
          <p:nvPr/>
        </p:nvSpPr>
        <p:spPr>
          <a:xfrm>
            <a:off x="615461" y="1105170"/>
            <a:ext cx="10680896" cy="523220"/>
          </a:xfrm>
          <a:prstGeom prst="rect">
            <a:avLst/>
          </a:prstGeom>
          <a:noFill/>
        </p:spPr>
        <p:txBody>
          <a:bodyPr wrap="square">
            <a:spAutoFit/>
          </a:bodyPr>
          <a:lstStyle/>
          <a:p>
            <a:pPr algn="l" fontAlgn="base"/>
            <a:r>
              <a:rPr lang="en-US" sz="2800" b="1" i="0" dirty="0">
                <a:solidFill>
                  <a:srgbClr val="C00000"/>
                </a:solidFill>
                <a:effectLst/>
                <a:latin typeface="Source Sans Pro" panose="020B0503030403020204" pitchFamily="34" charset="0"/>
              </a:rPr>
              <a:t>Customize your Python class with Magic or </a:t>
            </a:r>
            <a:r>
              <a:rPr lang="en-US" sz="2800" b="1" i="0" dirty="0" err="1">
                <a:solidFill>
                  <a:srgbClr val="C00000"/>
                </a:solidFill>
                <a:effectLst/>
                <a:latin typeface="Source Sans Pro" panose="020B0503030403020204" pitchFamily="34" charset="0"/>
              </a:rPr>
              <a:t>Dunder</a:t>
            </a:r>
            <a:r>
              <a:rPr lang="en-US" sz="2800" b="1" i="0" dirty="0">
                <a:solidFill>
                  <a:srgbClr val="C00000"/>
                </a:solidFill>
                <a:effectLst/>
                <a:latin typeface="Source Sans Pro" panose="020B0503030403020204" pitchFamily="34" charset="0"/>
              </a:rPr>
              <a:t> methods</a:t>
            </a:r>
          </a:p>
        </p:txBody>
      </p:sp>
      <p:sp>
        <p:nvSpPr>
          <p:cNvPr id="5" name="TextBox 4">
            <a:extLst>
              <a:ext uri="{FF2B5EF4-FFF2-40B4-BE49-F238E27FC236}">
                <a16:creationId xmlns:a16="http://schemas.microsoft.com/office/drawing/2014/main" xmlns="" id="{9E66192D-5979-F252-2132-FC2F16C03623}"/>
              </a:ext>
            </a:extLst>
          </p:cNvPr>
          <p:cNvSpPr txBox="1"/>
          <p:nvPr/>
        </p:nvSpPr>
        <p:spPr>
          <a:xfrm>
            <a:off x="615461" y="1715596"/>
            <a:ext cx="10807505" cy="5009833"/>
          </a:xfrm>
          <a:prstGeom prst="rect">
            <a:avLst/>
          </a:prstGeom>
          <a:noFill/>
        </p:spPr>
        <p:txBody>
          <a:bodyPr wrap="square">
            <a:spAutoFit/>
          </a:bodyPr>
          <a:lstStyle/>
          <a:p>
            <a:pPr>
              <a:lnSpc>
                <a:spcPct val="150000"/>
              </a:lnSpc>
            </a:pPr>
            <a:r>
              <a:rPr lang="en-US" sz="2400" b="0" i="0" dirty="0">
                <a:solidFill>
                  <a:srgbClr val="273239"/>
                </a:solidFill>
                <a:effectLst/>
                <a:latin typeface="Nunito" pitchFamily="2" charset="0"/>
              </a:rPr>
              <a:t>The magic methods ensure a consistent data model that retains the inherited feature of the built-in class while providing customized class behavior</a:t>
            </a:r>
          </a:p>
          <a:p>
            <a:pPr>
              <a:lnSpc>
                <a:spcPct val="150000"/>
              </a:lnSpc>
            </a:pPr>
            <a:r>
              <a:rPr lang="en-US" sz="2400" i="1" dirty="0"/>
              <a:t>Let’s go through each of the sections:</a:t>
            </a:r>
          </a:p>
          <a:p>
            <a:pPr marL="342900" indent="-342900">
              <a:lnSpc>
                <a:spcPct val="150000"/>
              </a:lnSpc>
              <a:buFont typeface="Arial" panose="020B0604020202020204" pitchFamily="34" charset="0"/>
              <a:buChar char="•"/>
            </a:pPr>
            <a:r>
              <a:rPr lang="en-US" sz="2400" dirty="0">
                <a:solidFill>
                  <a:srgbClr val="C00000"/>
                </a:solidFill>
              </a:rPr>
              <a:t>Magic Method Syntax</a:t>
            </a:r>
          </a:p>
          <a:p>
            <a:pPr marL="342900" indent="-342900">
              <a:lnSpc>
                <a:spcPct val="150000"/>
              </a:lnSpc>
              <a:buFont typeface="Arial" panose="020B0604020202020204" pitchFamily="34" charset="0"/>
              <a:buChar char="•"/>
            </a:pPr>
            <a:r>
              <a:rPr lang="en-US" sz="2400" dirty="0">
                <a:solidFill>
                  <a:srgbClr val="C00000"/>
                </a:solidFill>
              </a:rPr>
              <a:t>Common Magic Methods</a:t>
            </a:r>
          </a:p>
          <a:p>
            <a:pPr marL="342900" indent="-342900">
              <a:lnSpc>
                <a:spcPct val="150000"/>
              </a:lnSpc>
              <a:buFont typeface="Arial" panose="020B0604020202020204" pitchFamily="34" charset="0"/>
              <a:buChar char="•"/>
            </a:pPr>
            <a:r>
              <a:rPr lang="en-US" sz="2400" dirty="0">
                <a:solidFill>
                  <a:srgbClr val="C00000"/>
                </a:solidFill>
              </a:rPr>
              <a:t>Magic Methods For Binary Operators</a:t>
            </a:r>
          </a:p>
          <a:p>
            <a:pPr marL="342900" indent="-342900">
              <a:lnSpc>
                <a:spcPct val="150000"/>
              </a:lnSpc>
              <a:buFont typeface="Arial" panose="020B0604020202020204" pitchFamily="34" charset="0"/>
              <a:buChar char="•"/>
            </a:pPr>
            <a:r>
              <a:rPr lang="en-US" sz="2400" dirty="0">
                <a:solidFill>
                  <a:srgbClr val="C00000"/>
                </a:solidFill>
              </a:rPr>
              <a:t>Magic Methods For Unary Operators</a:t>
            </a:r>
          </a:p>
          <a:p>
            <a:pPr marL="342900" indent="-342900">
              <a:lnSpc>
                <a:spcPct val="150000"/>
              </a:lnSpc>
              <a:buFont typeface="Arial" panose="020B0604020202020204" pitchFamily="34" charset="0"/>
              <a:buChar char="•"/>
            </a:pPr>
            <a:r>
              <a:rPr lang="en-US" sz="2400" dirty="0">
                <a:solidFill>
                  <a:srgbClr val="C00000"/>
                </a:solidFill>
              </a:rPr>
              <a:t>A Few Other Magic Methods</a:t>
            </a:r>
          </a:p>
          <a:p>
            <a:pPr>
              <a:lnSpc>
                <a:spcPct val="150000"/>
              </a:lnSpc>
            </a:pPr>
            <a:endParaRPr lang="en-IN" sz="2400" dirty="0"/>
          </a:p>
        </p:txBody>
      </p:sp>
    </p:spTree>
    <p:extLst>
      <p:ext uri="{BB962C8B-B14F-4D97-AF65-F5344CB8AC3E}">
        <p14:creationId xmlns:p14="http://schemas.microsoft.com/office/powerpoint/2010/main" val="1688566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 name="TextBox 5">
            <a:extLst>
              <a:ext uri="{FF2B5EF4-FFF2-40B4-BE49-F238E27FC236}">
                <a16:creationId xmlns:a16="http://schemas.microsoft.com/office/drawing/2014/main" xmlns="" id="{649007C2-209A-CE06-88F0-CD17A3846136}"/>
              </a:ext>
            </a:extLst>
          </p:cNvPr>
          <p:cNvSpPr txBox="1"/>
          <p:nvPr/>
        </p:nvSpPr>
        <p:spPr>
          <a:xfrm>
            <a:off x="404446" y="940954"/>
            <a:ext cx="11009306" cy="6714082"/>
          </a:xfrm>
          <a:prstGeom prst="rect">
            <a:avLst/>
          </a:prstGeom>
          <a:noFill/>
        </p:spPr>
        <p:txBody>
          <a:bodyPr wrap="square">
            <a:spAutoFit/>
          </a:bodyPr>
          <a:lstStyle/>
          <a:p>
            <a:r>
              <a:rPr lang="en-IN" sz="2000" b="1" dirty="0">
                <a:solidFill>
                  <a:srgbClr val="C00000"/>
                </a:solidFill>
              </a:rPr>
              <a:t>Magic Method Syntax</a:t>
            </a:r>
          </a:p>
          <a:p>
            <a:pPr>
              <a:lnSpc>
                <a:spcPct val="150000"/>
              </a:lnSpc>
            </a:pPr>
            <a:r>
              <a:rPr lang="en-IN" sz="2400" dirty="0"/>
              <a:t>A method that is wrapped by two underscores on both sides is called Magic Methods</a:t>
            </a:r>
            <a:r>
              <a:rPr lang="en-IN" sz="2400" b="1" dirty="0">
                <a:solidFill>
                  <a:srgbClr val="FF0000"/>
                </a:solidFill>
              </a:rPr>
              <a:t>(__operator__). </a:t>
            </a:r>
          </a:p>
          <a:p>
            <a:pPr>
              <a:lnSpc>
                <a:spcPct val="150000"/>
              </a:lnSpc>
            </a:pPr>
            <a:r>
              <a:rPr lang="en-IN" sz="2400" dirty="0"/>
              <a:t>The motive behind the magic method is to overload Python’s built-in methods and its operators.</a:t>
            </a:r>
          </a:p>
          <a:p>
            <a:pPr>
              <a:lnSpc>
                <a:spcPct val="150000"/>
              </a:lnSpc>
            </a:pPr>
            <a:r>
              <a:rPr lang="en-IN" sz="2400" b="1" dirty="0">
                <a:solidFill>
                  <a:srgbClr val="FF0000"/>
                </a:solidFill>
              </a:rPr>
              <a:t>Example</a:t>
            </a:r>
          </a:p>
          <a:p>
            <a:pPr marL="342900" indent="-342900">
              <a:lnSpc>
                <a:spcPct val="150000"/>
              </a:lnSpc>
              <a:buFont typeface="Arial" panose="020B0604020202020204" pitchFamily="34" charset="0"/>
              <a:buChar char="•"/>
            </a:pPr>
            <a:r>
              <a:rPr lang="en-US" sz="2400" b="0" i="0" dirty="0">
                <a:solidFill>
                  <a:schemeClr val="tx1"/>
                </a:solidFill>
                <a:effectLst/>
                <a:latin typeface="Nunito" pitchFamily="2" charset="0"/>
              </a:rPr>
              <a:t>The __eq__ method takes two arguments – self and the object – to check equality. </a:t>
            </a:r>
          </a:p>
          <a:p>
            <a:pPr marL="342900" indent="-342900">
              <a:lnSpc>
                <a:spcPct val="150000"/>
              </a:lnSpc>
              <a:buFont typeface="Arial" panose="020B0604020202020204" pitchFamily="34" charset="0"/>
              <a:buChar char="•"/>
            </a:pPr>
            <a:r>
              <a:rPr lang="en-US" sz="2400" b="0" i="0" dirty="0">
                <a:solidFill>
                  <a:schemeClr val="tx1"/>
                </a:solidFill>
                <a:effectLst/>
                <a:latin typeface="Nunito" pitchFamily="2" charset="0"/>
              </a:rPr>
              <a:t>What is important to understand is, __eq__ method is invoked when the two objects are compared using the == operator.</a:t>
            </a:r>
            <a:endParaRPr lang="en-IN" sz="2400" dirty="0">
              <a:solidFill>
                <a:schemeClr val="tx1"/>
              </a:solidFill>
            </a:endParaRPr>
          </a:p>
          <a:p>
            <a:pPr>
              <a:lnSpc>
                <a:spcPct val="150000"/>
              </a:lnSpc>
            </a:pPr>
            <a:endParaRPr lang="en-IN" sz="2000" dirty="0"/>
          </a:p>
          <a:p>
            <a:pPr>
              <a:lnSpc>
                <a:spcPct val="150000"/>
              </a:lnSpc>
            </a:pPr>
            <a:r>
              <a:rPr lang="en-IN" sz="2000" dirty="0"/>
              <a:t> </a:t>
            </a:r>
            <a:endParaRPr kumimoji="0" lang="en-US" altLang="en-US" sz="2000" b="0" i="0" u="none" strike="noStrike" cap="none" normalizeH="0" baseline="0" dirty="0">
              <a:ln>
                <a:noFill/>
              </a:ln>
              <a:solidFill>
                <a:schemeClr val="tx1"/>
              </a:solidFill>
              <a:effectLst/>
            </a:endParaRPr>
          </a:p>
          <a:p>
            <a:pPr>
              <a:lnSpc>
                <a:spcPct val="150000"/>
              </a:lnSpc>
            </a:pPr>
            <a:endParaRPr lang="en-IN" sz="2000" b="1" dirty="0">
              <a:solidFill>
                <a:srgbClr val="C00000"/>
              </a:solidFill>
            </a:endParaRPr>
          </a:p>
        </p:txBody>
      </p:sp>
    </p:spTree>
    <p:extLst>
      <p:ext uri="{BB962C8B-B14F-4D97-AF65-F5344CB8AC3E}">
        <p14:creationId xmlns:p14="http://schemas.microsoft.com/office/powerpoint/2010/main" val="20922233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3" name="TextBox 2">
            <a:extLst>
              <a:ext uri="{FF2B5EF4-FFF2-40B4-BE49-F238E27FC236}">
                <a16:creationId xmlns:a16="http://schemas.microsoft.com/office/drawing/2014/main" xmlns="" id="{89E23F0A-5BAA-56FE-8584-33C8FCE8C4E1}"/>
              </a:ext>
            </a:extLst>
          </p:cNvPr>
          <p:cNvSpPr txBox="1"/>
          <p:nvPr/>
        </p:nvSpPr>
        <p:spPr>
          <a:xfrm>
            <a:off x="335281" y="940954"/>
            <a:ext cx="5423094" cy="5616922"/>
          </a:xfrm>
          <a:prstGeom prst="rect">
            <a:avLst/>
          </a:prstGeom>
          <a:noFill/>
        </p:spPr>
        <p:txBody>
          <a:bodyPr wrap="square">
            <a:spAutoFit/>
          </a:bodyPr>
          <a:lstStyle/>
          <a:p>
            <a:pPr fontAlgn="base">
              <a:lnSpc>
                <a:spcPct val="150000"/>
              </a:lnSpc>
            </a:pPr>
            <a:r>
              <a:rPr lang="en-IN" sz="2400" b="1" i="0" dirty="0">
                <a:solidFill>
                  <a:srgbClr val="273239"/>
                </a:solidFill>
                <a:effectLst/>
                <a:latin typeface="Nunito" pitchFamily="2" charset="0"/>
              </a:rPr>
              <a:t>Common Magic Methods</a:t>
            </a:r>
          </a:p>
          <a:p>
            <a:pPr fontAlgn="base">
              <a:lnSpc>
                <a:spcPct val="150000"/>
              </a:lnSpc>
            </a:pPr>
            <a:r>
              <a:rPr lang="en-US" sz="2000" b="0" i="0" dirty="0">
                <a:solidFill>
                  <a:srgbClr val="273239"/>
                </a:solidFill>
                <a:effectLst/>
                <a:latin typeface="Nunito" pitchFamily="2" charset="0"/>
              </a:rPr>
              <a:t>In Python, we have a diverse range of magic methods – each serves its purpose</a:t>
            </a:r>
          </a:p>
          <a:p>
            <a:pPr fontAlgn="base">
              <a:lnSpc>
                <a:spcPct val="150000"/>
              </a:lnSpc>
            </a:pPr>
            <a:r>
              <a:rPr lang="en-US" sz="2000" dirty="0">
                <a:solidFill>
                  <a:srgbClr val="273239"/>
                </a:solidFill>
                <a:latin typeface="Nunito" pitchFamily="2"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Square(</a:t>
            </a:r>
            <a:r>
              <a:rPr kumimoji="0" lang="en-US" altLang="en-US" sz="2000" b="0" i="0" u="none" strike="noStrike" cap="none" normalizeH="0" baseline="0" dirty="0">
                <a:ln>
                  <a:noFill/>
                </a:ln>
                <a:solidFill>
                  <a:srgbClr val="FF1493"/>
                </a:solidFill>
                <a:effectLst/>
                <a:latin typeface="Consolas" panose="020B0609020204030204" pitchFamily="49" charset="0"/>
              </a:rPr>
              <a:t>object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def</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__</a:t>
            </a:r>
            <a:r>
              <a:rPr kumimoji="0" lang="en-US" altLang="en-US" sz="2000" b="0" i="0" u="none" strike="noStrike" cap="none" normalizeH="0" baseline="0" dirty="0" err="1">
                <a:ln>
                  <a:noFill/>
                </a:ln>
                <a:solidFill>
                  <a:srgbClr val="000000"/>
                </a:solidFill>
                <a:effectLst/>
                <a:latin typeface="Consolas" panose="020B0609020204030204" pitchFamily="49" charset="0"/>
              </a:rPr>
              <a:t>init</a:t>
            </a:r>
            <a:r>
              <a:rPr kumimoji="0" lang="en-US" altLang="en-US" sz="2000" b="0" i="0" u="none" strike="noStrike" cap="none" normalizeH="0" baseline="0" dirty="0">
                <a:ln>
                  <a:noFill/>
                </a:ln>
                <a:solidFill>
                  <a:srgbClr val="000000"/>
                </a:solidFill>
                <a:effectLst/>
                <a:latin typeface="Consolas" panose="020B0609020204030204" pitchFamily="49" charset="0"/>
              </a:rPr>
              <a:t>__(</a:t>
            </a:r>
            <a:r>
              <a:rPr kumimoji="0" lang="en-US" altLang="en-US" sz="2000" b="0" i="0" u="none" strike="noStrike" cap="none" normalizeH="0" baseline="0" dirty="0">
                <a:ln>
                  <a:noFill/>
                </a:ln>
                <a:solidFill>
                  <a:srgbClr val="808080"/>
                </a:solidFill>
                <a:effectLst/>
                <a:latin typeface="Consolas" panose="020B0609020204030204" pitchFamily="49" charset="0"/>
              </a:rPr>
              <a:t>self</a:t>
            </a:r>
            <a:r>
              <a:rPr kumimoji="0" lang="en-US" altLang="en-US" sz="2000" b="0" i="0" u="none" strike="noStrike" cap="none" normalizeH="0" baseline="0" dirty="0">
                <a:ln>
                  <a:noFill/>
                </a:ln>
                <a:solidFill>
                  <a:srgbClr val="000000"/>
                </a:solidFill>
                <a:effectLst/>
                <a:latin typeface="Consolas" panose="020B0609020204030204" pitchFamily="49" charset="0"/>
              </a:rPr>
              <a:t>, number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9900"/>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808080"/>
                </a:solidFill>
                <a:effectLst/>
                <a:latin typeface="Consolas" panose="020B0609020204030204" pitchFamily="49" charset="0"/>
              </a:rPr>
              <a:t>self</a:t>
            </a:r>
            <a:r>
              <a:rPr kumimoji="0" lang="en-US" altLang="en-US" sz="2000" b="0" i="0" u="none" strike="noStrike" cap="none" normalizeH="0" baseline="0" dirty="0" err="1">
                <a:ln>
                  <a:noFill/>
                </a:ln>
                <a:solidFill>
                  <a:srgbClr val="000000"/>
                </a:solidFill>
                <a:effectLst/>
                <a:latin typeface="Consolas" panose="020B0609020204030204" pitchFamily="49" charset="0"/>
              </a:rPr>
              <a:t>._number</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number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def</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square(</a:t>
            </a:r>
            <a:r>
              <a:rPr kumimoji="0" lang="en-US" altLang="en-US" sz="2000" b="0" i="0" u="none" strike="noStrike" cap="none" normalizeH="0" baseline="0" dirty="0">
                <a:ln>
                  <a:noFill/>
                </a:ln>
                <a:solidFill>
                  <a:srgbClr val="808080"/>
                </a:solidFill>
                <a:effectLst/>
                <a:latin typeface="Consolas" panose="020B0609020204030204" pitchFamily="49" charset="0"/>
              </a:rPr>
              <a:t>self</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808080"/>
                </a:solidFill>
                <a:effectLst/>
                <a:latin typeface="Consolas" panose="020B0609020204030204" pitchFamily="49" charset="0"/>
              </a:rPr>
              <a:t>self</a:t>
            </a:r>
            <a:r>
              <a:rPr kumimoji="0" lang="en-US" altLang="en-US" sz="2000" b="0" i="0" u="none" strike="noStrike" cap="none" normalizeH="0" baseline="0" dirty="0" err="1">
                <a:ln>
                  <a:noFill/>
                </a:ln>
                <a:solidFill>
                  <a:srgbClr val="000000"/>
                </a:solidFill>
                <a:effectLst/>
                <a:latin typeface="Consolas" panose="020B0609020204030204" pitchFamily="49" charset="0"/>
              </a:rPr>
              <a:t>._number</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009900"/>
                </a:solidFill>
                <a:effectLst/>
                <a:latin typeface="Consolas" panose="020B0609020204030204" pitchFamily="49" charset="0"/>
              </a:rPr>
              <a:t>2</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s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Square()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1493"/>
                </a:solidFill>
                <a:effectLst/>
                <a:latin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'Number: % </a:t>
            </a:r>
            <a:r>
              <a:rPr kumimoji="0" lang="en-US" altLang="en-US" sz="2000" b="0" i="0" u="none" strike="noStrike" cap="none" normalizeH="0" baseline="0" dirty="0" err="1">
                <a:ln>
                  <a:noFill/>
                </a:ln>
                <a:solidFill>
                  <a:srgbClr val="0000FF"/>
                </a:solidFill>
                <a:effectLst/>
                <a:latin typeface="Consolas" panose="020B0609020204030204" pitchFamily="49" charset="0"/>
              </a:rPr>
              <a:t>i</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s._number</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C00000"/>
                </a:solidFill>
                <a:effectLst/>
                <a:latin typeface="Consolas" panose="020B0609020204030204" pitchFamily="49" charset="0"/>
              </a:rPr>
              <a:t># 2</a:t>
            </a:r>
            <a:endParaRPr kumimoji="0" lang="en-US" altLang="en-US" sz="2000" b="1"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'Square: % </a:t>
            </a:r>
            <a:r>
              <a:rPr kumimoji="0" lang="en-US" altLang="en-US" sz="2000" b="0" i="0" u="none" strike="noStrike" cap="none" normalizeH="0" baseline="0" dirty="0" err="1">
                <a:ln>
                  <a:noFill/>
                </a:ln>
                <a:solidFill>
                  <a:srgbClr val="0000FF"/>
                </a:solidFill>
                <a:effectLst/>
                <a:latin typeface="Consolas" panose="020B0609020204030204" pitchFamily="49" charset="0"/>
              </a:rPr>
              <a:t>i</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s.square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C00000"/>
                </a:solidFill>
                <a:effectLst/>
                <a:latin typeface="Consolas" panose="020B0609020204030204" pitchFamily="49" charset="0"/>
              </a:rPr>
              <a:t># 4</a:t>
            </a:r>
            <a:endParaRPr kumimoji="0" lang="en-US" altLang="en-US" sz="2000" b="1" i="0" u="none" strike="noStrike" cap="none" normalizeH="0" baseline="0" dirty="0">
              <a:ln>
                <a:noFill/>
              </a:ln>
              <a:solidFill>
                <a:srgbClr val="C00000"/>
              </a:solidFill>
              <a:effectLst/>
              <a:latin typeface="Arial" panose="020B0604020202020204" pitchFamily="34" charset="0"/>
            </a:endParaRPr>
          </a:p>
          <a:p>
            <a:pPr fontAlgn="base">
              <a:lnSpc>
                <a:spcPct val="150000"/>
              </a:lnSpc>
            </a:pPr>
            <a:endParaRPr lang="en-IN" sz="2400" b="1"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xmlns="" id="{25494B63-203D-DBAD-D480-70EA94460AA6}"/>
              </a:ext>
            </a:extLst>
          </p:cNvPr>
          <p:cNvSpPr txBox="1"/>
          <p:nvPr/>
        </p:nvSpPr>
        <p:spPr>
          <a:xfrm>
            <a:off x="5758375" y="1517433"/>
            <a:ext cx="6098344" cy="4208844"/>
          </a:xfrm>
          <a:prstGeom prst="rect">
            <a:avLst/>
          </a:prstGeom>
          <a:noFill/>
        </p:spPr>
        <p:txBody>
          <a:bodyPr wrap="square">
            <a:spAutoFit/>
          </a:bodyPr>
          <a:lstStyle/>
          <a:p>
            <a:pPr algn="l" fontAlgn="base">
              <a:lnSpc>
                <a:spcPct val="150000"/>
              </a:lnSpc>
            </a:pPr>
            <a:r>
              <a:rPr lang="en-US" sz="2000" b="0" i="0" dirty="0">
                <a:solidFill>
                  <a:srgbClr val="273239"/>
                </a:solidFill>
                <a:effectLst/>
                <a:latin typeface="Nunito" pitchFamily="2" charset="0"/>
              </a:rPr>
              <a:t>we can notice, the default value (2) is used by the __</a:t>
            </a:r>
            <a:r>
              <a:rPr lang="en-US" sz="2000" b="0" i="0" dirty="0" err="1">
                <a:solidFill>
                  <a:srgbClr val="273239"/>
                </a:solidFill>
                <a:effectLst/>
                <a:latin typeface="Nunito" pitchFamily="2" charset="0"/>
              </a:rPr>
              <a:t>init</a:t>
            </a:r>
            <a:r>
              <a:rPr lang="en-US" sz="2000" b="0" i="0" dirty="0">
                <a:solidFill>
                  <a:srgbClr val="273239"/>
                </a:solidFill>
                <a:effectLst/>
                <a:latin typeface="Nunito" pitchFamily="2" charset="0"/>
              </a:rPr>
              <a:t>__ method in the absence of an optional argument. Let’s check some facts about the __</a:t>
            </a:r>
            <a:r>
              <a:rPr lang="en-US" sz="2000" b="0" i="0" dirty="0" err="1">
                <a:solidFill>
                  <a:srgbClr val="273239"/>
                </a:solidFill>
                <a:effectLst/>
                <a:latin typeface="Nunito" pitchFamily="2" charset="0"/>
              </a:rPr>
              <a:t>init</a:t>
            </a:r>
            <a:r>
              <a:rPr lang="en-US" sz="2000" b="0" i="0" dirty="0">
                <a:solidFill>
                  <a:srgbClr val="273239"/>
                </a:solidFill>
                <a:effectLst/>
                <a:latin typeface="Nunito" pitchFamily="2" charset="0"/>
              </a:rPr>
              <a:t>__ method:</a:t>
            </a:r>
          </a:p>
          <a:p>
            <a:pPr marL="342900" indent="-342900" algn="l" fontAlgn="base">
              <a:lnSpc>
                <a:spcPct val="150000"/>
              </a:lnSpc>
              <a:buFont typeface="Arial" panose="020B0604020202020204" pitchFamily="34" charset="0"/>
              <a:buChar char="•"/>
            </a:pPr>
            <a:r>
              <a:rPr lang="en-US" sz="2000" b="0" i="0" dirty="0">
                <a:solidFill>
                  <a:srgbClr val="273239"/>
                </a:solidFill>
                <a:effectLst/>
                <a:latin typeface="Nunito" pitchFamily="2" charset="0"/>
              </a:rPr>
              <a:t>The __</a:t>
            </a:r>
            <a:r>
              <a:rPr lang="en-US" sz="2000" b="0" i="0" dirty="0" err="1">
                <a:solidFill>
                  <a:srgbClr val="273239"/>
                </a:solidFill>
                <a:effectLst/>
                <a:latin typeface="Nunito" pitchFamily="2" charset="0"/>
              </a:rPr>
              <a:t>init</a:t>
            </a:r>
            <a:r>
              <a:rPr lang="en-US" sz="2000" b="0" i="0" dirty="0">
                <a:solidFill>
                  <a:srgbClr val="273239"/>
                </a:solidFill>
                <a:effectLst/>
                <a:latin typeface="Nunito" pitchFamily="2" charset="0"/>
              </a:rPr>
              <a:t>__ method provides initial data to the object, not to create an object.</a:t>
            </a:r>
          </a:p>
          <a:p>
            <a:pPr marL="342900" indent="-342900" algn="l" fontAlgn="base">
              <a:lnSpc>
                <a:spcPct val="150000"/>
              </a:lnSpc>
              <a:buFont typeface="Arial" panose="020B0604020202020204" pitchFamily="34" charset="0"/>
              <a:buChar char="•"/>
            </a:pPr>
            <a:r>
              <a:rPr lang="en-US" sz="2000" b="0" i="0" dirty="0">
                <a:solidFill>
                  <a:srgbClr val="273239"/>
                </a:solidFill>
                <a:effectLst/>
                <a:latin typeface="Nunito" pitchFamily="2" charset="0"/>
              </a:rPr>
              <a:t>It only returns None; returning other than None raises </a:t>
            </a:r>
            <a:r>
              <a:rPr lang="en-US" sz="2000" b="0" i="0" dirty="0" err="1">
                <a:solidFill>
                  <a:srgbClr val="273239"/>
                </a:solidFill>
                <a:effectLst/>
                <a:latin typeface="Nunito" pitchFamily="2" charset="0"/>
              </a:rPr>
              <a:t>TypeError</a:t>
            </a:r>
            <a:r>
              <a:rPr lang="en-US" sz="2000" b="0" i="0" dirty="0">
                <a:solidFill>
                  <a:srgbClr val="273239"/>
                </a:solidFill>
                <a:effectLst/>
                <a:latin typeface="Nunito" pitchFamily="2" charset="0"/>
              </a:rPr>
              <a:t>.</a:t>
            </a:r>
          </a:p>
          <a:p>
            <a:pPr marL="342900" indent="-342900" algn="l" fontAlgn="base">
              <a:lnSpc>
                <a:spcPct val="150000"/>
              </a:lnSpc>
              <a:buFont typeface="Arial" panose="020B0604020202020204" pitchFamily="34" charset="0"/>
              <a:buChar char="•"/>
            </a:pPr>
            <a:r>
              <a:rPr lang="en-US" sz="2000" b="0" i="0" dirty="0">
                <a:solidFill>
                  <a:srgbClr val="273239"/>
                </a:solidFill>
                <a:effectLst/>
                <a:latin typeface="Nunito" pitchFamily="2" charset="0"/>
              </a:rPr>
              <a:t>It customizes the instantiation of a class.</a:t>
            </a:r>
          </a:p>
        </p:txBody>
      </p:sp>
      <p:cxnSp>
        <p:nvCxnSpPr>
          <p:cNvPr id="8" name="Straight Connector 7">
            <a:extLst>
              <a:ext uri="{FF2B5EF4-FFF2-40B4-BE49-F238E27FC236}">
                <a16:creationId xmlns:a16="http://schemas.microsoft.com/office/drawing/2014/main" xmlns="" id="{ADC18754-46D5-BB62-5512-6EDD95A0E628}"/>
              </a:ext>
            </a:extLst>
          </p:cNvPr>
          <p:cNvCxnSpPr/>
          <p:nvPr/>
        </p:nvCxnSpPr>
        <p:spPr>
          <a:xfrm>
            <a:off x="5641145" y="1252025"/>
            <a:ext cx="0" cy="5069212"/>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0993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3" name="TextBox 2">
            <a:extLst>
              <a:ext uri="{FF2B5EF4-FFF2-40B4-BE49-F238E27FC236}">
                <a16:creationId xmlns:a16="http://schemas.microsoft.com/office/drawing/2014/main" xmlns="" id="{2F34C0CF-5500-D0D7-F792-D54833871069}"/>
              </a:ext>
            </a:extLst>
          </p:cNvPr>
          <p:cNvSpPr txBox="1"/>
          <p:nvPr/>
        </p:nvSpPr>
        <p:spPr>
          <a:xfrm>
            <a:off x="581300" y="1062968"/>
            <a:ext cx="11159197" cy="6001643"/>
          </a:xfrm>
          <a:prstGeom prst="rect">
            <a:avLst/>
          </a:prstGeom>
          <a:noFill/>
        </p:spPr>
        <p:txBody>
          <a:bodyPr wrap="square">
            <a:spAutoFit/>
          </a:bodyPr>
          <a:lstStyle/>
          <a:p>
            <a:pPr algn="l" fontAlgn="base"/>
            <a:r>
              <a:rPr lang="en-IN" sz="2400" b="1" i="0" dirty="0">
                <a:solidFill>
                  <a:srgbClr val="C00000"/>
                </a:solidFill>
                <a:effectLst/>
                <a:latin typeface="Nunito" pitchFamily="2" charset="0"/>
              </a:rPr>
              <a:t>Type Conversion</a:t>
            </a:r>
          </a:p>
          <a:p>
            <a:pPr algn="l" fontAlgn="base"/>
            <a:r>
              <a:rPr lang="en-US" sz="2000" b="0" i="0" dirty="0">
                <a:solidFill>
                  <a:srgbClr val="273239"/>
                </a:solidFill>
                <a:effectLst/>
                <a:latin typeface="Nunito" pitchFamily="2" charset="0"/>
              </a:rPr>
              <a:t>Type Conversion refers to the conversion of one data type to another; Python provides several magic methods to handle the conversion.</a:t>
            </a:r>
          </a:p>
          <a:p>
            <a:pPr algn="l" fontAlgn="base">
              <a:buFont typeface="Arial" panose="020B0604020202020204" pitchFamily="34" charset="0"/>
              <a:buChar char="•"/>
            </a:pPr>
            <a:r>
              <a:rPr lang="en-US" sz="2000" b="0" i="0" dirty="0">
                <a:solidFill>
                  <a:srgbClr val="273239"/>
                </a:solidFill>
                <a:effectLst/>
                <a:latin typeface="Nunito" pitchFamily="2" charset="0"/>
              </a:rPr>
              <a:t>__str__ method</a:t>
            </a:r>
          </a:p>
          <a:p>
            <a:pPr algn="l" fontAlgn="base">
              <a:buFont typeface="Arial" panose="020B0604020202020204" pitchFamily="34" charset="0"/>
              <a:buChar char="•"/>
            </a:pPr>
            <a:r>
              <a:rPr lang="en-US" sz="2000" b="0" i="0" dirty="0">
                <a:solidFill>
                  <a:srgbClr val="273239"/>
                </a:solidFill>
                <a:effectLst/>
                <a:latin typeface="Nunito" pitchFamily="2" charset="0"/>
              </a:rPr>
              <a:t>__int__, __float__ and __complex__ methods</a:t>
            </a:r>
          </a:p>
          <a:p>
            <a:pPr algn="l" fontAlgn="base">
              <a:buFont typeface="Arial" panose="020B0604020202020204" pitchFamily="34" charset="0"/>
              <a:buChar char="•"/>
            </a:pPr>
            <a:r>
              <a:rPr lang="en-US" sz="2000" b="0" i="0" dirty="0">
                <a:solidFill>
                  <a:srgbClr val="273239"/>
                </a:solidFill>
                <a:effectLst/>
                <a:latin typeface="Nunito" pitchFamily="2" charset="0"/>
              </a:rPr>
              <a:t>__bool__ method</a:t>
            </a:r>
          </a:p>
          <a:p>
            <a:pPr algn="l" fontAlgn="base">
              <a:buFont typeface="Arial" panose="020B0604020202020204" pitchFamily="34" charset="0"/>
              <a:buChar char="•"/>
            </a:pPr>
            <a:endParaRPr lang="en-US" sz="2000" b="0" i="0" dirty="0">
              <a:solidFill>
                <a:srgbClr val="273239"/>
              </a:solidFill>
              <a:effectLst/>
              <a:latin typeface="Nunito" pitchFamily="2" charset="0"/>
            </a:endParaRPr>
          </a:p>
          <a:p>
            <a:pPr algn="l" fontAlgn="base"/>
            <a:r>
              <a:rPr lang="en-US" sz="2000" b="1" dirty="0">
                <a:solidFill>
                  <a:srgbClr val="C00000"/>
                </a:solidFill>
                <a:latin typeface="Nunito" pitchFamily="2" charset="0"/>
              </a:rPr>
              <a:t>__str__ method</a:t>
            </a:r>
          </a:p>
          <a:p>
            <a:pPr algn="l" fontAlgn="base"/>
            <a:r>
              <a:rPr lang="en-US" sz="2000" dirty="0">
                <a:solidFill>
                  <a:srgbClr val="273239"/>
                </a:solidFill>
                <a:latin typeface="Nunito" pitchFamily="2" charset="0"/>
              </a:rPr>
              <a:t>The __str__ method requires one positional argument – self – and it returns a string. It is called when an object is passed to the str() constructor</a:t>
            </a:r>
          </a:p>
          <a:p>
            <a:pPr algn="l" fontAlgn="base"/>
            <a:endParaRPr lang="en-US" sz="2000" dirty="0">
              <a:solidFill>
                <a:srgbClr val="273239"/>
              </a:solidFill>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MyString</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FF1493"/>
                </a:solidFill>
                <a:effectLst/>
                <a:latin typeface="Consolas" panose="020B0609020204030204" pitchFamily="49" charset="0"/>
              </a:rPr>
              <a:t>object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def</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__str__(</a:t>
            </a:r>
            <a:r>
              <a:rPr kumimoji="0" lang="en-US" altLang="en-US" sz="2000" b="0" i="0" u="none" strike="noStrike" cap="none" normalizeH="0" baseline="0" dirty="0">
                <a:ln>
                  <a:noFill/>
                </a:ln>
                <a:solidFill>
                  <a:srgbClr val="808080"/>
                </a:solidFill>
                <a:effectLst/>
                <a:latin typeface="Consolas" panose="020B0609020204030204" pitchFamily="49" charset="0"/>
              </a:rPr>
              <a:t>self</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'My String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FF"/>
                </a:solidFill>
                <a:latin typeface="Consolas" panose="020B0609020204030204" pitchFamily="49" charset="0"/>
              </a:rPr>
              <a:t>Out=</a:t>
            </a:r>
            <a:r>
              <a:rPr kumimoji="0" lang="en-US" altLang="en-US" sz="2000" b="0" i="0" u="none" strike="noStrike" cap="none" normalizeH="0" baseline="0" dirty="0">
                <a:ln>
                  <a:noFill/>
                </a:ln>
                <a:solidFill>
                  <a:srgbClr val="FF1493"/>
                </a:solidFill>
                <a:effectLst/>
                <a:latin typeface="Consolas" panose="020B0609020204030204" pitchFamily="49" charset="0"/>
              </a:rPr>
              <a:t>str</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MyString</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lang="en-US" altLang="en-US" sz="20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1493"/>
                </a:solidFill>
                <a:effectLst/>
                <a:latin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lang="en-US" altLang="en-US" sz="2000" dirty="0">
                <a:solidFill>
                  <a:srgbClr val="0000FF"/>
                </a:solidFill>
                <a:latin typeface="Consolas" panose="020B0609020204030204" pitchFamily="49" charset="0"/>
              </a:rPr>
              <a:t>Out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 </a:t>
            </a:r>
            <a:r>
              <a:rPr kumimoji="0" lang="en-US" altLang="en-US" sz="2000" b="1" i="0" u="none" strike="noStrike" cap="none" normalizeH="0" baseline="0" dirty="0">
                <a:ln>
                  <a:noFill/>
                </a:ln>
                <a:solidFill>
                  <a:srgbClr val="C00000"/>
                </a:solidFill>
                <a:effectLst/>
                <a:latin typeface="Consolas" panose="020B0609020204030204" pitchFamily="49" charset="0"/>
              </a:rPr>
              <a:t>My String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C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273239"/>
                </a:solidFill>
                <a:latin typeface="Nunito" pitchFamily="2" charset="0"/>
              </a:rPr>
              <a:t>The scenario is the usage of %s in a format string, which in turn invokes the __str__ method. </a:t>
            </a:r>
            <a:endParaRPr lang="en-IN" sz="2000" dirty="0">
              <a:solidFill>
                <a:srgbClr val="273239"/>
              </a:solidFill>
              <a:latin typeface="Nunito" pitchFamily="2" charset="0"/>
            </a:endParaRPr>
          </a:p>
        </p:txBody>
      </p:sp>
    </p:spTree>
    <p:extLst>
      <p:ext uri="{BB962C8B-B14F-4D97-AF65-F5344CB8AC3E}">
        <p14:creationId xmlns:p14="http://schemas.microsoft.com/office/powerpoint/2010/main" val="3189168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4" name="TextBox 3">
            <a:extLst>
              <a:ext uri="{FF2B5EF4-FFF2-40B4-BE49-F238E27FC236}">
                <a16:creationId xmlns:a16="http://schemas.microsoft.com/office/drawing/2014/main" xmlns="" id="{3B0C896C-CCD9-0352-4541-F9150D9D9D84}"/>
              </a:ext>
            </a:extLst>
          </p:cNvPr>
          <p:cNvSpPr txBox="1"/>
          <p:nvPr/>
        </p:nvSpPr>
        <p:spPr>
          <a:xfrm>
            <a:off x="581299" y="1162224"/>
            <a:ext cx="11277765" cy="4187685"/>
          </a:xfrm>
          <a:prstGeom prst="rect">
            <a:avLst/>
          </a:prstGeom>
          <a:noFill/>
        </p:spPr>
        <p:txBody>
          <a:bodyPr wrap="square">
            <a:spAutoFit/>
          </a:bodyPr>
          <a:lstStyle/>
          <a:p>
            <a:pPr>
              <a:lnSpc>
                <a:spcPct val="150000"/>
              </a:lnSpc>
            </a:pPr>
            <a:r>
              <a:rPr lang="en-US" sz="2400" b="1" i="0" dirty="0">
                <a:solidFill>
                  <a:srgbClr val="610B38"/>
                </a:solidFill>
                <a:effectLst/>
                <a:latin typeface="erdana"/>
              </a:rPr>
              <a:t>Overload the Operators in Python</a:t>
            </a:r>
          </a:p>
          <a:p>
            <a:pPr marL="342900" indent="-342900">
              <a:lnSpc>
                <a:spcPct val="150000"/>
              </a:lnSpc>
              <a:buFont typeface="Arial" panose="020B0604020202020204" pitchFamily="34" charset="0"/>
              <a:buChar char="•"/>
            </a:pPr>
            <a:r>
              <a:rPr lang="en-US" sz="2200" b="0" i="0" dirty="0">
                <a:solidFill>
                  <a:srgbClr val="333333"/>
                </a:solidFill>
                <a:effectLst/>
                <a:latin typeface="inter-regular"/>
              </a:rPr>
              <a:t>The user has to define the function for using the operator, and that process is known as </a:t>
            </a:r>
            <a:r>
              <a:rPr lang="en-US" sz="2200" b="1" i="0" dirty="0">
                <a:solidFill>
                  <a:srgbClr val="0070C0"/>
                </a:solidFill>
                <a:effectLst/>
                <a:latin typeface="inter-regular"/>
              </a:rPr>
              <a:t>"operator overloading". </a:t>
            </a:r>
          </a:p>
          <a:p>
            <a:pPr marL="342900" indent="-342900">
              <a:lnSpc>
                <a:spcPct val="150000"/>
              </a:lnSpc>
              <a:buFont typeface="Arial" panose="020B0604020202020204" pitchFamily="34" charset="0"/>
              <a:buChar char="•"/>
            </a:pPr>
            <a:r>
              <a:rPr lang="en-US" sz="2200" b="0" i="0" dirty="0">
                <a:solidFill>
                  <a:srgbClr val="333333"/>
                </a:solidFill>
                <a:effectLst/>
                <a:latin typeface="inter-regular"/>
              </a:rPr>
              <a:t>The user can overload all the existing operators by they cannot create any new operator. Python provides some special functions, or we can say magic functions for performing operator overloading, which is automatically invoked when it is associated with that operator. </a:t>
            </a:r>
          </a:p>
          <a:p>
            <a:pPr marL="342900" indent="-342900">
              <a:lnSpc>
                <a:spcPct val="150000"/>
              </a:lnSpc>
              <a:buFont typeface="Arial" panose="020B0604020202020204" pitchFamily="34" charset="0"/>
              <a:buChar char="•"/>
            </a:pPr>
            <a:r>
              <a:rPr lang="en-US" sz="2200" b="0" i="0" dirty="0">
                <a:solidFill>
                  <a:srgbClr val="333333"/>
                </a:solidFill>
                <a:effectLst/>
                <a:latin typeface="inter-regular"/>
              </a:rPr>
              <a:t>Such as, when the user uses the "+" operator, the magic function </a:t>
            </a:r>
            <a:r>
              <a:rPr lang="en-US" sz="2200" b="1" i="0" dirty="0">
                <a:solidFill>
                  <a:srgbClr val="0070C0"/>
                </a:solidFill>
                <a:effectLst/>
                <a:latin typeface="inter-regular"/>
              </a:rPr>
              <a:t>__add__ </a:t>
            </a:r>
            <a:r>
              <a:rPr lang="en-US" sz="2200" b="0" i="0" dirty="0">
                <a:solidFill>
                  <a:srgbClr val="333333"/>
                </a:solidFill>
                <a:effectLst/>
                <a:latin typeface="inter-regular"/>
              </a:rPr>
              <a:t>will automatically invoke in the command where the "+" operator will be defined.</a:t>
            </a:r>
            <a:endParaRPr lang="en-IN" sz="2200" dirty="0"/>
          </a:p>
        </p:txBody>
      </p:sp>
    </p:spTree>
    <p:extLst>
      <p:ext uri="{BB962C8B-B14F-4D97-AF65-F5344CB8AC3E}">
        <p14:creationId xmlns:p14="http://schemas.microsoft.com/office/powerpoint/2010/main" val="202869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algn="ctr">
              <a:buSzPts val="3200"/>
            </a:pPr>
            <a:r>
              <a:rPr lang="en-IN" sz="3200" b="1" dirty="0">
                <a:solidFill>
                  <a:schemeClr val="lt1"/>
                </a:solidFill>
                <a:latin typeface="Gill Sans"/>
              </a:rPr>
              <a:t>Object-Oriented Programming</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3" name="TextBox 2">
            <a:extLst>
              <a:ext uri="{FF2B5EF4-FFF2-40B4-BE49-F238E27FC236}">
                <a16:creationId xmlns:a16="http://schemas.microsoft.com/office/drawing/2014/main" xmlns="" id="{45C2F672-8912-B32E-7FD8-040BEE52B694}"/>
              </a:ext>
            </a:extLst>
          </p:cNvPr>
          <p:cNvSpPr txBox="1"/>
          <p:nvPr/>
        </p:nvSpPr>
        <p:spPr>
          <a:xfrm>
            <a:off x="460716" y="1015662"/>
            <a:ext cx="6098344" cy="307777"/>
          </a:xfrm>
          <a:prstGeom prst="rect">
            <a:avLst/>
          </a:prstGeom>
          <a:noFill/>
        </p:spPr>
        <p:txBody>
          <a:bodyPr wrap="square">
            <a:spAutoFit/>
          </a:bodyPr>
          <a:lstStyle/>
          <a:p>
            <a:r>
              <a:rPr lang="en-US" b="0" i="0" dirty="0">
                <a:solidFill>
                  <a:srgbClr val="000000"/>
                </a:solidFill>
                <a:effectLst/>
                <a:latin typeface="Nunito" pitchFamily="2" charset="0"/>
              </a:rPr>
              <a:t>.</a:t>
            </a:r>
            <a:endParaRPr lang="en-IN" dirty="0"/>
          </a:p>
        </p:txBody>
      </p:sp>
      <p:sp>
        <p:nvSpPr>
          <p:cNvPr id="6" name="TextBox 5">
            <a:extLst>
              <a:ext uri="{FF2B5EF4-FFF2-40B4-BE49-F238E27FC236}">
                <a16:creationId xmlns:a16="http://schemas.microsoft.com/office/drawing/2014/main" xmlns="" id="{329ECE73-1A28-5064-8C10-5B8491594E03}"/>
              </a:ext>
            </a:extLst>
          </p:cNvPr>
          <p:cNvSpPr txBox="1"/>
          <p:nvPr/>
        </p:nvSpPr>
        <p:spPr>
          <a:xfrm>
            <a:off x="784273" y="1323439"/>
            <a:ext cx="10694963" cy="3924151"/>
          </a:xfrm>
          <a:prstGeom prst="rect">
            <a:avLst/>
          </a:prstGeom>
          <a:noFill/>
        </p:spPr>
        <p:txBody>
          <a:bodyPr wrap="square">
            <a:spAutoFit/>
          </a:bodyPr>
          <a:lstStyle/>
          <a:p>
            <a:pPr algn="l" fontAlgn="base">
              <a:lnSpc>
                <a:spcPct val="150000"/>
              </a:lnSpc>
            </a:pPr>
            <a:r>
              <a:rPr lang="en-US" sz="2400" b="1" i="0" dirty="0">
                <a:solidFill>
                  <a:srgbClr val="273239"/>
                </a:solidFill>
                <a:effectLst/>
                <a:latin typeface="Nunito" pitchFamily="2" charset="0"/>
              </a:rPr>
              <a:t>Main Concepts of Object-Oriented Programming (OOPs) </a:t>
            </a:r>
          </a:p>
          <a:p>
            <a:pPr marL="342900" indent="-342900" algn="l" fontAlgn="base">
              <a:lnSpc>
                <a:spcPct val="150000"/>
              </a:lnSpc>
              <a:buFont typeface="Wingdings" panose="05000000000000000000" pitchFamily="2" charset="2"/>
              <a:buChar char="v"/>
            </a:pPr>
            <a:r>
              <a:rPr lang="en-US" sz="2400" b="0" i="0" dirty="0">
                <a:solidFill>
                  <a:srgbClr val="C00000"/>
                </a:solidFill>
                <a:effectLst/>
                <a:latin typeface="Nunito" pitchFamily="2" charset="0"/>
              </a:rPr>
              <a:t>Class</a:t>
            </a:r>
          </a:p>
          <a:p>
            <a:pPr marL="342900" indent="-342900" algn="l" fontAlgn="base">
              <a:lnSpc>
                <a:spcPct val="150000"/>
              </a:lnSpc>
              <a:buFont typeface="Wingdings" panose="05000000000000000000" pitchFamily="2" charset="2"/>
              <a:buChar char="v"/>
            </a:pPr>
            <a:r>
              <a:rPr lang="en-US" sz="2400" b="0" i="0" dirty="0">
                <a:solidFill>
                  <a:srgbClr val="C00000"/>
                </a:solidFill>
                <a:effectLst/>
                <a:latin typeface="Nunito" pitchFamily="2" charset="0"/>
              </a:rPr>
              <a:t>Objects</a:t>
            </a:r>
          </a:p>
          <a:p>
            <a:pPr marL="342900" indent="-342900" algn="l" fontAlgn="base">
              <a:lnSpc>
                <a:spcPct val="150000"/>
              </a:lnSpc>
              <a:buFont typeface="Wingdings" panose="05000000000000000000" pitchFamily="2" charset="2"/>
              <a:buChar char="v"/>
            </a:pPr>
            <a:r>
              <a:rPr lang="en-US" sz="2400" b="0" i="0" dirty="0">
                <a:solidFill>
                  <a:srgbClr val="C00000"/>
                </a:solidFill>
                <a:effectLst/>
                <a:latin typeface="Nunito" pitchFamily="2" charset="0"/>
              </a:rPr>
              <a:t>Polymorphism</a:t>
            </a:r>
          </a:p>
          <a:p>
            <a:pPr marL="342900" indent="-342900" algn="l" fontAlgn="base">
              <a:lnSpc>
                <a:spcPct val="150000"/>
              </a:lnSpc>
              <a:buFont typeface="Wingdings" panose="05000000000000000000" pitchFamily="2" charset="2"/>
              <a:buChar char="v"/>
            </a:pPr>
            <a:r>
              <a:rPr lang="en-US" sz="2400" b="0" i="0" dirty="0">
                <a:solidFill>
                  <a:srgbClr val="C00000"/>
                </a:solidFill>
                <a:effectLst/>
                <a:latin typeface="Nunito" pitchFamily="2" charset="0"/>
              </a:rPr>
              <a:t>Encapsulation</a:t>
            </a:r>
          </a:p>
          <a:p>
            <a:pPr marL="342900" indent="-342900" algn="l" fontAlgn="base">
              <a:lnSpc>
                <a:spcPct val="150000"/>
              </a:lnSpc>
              <a:buFont typeface="Wingdings" panose="05000000000000000000" pitchFamily="2" charset="2"/>
              <a:buChar char="v"/>
            </a:pPr>
            <a:r>
              <a:rPr lang="en-US" sz="2400" b="0" i="0" dirty="0">
                <a:solidFill>
                  <a:srgbClr val="C00000"/>
                </a:solidFill>
                <a:effectLst/>
                <a:latin typeface="Nunito" pitchFamily="2" charset="0"/>
              </a:rPr>
              <a:t>Inheritance</a:t>
            </a:r>
          </a:p>
          <a:p>
            <a:pPr marL="342900" indent="-342900" algn="l" fontAlgn="base">
              <a:lnSpc>
                <a:spcPct val="150000"/>
              </a:lnSpc>
              <a:buFont typeface="Wingdings" panose="05000000000000000000" pitchFamily="2" charset="2"/>
              <a:buChar char="v"/>
            </a:pPr>
            <a:r>
              <a:rPr lang="en-US" sz="2400" b="0" i="0" dirty="0">
                <a:solidFill>
                  <a:srgbClr val="C00000"/>
                </a:solidFill>
                <a:effectLst/>
                <a:latin typeface="Nunito" pitchFamily="2" charset="0"/>
              </a:rPr>
              <a:t>Data Abstraction</a:t>
            </a:r>
          </a:p>
        </p:txBody>
      </p:sp>
      <p:pic>
        <p:nvPicPr>
          <p:cNvPr id="8" name="Picture 7">
            <a:extLst>
              <a:ext uri="{FF2B5EF4-FFF2-40B4-BE49-F238E27FC236}">
                <a16:creationId xmlns:a16="http://schemas.microsoft.com/office/drawing/2014/main" xmlns="" id="{C83DF7C9-4FF8-70CB-13EC-D263D2A96F2F}"/>
              </a:ext>
            </a:extLst>
          </p:cNvPr>
          <p:cNvPicPr>
            <a:picLocks noChangeAspect="1"/>
          </p:cNvPicPr>
          <p:nvPr/>
        </p:nvPicPr>
        <p:blipFill>
          <a:blip r:embed="rId3"/>
          <a:stretch>
            <a:fillRect/>
          </a:stretch>
        </p:blipFill>
        <p:spPr>
          <a:xfrm>
            <a:off x="5275385" y="1913206"/>
            <a:ext cx="5356769" cy="3984303"/>
          </a:xfrm>
          <a:prstGeom prst="rect">
            <a:avLst/>
          </a:prstGeom>
        </p:spPr>
      </p:pic>
    </p:spTree>
    <p:extLst>
      <p:ext uri="{BB962C8B-B14F-4D97-AF65-F5344CB8AC3E}">
        <p14:creationId xmlns:p14="http://schemas.microsoft.com/office/powerpoint/2010/main" val="1871962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3" name="TextBox 2">
            <a:extLst>
              <a:ext uri="{FF2B5EF4-FFF2-40B4-BE49-F238E27FC236}">
                <a16:creationId xmlns:a16="http://schemas.microsoft.com/office/drawing/2014/main" xmlns="" id="{F9A2EFB1-8F5A-5897-72A3-AB0819F3A3C8}"/>
              </a:ext>
            </a:extLst>
          </p:cNvPr>
          <p:cNvSpPr txBox="1"/>
          <p:nvPr/>
        </p:nvSpPr>
        <p:spPr>
          <a:xfrm>
            <a:off x="426885" y="861494"/>
            <a:ext cx="11183815" cy="707886"/>
          </a:xfrm>
          <a:prstGeom prst="rect">
            <a:avLst/>
          </a:prstGeom>
          <a:noFill/>
        </p:spPr>
        <p:txBody>
          <a:bodyPr wrap="square">
            <a:spAutoFit/>
          </a:bodyPr>
          <a:lstStyle/>
          <a:p>
            <a:pPr algn="just"/>
            <a:r>
              <a:rPr lang="en-US" sz="2000" b="1" i="0" dirty="0">
                <a:solidFill>
                  <a:srgbClr val="610B38"/>
                </a:solidFill>
                <a:effectLst/>
                <a:latin typeface="erdana"/>
              </a:rPr>
              <a:t>Python magic functions used for operator overloading: ( Binary, Unary, Assignment and comparison Operators)</a:t>
            </a:r>
          </a:p>
        </p:txBody>
      </p:sp>
      <p:graphicFrame>
        <p:nvGraphicFramePr>
          <p:cNvPr id="11" name="Table 10">
            <a:extLst>
              <a:ext uri="{FF2B5EF4-FFF2-40B4-BE49-F238E27FC236}">
                <a16:creationId xmlns:a16="http://schemas.microsoft.com/office/drawing/2014/main" xmlns="" id="{10819F77-C367-59A5-0D82-C88390BBF7F5}"/>
              </a:ext>
            </a:extLst>
          </p:cNvPr>
          <p:cNvGraphicFramePr>
            <a:graphicFrameLocks noGrp="1"/>
          </p:cNvGraphicFramePr>
          <p:nvPr>
            <p:extLst>
              <p:ext uri="{D42A27DB-BD31-4B8C-83A1-F6EECF244321}">
                <p14:modId xmlns:p14="http://schemas.microsoft.com/office/powerpoint/2010/main" val="181663144"/>
              </p:ext>
            </p:extLst>
          </p:nvPr>
        </p:nvGraphicFramePr>
        <p:xfrm>
          <a:off x="601682" y="1562763"/>
          <a:ext cx="3695278" cy="4863468"/>
        </p:xfrm>
        <a:graphic>
          <a:graphicData uri="http://schemas.openxmlformats.org/drawingml/2006/table">
            <a:tbl>
              <a:tblPr/>
              <a:tblGrid>
                <a:gridCol w="1022417">
                  <a:extLst>
                    <a:ext uri="{9D8B030D-6E8A-4147-A177-3AD203B41FA5}">
                      <a16:colId xmlns:a16="http://schemas.microsoft.com/office/drawing/2014/main" xmlns="" val="2554751537"/>
                    </a:ext>
                  </a:extLst>
                </a:gridCol>
                <a:gridCol w="2672861">
                  <a:extLst>
                    <a:ext uri="{9D8B030D-6E8A-4147-A177-3AD203B41FA5}">
                      <a16:colId xmlns:a16="http://schemas.microsoft.com/office/drawing/2014/main" xmlns="" val="1515018402"/>
                    </a:ext>
                  </a:extLst>
                </a:gridCol>
              </a:tblGrid>
              <a:tr h="363798">
                <a:tc>
                  <a:txBody>
                    <a:bodyPr/>
                    <a:lstStyle/>
                    <a:p>
                      <a:pPr algn="l" fontAlgn="t"/>
                      <a:r>
                        <a:rPr lang="en-IN" sz="1600" b="1">
                          <a:solidFill>
                            <a:srgbClr val="000000"/>
                          </a:solidFill>
                          <a:effectLst/>
                          <a:latin typeface="times new roman" panose="02020603050405020304" pitchFamily="18" charset="0"/>
                        </a:rPr>
                        <a:t>Operator</a:t>
                      </a:r>
                    </a:p>
                  </a:txBody>
                  <a:tcPr marL="94086" marR="94086" marT="94086" marB="94086">
                    <a:lnL w="9525" cap="flat" cmpd="sng" algn="ctr">
                      <a:solidFill>
                        <a:srgbClr val="80BAA5"/>
                      </a:solidFill>
                      <a:prstDash val="solid"/>
                      <a:round/>
                      <a:headEnd type="none" w="med" len="med"/>
                      <a:tailEnd type="none" w="med" len="med"/>
                    </a:lnL>
                    <a:lnR w="9525" cap="flat" cmpd="sng" algn="ctr">
                      <a:solidFill>
                        <a:srgbClr val="80BAA5"/>
                      </a:solidFill>
                      <a:prstDash val="solid"/>
                      <a:round/>
                      <a:headEnd type="none" w="med" len="med"/>
                      <a:tailEnd type="none" w="med" len="med"/>
                    </a:lnR>
                    <a:lnT w="9525" cap="flat" cmpd="sng" algn="ctr">
                      <a:solidFill>
                        <a:srgbClr val="80BA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Magic Function</a:t>
                      </a:r>
                    </a:p>
                  </a:txBody>
                  <a:tcPr marL="94086" marR="94086" marT="94086" marB="94086">
                    <a:lnL w="9525" cap="flat" cmpd="sng" algn="ctr">
                      <a:solidFill>
                        <a:srgbClr val="80BAA5"/>
                      </a:solidFill>
                      <a:prstDash val="solid"/>
                      <a:round/>
                      <a:headEnd type="none" w="med" len="med"/>
                      <a:tailEnd type="none" w="med" len="med"/>
                    </a:lnL>
                    <a:lnR w="9525" cap="flat" cmpd="sng" algn="ctr">
                      <a:solidFill>
                        <a:srgbClr val="80BAA5"/>
                      </a:solidFill>
                      <a:prstDash val="solid"/>
                      <a:round/>
                      <a:headEnd type="none" w="med" len="med"/>
                      <a:tailEnd type="none" w="med" len="med"/>
                    </a:lnR>
                    <a:lnT w="9525" cap="flat" cmpd="sng" algn="ctr">
                      <a:solidFill>
                        <a:srgbClr val="80BA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374978126"/>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__add__(self,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633226437"/>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__sub__(self,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443732732"/>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__mul__(self,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948700215"/>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dirty="0">
                          <a:solidFill>
                            <a:srgbClr val="333333"/>
                          </a:solidFill>
                          <a:effectLst/>
                          <a:latin typeface="inter-regular"/>
                        </a:rPr>
                        <a:t>__</a:t>
                      </a:r>
                      <a:r>
                        <a:rPr lang="en-IN" sz="1600" b="1" dirty="0" err="1">
                          <a:solidFill>
                            <a:srgbClr val="333333"/>
                          </a:solidFill>
                          <a:effectLst/>
                          <a:latin typeface="inter-regular"/>
                        </a:rPr>
                        <a:t>truediv</a:t>
                      </a:r>
                      <a:r>
                        <a:rPr lang="en-IN" sz="1600" b="1" dirty="0">
                          <a:solidFill>
                            <a:srgbClr val="333333"/>
                          </a:solidFill>
                          <a:effectLst/>
                          <a:latin typeface="inter-regular"/>
                        </a:rPr>
                        <a:t>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614407634"/>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__floordiv__(self,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97427949"/>
                  </a:ext>
                </a:extLst>
              </a:tr>
              <a:tr h="301074">
                <a:tc>
                  <a:txBody>
                    <a:bodyPr/>
                    <a:lstStyle/>
                    <a:p>
                      <a:pPr algn="just" fontAlgn="t"/>
                      <a:r>
                        <a:rPr lang="en-IN" sz="1600" b="1" dirty="0">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__mod__(self,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62688756"/>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__pow__(self,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687349432"/>
                  </a:ext>
                </a:extLst>
              </a:tr>
              <a:tr h="301074">
                <a:tc>
                  <a:txBody>
                    <a:bodyPr/>
                    <a:lstStyle/>
                    <a:p>
                      <a:pPr algn="just" fontAlgn="t"/>
                      <a:r>
                        <a:rPr lang="en-IN" sz="1600" b="1">
                          <a:solidFill>
                            <a:srgbClr val="333333"/>
                          </a:solidFill>
                          <a:effectLst/>
                          <a:latin typeface="inter-regular"/>
                        </a:rPr>
                        <a:t>&gt;&gt;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__rshift__(self,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085437370"/>
                  </a:ext>
                </a:extLst>
              </a:tr>
              <a:tr h="301074">
                <a:tc>
                  <a:txBody>
                    <a:bodyPr/>
                    <a:lstStyle/>
                    <a:p>
                      <a:pPr algn="just" fontAlgn="t"/>
                      <a:r>
                        <a:rPr lang="en-IN" sz="1600" b="1">
                          <a:solidFill>
                            <a:srgbClr val="333333"/>
                          </a:solidFill>
                          <a:effectLst/>
                          <a:latin typeface="inter-regular"/>
                        </a:rPr>
                        <a:t>&lt;&lt;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__lshift__(self,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446362645"/>
                  </a:ext>
                </a:extLst>
              </a:tr>
              <a:tr h="301074">
                <a:tc>
                  <a:txBody>
                    <a:bodyPr/>
                    <a:lstStyle/>
                    <a:p>
                      <a:pPr algn="just" fontAlgn="t"/>
                      <a:r>
                        <a:rPr lang="en-IN" sz="1600" b="1">
                          <a:solidFill>
                            <a:srgbClr val="333333"/>
                          </a:solidFill>
                          <a:effectLst/>
                          <a:latin typeface="inter-regular"/>
                        </a:rPr>
                        <a:t>&amp;</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__and__(self,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80224239"/>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__or__(self,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486990244"/>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dirty="0">
                          <a:solidFill>
                            <a:srgbClr val="333333"/>
                          </a:solidFill>
                          <a:effectLst/>
                          <a:latin typeface="inter-regular"/>
                        </a:rPr>
                        <a:t>__</a:t>
                      </a:r>
                      <a:r>
                        <a:rPr lang="en-IN" sz="1600" b="1" dirty="0" err="1">
                          <a:solidFill>
                            <a:srgbClr val="333333"/>
                          </a:solidFill>
                          <a:effectLst/>
                          <a:latin typeface="inter-regular"/>
                        </a:rPr>
                        <a:t>xor</a:t>
                      </a:r>
                      <a:r>
                        <a:rPr lang="en-IN" sz="1600" b="1" dirty="0">
                          <a:solidFill>
                            <a:srgbClr val="333333"/>
                          </a:solidFill>
                          <a:effectLst/>
                          <a:latin typeface="inter-regular"/>
                        </a:rPr>
                        <a:t>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534719855"/>
                  </a:ext>
                </a:extLst>
              </a:tr>
            </a:tbl>
          </a:graphicData>
        </a:graphic>
      </p:graphicFrame>
      <p:graphicFrame>
        <p:nvGraphicFramePr>
          <p:cNvPr id="12" name="Table 11">
            <a:extLst>
              <a:ext uri="{FF2B5EF4-FFF2-40B4-BE49-F238E27FC236}">
                <a16:creationId xmlns:a16="http://schemas.microsoft.com/office/drawing/2014/main" xmlns="" id="{2E4A412F-4E40-B0CE-AD9F-13746B8024D1}"/>
              </a:ext>
            </a:extLst>
          </p:cNvPr>
          <p:cNvGraphicFramePr>
            <a:graphicFrameLocks noGrp="1"/>
          </p:cNvGraphicFramePr>
          <p:nvPr>
            <p:extLst>
              <p:ext uri="{D42A27DB-BD31-4B8C-83A1-F6EECF244321}">
                <p14:modId xmlns:p14="http://schemas.microsoft.com/office/powerpoint/2010/main" val="676861440"/>
              </p:ext>
            </p:extLst>
          </p:nvPr>
        </p:nvGraphicFramePr>
        <p:xfrm>
          <a:off x="4391744" y="1287611"/>
          <a:ext cx="3134802" cy="4312920"/>
        </p:xfrm>
        <a:graphic>
          <a:graphicData uri="http://schemas.openxmlformats.org/drawingml/2006/table">
            <a:tbl>
              <a:tblPr/>
              <a:tblGrid>
                <a:gridCol w="1109054">
                  <a:extLst>
                    <a:ext uri="{9D8B030D-6E8A-4147-A177-3AD203B41FA5}">
                      <a16:colId xmlns:a16="http://schemas.microsoft.com/office/drawing/2014/main" xmlns="" val="315761586"/>
                    </a:ext>
                  </a:extLst>
                </a:gridCol>
                <a:gridCol w="2025748">
                  <a:extLst>
                    <a:ext uri="{9D8B030D-6E8A-4147-A177-3AD203B41FA5}">
                      <a16:colId xmlns:a16="http://schemas.microsoft.com/office/drawing/2014/main" xmlns="" val="2899920546"/>
                    </a:ext>
                  </a:extLst>
                </a:gridCol>
              </a:tblGrid>
              <a:tr h="0">
                <a:tc>
                  <a:txBody>
                    <a:bodyPr/>
                    <a:lstStyle/>
                    <a:p>
                      <a:pPr algn="l" fontAlgn="t"/>
                      <a:r>
                        <a:rPr lang="en-IN" sz="1600" b="1">
                          <a:solidFill>
                            <a:srgbClr val="000000"/>
                          </a:solidFill>
                          <a:effectLst/>
                          <a:latin typeface="times new roman" panose="02020603050405020304" pitchFamily="18" charset="0"/>
                        </a:rPr>
                        <a:t>Operator</a:t>
                      </a:r>
                    </a:p>
                  </a:txBody>
                  <a:tcPr marL="114300" marR="114300" marT="114300" marB="114300">
                    <a:lnL w="9525" cap="flat" cmpd="sng" algn="ctr">
                      <a:solidFill>
                        <a:srgbClr val="A00AAA"/>
                      </a:solidFill>
                      <a:prstDash val="solid"/>
                      <a:round/>
                      <a:headEnd type="none" w="med" len="med"/>
                      <a:tailEnd type="none" w="med" len="med"/>
                    </a:lnL>
                    <a:lnR w="9525" cap="flat" cmpd="sng" algn="ctr">
                      <a:solidFill>
                        <a:srgbClr val="A00AAA"/>
                      </a:solidFill>
                      <a:prstDash val="solid"/>
                      <a:round/>
                      <a:headEnd type="none" w="med" len="med"/>
                      <a:tailEnd type="none" w="med" len="med"/>
                    </a:lnR>
                    <a:lnT w="9525" cap="flat" cmpd="sng" algn="ctr">
                      <a:solidFill>
                        <a:srgbClr val="A00A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b="1">
                          <a:solidFill>
                            <a:srgbClr val="000000"/>
                          </a:solidFill>
                          <a:effectLst/>
                          <a:latin typeface="times new roman" panose="02020603050405020304" pitchFamily="18" charset="0"/>
                        </a:rPr>
                        <a:t>Magic Function</a:t>
                      </a:r>
                    </a:p>
                  </a:txBody>
                  <a:tcPr marL="114300" marR="114300" marT="114300" marB="114300">
                    <a:lnL w="9525" cap="flat" cmpd="sng" algn="ctr">
                      <a:solidFill>
                        <a:srgbClr val="A00AAA"/>
                      </a:solidFill>
                      <a:prstDash val="solid"/>
                      <a:round/>
                      <a:headEnd type="none" w="med" len="med"/>
                      <a:tailEnd type="none" w="med" len="med"/>
                    </a:lnL>
                    <a:lnR w="9525" cap="flat" cmpd="sng" algn="ctr">
                      <a:solidFill>
                        <a:srgbClr val="A00AAA"/>
                      </a:solidFill>
                      <a:prstDash val="solid"/>
                      <a:round/>
                      <a:headEnd type="none" w="med" len="med"/>
                      <a:tailEnd type="none" w="med" len="med"/>
                    </a:lnR>
                    <a:lnT w="9525" cap="flat" cmpd="sng" algn="ctr">
                      <a:solidFill>
                        <a:srgbClr val="A00A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832328177"/>
                  </a:ext>
                </a:extLst>
              </a:tr>
              <a:tr h="0">
                <a:tc>
                  <a:txBody>
                    <a:bodyPr/>
                    <a:lstStyle/>
                    <a:p>
                      <a:pPr algn="just" fontAlgn="t"/>
                      <a:r>
                        <a:rPr lang="en-IN" sz="1600" b="1" dirty="0">
                          <a:solidFill>
                            <a:srgbClr val="333333"/>
                          </a:solidFill>
                          <a:effectLst/>
                          <a:latin typeface="inter-regular"/>
                        </a:rPr>
                        <a:t>&lt;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__LT__(SELF,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276205091"/>
                  </a:ext>
                </a:extLst>
              </a:tr>
              <a:tr h="0">
                <a:tc>
                  <a:txBody>
                    <a:bodyPr/>
                    <a:lstStyle/>
                    <a:p>
                      <a:pPr algn="just" fontAlgn="t"/>
                      <a:r>
                        <a:rPr lang="en-IN" sz="1600" b="1" dirty="0">
                          <a:solidFill>
                            <a:srgbClr val="333333"/>
                          </a:solidFill>
                          <a:effectLst/>
                          <a:latin typeface="inter-regular"/>
                        </a:rPr>
                        <a: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__GT__(SELF,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490848609"/>
                  </a:ext>
                </a:extLst>
              </a:tr>
              <a:tr h="0">
                <a:tc>
                  <a:txBody>
                    <a:bodyPr/>
                    <a:lstStyle/>
                    <a:p>
                      <a:pPr algn="just" fontAlgn="t"/>
                      <a:r>
                        <a:rPr lang="en-IN" sz="1600" b="1" dirty="0">
                          <a:solidFill>
                            <a:srgbClr val="333333"/>
                          </a:solidFill>
                          <a:effectLst/>
                          <a:latin typeface="inter-regular"/>
                        </a:rPr>
                        <a:t>&lt;=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__LE__(SELF,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870317289"/>
                  </a:ext>
                </a:extLst>
              </a:tr>
              <a:tr h="0">
                <a:tc>
                  <a:txBody>
                    <a:bodyPr/>
                    <a:lstStyle/>
                    <a:p>
                      <a:pPr algn="just" fontAlgn="t"/>
                      <a:r>
                        <a:rPr lang="en-IN" sz="1600" b="1">
                          <a:solidFill>
                            <a:srgbClr val="333333"/>
                          </a:solidFill>
                          <a:effectLst/>
                          <a:latin typeface="inter-regular"/>
                        </a:rPr>
                        <a: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__GE__(SELF,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58689030"/>
                  </a:ext>
                </a:extLst>
              </a:tr>
              <a:tr h="0">
                <a:tc>
                  <a:txBody>
                    <a:bodyPr/>
                    <a:lstStyle/>
                    <a:p>
                      <a:pPr algn="just" fontAlgn="t"/>
                      <a:r>
                        <a:rPr lang="en-IN"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__EQ__(SELF,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421500787"/>
                  </a:ext>
                </a:extLst>
              </a:tr>
              <a:tr h="0">
                <a:tc>
                  <a:txBody>
                    <a:bodyPr/>
                    <a:lstStyle/>
                    <a:p>
                      <a:pPr algn="just" fontAlgn="t"/>
                      <a:r>
                        <a:rPr lang="en-IN"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dirty="0">
                          <a:solidFill>
                            <a:srgbClr val="333333"/>
                          </a:solidFill>
                          <a:effectLst/>
                          <a:latin typeface="inter-regular"/>
                        </a:rPr>
                        <a:t>__NE__(SELF,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512968984"/>
                  </a:ext>
                </a:extLst>
              </a:tr>
            </a:tbl>
          </a:graphicData>
        </a:graphic>
      </p:graphicFrame>
      <p:graphicFrame>
        <p:nvGraphicFramePr>
          <p:cNvPr id="13" name="Table 12">
            <a:extLst>
              <a:ext uri="{FF2B5EF4-FFF2-40B4-BE49-F238E27FC236}">
                <a16:creationId xmlns:a16="http://schemas.microsoft.com/office/drawing/2014/main" xmlns="" id="{EDE2C999-1D2A-16DA-EDAA-5F80BFF23C62}"/>
              </a:ext>
            </a:extLst>
          </p:cNvPr>
          <p:cNvGraphicFramePr>
            <a:graphicFrameLocks noGrp="1"/>
          </p:cNvGraphicFramePr>
          <p:nvPr>
            <p:extLst>
              <p:ext uri="{D42A27DB-BD31-4B8C-83A1-F6EECF244321}">
                <p14:modId xmlns:p14="http://schemas.microsoft.com/office/powerpoint/2010/main" val="535067852"/>
              </p:ext>
            </p:extLst>
          </p:nvPr>
        </p:nvGraphicFramePr>
        <p:xfrm>
          <a:off x="7703685" y="1351884"/>
          <a:ext cx="3946266" cy="5594988"/>
        </p:xfrm>
        <a:graphic>
          <a:graphicData uri="http://schemas.openxmlformats.org/drawingml/2006/table">
            <a:tbl>
              <a:tblPr/>
              <a:tblGrid>
                <a:gridCol w="1337242">
                  <a:extLst>
                    <a:ext uri="{9D8B030D-6E8A-4147-A177-3AD203B41FA5}">
                      <a16:colId xmlns:a16="http://schemas.microsoft.com/office/drawing/2014/main" xmlns="" val="1645302291"/>
                    </a:ext>
                  </a:extLst>
                </a:gridCol>
                <a:gridCol w="2609024">
                  <a:extLst>
                    <a:ext uri="{9D8B030D-6E8A-4147-A177-3AD203B41FA5}">
                      <a16:colId xmlns:a16="http://schemas.microsoft.com/office/drawing/2014/main" xmlns="" val="3312068051"/>
                    </a:ext>
                  </a:extLst>
                </a:gridCol>
              </a:tblGrid>
              <a:tr h="363798">
                <a:tc>
                  <a:txBody>
                    <a:bodyPr/>
                    <a:lstStyle/>
                    <a:p>
                      <a:pPr algn="l" fontAlgn="t"/>
                      <a:r>
                        <a:rPr lang="en-IN" sz="1600" b="1" dirty="0">
                          <a:solidFill>
                            <a:srgbClr val="000000"/>
                          </a:solidFill>
                          <a:effectLst/>
                          <a:latin typeface="times new roman" panose="02020603050405020304" pitchFamily="18" charset="0"/>
                        </a:rPr>
                        <a:t>Operator</a:t>
                      </a:r>
                    </a:p>
                  </a:txBody>
                  <a:tcPr marL="94086" marR="94086" marT="94086" marB="94086">
                    <a:lnL w="9525" cap="flat" cmpd="sng" algn="ctr">
                      <a:solidFill>
                        <a:srgbClr val="C04323"/>
                      </a:solidFill>
                      <a:prstDash val="solid"/>
                      <a:round/>
                      <a:headEnd type="none" w="med" len="med"/>
                      <a:tailEnd type="none" w="med" len="med"/>
                    </a:lnL>
                    <a:lnR w="9525" cap="flat" cmpd="sng" algn="ctr">
                      <a:solidFill>
                        <a:srgbClr val="C04323"/>
                      </a:solidFill>
                      <a:prstDash val="solid"/>
                      <a:round/>
                      <a:headEnd type="none" w="med" len="med"/>
                      <a:tailEnd type="none" w="med" len="med"/>
                    </a:lnR>
                    <a:lnT w="9525" cap="flat" cmpd="sng" algn="ctr">
                      <a:solidFill>
                        <a:srgbClr val="C043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Magic Function</a:t>
                      </a:r>
                    </a:p>
                  </a:txBody>
                  <a:tcPr marL="94086" marR="94086" marT="94086" marB="94086">
                    <a:lnL w="9525" cap="flat" cmpd="sng" algn="ctr">
                      <a:solidFill>
                        <a:srgbClr val="C04323"/>
                      </a:solidFill>
                      <a:prstDash val="solid"/>
                      <a:round/>
                      <a:headEnd type="none" w="med" len="med"/>
                      <a:tailEnd type="none" w="med" len="med"/>
                    </a:lnL>
                    <a:lnR w="9525" cap="flat" cmpd="sng" algn="ctr">
                      <a:solidFill>
                        <a:srgbClr val="C04323"/>
                      </a:solidFill>
                      <a:prstDash val="solid"/>
                      <a:round/>
                      <a:headEnd type="none" w="med" len="med"/>
                      <a:tailEnd type="none" w="med" len="med"/>
                    </a:lnR>
                    <a:lnT w="9525" cap="flat" cmpd="sng" algn="ctr">
                      <a:solidFill>
                        <a:srgbClr val="C043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734393013"/>
                  </a:ext>
                </a:extLst>
              </a:tr>
              <a:tr h="301074">
                <a:tc>
                  <a:txBody>
                    <a:bodyPr/>
                    <a:lstStyle/>
                    <a:p>
                      <a:pPr algn="just" fontAlgn="t"/>
                      <a:r>
                        <a:rPr lang="en-IN" sz="1600" b="1" dirty="0">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__ISUB__(SELF,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778982997"/>
                  </a:ext>
                </a:extLst>
              </a:tr>
              <a:tr h="301074">
                <a:tc>
                  <a:txBody>
                    <a:bodyPr/>
                    <a:lstStyle/>
                    <a:p>
                      <a:pPr algn="just" fontAlgn="t"/>
                      <a:r>
                        <a:rPr lang="en-IN" sz="1600" b="1" dirty="0">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__IADD__(SELF,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962613019"/>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__IMUL__(SELF,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72476947"/>
                  </a:ext>
                </a:extLst>
              </a:tr>
              <a:tr h="301074">
                <a:tc>
                  <a:txBody>
                    <a:bodyPr/>
                    <a:lstStyle/>
                    <a:p>
                      <a:pPr algn="just" fontAlgn="t"/>
                      <a:r>
                        <a:rPr lang="en-IN" sz="1600" b="1" dirty="0">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__IDIV__(SELF,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55981478"/>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__IFLOORDIV__(SELF,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110143014"/>
                  </a:ext>
                </a:extLst>
              </a:tr>
              <a:tr h="301074">
                <a:tc>
                  <a:txBody>
                    <a:bodyPr/>
                    <a:lstStyle/>
                    <a:p>
                      <a:pPr algn="just" fontAlgn="t"/>
                      <a:r>
                        <a:rPr lang="en-IN" sz="1600" b="1" dirty="0">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__IMOD__(SELF,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285517286"/>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__IPOW__(SELF,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50573030"/>
                  </a:ext>
                </a:extLst>
              </a:tr>
              <a:tr h="301074">
                <a:tc>
                  <a:txBody>
                    <a:bodyPr/>
                    <a:lstStyle/>
                    <a:p>
                      <a:pPr algn="just" fontAlgn="t"/>
                      <a:r>
                        <a:rPr lang="en-IN" sz="1600" b="1" dirty="0">
                          <a:solidFill>
                            <a:srgbClr val="333333"/>
                          </a:solidFill>
                          <a:effectLst/>
                          <a:latin typeface="inter-regular"/>
                        </a:rPr>
                        <a:t>&gt;&gt;=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__IRSHIFT__(SELF,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51983831"/>
                  </a:ext>
                </a:extLst>
              </a:tr>
              <a:tr h="301074">
                <a:tc>
                  <a:txBody>
                    <a:bodyPr/>
                    <a:lstStyle/>
                    <a:p>
                      <a:pPr algn="just" fontAlgn="t"/>
                      <a:r>
                        <a:rPr lang="en-IN" sz="1600" b="1">
                          <a:solidFill>
                            <a:srgbClr val="333333"/>
                          </a:solidFill>
                          <a:effectLst/>
                          <a:latin typeface="inter-regular"/>
                        </a:rPr>
                        <a:t>&lt;&lt;=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__ILSHIFT__(SELF,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878581212"/>
                  </a:ext>
                </a:extLst>
              </a:tr>
              <a:tr h="301074">
                <a:tc>
                  <a:txBody>
                    <a:bodyPr/>
                    <a:lstStyle/>
                    <a:p>
                      <a:pPr algn="just" fontAlgn="t"/>
                      <a:r>
                        <a:rPr lang="en-IN" sz="1600" b="1">
                          <a:solidFill>
                            <a:srgbClr val="333333"/>
                          </a:solidFill>
                          <a:effectLst/>
                          <a:latin typeface="inter-regular"/>
                        </a:rPr>
                        <a:t>&amp;=</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dirty="0">
                          <a:solidFill>
                            <a:srgbClr val="333333"/>
                          </a:solidFill>
                          <a:effectLst/>
                          <a:latin typeface="inter-regular"/>
                        </a:rPr>
                        <a:t>__IAND__(SELF,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949662537"/>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dirty="0">
                          <a:solidFill>
                            <a:srgbClr val="333333"/>
                          </a:solidFill>
                          <a:effectLst/>
                          <a:latin typeface="inter-regular"/>
                        </a:rPr>
                        <a:t>__IOR__(SELF,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9632523"/>
                  </a:ext>
                </a:extLst>
              </a:tr>
              <a:tr h="301074">
                <a:tc>
                  <a:txBody>
                    <a:bodyPr/>
                    <a:lstStyle/>
                    <a:p>
                      <a:pPr algn="just" fontAlgn="t"/>
                      <a:r>
                        <a:rPr lang="en-IN" sz="1600" b="1">
                          <a:solidFill>
                            <a:srgbClr val="333333"/>
                          </a:solidFill>
                          <a:effectLst/>
                          <a:latin typeface="inter-regular"/>
                        </a:rPr>
                        <a:t>^=</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dirty="0">
                          <a:solidFill>
                            <a:srgbClr val="333333"/>
                          </a:solidFill>
                          <a:effectLst/>
                          <a:latin typeface="inter-regular"/>
                        </a:rPr>
                        <a:t>__IXOR__(SELF, OTHER)</a:t>
                      </a:r>
                    </a:p>
                  </a:txBody>
                  <a:tcPr marL="62724" marR="62724" marT="62724" marB="627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820321535"/>
                  </a:ext>
                </a:extLst>
              </a:tr>
            </a:tbl>
          </a:graphicData>
        </a:graphic>
      </p:graphicFrame>
      <p:graphicFrame>
        <p:nvGraphicFramePr>
          <p:cNvPr id="14" name="Table 13">
            <a:extLst>
              <a:ext uri="{FF2B5EF4-FFF2-40B4-BE49-F238E27FC236}">
                <a16:creationId xmlns:a16="http://schemas.microsoft.com/office/drawing/2014/main" xmlns="" id="{1C12F79F-DB5D-CCA9-E58A-3E319822F160}"/>
              </a:ext>
            </a:extLst>
          </p:cNvPr>
          <p:cNvGraphicFramePr>
            <a:graphicFrameLocks noGrp="1"/>
          </p:cNvGraphicFramePr>
          <p:nvPr>
            <p:extLst>
              <p:ext uri="{D42A27DB-BD31-4B8C-83A1-F6EECF244321}">
                <p14:modId xmlns:p14="http://schemas.microsoft.com/office/powerpoint/2010/main" val="3393116545"/>
              </p:ext>
            </p:extLst>
          </p:nvPr>
        </p:nvGraphicFramePr>
        <p:xfrm>
          <a:off x="4296960" y="4271861"/>
          <a:ext cx="3229585" cy="2392680"/>
        </p:xfrm>
        <a:graphic>
          <a:graphicData uri="http://schemas.openxmlformats.org/drawingml/2006/table">
            <a:tbl>
              <a:tblPr/>
              <a:tblGrid>
                <a:gridCol w="1080472">
                  <a:extLst>
                    <a:ext uri="{9D8B030D-6E8A-4147-A177-3AD203B41FA5}">
                      <a16:colId xmlns:a16="http://schemas.microsoft.com/office/drawing/2014/main" xmlns="" val="1674089101"/>
                    </a:ext>
                  </a:extLst>
                </a:gridCol>
                <a:gridCol w="2149113">
                  <a:extLst>
                    <a:ext uri="{9D8B030D-6E8A-4147-A177-3AD203B41FA5}">
                      <a16:colId xmlns:a16="http://schemas.microsoft.com/office/drawing/2014/main" xmlns="" val="2217658266"/>
                    </a:ext>
                  </a:extLst>
                </a:gridCol>
              </a:tblGrid>
              <a:tr h="0">
                <a:tc>
                  <a:txBody>
                    <a:bodyPr/>
                    <a:lstStyle/>
                    <a:p>
                      <a:pPr algn="l" fontAlgn="t"/>
                      <a:r>
                        <a:rPr lang="en-IN" sz="1600" b="1" dirty="0">
                          <a:solidFill>
                            <a:srgbClr val="000000"/>
                          </a:solidFill>
                          <a:effectLst/>
                          <a:latin typeface="times new roman" panose="02020603050405020304" pitchFamily="18" charset="0"/>
                        </a:rPr>
                        <a:t>Operator</a:t>
                      </a:r>
                    </a:p>
                  </a:txBody>
                  <a:tcPr marL="114300" marR="114300" marT="114300" marB="114300">
                    <a:lnL w="9525" cap="flat" cmpd="sng" algn="ctr">
                      <a:solidFill>
                        <a:srgbClr val="D00CEE"/>
                      </a:solidFill>
                      <a:prstDash val="solid"/>
                      <a:round/>
                      <a:headEnd type="none" w="med" len="med"/>
                      <a:tailEnd type="none" w="med" len="med"/>
                    </a:lnL>
                    <a:lnR w="9525" cap="flat" cmpd="sng" algn="ctr">
                      <a:solidFill>
                        <a:srgbClr val="D00CEE"/>
                      </a:solidFill>
                      <a:prstDash val="solid"/>
                      <a:round/>
                      <a:headEnd type="none" w="med" len="med"/>
                      <a:tailEnd type="none" w="med" len="med"/>
                    </a:lnR>
                    <a:lnT w="9525" cap="flat" cmpd="sng" algn="ctr">
                      <a:solidFill>
                        <a:srgbClr val="D00C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b="1">
                          <a:solidFill>
                            <a:srgbClr val="000000"/>
                          </a:solidFill>
                          <a:effectLst/>
                          <a:latin typeface="times new roman" panose="02020603050405020304" pitchFamily="18" charset="0"/>
                        </a:rPr>
                        <a:t>Magic Function</a:t>
                      </a:r>
                    </a:p>
                  </a:txBody>
                  <a:tcPr marL="114300" marR="114300" marT="114300" marB="114300">
                    <a:lnL w="9525" cap="flat" cmpd="sng" algn="ctr">
                      <a:solidFill>
                        <a:srgbClr val="D00CEE"/>
                      </a:solidFill>
                      <a:prstDash val="solid"/>
                      <a:round/>
                      <a:headEnd type="none" w="med" len="med"/>
                      <a:tailEnd type="none" w="med" len="med"/>
                    </a:lnL>
                    <a:lnR w="9525" cap="flat" cmpd="sng" algn="ctr">
                      <a:solidFill>
                        <a:srgbClr val="D00CEE"/>
                      </a:solidFill>
                      <a:prstDash val="solid"/>
                      <a:round/>
                      <a:headEnd type="none" w="med" len="med"/>
                      <a:tailEnd type="none" w="med" len="med"/>
                    </a:lnR>
                    <a:lnT w="9525" cap="flat" cmpd="sng" algn="ctr">
                      <a:solidFill>
                        <a:srgbClr val="D00C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147731173"/>
                  </a:ext>
                </a:extLst>
              </a:tr>
              <a:tr h="0">
                <a:tc>
                  <a:txBody>
                    <a:bodyPr/>
                    <a:lstStyle/>
                    <a:p>
                      <a:pPr algn="just" fontAlgn="t"/>
                      <a:r>
                        <a:rPr lang="en-IN"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a:solidFill>
                            <a:srgbClr val="333333"/>
                          </a:solidFill>
                          <a:effectLst/>
                          <a:latin typeface="inter-regular"/>
                        </a:rPr>
                        <a:t>__NEG__(SELF,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041574211"/>
                  </a:ext>
                </a:extLst>
              </a:tr>
              <a:tr h="0">
                <a:tc>
                  <a:txBody>
                    <a:bodyPr/>
                    <a:lstStyle/>
                    <a:p>
                      <a:pPr algn="just" fontAlgn="t"/>
                      <a:r>
                        <a:rPr lang="en-IN"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b="1">
                          <a:solidFill>
                            <a:srgbClr val="333333"/>
                          </a:solidFill>
                          <a:effectLst/>
                          <a:latin typeface="inter-regular"/>
                        </a:rPr>
                        <a:t>__POS__(SELF,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332637301"/>
                  </a:ext>
                </a:extLst>
              </a:tr>
              <a:tr h="0">
                <a:tc>
                  <a:txBody>
                    <a:bodyPr/>
                    <a:lstStyle/>
                    <a:p>
                      <a:pPr algn="just" fontAlgn="t"/>
                      <a:r>
                        <a:rPr lang="en-IN" sz="1600" b="1">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b="1" dirty="0">
                          <a:solidFill>
                            <a:srgbClr val="333333"/>
                          </a:solidFill>
                          <a:effectLst/>
                          <a:latin typeface="inter-regular"/>
                        </a:rPr>
                        <a:t>__INVERT__(SELF, OTHER)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611427324"/>
                  </a:ext>
                </a:extLst>
              </a:tr>
            </a:tbl>
          </a:graphicData>
        </a:graphic>
      </p:graphicFrame>
    </p:spTree>
    <p:extLst>
      <p:ext uri="{BB962C8B-B14F-4D97-AF65-F5344CB8AC3E}">
        <p14:creationId xmlns:p14="http://schemas.microsoft.com/office/powerpoint/2010/main" val="3689301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3" name="TextBox 2">
            <a:extLst>
              <a:ext uri="{FF2B5EF4-FFF2-40B4-BE49-F238E27FC236}">
                <a16:creationId xmlns:a16="http://schemas.microsoft.com/office/drawing/2014/main" xmlns="" id="{F9A2EFB1-8F5A-5897-72A3-AB0819F3A3C8}"/>
              </a:ext>
            </a:extLst>
          </p:cNvPr>
          <p:cNvSpPr txBox="1"/>
          <p:nvPr/>
        </p:nvSpPr>
        <p:spPr>
          <a:xfrm>
            <a:off x="618978" y="1119238"/>
            <a:ext cx="11183815" cy="400110"/>
          </a:xfrm>
          <a:prstGeom prst="rect">
            <a:avLst/>
          </a:prstGeom>
          <a:noFill/>
        </p:spPr>
        <p:txBody>
          <a:bodyPr wrap="square">
            <a:spAutoFit/>
          </a:bodyPr>
          <a:lstStyle/>
          <a:p>
            <a:pPr algn="l" fontAlgn="base"/>
            <a:r>
              <a:rPr lang="en-GB" sz="2000" dirty="0"/>
              <a:t>Magic Methods for Arithmetic Operators</a:t>
            </a:r>
            <a:endParaRPr lang="en-IN" sz="2000" i="0" dirty="0">
              <a:solidFill>
                <a:schemeClr val="tx1"/>
              </a:solidFill>
              <a:effectLst/>
              <a:latin typeface="Nunito" pitchFamily="2" charset="0"/>
            </a:endParaRPr>
          </a:p>
        </p:txBody>
      </p:sp>
      <p:pic>
        <p:nvPicPr>
          <p:cNvPr id="7" name="Picture 6">
            <a:extLst>
              <a:ext uri="{FF2B5EF4-FFF2-40B4-BE49-F238E27FC236}">
                <a16:creationId xmlns:a16="http://schemas.microsoft.com/office/drawing/2014/main" xmlns="" id="{2FD1272C-1F97-4F20-360C-449F47CF6518}"/>
              </a:ext>
            </a:extLst>
          </p:cNvPr>
          <p:cNvPicPr>
            <a:picLocks noChangeAspect="1"/>
          </p:cNvPicPr>
          <p:nvPr/>
        </p:nvPicPr>
        <p:blipFill>
          <a:blip r:embed="rId3"/>
          <a:stretch>
            <a:fillRect/>
          </a:stretch>
        </p:blipFill>
        <p:spPr>
          <a:xfrm>
            <a:off x="7408505" y="2101211"/>
            <a:ext cx="3675995" cy="2070100"/>
          </a:xfrm>
          <a:prstGeom prst="rect">
            <a:avLst/>
          </a:prstGeom>
        </p:spPr>
      </p:pic>
      <p:graphicFrame>
        <p:nvGraphicFramePr>
          <p:cNvPr id="4" name="object 3">
            <a:extLst>
              <a:ext uri="{FF2B5EF4-FFF2-40B4-BE49-F238E27FC236}">
                <a16:creationId xmlns:a16="http://schemas.microsoft.com/office/drawing/2014/main" xmlns="" id="{D37C1551-7ED5-04C9-80DC-39C6EB2D7267}"/>
              </a:ext>
            </a:extLst>
          </p:cNvPr>
          <p:cNvGraphicFramePr>
            <a:graphicFrameLocks noGrp="1"/>
          </p:cNvGraphicFramePr>
          <p:nvPr/>
        </p:nvGraphicFramePr>
        <p:xfrm>
          <a:off x="526874" y="1728992"/>
          <a:ext cx="5569126" cy="2442319"/>
        </p:xfrm>
        <a:graphic>
          <a:graphicData uri="http://schemas.openxmlformats.org/drawingml/2006/table">
            <a:tbl>
              <a:tblPr firstRow="1" bandRow="1">
                <a:tableStyleId>{2D5ABB26-0587-4C30-8999-92F81FD0307C}</a:tableStyleId>
              </a:tblPr>
              <a:tblGrid>
                <a:gridCol w="1758574">
                  <a:extLst>
                    <a:ext uri="{9D8B030D-6E8A-4147-A177-3AD203B41FA5}">
                      <a16:colId xmlns:a16="http://schemas.microsoft.com/office/drawing/2014/main" xmlns="" val="20000"/>
                    </a:ext>
                  </a:extLst>
                </a:gridCol>
                <a:gridCol w="1758574">
                  <a:extLst>
                    <a:ext uri="{9D8B030D-6E8A-4147-A177-3AD203B41FA5}">
                      <a16:colId xmlns:a16="http://schemas.microsoft.com/office/drawing/2014/main" xmlns="" val="20001"/>
                    </a:ext>
                  </a:extLst>
                </a:gridCol>
                <a:gridCol w="2051978">
                  <a:extLst>
                    <a:ext uri="{9D8B030D-6E8A-4147-A177-3AD203B41FA5}">
                      <a16:colId xmlns:a16="http://schemas.microsoft.com/office/drawing/2014/main" xmlns="" val="20002"/>
                    </a:ext>
                  </a:extLst>
                </a:gridCol>
              </a:tblGrid>
              <a:tr h="396878">
                <a:tc>
                  <a:txBody>
                    <a:bodyPr/>
                    <a:lstStyle/>
                    <a:p>
                      <a:pPr marL="635" algn="ctr">
                        <a:lnSpc>
                          <a:spcPct val="100000"/>
                        </a:lnSpc>
                        <a:spcBef>
                          <a:spcPts val="660"/>
                        </a:spcBef>
                      </a:pPr>
                      <a:r>
                        <a:rPr sz="2200" b="1" spc="-5" dirty="0">
                          <a:solidFill>
                            <a:srgbClr val="990000"/>
                          </a:solidFill>
                          <a:latin typeface="Arial"/>
                          <a:cs typeface="Arial"/>
                        </a:rPr>
                        <a:t>Operator</a:t>
                      </a:r>
                      <a:endParaRPr sz="220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E6B8AE"/>
                    </a:solidFill>
                  </a:tcPr>
                </a:tc>
                <a:tc>
                  <a:txBody>
                    <a:bodyPr/>
                    <a:lstStyle/>
                    <a:p>
                      <a:pPr algn="ctr">
                        <a:lnSpc>
                          <a:spcPct val="100000"/>
                        </a:lnSpc>
                        <a:spcBef>
                          <a:spcPts val="660"/>
                        </a:spcBef>
                      </a:pPr>
                      <a:r>
                        <a:rPr sz="2200" b="1" spc="-5" dirty="0">
                          <a:solidFill>
                            <a:srgbClr val="990000"/>
                          </a:solidFill>
                          <a:latin typeface="Arial"/>
                          <a:cs typeface="Arial"/>
                        </a:rPr>
                        <a:t>Expression</a:t>
                      </a:r>
                      <a:endParaRPr sz="2200" dirty="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E6B8AE"/>
                    </a:solidFill>
                  </a:tcPr>
                </a:tc>
                <a:tc>
                  <a:txBody>
                    <a:bodyPr/>
                    <a:lstStyle/>
                    <a:p>
                      <a:pPr marL="3175" algn="ctr">
                        <a:lnSpc>
                          <a:spcPct val="100000"/>
                        </a:lnSpc>
                        <a:spcBef>
                          <a:spcPts val="660"/>
                        </a:spcBef>
                      </a:pPr>
                      <a:r>
                        <a:rPr sz="2200" b="1" spc="-5" dirty="0">
                          <a:solidFill>
                            <a:srgbClr val="990000"/>
                          </a:solidFill>
                          <a:latin typeface="Arial"/>
                          <a:cs typeface="Arial"/>
                        </a:rPr>
                        <a:t>Internally</a:t>
                      </a:r>
                      <a:endParaRPr sz="2200" dirty="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E6B8AE"/>
                    </a:solidFill>
                  </a:tcPr>
                </a:tc>
                <a:extLst>
                  <a:ext uri="{0D108BD9-81ED-4DB2-BD59-A6C34878D82A}">
                    <a16:rowId xmlns:a16="http://schemas.microsoft.com/office/drawing/2014/main" xmlns="" val="10000"/>
                  </a:ext>
                </a:extLst>
              </a:tr>
              <a:tr h="404393">
                <a:tc>
                  <a:txBody>
                    <a:bodyPr/>
                    <a:lstStyle/>
                    <a:p>
                      <a:pPr marL="635" algn="ctr">
                        <a:lnSpc>
                          <a:spcPct val="100000"/>
                        </a:lnSpc>
                        <a:spcBef>
                          <a:spcPts val="660"/>
                        </a:spcBef>
                      </a:pPr>
                      <a:r>
                        <a:rPr sz="1800" spc="-5" dirty="0">
                          <a:latin typeface="Arial"/>
                          <a:cs typeface="Arial"/>
                        </a:rPr>
                        <a:t>Addition</a:t>
                      </a:r>
                      <a:endParaRPr sz="1800" dirty="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660"/>
                        </a:spcBef>
                      </a:pPr>
                      <a:r>
                        <a:rPr sz="1800" spc="-5" dirty="0">
                          <a:latin typeface="Arial"/>
                          <a:cs typeface="Arial"/>
                        </a:rPr>
                        <a:t>p1+p2</a:t>
                      </a:r>
                      <a:endParaRPr sz="1800" dirty="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660"/>
                        </a:spcBef>
                        <a:tabLst>
                          <a:tab pos="702310" algn="l"/>
                          <a:tab pos="1479550" algn="l"/>
                        </a:tabLst>
                      </a:pPr>
                      <a:r>
                        <a:rPr sz="1800" spc="-5" dirty="0">
                          <a:latin typeface="Arial"/>
                          <a:cs typeface="Arial"/>
                        </a:rPr>
                        <a:t>p1.</a:t>
                      </a:r>
                      <a:r>
                        <a:rPr sz="1800" u="heavy" spc="-5" dirty="0">
                          <a:uFill>
                            <a:solidFill>
                              <a:srgbClr val="000000"/>
                            </a:solidFill>
                          </a:uFill>
                          <a:latin typeface="Arial"/>
                          <a:cs typeface="Arial"/>
                        </a:rPr>
                        <a:t> 	</a:t>
                      </a:r>
                      <a:r>
                        <a:rPr sz="1800" spc="-5" dirty="0">
                          <a:latin typeface="Arial"/>
                          <a:cs typeface="Arial"/>
                        </a:rPr>
                        <a:t>add</a:t>
                      </a:r>
                      <a:r>
                        <a:rPr sz="1800" u="heavy" spc="-5" dirty="0">
                          <a:uFill>
                            <a:solidFill>
                              <a:srgbClr val="000000"/>
                            </a:solidFill>
                          </a:uFill>
                          <a:latin typeface="Arial"/>
                          <a:cs typeface="Arial"/>
                        </a:rPr>
                        <a:t> 	</a:t>
                      </a:r>
                      <a:r>
                        <a:rPr sz="1800" spc="-5" dirty="0">
                          <a:latin typeface="Arial"/>
                          <a:cs typeface="Arial"/>
                        </a:rPr>
                        <a:t>(p2)</a:t>
                      </a:r>
                      <a:endParaRPr sz="180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r h="404393">
                <a:tc>
                  <a:txBody>
                    <a:bodyPr/>
                    <a:lstStyle/>
                    <a:p>
                      <a:pPr algn="ctr">
                        <a:lnSpc>
                          <a:spcPct val="100000"/>
                        </a:lnSpc>
                        <a:spcBef>
                          <a:spcPts val="660"/>
                        </a:spcBef>
                      </a:pPr>
                      <a:r>
                        <a:rPr sz="1800" spc="-5" dirty="0">
                          <a:latin typeface="Arial"/>
                          <a:cs typeface="Arial"/>
                        </a:rPr>
                        <a:t>Subtraction</a:t>
                      </a:r>
                      <a:endParaRPr sz="1800" dirty="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660"/>
                        </a:spcBef>
                      </a:pPr>
                      <a:r>
                        <a:rPr sz="1800" spc="-5" dirty="0">
                          <a:latin typeface="Arial"/>
                          <a:cs typeface="Arial"/>
                        </a:rPr>
                        <a:t>p1-p2</a:t>
                      </a:r>
                      <a:endParaRPr sz="180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660"/>
                        </a:spcBef>
                        <a:tabLst>
                          <a:tab pos="698500" algn="l"/>
                          <a:tab pos="1459865" algn="l"/>
                        </a:tabLst>
                      </a:pPr>
                      <a:r>
                        <a:rPr sz="1800" spc="-5" dirty="0">
                          <a:latin typeface="Arial"/>
                          <a:cs typeface="Arial"/>
                        </a:rPr>
                        <a:t>p1.</a:t>
                      </a:r>
                      <a:r>
                        <a:rPr sz="1800" u="heavy" spc="-5" dirty="0">
                          <a:uFill>
                            <a:solidFill>
                              <a:srgbClr val="000000"/>
                            </a:solidFill>
                          </a:uFill>
                          <a:latin typeface="Arial"/>
                          <a:cs typeface="Arial"/>
                        </a:rPr>
                        <a:t> 	</a:t>
                      </a:r>
                      <a:r>
                        <a:rPr sz="1800" spc="-5" dirty="0">
                          <a:latin typeface="Arial"/>
                          <a:cs typeface="Arial"/>
                        </a:rPr>
                        <a:t>sub</a:t>
                      </a:r>
                      <a:r>
                        <a:rPr sz="1800" u="heavy" spc="-5" dirty="0">
                          <a:uFill>
                            <a:solidFill>
                              <a:srgbClr val="000000"/>
                            </a:solidFill>
                          </a:uFill>
                          <a:latin typeface="Arial"/>
                          <a:cs typeface="Arial"/>
                        </a:rPr>
                        <a:t> 	</a:t>
                      </a:r>
                      <a:r>
                        <a:rPr sz="1800" spc="-5" dirty="0">
                          <a:latin typeface="Arial"/>
                          <a:cs typeface="Arial"/>
                        </a:rPr>
                        <a:t>(p2)</a:t>
                      </a:r>
                      <a:endParaRPr sz="1800" dirty="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2"/>
                  </a:ext>
                </a:extLst>
              </a:tr>
              <a:tr h="404393">
                <a:tc>
                  <a:txBody>
                    <a:bodyPr/>
                    <a:lstStyle/>
                    <a:p>
                      <a:pPr algn="ctr">
                        <a:lnSpc>
                          <a:spcPct val="100000"/>
                        </a:lnSpc>
                        <a:spcBef>
                          <a:spcPts val="660"/>
                        </a:spcBef>
                      </a:pPr>
                      <a:r>
                        <a:rPr sz="1800" spc="-5" dirty="0">
                          <a:latin typeface="Arial"/>
                          <a:cs typeface="Arial"/>
                        </a:rPr>
                        <a:t>Multiplication</a:t>
                      </a:r>
                      <a:endParaRPr sz="180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660"/>
                        </a:spcBef>
                      </a:pPr>
                      <a:r>
                        <a:rPr sz="1800" spc="-5" dirty="0">
                          <a:latin typeface="Arial"/>
                          <a:cs typeface="Arial"/>
                        </a:rPr>
                        <a:t>p1*p2</a:t>
                      </a:r>
                      <a:endParaRPr sz="1800" dirty="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660"/>
                        </a:spcBef>
                        <a:tabLst>
                          <a:tab pos="697865" algn="l"/>
                          <a:tab pos="1457960" algn="l"/>
                        </a:tabLst>
                      </a:pPr>
                      <a:r>
                        <a:rPr sz="1800" spc="-5" dirty="0">
                          <a:latin typeface="Arial"/>
                          <a:cs typeface="Arial"/>
                        </a:rPr>
                        <a:t>p1.</a:t>
                      </a:r>
                      <a:r>
                        <a:rPr sz="1800" u="heavy" spc="-5" dirty="0">
                          <a:uFill>
                            <a:solidFill>
                              <a:srgbClr val="000000"/>
                            </a:solidFill>
                          </a:uFill>
                          <a:latin typeface="Arial"/>
                          <a:cs typeface="Arial"/>
                        </a:rPr>
                        <a:t> 	</a:t>
                      </a:r>
                      <a:r>
                        <a:rPr sz="1800" spc="-5" dirty="0">
                          <a:latin typeface="Arial"/>
                          <a:cs typeface="Arial"/>
                        </a:rPr>
                        <a:t>mul</a:t>
                      </a:r>
                      <a:r>
                        <a:rPr sz="1800" u="heavy" spc="-5" dirty="0">
                          <a:uFill>
                            <a:solidFill>
                              <a:srgbClr val="000000"/>
                            </a:solidFill>
                          </a:uFill>
                          <a:latin typeface="Arial"/>
                          <a:cs typeface="Arial"/>
                        </a:rPr>
                        <a:t> 	</a:t>
                      </a:r>
                      <a:r>
                        <a:rPr sz="1800" spc="-5" dirty="0">
                          <a:latin typeface="Arial"/>
                          <a:cs typeface="Arial"/>
                        </a:rPr>
                        <a:t>(p2)</a:t>
                      </a:r>
                      <a:endParaRPr sz="1800">
                        <a:latin typeface="Arial"/>
                        <a:cs typeface="Arial"/>
                      </a:endParaRPr>
                    </a:p>
                  </a:txBody>
                  <a:tcPr marL="0" marR="0" marT="838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3"/>
                  </a:ext>
                </a:extLst>
              </a:tr>
              <a:tr h="405005">
                <a:tc>
                  <a:txBody>
                    <a:bodyPr/>
                    <a:lstStyle/>
                    <a:p>
                      <a:pPr marL="635" algn="ctr">
                        <a:lnSpc>
                          <a:spcPct val="100000"/>
                        </a:lnSpc>
                        <a:spcBef>
                          <a:spcPts val="665"/>
                        </a:spcBef>
                      </a:pPr>
                      <a:r>
                        <a:rPr sz="1800" spc="-5" dirty="0">
                          <a:latin typeface="Arial"/>
                          <a:cs typeface="Arial"/>
                        </a:rPr>
                        <a:t>Power</a:t>
                      </a:r>
                      <a:endParaRPr sz="1800">
                        <a:latin typeface="Arial"/>
                        <a:cs typeface="Arial"/>
                      </a:endParaRPr>
                    </a:p>
                  </a:txBody>
                  <a:tcPr marL="0" marR="0" marT="844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665"/>
                        </a:spcBef>
                      </a:pPr>
                      <a:r>
                        <a:rPr sz="1800" spc="-5" dirty="0">
                          <a:latin typeface="Arial"/>
                          <a:cs typeface="Arial"/>
                        </a:rPr>
                        <a:t>p1**p2</a:t>
                      </a:r>
                      <a:endParaRPr sz="1800" dirty="0">
                        <a:latin typeface="Arial"/>
                        <a:cs typeface="Arial"/>
                      </a:endParaRPr>
                    </a:p>
                  </a:txBody>
                  <a:tcPr marL="0" marR="0" marT="844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spcBef>
                          <a:spcPts val="665"/>
                        </a:spcBef>
                        <a:tabLst>
                          <a:tab pos="699135" algn="l"/>
                          <a:tab pos="1522095" algn="l"/>
                        </a:tabLst>
                      </a:pPr>
                      <a:r>
                        <a:rPr sz="1800" spc="-5" dirty="0">
                          <a:latin typeface="Arial"/>
                          <a:cs typeface="Arial"/>
                        </a:rPr>
                        <a:t>p1.</a:t>
                      </a:r>
                      <a:r>
                        <a:rPr sz="1800" u="heavy" spc="-5" dirty="0">
                          <a:uFill>
                            <a:solidFill>
                              <a:srgbClr val="000000"/>
                            </a:solidFill>
                          </a:uFill>
                          <a:latin typeface="Arial"/>
                          <a:cs typeface="Arial"/>
                        </a:rPr>
                        <a:t> 	</a:t>
                      </a:r>
                      <a:r>
                        <a:rPr sz="1800" spc="-5" dirty="0">
                          <a:latin typeface="Arial"/>
                          <a:cs typeface="Arial"/>
                        </a:rPr>
                        <a:t>pow</a:t>
                      </a:r>
                      <a:r>
                        <a:rPr sz="1800" u="heavy" spc="-5" dirty="0">
                          <a:uFill>
                            <a:solidFill>
                              <a:srgbClr val="000000"/>
                            </a:solidFill>
                          </a:uFill>
                          <a:latin typeface="Arial"/>
                          <a:cs typeface="Arial"/>
                        </a:rPr>
                        <a:t> 	</a:t>
                      </a:r>
                      <a:r>
                        <a:rPr sz="1800" spc="-5" dirty="0">
                          <a:latin typeface="Arial"/>
                          <a:cs typeface="Arial"/>
                        </a:rPr>
                        <a:t>(p2)</a:t>
                      </a:r>
                      <a:endParaRPr sz="1800" dirty="0">
                        <a:latin typeface="Arial"/>
                        <a:cs typeface="Arial"/>
                      </a:endParaRPr>
                    </a:p>
                  </a:txBody>
                  <a:tcPr marL="0" marR="0" marT="844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4"/>
                  </a:ext>
                </a:extLst>
              </a:tr>
              <a:tr h="405005">
                <a:tc>
                  <a:txBody>
                    <a:bodyPr/>
                    <a:lstStyle/>
                    <a:p>
                      <a:pPr algn="ctr">
                        <a:lnSpc>
                          <a:spcPct val="100000"/>
                        </a:lnSpc>
                        <a:spcBef>
                          <a:spcPts val="665"/>
                        </a:spcBef>
                      </a:pPr>
                      <a:r>
                        <a:rPr sz="1800" spc="-5" dirty="0">
                          <a:latin typeface="Arial"/>
                          <a:cs typeface="Arial"/>
                        </a:rPr>
                        <a:t>Division</a:t>
                      </a:r>
                      <a:endParaRPr sz="1800">
                        <a:latin typeface="Arial"/>
                        <a:cs typeface="Arial"/>
                      </a:endParaRPr>
                    </a:p>
                  </a:txBody>
                  <a:tcPr marL="0" marR="0" marT="844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665"/>
                        </a:spcBef>
                      </a:pPr>
                      <a:r>
                        <a:rPr sz="1800" spc="-5" dirty="0">
                          <a:latin typeface="Arial"/>
                          <a:cs typeface="Arial"/>
                        </a:rPr>
                        <a:t>p1/p2</a:t>
                      </a:r>
                      <a:endParaRPr sz="1800">
                        <a:latin typeface="Arial"/>
                        <a:cs typeface="Arial"/>
                      </a:endParaRPr>
                    </a:p>
                  </a:txBody>
                  <a:tcPr marL="0" marR="0" marT="844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0" indent="0" algn="l">
                        <a:lnSpc>
                          <a:spcPct val="100000"/>
                        </a:lnSpc>
                        <a:spcBef>
                          <a:spcPts val="665"/>
                        </a:spcBef>
                        <a:tabLst>
                          <a:tab pos="717550" algn="l"/>
                          <a:tab pos="1847850" algn="l"/>
                        </a:tabLst>
                      </a:pPr>
                      <a:r>
                        <a:rPr lang="en-IN" sz="1800" spc="-5" dirty="0">
                          <a:latin typeface="Arial"/>
                          <a:cs typeface="Arial"/>
                        </a:rPr>
                        <a:t>   </a:t>
                      </a:r>
                      <a:r>
                        <a:rPr sz="1800" spc="-5" dirty="0">
                          <a:latin typeface="Arial"/>
                          <a:cs typeface="Arial"/>
                        </a:rPr>
                        <a:t>p1</a:t>
                      </a:r>
                      <a:r>
                        <a:rPr sz="1800" u="none" spc="-5" dirty="0">
                          <a:latin typeface="Arial"/>
                          <a:cs typeface="Arial"/>
                        </a:rPr>
                        <a:t>.</a:t>
                      </a:r>
                      <a:r>
                        <a:rPr lang="en-IN" sz="1800" u="none" spc="-5" dirty="0">
                          <a:uFill>
                            <a:solidFill>
                              <a:srgbClr val="000000"/>
                            </a:solidFill>
                          </a:uFill>
                          <a:latin typeface="Arial"/>
                          <a:cs typeface="Arial"/>
                        </a:rPr>
                        <a:t>__</a:t>
                      </a:r>
                      <a:r>
                        <a:rPr sz="1800" u="none" spc="-5" dirty="0" err="1">
                          <a:latin typeface="Arial"/>
                          <a:cs typeface="Arial"/>
                        </a:rPr>
                        <a:t>truediv</a:t>
                      </a:r>
                      <a:r>
                        <a:rPr sz="1800" u="none" spc="-5" dirty="0">
                          <a:uFill>
                            <a:solidFill>
                              <a:srgbClr val="000000"/>
                            </a:solidFill>
                          </a:uFill>
                          <a:latin typeface="Arial"/>
                          <a:cs typeface="Arial"/>
                        </a:rPr>
                        <a:t> </a:t>
                      </a:r>
                      <a:r>
                        <a:rPr lang="en-IN" sz="1800" u="none" spc="-5" dirty="0">
                          <a:uFill>
                            <a:solidFill>
                              <a:srgbClr val="000000"/>
                            </a:solidFill>
                          </a:uFill>
                          <a:latin typeface="Arial"/>
                          <a:cs typeface="Arial"/>
                        </a:rPr>
                        <a:t>_</a:t>
                      </a:r>
                      <a:r>
                        <a:rPr sz="1800" u="none" spc="-5" dirty="0">
                          <a:latin typeface="Arial"/>
                          <a:cs typeface="Arial"/>
                        </a:rPr>
                        <a:t>(p2</a:t>
                      </a:r>
                      <a:r>
                        <a:rPr sz="1800" spc="-5" dirty="0">
                          <a:latin typeface="Arial"/>
                          <a:cs typeface="Arial"/>
                        </a:rPr>
                        <a:t>)</a:t>
                      </a:r>
                      <a:endParaRPr sz="1800" dirty="0">
                        <a:latin typeface="Arial"/>
                        <a:cs typeface="Arial"/>
                      </a:endParaRPr>
                    </a:p>
                  </a:txBody>
                  <a:tcPr marL="0" marR="0" marT="844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6773057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3" name="TextBox 2">
            <a:extLst>
              <a:ext uri="{FF2B5EF4-FFF2-40B4-BE49-F238E27FC236}">
                <a16:creationId xmlns:a16="http://schemas.microsoft.com/office/drawing/2014/main" xmlns="" id="{F9A2EFB1-8F5A-5897-72A3-AB0819F3A3C8}"/>
              </a:ext>
            </a:extLst>
          </p:cNvPr>
          <p:cNvSpPr txBox="1"/>
          <p:nvPr/>
        </p:nvSpPr>
        <p:spPr>
          <a:xfrm>
            <a:off x="591511" y="940954"/>
            <a:ext cx="11183815" cy="523220"/>
          </a:xfrm>
          <a:prstGeom prst="rect">
            <a:avLst/>
          </a:prstGeom>
          <a:noFill/>
        </p:spPr>
        <p:txBody>
          <a:bodyPr wrap="square">
            <a:spAutoFit/>
          </a:bodyPr>
          <a:lstStyle/>
          <a:p>
            <a:pPr algn="just"/>
            <a:r>
              <a:rPr lang="en-IN" sz="2800" b="0" i="0" dirty="0">
                <a:solidFill>
                  <a:srgbClr val="610B4B"/>
                </a:solidFill>
                <a:effectLst/>
                <a:latin typeface="erdana"/>
              </a:rPr>
              <a:t>Simply adding two objects using Binary operator</a:t>
            </a:r>
          </a:p>
        </p:txBody>
      </p:sp>
      <p:sp>
        <p:nvSpPr>
          <p:cNvPr id="5" name="Rectangle 1">
            <a:extLst>
              <a:ext uri="{FF2B5EF4-FFF2-40B4-BE49-F238E27FC236}">
                <a16:creationId xmlns:a16="http://schemas.microsoft.com/office/drawing/2014/main" xmlns="" id="{656193D2-27D6-E318-5624-C504A9638982}"/>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7608516-35FA-8AEA-1E98-6EE77C65C24F}"/>
              </a:ext>
            </a:extLst>
          </p:cNvPr>
          <p:cNvSpPr txBox="1"/>
          <p:nvPr/>
        </p:nvSpPr>
        <p:spPr>
          <a:xfrm>
            <a:off x="756138" y="1464174"/>
            <a:ext cx="10854562" cy="5035353"/>
          </a:xfrm>
          <a:prstGeom prst="rect">
            <a:avLst/>
          </a:prstGeom>
          <a:noFill/>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333333"/>
                </a:solidFill>
                <a:effectLst/>
                <a:latin typeface="inter-bold"/>
              </a:rPr>
              <a:t>Example:</a:t>
            </a:r>
            <a:endParaRPr kumimoji="0" lang="en-US" altLang="en-US" sz="1800" b="1"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6699"/>
                </a:solidFill>
                <a:effectLst/>
                <a:latin typeface="inter-regular"/>
              </a:rPr>
              <a:t>class</a:t>
            </a:r>
            <a:r>
              <a:rPr kumimoji="0" lang="en-US" altLang="en-US" sz="1800" b="1" i="0" u="none" strike="noStrike" cap="none" normalizeH="0" baseline="0" dirty="0">
                <a:ln>
                  <a:noFill/>
                </a:ln>
                <a:solidFill>
                  <a:srgbClr val="000000"/>
                </a:solidFill>
                <a:effectLst/>
                <a:latin typeface="inter-regular"/>
              </a:rPr>
              <a:t> example: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    def __</a:t>
            </a:r>
            <a:r>
              <a:rPr kumimoji="0" lang="en-US" altLang="en-US" sz="1800" b="1" i="0" u="none" strike="noStrike" cap="none" normalizeH="0" baseline="0" dirty="0" err="1">
                <a:ln>
                  <a:noFill/>
                </a:ln>
                <a:solidFill>
                  <a:srgbClr val="000000"/>
                </a:solidFill>
                <a:effectLst/>
                <a:latin typeface="inter-regular"/>
              </a:rPr>
              <a:t>init</a:t>
            </a:r>
            <a:r>
              <a:rPr kumimoji="0" lang="en-US" altLang="en-US" sz="1800" b="1" i="0" u="none" strike="noStrike" cap="none" normalizeH="0" baseline="0" dirty="0">
                <a:ln>
                  <a:noFill/>
                </a:ln>
                <a:solidFill>
                  <a:srgbClr val="000000"/>
                </a:solidFill>
                <a:effectLst/>
                <a:latin typeface="inter-regular"/>
              </a:rPr>
              <a:t>__(self, X):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err="1">
                <a:ln>
                  <a:noFill/>
                </a:ln>
                <a:solidFill>
                  <a:srgbClr val="000000"/>
                </a:solidFill>
                <a:effectLst/>
                <a:latin typeface="inter-regular"/>
              </a:rPr>
              <a:t>self.X</a:t>
            </a:r>
            <a:r>
              <a:rPr kumimoji="0" lang="en-US" altLang="en-US" sz="1800" b="1" i="0" u="none" strike="noStrike" cap="none" normalizeH="0" baseline="0" dirty="0">
                <a:ln>
                  <a:noFill/>
                </a:ln>
                <a:solidFill>
                  <a:srgbClr val="000000"/>
                </a:solidFill>
                <a:effectLst/>
                <a:latin typeface="inter-regular"/>
              </a:rPr>
              <a:t> = X  </a:t>
            </a:r>
          </a:p>
          <a:p>
            <a:pPr algn="just" eaLnBrk="0" fontAlgn="base" hangingPunct="0">
              <a:lnSpc>
                <a:spcPct val="150000"/>
              </a:lnSpc>
              <a:spcBef>
                <a:spcPct val="0"/>
              </a:spcBef>
              <a:spcAft>
                <a:spcPct val="0"/>
              </a:spcAft>
              <a:buClrTx/>
            </a:pPr>
            <a:r>
              <a:rPr kumimoji="0" lang="en-US" altLang="en-US" sz="1800" b="1" i="0" u="none" strike="noStrike" cap="none" normalizeH="0" baseline="0" dirty="0">
                <a:ln>
                  <a:noFill/>
                </a:ln>
                <a:solidFill>
                  <a:srgbClr val="000000"/>
                </a:solidFill>
                <a:effectLst/>
                <a:latin typeface="inter-regular"/>
              </a:rPr>
              <a:t>   def __add__(self, U):  </a:t>
            </a:r>
            <a:r>
              <a:rPr kumimoji="0" lang="en-US" altLang="en-US" sz="1800" b="1" i="0" u="none" strike="noStrike" cap="none" normalizeH="0" baseline="0" dirty="0">
                <a:ln>
                  <a:noFill/>
                </a:ln>
                <a:solidFill>
                  <a:srgbClr val="0070C0"/>
                </a:solidFill>
                <a:effectLst/>
                <a:latin typeface="inter-regular"/>
              </a:rPr>
              <a:t> # adding two objects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a:ln>
                  <a:noFill/>
                </a:ln>
                <a:solidFill>
                  <a:srgbClr val="006699"/>
                </a:solidFill>
                <a:effectLst/>
                <a:latin typeface="inter-regular"/>
              </a:rPr>
              <a:t>return</a:t>
            </a:r>
            <a:r>
              <a:rPr kumimoji="0" lang="en-US" altLang="en-US" sz="1800" b="1" i="0" u="none" strike="noStrike" cap="none" normalizeH="0" baseline="0" dirty="0">
                <a:ln>
                  <a:noFill/>
                </a:ln>
                <a:solidFill>
                  <a:srgbClr val="000000"/>
                </a:solidFill>
                <a:effectLst/>
                <a:latin typeface="inter-regular"/>
              </a:rPr>
              <a:t> </a:t>
            </a:r>
            <a:r>
              <a:rPr kumimoji="0" lang="en-US" altLang="en-US" sz="1800" b="1" i="0" u="none" strike="noStrike" cap="none" normalizeH="0" baseline="0" dirty="0" err="1">
                <a:ln>
                  <a:noFill/>
                </a:ln>
                <a:solidFill>
                  <a:srgbClr val="000000"/>
                </a:solidFill>
                <a:effectLst/>
                <a:latin typeface="inter-regular"/>
              </a:rPr>
              <a:t>self.X</a:t>
            </a:r>
            <a:r>
              <a:rPr kumimoji="0" lang="en-US" altLang="en-US" sz="1800" b="1" i="0" u="none" strike="noStrike" cap="none" normalizeH="0" baseline="0" dirty="0">
                <a:ln>
                  <a:noFill/>
                </a:ln>
                <a:solidFill>
                  <a:srgbClr val="000000"/>
                </a:solidFill>
                <a:effectLst/>
                <a:latin typeface="inter-regular"/>
              </a:rPr>
              <a:t> + U.X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object_1 = example( </a:t>
            </a:r>
            <a:r>
              <a:rPr kumimoji="0" lang="en-US" altLang="en-US" sz="1800" b="1" i="0" u="none" strike="noStrike" cap="none" normalizeH="0" baseline="0" dirty="0">
                <a:ln>
                  <a:noFill/>
                </a:ln>
                <a:solidFill>
                  <a:srgbClr val="006699"/>
                </a:solidFill>
                <a:effectLst/>
                <a:latin typeface="inter-regular"/>
              </a:rPr>
              <a:t>int</a:t>
            </a:r>
            <a:r>
              <a:rPr kumimoji="0" lang="en-US" altLang="en-US" sz="1800" b="1" i="0" u="none" strike="noStrike" cap="none" normalizeH="0" baseline="0" dirty="0">
                <a:ln>
                  <a:noFill/>
                </a:ln>
                <a:solidFill>
                  <a:srgbClr val="000000"/>
                </a:solidFill>
                <a:effectLst/>
                <a:latin typeface="inter-regular"/>
              </a:rPr>
              <a:t>( input( print (</a:t>
            </a:r>
            <a:r>
              <a:rPr kumimoji="0" lang="en-US" altLang="en-US" sz="1800" b="1" i="0" u="none" strike="noStrike" cap="none" normalizeH="0" baseline="0" dirty="0">
                <a:ln>
                  <a:noFill/>
                </a:ln>
                <a:solidFill>
                  <a:srgbClr val="0000FF"/>
                </a:solidFill>
                <a:effectLst/>
                <a:latin typeface="inter-regular"/>
              </a:rPr>
              <a:t>"Please enter the value: "</a:t>
            </a:r>
            <a:r>
              <a:rPr kumimoji="0" lang="en-US" altLang="en-US" sz="1800" b="1" i="0" u="none" strike="noStrike" cap="none" normalizeH="0" baseline="0" dirty="0">
                <a:ln>
                  <a:noFill/>
                </a:ln>
                <a:solidFill>
                  <a:srgbClr val="000000"/>
                </a:solidFill>
                <a:effectLst/>
                <a:latin typeface="inter-regular"/>
              </a:rPr>
              <a:t>))))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object_2 = example( </a:t>
            </a:r>
            <a:r>
              <a:rPr kumimoji="0" lang="en-US" altLang="en-US" sz="1800" b="1" i="0" u="none" strike="noStrike" cap="none" normalizeH="0" baseline="0" dirty="0">
                <a:ln>
                  <a:noFill/>
                </a:ln>
                <a:solidFill>
                  <a:srgbClr val="006699"/>
                </a:solidFill>
                <a:effectLst/>
                <a:latin typeface="inter-regular"/>
              </a:rPr>
              <a:t>int</a:t>
            </a:r>
            <a:r>
              <a:rPr kumimoji="0" lang="en-US" altLang="en-US" sz="1800" b="1" i="0" u="none" strike="noStrike" cap="none" normalizeH="0" baseline="0" dirty="0">
                <a:ln>
                  <a:noFill/>
                </a:ln>
                <a:solidFill>
                  <a:srgbClr val="000000"/>
                </a:solidFill>
                <a:effectLst/>
                <a:latin typeface="inter-regular"/>
              </a:rPr>
              <a:t>( input( print (</a:t>
            </a:r>
            <a:r>
              <a:rPr kumimoji="0" lang="en-US" altLang="en-US" sz="1800" b="1" i="0" u="none" strike="noStrike" cap="none" normalizeH="0" baseline="0" dirty="0">
                <a:ln>
                  <a:noFill/>
                </a:ln>
                <a:solidFill>
                  <a:srgbClr val="0000FF"/>
                </a:solidFill>
                <a:effectLst/>
                <a:latin typeface="inter-regular"/>
              </a:rPr>
              <a:t>"Please enter the value: "</a:t>
            </a:r>
            <a:r>
              <a:rPr kumimoji="0" lang="en-US" altLang="en-US" sz="1800" b="1" i="0" u="none" strike="noStrike" cap="none" normalizeH="0" baseline="0" dirty="0">
                <a:ln>
                  <a:noFill/>
                </a:ln>
                <a:solidFill>
                  <a:srgbClr val="000000"/>
                </a:solidFill>
                <a:effectLst/>
                <a:latin typeface="inter-regular"/>
              </a:rPr>
              <a:t>))))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print (</a:t>
            </a:r>
            <a:r>
              <a:rPr kumimoji="0" lang="en-US" altLang="en-US" sz="1800" b="1" i="0" u="none" strike="noStrike" cap="none" normalizeH="0" baseline="0" dirty="0">
                <a:ln>
                  <a:noFill/>
                </a:ln>
                <a:solidFill>
                  <a:srgbClr val="0000FF"/>
                </a:solidFill>
                <a:effectLst/>
                <a:latin typeface="inter-regular"/>
              </a:rPr>
              <a:t>": "</a:t>
            </a:r>
            <a:r>
              <a:rPr kumimoji="0" lang="en-US" altLang="en-US" sz="1800" b="1" i="0" u="none" strike="noStrike" cap="none" normalizeH="0" baseline="0" dirty="0">
                <a:ln>
                  <a:noFill/>
                </a:ln>
                <a:solidFill>
                  <a:srgbClr val="000000"/>
                </a:solidFill>
                <a:effectLst/>
                <a:latin typeface="inter-regular"/>
              </a:rPr>
              <a:t>, object_1 + object_2)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object_3 = example(str( input( print (</a:t>
            </a:r>
            <a:r>
              <a:rPr kumimoji="0" lang="en-US" altLang="en-US" sz="1800" b="1" i="0" u="none" strike="noStrike" cap="none" normalizeH="0" baseline="0" dirty="0">
                <a:ln>
                  <a:noFill/>
                </a:ln>
                <a:solidFill>
                  <a:srgbClr val="0000FF"/>
                </a:solidFill>
                <a:effectLst/>
                <a:latin typeface="inter-regular"/>
              </a:rPr>
              <a:t>"Please enter the value: "</a:t>
            </a:r>
            <a:r>
              <a:rPr kumimoji="0" lang="en-US" altLang="en-US" sz="1800" b="1" i="0" u="none" strike="noStrike" cap="none" normalizeH="0" baseline="0" dirty="0">
                <a:ln>
                  <a:noFill/>
                </a:ln>
                <a:solidFill>
                  <a:srgbClr val="000000"/>
                </a:solidFill>
                <a:effectLst/>
                <a:latin typeface="inter-regular"/>
              </a:rPr>
              <a:t>))))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object_4 = example(str( input( print (</a:t>
            </a:r>
            <a:r>
              <a:rPr kumimoji="0" lang="en-US" altLang="en-US" sz="1800" b="1" i="0" u="none" strike="noStrike" cap="none" normalizeH="0" baseline="0" dirty="0">
                <a:ln>
                  <a:noFill/>
                </a:ln>
                <a:solidFill>
                  <a:srgbClr val="0000FF"/>
                </a:solidFill>
                <a:effectLst/>
                <a:latin typeface="inter-regular"/>
              </a:rPr>
              <a:t>"Please enter the value: "</a:t>
            </a:r>
            <a:r>
              <a:rPr kumimoji="0" lang="en-US" altLang="en-US" sz="1800" b="1" i="0" u="none" strike="noStrike" cap="none" normalizeH="0" baseline="0" dirty="0">
                <a:ln>
                  <a:noFill/>
                </a:ln>
                <a:solidFill>
                  <a:srgbClr val="000000"/>
                </a:solidFill>
                <a:effectLst/>
                <a:latin typeface="inter-regular"/>
              </a:rPr>
              <a:t>))))  </a:t>
            </a:r>
          </a:p>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inter-regular"/>
              </a:rPr>
              <a:t>print (</a:t>
            </a:r>
            <a:r>
              <a:rPr kumimoji="0" lang="en-US" altLang="en-US" sz="1800" b="1" i="0" u="none" strike="noStrike" cap="none" normalizeH="0" baseline="0" dirty="0">
                <a:ln>
                  <a:noFill/>
                </a:ln>
                <a:solidFill>
                  <a:srgbClr val="0000FF"/>
                </a:solidFill>
                <a:effectLst/>
                <a:latin typeface="inter-regular"/>
              </a:rPr>
              <a:t>": "</a:t>
            </a:r>
            <a:r>
              <a:rPr kumimoji="0" lang="en-US" altLang="en-US" sz="1800" b="1" i="0" u="none" strike="noStrike" cap="none" normalizeH="0" baseline="0" dirty="0">
                <a:ln>
                  <a:noFill/>
                </a:ln>
                <a:solidFill>
                  <a:srgbClr val="000000"/>
                </a:solidFill>
                <a:effectLst/>
                <a:latin typeface="inter-regular"/>
              </a:rPr>
              <a:t>, object_3 + object_4)   </a:t>
            </a:r>
            <a:endParaRPr kumimoji="0" lang="en-US" altLang="en-US" sz="1800" b="1" i="0" u="none" strike="noStrike" cap="none" normalizeH="0" baseline="0" dirty="0">
              <a:ln>
                <a:noFill/>
              </a:ln>
              <a:solidFill>
                <a:srgbClr val="333333"/>
              </a:solidFill>
              <a:effectLst/>
              <a:latin typeface="inter-regular"/>
            </a:endParaRPr>
          </a:p>
        </p:txBody>
      </p:sp>
      <p:sp>
        <p:nvSpPr>
          <p:cNvPr id="11" name="TextBox 10">
            <a:extLst>
              <a:ext uri="{FF2B5EF4-FFF2-40B4-BE49-F238E27FC236}">
                <a16:creationId xmlns:a16="http://schemas.microsoft.com/office/drawing/2014/main" xmlns="" id="{34D253D1-0597-3790-4A3C-CFD512C617DC}"/>
              </a:ext>
            </a:extLst>
          </p:cNvPr>
          <p:cNvSpPr txBox="1"/>
          <p:nvPr/>
        </p:nvSpPr>
        <p:spPr>
          <a:xfrm>
            <a:off x="7509129" y="3150817"/>
            <a:ext cx="3926734" cy="2805320"/>
          </a:xfrm>
          <a:prstGeom prst="rect">
            <a:avLst/>
          </a:prstGeom>
          <a:noFill/>
          <a:ln>
            <a:solidFill>
              <a:schemeClr val="bg2"/>
            </a:solidFill>
          </a:ln>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70C0"/>
                </a:solidFill>
                <a:effectLst/>
                <a:latin typeface="inter-bold"/>
              </a:rPr>
              <a:t>Output:</a:t>
            </a:r>
            <a:endParaRPr kumimoji="0" lang="en-US" altLang="en-US" sz="2000" b="0" i="0" u="none" strike="noStrike" cap="none" normalizeH="0" baseline="0" dirty="0">
              <a:ln>
                <a:noFill/>
              </a:ln>
              <a:solidFill>
                <a:srgbClr val="0070C0"/>
              </a:solidFill>
              <a:effectLst/>
            </a:endParaRP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0070C0"/>
                </a:solidFill>
                <a:effectLst/>
                <a:latin typeface="Arial Unicode MS"/>
              </a:rPr>
              <a:t>Please enter the value: 23 </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0070C0"/>
                </a:solidFill>
                <a:effectLst/>
                <a:latin typeface="Arial Unicode MS"/>
              </a:rPr>
              <a:t>Please enter the value: 21 : 44 </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0070C0"/>
                </a:solidFill>
                <a:effectLst/>
                <a:latin typeface="Arial Unicode MS"/>
              </a:rPr>
              <a:t>Please enter the value: Python </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0070C0"/>
                </a:solidFill>
                <a:effectLst/>
                <a:latin typeface="Arial Unicode MS"/>
              </a:rPr>
              <a:t>Please enter the value: Program </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rgbClr val="0070C0"/>
                </a:solidFill>
                <a:effectLst/>
                <a:latin typeface="Arial Unicode MS"/>
              </a:rPr>
              <a:t>: </a:t>
            </a:r>
            <a:r>
              <a:rPr kumimoji="0" lang="en-US" altLang="en-US" sz="2000" b="0" i="0" u="none" strike="noStrike" cap="none" normalizeH="0" baseline="0" dirty="0" err="1">
                <a:ln>
                  <a:noFill/>
                </a:ln>
                <a:solidFill>
                  <a:srgbClr val="0070C0"/>
                </a:solidFill>
                <a:effectLst/>
                <a:latin typeface="Arial Unicode MS"/>
              </a:rPr>
              <a:t>PythonProgram</a:t>
            </a:r>
            <a:endParaRPr kumimoji="0" lang="en-US" altLang="en-US" sz="2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2505243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9" name="Rectangle 1">
            <a:extLst>
              <a:ext uri="{FF2B5EF4-FFF2-40B4-BE49-F238E27FC236}">
                <a16:creationId xmlns:a16="http://schemas.microsoft.com/office/drawing/2014/main" xmlns="" id="{F56F957D-43BE-0A85-580F-A589778128F9}"/>
              </a:ext>
            </a:extLst>
          </p:cNvPr>
          <p:cNvSpPr>
            <a:spLocks noChangeArrowheads="1"/>
          </p:cNvSpPr>
          <p:nvPr/>
        </p:nvSpPr>
        <p:spPr bwMode="auto">
          <a:xfrm>
            <a:off x="581300" y="859065"/>
            <a:ext cx="11514406"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endParaRPr lang="en-US" sz="2000" dirty="0">
              <a:solidFill>
                <a:srgbClr val="0070C0"/>
              </a:solidFill>
              <a:latin typeface="Arial" panose="020B0604020202020204" pitchFamily="34" charset="0"/>
            </a:endParaRPr>
          </a:p>
          <a:p>
            <a:pPr>
              <a:spcBef>
                <a:spcPct val="0"/>
              </a:spcBef>
              <a:buNone/>
            </a:pPr>
            <a:r>
              <a:rPr lang="en-US" sz="2000" b="1" dirty="0">
                <a:solidFill>
                  <a:srgbClr val="FF0000"/>
                </a:solidFill>
                <a:latin typeface="Arial" panose="020B0604020202020204" pitchFamily="34" charset="0"/>
              </a:rPr>
              <a:t>Overloading operator in another object  </a:t>
            </a:r>
            <a:r>
              <a:rPr lang="en-IN" altLang="en-US" sz="2000" b="1" dirty="0">
                <a:solidFill>
                  <a:srgbClr val="FF0000"/>
                </a:solidFill>
                <a:latin typeface="Arial" panose="020B0604020202020204" pitchFamily="34" charset="0"/>
              </a:rPr>
              <a:t>Adding complex numbers using </a:t>
            </a:r>
            <a:r>
              <a:rPr lang="en-IN" sz="2000" b="1" dirty="0">
                <a:solidFill>
                  <a:srgbClr val="FF0000"/>
                </a:solidFill>
                <a:latin typeface="Arial" panose="020B0604020202020204" pitchFamily="34" charset="0"/>
              </a:rPr>
              <a:t>Binary "+" Operator</a:t>
            </a:r>
          </a:p>
          <a:p>
            <a:pPr algn="just">
              <a:buNone/>
            </a:pPr>
            <a:r>
              <a:rPr lang="en-US" sz="2000" b="1" i="0" dirty="0">
                <a:solidFill>
                  <a:srgbClr val="006699"/>
                </a:solidFill>
                <a:effectLst/>
                <a:latin typeface="inter-regular"/>
              </a:rPr>
              <a:t>class</a:t>
            </a:r>
            <a:r>
              <a:rPr lang="en-US" sz="2000" b="0" i="0" dirty="0">
                <a:solidFill>
                  <a:srgbClr val="000000"/>
                </a:solidFill>
                <a:effectLst/>
                <a:latin typeface="inter-regular"/>
              </a:rPr>
              <a:t> complex_1:  </a:t>
            </a:r>
          </a:p>
          <a:p>
            <a:pPr algn="just">
              <a:buNone/>
            </a:pPr>
            <a:r>
              <a:rPr lang="en-US" sz="2000" b="0" i="0" dirty="0">
                <a:solidFill>
                  <a:srgbClr val="000000"/>
                </a:solidFill>
                <a:effectLst/>
                <a:latin typeface="inter-regular"/>
              </a:rPr>
              <a:t>    def __</a:t>
            </a:r>
            <a:r>
              <a:rPr lang="en-US" sz="2000" b="0" i="0" dirty="0" err="1">
                <a:solidFill>
                  <a:srgbClr val="000000"/>
                </a:solidFill>
                <a:effectLst/>
                <a:latin typeface="inter-regular"/>
              </a:rPr>
              <a:t>init</a:t>
            </a:r>
            <a:r>
              <a:rPr lang="en-US" sz="2000" b="0" i="0" dirty="0">
                <a:solidFill>
                  <a:srgbClr val="000000"/>
                </a:solidFill>
                <a:effectLst/>
                <a:latin typeface="inter-regular"/>
              </a:rPr>
              <a:t>__(self, X, Y):  </a:t>
            </a:r>
          </a:p>
          <a:p>
            <a:pPr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self.X</a:t>
            </a:r>
            <a:r>
              <a:rPr lang="en-US" sz="2000" b="0" i="0" dirty="0">
                <a:solidFill>
                  <a:srgbClr val="000000"/>
                </a:solidFill>
                <a:effectLst/>
                <a:latin typeface="inter-regular"/>
              </a:rPr>
              <a:t> = X  </a:t>
            </a:r>
          </a:p>
          <a:p>
            <a:pPr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self.Y</a:t>
            </a:r>
            <a:r>
              <a:rPr lang="en-US" sz="2000" b="0" i="0" dirty="0">
                <a:solidFill>
                  <a:srgbClr val="000000"/>
                </a:solidFill>
                <a:effectLst/>
                <a:latin typeface="inter-regular"/>
              </a:rPr>
              <a:t> = Y  </a:t>
            </a:r>
          </a:p>
          <a:p>
            <a:pPr algn="just">
              <a:buNone/>
            </a:pPr>
            <a:r>
              <a:rPr lang="en-US" sz="2000" b="0" i="0" dirty="0">
                <a:solidFill>
                  <a:srgbClr val="000000"/>
                </a:solidFill>
                <a:effectLst/>
                <a:latin typeface="inter-regular"/>
              </a:rPr>
              <a:t>   </a:t>
            </a:r>
          </a:p>
          <a:p>
            <a:pPr algn="just">
              <a:buNone/>
            </a:pPr>
            <a:r>
              <a:rPr lang="en-US" sz="2000" b="1" i="0" dirty="0">
                <a:solidFill>
                  <a:srgbClr val="FF0000"/>
                </a:solidFill>
                <a:effectLst/>
                <a:latin typeface="inter-regular"/>
              </a:rPr>
              <a:t>    def __add__(self, U):   </a:t>
            </a:r>
            <a:r>
              <a:rPr lang="en-US" sz="2000" b="1" i="0" dirty="0">
                <a:solidFill>
                  <a:srgbClr val="0070C0"/>
                </a:solidFill>
                <a:effectLst/>
                <a:latin typeface="inter-regular"/>
              </a:rPr>
              <a:t># Now, we will add the two objects  </a:t>
            </a:r>
          </a:p>
          <a:p>
            <a:pPr algn="just">
              <a:buNone/>
            </a:pPr>
            <a:r>
              <a:rPr lang="en-US" sz="2000" b="0" i="0" dirty="0">
                <a:solidFill>
                  <a:srgbClr val="000000"/>
                </a:solidFill>
                <a:effectLst/>
                <a:latin typeface="inter-regular"/>
              </a:rPr>
              <a:t>         </a:t>
            </a:r>
            <a:r>
              <a:rPr lang="en-US" sz="2000" b="1" i="0" dirty="0">
                <a:solidFill>
                  <a:srgbClr val="006699"/>
                </a:solidFill>
                <a:effectLst/>
                <a:latin typeface="inter-regular"/>
              </a:rPr>
              <a:t>return</a:t>
            </a:r>
            <a:r>
              <a:rPr lang="en-US" sz="2000" b="0" i="0" dirty="0">
                <a:solidFill>
                  <a:srgbClr val="000000"/>
                </a:solidFill>
                <a:effectLst/>
                <a:latin typeface="inter-regular"/>
              </a:rPr>
              <a:t> </a:t>
            </a:r>
            <a:r>
              <a:rPr lang="en-US" sz="2000" b="0" i="0" dirty="0" err="1">
                <a:solidFill>
                  <a:srgbClr val="000000"/>
                </a:solidFill>
                <a:effectLst/>
                <a:latin typeface="inter-regular"/>
              </a:rPr>
              <a:t>self.X</a:t>
            </a:r>
            <a:r>
              <a:rPr lang="en-US" sz="2000" b="0" i="0" dirty="0">
                <a:solidFill>
                  <a:srgbClr val="000000"/>
                </a:solidFill>
                <a:effectLst/>
                <a:latin typeface="inter-regular"/>
              </a:rPr>
              <a:t> + U.X, </a:t>
            </a:r>
            <a:r>
              <a:rPr lang="en-US" sz="2000" b="0" i="0" dirty="0" err="1">
                <a:solidFill>
                  <a:srgbClr val="000000"/>
                </a:solidFill>
                <a:effectLst/>
                <a:latin typeface="inter-regular"/>
              </a:rPr>
              <a:t>self.Y</a:t>
            </a:r>
            <a:r>
              <a:rPr lang="en-US" sz="2000" b="0" i="0" dirty="0">
                <a:solidFill>
                  <a:srgbClr val="000000"/>
                </a:solidFill>
                <a:effectLst/>
                <a:latin typeface="inter-regular"/>
              </a:rPr>
              <a:t> + U.Y  </a:t>
            </a:r>
          </a:p>
          <a:p>
            <a:pPr algn="just">
              <a:buNone/>
            </a:pPr>
            <a:r>
              <a:rPr lang="en-US" sz="2000" b="0" i="0" dirty="0">
                <a:solidFill>
                  <a:srgbClr val="000000"/>
                </a:solidFill>
                <a:effectLst/>
                <a:latin typeface="inter-regular"/>
              </a:rPr>
              <a:t>  </a:t>
            </a:r>
          </a:p>
          <a:p>
            <a:pPr algn="just">
              <a:buNone/>
            </a:pPr>
            <a:r>
              <a:rPr lang="en-US" sz="2000" b="0" i="0" dirty="0">
                <a:solidFill>
                  <a:srgbClr val="000000"/>
                </a:solidFill>
                <a:effectLst/>
                <a:latin typeface="inter-regular"/>
              </a:rPr>
              <a:t>Object_1 = complex_1(</a:t>
            </a:r>
            <a:r>
              <a:rPr lang="en-US" sz="2000" b="0" i="0" dirty="0">
                <a:solidFill>
                  <a:srgbClr val="C00000"/>
                </a:solidFill>
                <a:effectLst/>
                <a:latin typeface="inter-regular"/>
              </a:rPr>
              <a:t>23</a:t>
            </a:r>
            <a:r>
              <a:rPr lang="en-US" sz="2000" b="0" i="0" dirty="0">
                <a:solidFill>
                  <a:srgbClr val="000000"/>
                </a:solidFill>
                <a:effectLst/>
                <a:latin typeface="inter-regular"/>
              </a:rPr>
              <a:t>, </a:t>
            </a:r>
            <a:r>
              <a:rPr lang="en-US" sz="2000" b="0" i="0" dirty="0">
                <a:solidFill>
                  <a:srgbClr val="C00000"/>
                </a:solidFill>
                <a:effectLst/>
                <a:latin typeface="inter-regular"/>
              </a:rPr>
              <a:t>12</a:t>
            </a:r>
            <a:r>
              <a:rPr lang="en-US" sz="2000" b="0" i="0" dirty="0">
                <a:solidFill>
                  <a:srgbClr val="000000"/>
                </a:solidFill>
                <a:effectLst/>
                <a:latin typeface="inter-regular"/>
              </a:rPr>
              <a:t>)  </a:t>
            </a:r>
          </a:p>
          <a:p>
            <a:pPr algn="just">
              <a:buNone/>
            </a:pPr>
            <a:r>
              <a:rPr lang="en-US" sz="2000" b="0" i="0" dirty="0">
                <a:solidFill>
                  <a:srgbClr val="000000"/>
                </a:solidFill>
                <a:effectLst/>
                <a:latin typeface="inter-regular"/>
              </a:rPr>
              <a:t>Object_2 = complex_1(</a:t>
            </a:r>
            <a:r>
              <a:rPr lang="en-US" sz="2000" b="0" i="0" dirty="0">
                <a:solidFill>
                  <a:srgbClr val="C00000"/>
                </a:solidFill>
                <a:effectLst/>
                <a:latin typeface="inter-regular"/>
              </a:rPr>
              <a:t>21</a:t>
            </a:r>
            <a:r>
              <a:rPr lang="en-US" sz="2000" b="0" i="0" dirty="0">
                <a:solidFill>
                  <a:srgbClr val="000000"/>
                </a:solidFill>
                <a:effectLst/>
                <a:latin typeface="inter-regular"/>
              </a:rPr>
              <a:t>, </a:t>
            </a:r>
            <a:r>
              <a:rPr lang="en-US" sz="2000" b="0" i="0" dirty="0">
                <a:solidFill>
                  <a:srgbClr val="C00000"/>
                </a:solidFill>
                <a:effectLst/>
                <a:latin typeface="inter-regular"/>
              </a:rPr>
              <a:t>22</a:t>
            </a:r>
            <a:r>
              <a:rPr lang="en-US" sz="2000" b="0" i="0" dirty="0">
                <a:solidFill>
                  <a:srgbClr val="000000"/>
                </a:solidFill>
                <a:effectLst/>
                <a:latin typeface="inter-regular"/>
              </a:rPr>
              <a:t>)  </a:t>
            </a:r>
          </a:p>
          <a:p>
            <a:pPr algn="just">
              <a:buNone/>
            </a:pPr>
            <a:r>
              <a:rPr lang="en-US" sz="2000" b="1" i="0" dirty="0">
                <a:solidFill>
                  <a:srgbClr val="FF0000"/>
                </a:solidFill>
                <a:effectLst/>
                <a:latin typeface="inter-regular"/>
              </a:rPr>
              <a:t>Object_3 = Object_1 + Object_2  //</a:t>
            </a:r>
            <a:r>
              <a:rPr lang="en-IN" sz="2000" b="1" dirty="0">
                <a:solidFill>
                  <a:srgbClr val="FF0000"/>
                </a:solidFill>
                <a:latin typeface="Arial" panose="020B0604020202020204" pitchFamily="34" charset="0"/>
              </a:rPr>
              <a:t> </a:t>
            </a:r>
            <a:r>
              <a:rPr lang="en-IN" sz="2000" dirty="0">
                <a:solidFill>
                  <a:srgbClr val="0070C0"/>
                </a:solidFill>
                <a:latin typeface="Arial" panose="020B0604020202020204" pitchFamily="34" charset="0"/>
              </a:rPr>
              <a:t>Binary "+" Operator</a:t>
            </a:r>
            <a:endParaRPr lang="en-US" sz="2000" b="0" i="0" dirty="0">
              <a:solidFill>
                <a:srgbClr val="000000"/>
              </a:solidFill>
              <a:effectLst/>
              <a:latin typeface="inter-regular"/>
            </a:endParaRPr>
          </a:p>
          <a:p>
            <a:pPr algn="just">
              <a:buNone/>
            </a:pPr>
            <a:r>
              <a:rPr lang="en-US" sz="2000" b="0" i="0" dirty="0">
                <a:solidFill>
                  <a:srgbClr val="000000"/>
                </a:solidFill>
                <a:effectLst/>
                <a:latin typeface="inter-regular"/>
              </a:rPr>
              <a:t>print (Object_3)  </a:t>
            </a:r>
          </a:p>
        </p:txBody>
      </p:sp>
      <p:sp>
        <p:nvSpPr>
          <p:cNvPr id="11" name="Rectangle 1">
            <a:extLst>
              <a:ext uri="{FF2B5EF4-FFF2-40B4-BE49-F238E27FC236}">
                <a16:creationId xmlns:a16="http://schemas.microsoft.com/office/drawing/2014/main" xmlns="" id="{217C8B32-8065-C32F-C2AB-F72C89B71E61}"/>
              </a:ext>
            </a:extLst>
          </p:cNvPr>
          <p:cNvSpPr>
            <a:spLocks noChangeArrowheads="1"/>
          </p:cNvSpPr>
          <p:nvPr/>
        </p:nvSpPr>
        <p:spPr bwMode="auto">
          <a:xfrm>
            <a:off x="6003634"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xmlns="" id="{4AA3A290-3AED-AF40-97A6-357F7A6F56C2}"/>
              </a:ext>
            </a:extLst>
          </p:cNvPr>
          <p:cNvSpPr txBox="1"/>
          <p:nvPr/>
        </p:nvSpPr>
        <p:spPr>
          <a:xfrm>
            <a:off x="2954463" y="5659357"/>
            <a:ext cx="1448726" cy="958660"/>
          </a:xfrm>
          <a:prstGeom prst="rect">
            <a:avLst/>
          </a:prstGeom>
          <a:noFill/>
          <a:ln>
            <a:solidFill>
              <a:schemeClr val="bg2"/>
            </a:solidFill>
          </a:ln>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inter-bold"/>
              </a:rPr>
              <a:t>Output:</a:t>
            </a:r>
            <a:endParaRPr kumimoji="0" lang="en-US" altLang="en-US" sz="2000" b="0" i="0" u="none" strike="noStrike" cap="none" normalizeH="0" baseline="0" dirty="0">
              <a:ln>
                <a:noFill/>
              </a:ln>
              <a:solidFill>
                <a:srgbClr val="FF000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rial Unicode MS"/>
              </a:rPr>
              <a:t>(44, 34)</a:t>
            </a:r>
            <a:endParaRPr kumimoji="0" lang="en-US" altLang="en-US" sz="20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913275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6" name="TextBox 5">
            <a:extLst>
              <a:ext uri="{FF2B5EF4-FFF2-40B4-BE49-F238E27FC236}">
                <a16:creationId xmlns:a16="http://schemas.microsoft.com/office/drawing/2014/main" xmlns="" id="{AAE77420-5407-27E3-3025-9C0E3C2A1FAC}"/>
              </a:ext>
            </a:extLst>
          </p:cNvPr>
          <p:cNvSpPr txBox="1"/>
          <p:nvPr/>
        </p:nvSpPr>
        <p:spPr>
          <a:xfrm>
            <a:off x="397413" y="1063138"/>
            <a:ext cx="6140546" cy="5632311"/>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overload a comparison operators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def</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__</a:t>
            </a:r>
            <a:r>
              <a:rPr kumimoji="0" lang="en-US" altLang="en-US" sz="2000" b="0" i="0" u="none" strike="noStrike" cap="none" normalizeH="0" baseline="0" dirty="0" err="1">
                <a:ln>
                  <a:noFill/>
                </a:ln>
                <a:solidFill>
                  <a:srgbClr val="000000"/>
                </a:solidFill>
                <a:effectLst/>
                <a:latin typeface="Consolas" panose="020B0609020204030204" pitchFamily="49" charset="0"/>
              </a:rPr>
              <a:t>init</a:t>
            </a:r>
            <a:r>
              <a:rPr kumimoji="0" lang="en-US" altLang="en-US" sz="2000" b="0" i="0" u="none" strike="noStrike" cap="none" normalizeH="0" baseline="0" dirty="0">
                <a:ln>
                  <a:noFill/>
                </a:ln>
                <a:solidFill>
                  <a:srgbClr val="000000"/>
                </a:solidFill>
                <a:effectLst/>
                <a:latin typeface="Consolas" panose="020B0609020204030204" pitchFamily="49" charset="0"/>
              </a:rPr>
              <a:t>__(</a:t>
            </a:r>
            <a:r>
              <a:rPr kumimoji="0" lang="en-US" altLang="en-US" sz="2000" b="0" i="0" u="none" strike="noStrike" cap="none" normalizeH="0" baseline="0" dirty="0">
                <a:ln>
                  <a:noFill/>
                </a:ln>
                <a:solidFill>
                  <a:srgbClr val="808080"/>
                </a:solidFill>
                <a:effectLst/>
                <a:latin typeface="Consolas" panose="020B0609020204030204" pitchFamily="49" charset="0"/>
              </a:rPr>
              <a:t>self</a:t>
            </a:r>
            <a:r>
              <a:rPr kumimoji="0" lang="en-US" altLang="en-US" sz="2000" b="0" i="0" u="none" strike="noStrike" cap="none" normalizeH="0" baseline="0" dirty="0">
                <a:ln>
                  <a:noFill/>
                </a:ln>
                <a:solidFill>
                  <a:srgbClr val="000000"/>
                </a:solidFill>
                <a:effectLst/>
                <a:latin typeface="Consolas" panose="020B0609020204030204" pitchFamily="49" charset="0"/>
              </a:rPr>
              <a:t>, 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808080"/>
                </a:solidFill>
                <a:effectLst/>
                <a:latin typeface="Consolas" panose="020B0609020204030204" pitchFamily="49" charset="0"/>
              </a:rPr>
              <a:t>self</a:t>
            </a:r>
            <a:r>
              <a:rPr kumimoji="0" lang="en-US" altLang="en-US" sz="2000" b="0" i="0" u="none" strike="noStrike" cap="none" normalizeH="0" baseline="0" dirty="0" err="1">
                <a:ln>
                  <a:noFill/>
                </a:ln>
                <a:solidFill>
                  <a:srgbClr val="000000"/>
                </a:solidFill>
                <a:effectLst/>
                <a:latin typeface="Consolas" panose="020B0609020204030204" pitchFamily="49" charset="0"/>
              </a:rPr>
              <a:t>.a</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def</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__</a:t>
            </a:r>
            <a:r>
              <a:rPr kumimoji="0" lang="en-US" altLang="en-US" sz="2000" b="0" i="0" u="none" strike="noStrike" cap="none" normalizeH="0" baseline="0" dirty="0" err="1">
                <a:ln>
                  <a:noFill/>
                </a:ln>
                <a:solidFill>
                  <a:srgbClr val="000000"/>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__(</a:t>
            </a:r>
            <a:r>
              <a:rPr kumimoji="0" lang="en-US" altLang="en-US" sz="2000" b="0" i="0" u="none" strike="noStrike" cap="none" normalizeH="0" baseline="0" dirty="0">
                <a:ln>
                  <a:noFill/>
                </a:ln>
                <a:solidFill>
                  <a:srgbClr val="808080"/>
                </a:solidFill>
                <a:effectLst/>
                <a:latin typeface="Consolas" panose="020B0609020204030204" pitchFamily="49" charset="0"/>
              </a:rPr>
              <a:t>self</a:t>
            </a:r>
            <a:r>
              <a:rPr kumimoji="0" lang="en-US" altLang="en-US" sz="2000" b="0" i="0" u="none" strike="noStrike" cap="none" normalizeH="0" baseline="0" dirty="0">
                <a:ln>
                  <a:noFill/>
                </a:ln>
                <a:solidFill>
                  <a:srgbClr val="000000"/>
                </a:solidFill>
                <a:effectLst/>
                <a:latin typeface="Consolas" panose="020B0609020204030204" pitchFamily="49" charset="0"/>
              </a:rPr>
              <a:t>, other):</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808080"/>
                </a:solidFill>
                <a:effectLst/>
                <a:latin typeface="Consolas" panose="020B0609020204030204" pitchFamily="49" charset="0"/>
              </a:rPr>
              <a:t>self</a:t>
            </a:r>
            <a:r>
              <a:rPr kumimoji="0" lang="en-US" altLang="en-US" sz="2000" b="0" i="0" u="none" strike="noStrike" cap="none" normalizeH="0" baseline="0" dirty="0" err="1">
                <a:ln>
                  <a:noFill/>
                </a:ln>
                <a:solidFill>
                  <a:srgbClr val="000000"/>
                </a:solidFill>
                <a:effectLst/>
                <a:latin typeface="Consolas" panose="020B0609020204030204" pitchFamily="49" charset="0"/>
              </a:rPr>
              <a:t>.a</a:t>
            </a:r>
            <a:r>
              <a:rPr kumimoji="0" lang="en-US" altLang="en-US" sz="2000" b="0" i="0" u="none" strike="noStrike" cap="none" normalizeH="0" baseline="0" dirty="0">
                <a:ln>
                  <a:noFill/>
                </a:ln>
                <a:solidFill>
                  <a:srgbClr val="000000"/>
                </a:solidFill>
                <a:effectLst/>
                <a:latin typeface="Consolas" panose="020B0609020204030204" pitchFamily="49" charset="0"/>
              </a:rPr>
              <a:t>&gt;</a:t>
            </a:r>
            <a:r>
              <a:rPr kumimoji="0" lang="en-US" altLang="en-US" sz="2000" b="0" i="0" u="none" strike="noStrike" cap="none" normalizeH="0" baseline="0" dirty="0" err="1">
                <a:ln>
                  <a:noFill/>
                </a:ln>
                <a:solidFill>
                  <a:srgbClr val="000000"/>
                </a:solidFill>
                <a:effectLst/>
                <a:latin typeface="Consolas" panose="020B0609020204030204" pitchFamily="49" charset="0"/>
              </a:rPr>
              <a:t>other.a</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808080"/>
                </a:solidFill>
                <a:effectLst/>
                <a:latin typeface="Consolas" panose="020B0609020204030204" pitchFamily="49" charset="0"/>
              </a:rPr>
              <a:t>True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else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808080"/>
                </a:solidFill>
                <a:effectLst/>
                <a:latin typeface="Consolas" panose="020B0609020204030204" pitchFamily="49" charset="0"/>
              </a:rPr>
              <a:t>False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ob1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a:t>
            </a:r>
            <a:r>
              <a:rPr kumimoji="0" lang="en-US" altLang="en-US" sz="2000" b="0" i="0" u="none" strike="noStrike" cap="none" normalizeH="0" baseline="0" dirty="0">
                <a:ln>
                  <a:noFill/>
                </a:ln>
                <a:solidFill>
                  <a:srgbClr val="009900"/>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ob2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a:t>
            </a:r>
            <a:r>
              <a:rPr kumimoji="0" lang="en-US" altLang="en-US" sz="2000" b="0" i="0" u="none" strike="noStrike" cap="none" normalizeH="0" baseline="0" dirty="0">
                <a:ln>
                  <a:noFill/>
                </a:ln>
                <a:solidFill>
                  <a:srgbClr val="009900"/>
                </a:solidFill>
                <a:effectLst/>
                <a:latin typeface="Consolas" panose="020B0609020204030204" pitchFamily="49" charset="0"/>
              </a:rPr>
              <a:t>3</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2000" b="0" i="0" u="none" strike="noStrike" cap="none" normalizeH="0" baseline="0" dirty="0">
                <a:ln>
                  <a:noFill/>
                </a:ln>
                <a:solidFill>
                  <a:srgbClr val="000000"/>
                </a:solidFill>
                <a:effectLst/>
                <a:latin typeface="Consolas" panose="020B0609020204030204" pitchFamily="49" charset="0"/>
              </a:rPr>
              <a:t>(ob1&gt;ob2):</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FF1493"/>
                </a:solidFill>
                <a:effectLst/>
                <a:latin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"ob1 is greater than ob2"</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else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"ob2 is greater than ob1"</a:t>
            </a:r>
            <a:r>
              <a:rPr kumimoji="0" lang="en-US" altLang="en-US" sz="20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Nunito" pitchFamily="2" charset="0"/>
              </a:rPr>
              <a:t>Output: </a:t>
            </a:r>
            <a:r>
              <a:rPr kumimoji="0" lang="en-US" altLang="en-US" sz="2000" b="1" i="0" u="none" strike="noStrike" cap="none" normalizeH="0" baseline="0" dirty="0">
                <a:ln>
                  <a:noFill/>
                </a:ln>
                <a:solidFill>
                  <a:srgbClr val="FF0000"/>
                </a:solidFill>
                <a:effectLst/>
                <a:latin typeface="Consolas" panose="020B0609020204030204" pitchFamily="49" charset="0"/>
              </a:rPr>
              <a:t>ob2 is greater than ob1</a:t>
            </a:r>
            <a:r>
              <a:rPr kumimoji="0" lang="en-US" altLang="en-US" sz="1800" b="1" i="0" u="none" strike="noStrike" cap="none" normalizeH="0" baseline="0" dirty="0">
                <a:ln>
                  <a:noFill/>
                </a:ln>
                <a:solidFill>
                  <a:srgbClr val="FF0000"/>
                </a:solidFill>
                <a:effectLst/>
              </a:rPr>
              <a:t> </a:t>
            </a:r>
            <a:endParaRPr kumimoji="0" lang="en-US" altLang="en-US" sz="3200"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1DBB9BFA-6972-4F2B-3F13-F418D8AC0394}"/>
              </a:ext>
            </a:extLst>
          </p:cNvPr>
          <p:cNvSpPr txBox="1"/>
          <p:nvPr/>
        </p:nvSpPr>
        <p:spPr>
          <a:xfrm>
            <a:off x="7087096" y="1697632"/>
            <a:ext cx="3997404" cy="3728649"/>
          </a:xfrm>
          <a:prstGeom prst="rect">
            <a:avLst/>
          </a:prstGeom>
          <a:noFill/>
        </p:spPr>
        <p:txBody>
          <a:bodyPr wrap="square">
            <a:spAutoFit/>
          </a:bodyPr>
          <a:lstStyle/>
          <a:p>
            <a:pPr>
              <a:lnSpc>
                <a:spcPct val="150000"/>
              </a:lnSpc>
            </a:pPr>
            <a:r>
              <a:rPr lang="en-IN" sz="2000" dirty="0"/>
              <a:t>class weight:</a:t>
            </a:r>
          </a:p>
          <a:p>
            <a:pPr>
              <a:lnSpc>
                <a:spcPct val="150000"/>
              </a:lnSpc>
            </a:pPr>
            <a:r>
              <a:rPr lang="en-IN" sz="2000" dirty="0"/>
              <a:t>  def __</a:t>
            </a:r>
            <a:r>
              <a:rPr lang="en-IN" sz="2000" dirty="0" err="1"/>
              <a:t>init</a:t>
            </a:r>
            <a:r>
              <a:rPr lang="en-IN" sz="2000" dirty="0"/>
              <a:t>__(self, weight):</a:t>
            </a:r>
          </a:p>
          <a:p>
            <a:pPr>
              <a:lnSpc>
                <a:spcPct val="150000"/>
              </a:lnSpc>
            </a:pPr>
            <a:r>
              <a:rPr lang="en-IN" sz="2000" dirty="0"/>
              <a:t>    self. weight= weight</a:t>
            </a:r>
          </a:p>
          <a:p>
            <a:pPr>
              <a:lnSpc>
                <a:spcPct val="150000"/>
              </a:lnSpc>
            </a:pPr>
            <a:r>
              <a:rPr lang="en-IN" sz="2000" dirty="0"/>
              <a:t>  def __</a:t>
            </a:r>
            <a:r>
              <a:rPr lang="en-IN" sz="2000" dirty="0" err="1"/>
              <a:t>lt</a:t>
            </a:r>
            <a:r>
              <a:rPr lang="en-IN" sz="2000" dirty="0"/>
              <a:t>__(</a:t>
            </a:r>
            <a:r>
              <a:rPr lang="en-IN" sz="2000" dirty="0" err="1"/>
              <a:t>self,other</a:t>
            </a:r>
            <a:r>
              <a:rPr lang="en-IN" sz="2000" dirty="0"/>
              <a:t>):</a:t>
            </a:r>
          </a:p>
          <a:p>
            <a:pPr>
              <a:lnSpc>
                <a:spcPct val="150000"/>
              </a:lnSpc>
            </a:pPr>
            <a:r>
              <a:rPr lang="en-IN" sz="2000" dirty="0"/>
              <a:t>    return </a:t>
            </a:r>
            <a:r>
              <a:rPr lang="en-IN" sz="2000" dirty="0" err="1"/>
              <a:t>self.weight</a:t>
            </a:r>
            <a:r>
              <a:rPr lang="en-IN" sz="2000" dirty="0"/>
              <a:t>&lt;</a:t>
            </a:r>
            <a:r>
              <a:rPr lang="en-IN" sz="2000" dirty="0" err="1"/>
              <a:t>other.weight</a:t>
            </a:r>
            <a:endParaRPr lang="en-IN" sz="2000" dirty="0"/>
          </a:p>
          <a:p>
            <a:pPr>
              <a:lnSpc>
                <a:spcPct val="150000"/>
              </a:lnSpc>
            </a:pPr>
            <a:r>
              <a:rPr lang="en-IN" sz="2000" dirty="0"/>
              <a:t>a=weight(50)</a:t>
            </a:r>
          </a:p>
          <a:p>
            <a:pPr>
              <a:lnSpc>
                <a:spcPct val="150000"/>
              </a:lnSpc>
            </a:pPr>
            <a:r>
              <a:rPr lang="en-IN" sz="2000" dirty="0"/>
              <a:t>b=weight(60)</a:t>
            </a:r>
          </a:p>
          <a:p>
            <a:pPr>
              <a:lnSpc>
                <a:spcPct val="150000"/>
              </a:lnSpc>
            </a:pPr>
            <a:r>
              <a:rPr lang="en-IN" sz="2000" dirty="0"/>
              <a:t>print(a&lt;b</a:t>
            </a:r>
            <a:r>
              <a:rPr lang="en-IN" sz="2000" b="1" dirty="0"/>
              <a:t>)  # TRUE</a:t>
            </a:r>
          </a:p>
        </p:txBody>
      </p:sp>
    </p:spTree>
    <p:extLst>
      <p:ext uri="{BB962C8B-B14F-4D97-AF65-F5344CB8AC3E}">
        <p14:creationId xmlns:p14="http://schemas.microsoft.com/office/powerpoint/2010/main" val="1757946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US" sz="3200" b="1" dirty="0">
                <a:solidFill>
                  <a:schemeClr val="lt1"/>
                </a:solidFill>
                <a:latin typeface="Gill Sans"/>
              </a:rPr>
              <a:t>Class customization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2" name="TextBox 1">
            <a:extLst>
              <a:ext uri="{FF2B5EF4-FFF2-40B4-BE49-F238E27FC236}">
                <a16:creationId xmlns:a16="http://schemas.microsoft.com/office/drawing/2014/main" xmlns="" id="{62BB3689-EB9F-C127-B9FD-ABD7C9D67BE1}"/>
              </a:ext>
            </a:extLst>
          </p:cNvPr>
          <p:cNvSpPr txBox="1"/>
          <p:nvPr/>
        </p:nvSpPr>
        <p:spPr>
          <a:xfrm>
            <a:off x="728003" y="1878893"/>
            <a:ext cx="11463997" cy="424731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2000" dirty="0"/>
              <a:t>Create a Student class and student name passed as a argument and Generate the regno is automatically.</a:t>
            </a:r>
          </a:p>
          <a:p>
            <a:pPr marL="457200" indent="-457200">
              <a:lnSpc>
                <a:spcPct val="150000"/>
              </a:lnSpc>
              <a:buFont typeface="Arial" panose="020B0604020202020204" pitchFamily="34" charset="0"/>
              <a:buChar char="•"/>
            </a:pPr>
            <a:r>
              <a:rPr lang="en-GB" sz="2000" dirty="0"/>
              <a:t>The first object should get regno as 1,  second object should get as 2 and so on.</a:t>
            </a:r>
          </a:p>
          <a:p>
            <a:pPr marL="457200" indent="-457200">
              <a:lnSpc>
                <a:spcPct val="150000"/>
              </a:lnSpc>
              <a:buFont typeface="Arial" panose="020B0604020202020204" pitchFamily="34" charset="0"/>
              <a:buChar char="•"/>
            </a:pPr>
            <a:r>
              <a:rPr lang="en-GB" sz="2000" dirty="0"/>
              <a:t>Finally display register number corresponding student name</a:t>
            </a:r>
          </a:p>
          <a:p>
            <a:pPr>
              <a:lnSpc>
                <a:spcPct val="150000"/>
              </a:lnSpc>
            </a:pPr>
            <a:r>
              <a:rPr lang="en-GB" sz="2000" dirty="0"/>
              <a:t>Example</a:t>
            </a:r>
          </a:p>
          <a:p>
            <a:pPr marL="633413"/>
            <a:r>
              <a:rPr lang="en-GB" sz="2000" dirty="0">
                <a:solidFill>
                  <a:srgbClr val="FF0000"/>
                </a:solidFill>
              </a:rPr>
              <a:t>Input</a:t>
            </a:r>
          </a:p>
          <a:p>
            <a:pPr marL="633413"/>
            <a:r>
              <a:rPr lang="en-GB" sz="2000" dirty="0">
                <a:solidFill>
                  <a:schemeClr val="tx1"/>
                </a:solidFill>
              </a:rPr>
              <a:t>Arun</a:t>
            </a:r>
          </a:p>
          <a:p>
            <a:pPr marL="633413"/>
            <a:r>
              <a:rPr lang="en-GB" sz="2000" dirty="0">
                <a:solidFill>
                  <a:schemeClr val="tx1"/>
                </a:solidFill>
              </a:rPr>
              <a:t>Prabu</a:t>
            </a:r>
          </a:p>
          <a:p>
            <a:pPr marL="633413"/>
            <a:r>
              <a:rPr lang="en-GB" sz="2000" dirty="0">
                <a:solidFill>
                  <a:srgbClr val="FF0000"/>
                </a:solidFill>
              </a:rPr>
              <a:t>Output</a:t>
            </a:r>
          </a:p>
          <a:p>
            <a:pPr marL="633413"/>
            <a:r>
              <a:rPr lang="en-GB" sz="2000" dirty="0">
                <a:solidFill>
                  <a:schemeClr val="tx1"/>
                </a:solidFill>
              </a:rPr>
              <a:t>101     Arun</a:t>
            </a:r>
          </a:p>
          <a:p>
            <a:pPr marL="633413"/>
            <a:r>
              <a:rPr lang="en-GB" sz="2000" dirty="0">
                <a:solidFill>
                  <a:schemeClr val="tx1"/>
                </a:solidFill>
              </a:rPr>
              <a:t>102     Prabu</a:t>
            </a:r>
          </a:p>
        </p:txBody>
      </p:sp>
      <p:sp>
        <p:nvSpPr>
          <p:cNvPr id="5" name="object 3">
            <a:extLst>
              <a:ext uri="{FF2B5EF4-FFF2-40B4-BE49-F238E27FC236}">
                <a16:creationId xmlns:a16="http://schemas.microsoft.com/office/drawing/2014/main" xmlns="" id="{7622BD5F-93B7-6D30-65C5-CA7C34C9571E}"/>
              </a:ext>
            </a:extLst>
          </p:cNvPr>
          <p:cNvSpPr txBox="1">
            <a:spLocks/>
          </p:cNvSpPr>
          <p:nvPr/>
        </p:nvSpPr>
        <p:spPr>
          <a:xfrm>
            <a:off x="692725" y="1212878"/>
            <a:ext cx="10391775" cy="5238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800" dirty="0"/>
              <a:t>Programming Questions :</a:t>
            </a:r>
          </a:p>
        </p:txBody>
      </p:sp>
    </p:spTree>
    <p:extLst>
      <p:ext uri="{BB962C8B-B14F-4D97-AF65-F5344CB8AC3E}">
        <p14:creationId xmlns:p14="http://schemas.microsoft.com/office/powerpoint/2010/main" val="1997219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7A434371-A71C-481C-BD3E-ACE1314120BA}"/>
              </a:ext>
            </a:extLst>
          </p:cNvPr>
          <p:cNvSpPr/>
          <p:nvPr/>
        </p:nvSpPr>
        <p:spPr>
          <a:xfrm>
            <a:off x="2209800" y="1447800"/>
            <a:ext cx="7239000" cy="4114800"/>
          </a:xfrm>
          <a:prstGeom prst="rect">
            <a:avLst/>
          </a:prstGeom>
          <a:blipFill>
            <a:blip r:embed="rId2"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xmlns="" id="{8106202E-AB62-402C-9B95-69C0EB76A2CE}"/>
              </a:ext>
            </a:extLst>
          </p:cNvPr>
          <p:cNvPicPr>
            <a:picLocks noChangeAspect="1"/>
          </p:cNvPicPr>
          <p:nvPr/>
        </p:nvPicPr>
        <p:blipFill>
          <a:blip r:embed="rId3"/>
          <a:stretch>
            <a:fillRect/>
          </a:stretch>
        </p:blipFill>
        <p:spPr>
          <a:xfrm>
            <a:off x="2246376" y="4114800"/>
            <a:ext cx="3087624" cy="685846"/>
          </a:xfrm>
          <a:prstGeom prst="rect">
            <a:avLst/>
          </a:prstGeom>
        </p:spPr>
      </p:pic>
      <p:sp>
        <p:nvSpPr>
          <p:cNvPr id="2" name="Title 1">
            <a:extLst>
              <a:ext uri="{FF2B5EF4-FFF2-40B4-BE49-F238E27FC236}">
                <a16:creationId xmlns:a16="http://schemas.microsoft.com/office/drawing/2014/main" xmlns="" id="{7543B2F3-B6EB-EC9B-FFCF-546AE579C889}"/>
              </a:ext>
            </a:extLst>
          </p:cNvPr>
          <p:cNvSpPr>
            <a:spLocks noGrp="1"/>
          </p:cNvSpPr>
          <p:nvPr>
            <p:ph type="title"/>
          </p:nvPr>
        </p:nvSpPr>
        <p:spPr/>
        <p:txBody>
          <a:bodyPr/>
          <a:lstStyle/>
          <a:p>
            <a:r>
              <a:rPr lang="en-IN" dirty="0"/>
              <a:t>Solution</a:t>
            </a:r>
          </a:p>
        </p:txBody>
      </p:sp>
    </p:spTree>
    <p:extLst>
      <p:ext uri="{BB962C8B-B14F-4D97-AF65-F5344CB8AC3E}">
        <p14:creationId xmlns:p14="http://schemas.microsoft.com/office/powerpoint/2010/main" val="1979696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97697FD4-FA0B-49BC-B17F-23640A7DC05C}"/>
              </a:ext>
            </a:extLst>
          </p:cNvPr>
          <p:cNvSpPr/>
          <p:nvPr/>
        </p:nvSpPr>
        <p:spPr>
          <a:xfrm>
            <a:off x="1981201" y="1524000"/>
            <a:ext cx="7737221" cy="4191000"/>
          </a:xfrm>
          <a:prstGeom prst="rect">
            <a:avLst/>
          </a:prstGeom>
          <a:blipFill>
            <a:blip r:embed="rId2"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xmlns="" id="{630A749D-560C-6FC3-258F-7E9C73127BC9}"/>
              </a:ext>
            </a:extLst>
          </p:cNvPr>
          <p:cNvSpPr>
            <a:spLocks noGrp="1"/>
          </p:cNvSpPr>
          <p:nvPr>
            <p:ph type="title"/>
          </p:nvPr>
        </p:nvSpPr>
        <p:spPr/>
        <p:txBody>
          <a:bodyPr/>
          <a:lstStyle/>
          <a:p>
            <a:r>
              <a:rPr lang="en-IN" dirty="0"/>
              <a:t>Solution</a:t>
            </a:r>
          </a:p>
        </p:txBody>
      </p:sp>
    </p:spTree>
    <p:extLst>
      <p:ext uri="{BB962C8B-B14F-4D97-AF65-F5344CB8AC3E}">
        <p14:creationId xmlns:p14="http://schemas.microsoft.com/office/powerpoint/2010/main" val="1017742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sz="3200" b="1" dirty="0">
                <a:solidFill>
                  <a:schemeClr val="lt1"/>
                </a:solidFill>
                <a:latin typeface="Gill Sans"/>
              </a:rPr>
              <a:t>Memory Allocation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5" name="object 3">
            <a:extLst>
              <a:ext uri="{FF2B5EF4-FFF2-40B4-BE49-F238E27FC236}">
                <a16:creationId xmlns:a16="http://schemas.microsoft.com/office/drawing/2014/main" xmlns="" id="{7622BD5F-93B7-6D30-65C5-CA7C34C9571E}"/>
              </a:ext>
            </a:extLst>
          </p:cNvPr>
          <p:cNvSpPr txBox="1">
            <a:spLocks/>
          </p:cNvSpPr>
          <p:nvPr/>
        </p:nvSpPr>
        <p:spPr>
          <a:xfrm>
            <a:off x="692725" y="1212878"/>
            <a:ext cx="10391775" cy="5238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fontAlgn="base">
              <a:lnSpc>
                <a:spcPct val="150000"/>
              </a:lnSpc>
              <a:buFont typeface="Arial" panose="020B0604020202020204" pitchFamily="34" charset="0"/>
              <a:buChar char="•"/>
            </a:pPr>
            <a:r>
              <a:rPr lang="en-US" sz="2400" b="0" i="0" u="sng" dirty="0">
                <a:solidFill>
                  <a:schemeClr val="tx1"/>
                </a:solidFill>
                <a:effectLst/>
                <a:latin typeface="Nunito" pitchFamily="2" charset="0"/>
                <a:hlinkClick r:id="rId3">
                  <a:extLst>
                    <a:ext uri="{A12FA001-AC4F-418D-AE19-62706E023703}">
                      <ahyp:hlinkClr xmlns:ahyp="http://schemas.microsoft.com/office/drawing/2018/hyperlinkcolor" xmlns="" val="tx"/>
                    </a:ext>
                  </a:extLst>
                </a:hlinkClick>
              </a:rPr>
              <a:t>Python’</a:t>
            </a:r>
            <a:r>
              <a:rPr lang="en-US" sz="2400" b="0" i="0" dirty="0">
                <a:solidFill>
                  <a:schemeClr val="tx1"/>
                </a:solidFill>
                <a:effectLst/>
                <a:latin typeface="Nunito" pitchFamily="2" charset="0"/>
              </a:rPr>
              <a:t>s memory allocation and deallocation method is automatic. </a:t>
            </a:r>
          </a:p>
          <a:p>
            <a:pPr marL="342900" indent="-342900" algn="just" fontAlgn="base">
              <a:lnSpc>
                <a:spcPct val="150000"/>
              </a:lnSpc>
              <a:buFont typeface="Arial" panose="020B0604020202020204" pitchFamily="34" charset="0"/>
              <a:buChar char="•"/>
            </a:pPr>
            <a:r>
              <a:rPr lang="en-US" sz="2400" b="0" i="0" dirty="0">
                <a:solidFill>
                  <a:schemeClr val="tx1"/>
                </a:solidFill>
                <a:effectLst/>
                <a:latin typeface="Nunito" pitchFamily="2" charset="0"/>
              </a:rPr>
              <a:t>The user does not have to </a:t>
            </a:r>
            <a:r>
              <a:rPr lang="en-US" sz="2400" b="0" i="0" dirty="0" err="1">
                <a:solidFill>
                  <a:schemeClr val="tx1"/>
                </a:solidFill>
                <a:effectLst/>
                <a:latin typeface="Nunito" pitchFamily="2" charset="0"/>
              </a:rPr>
              <a:t>preallocate</a:t>
            </a:r>
            <a:r>
              <a:rPr lang="en-US" sz="2400" b="0" i="0" dirty="0">
                <a:solidFill>
                  <a:schemeClr val="tx1"/>
                </a:solidFill>
                <a:effectLst/>
                <a:latin typeface="Nunito" pitchFamily="2" charset="0"/>
              </a:rPr>
              <a:t> or deallocate memory similar to using dynamic memory allocation in languages such as </a:t>
            </a:r>
            <a:r>
              <a:rPr lang="en-US" sz="2400" b="0" i="0" u="sng" dirty="0">
                <a:solidFill>
                  <a:schemeClr val="tx1"/>
                </a:solidFill>
                <a:effectLst/>
                <a:latin typeface="Nunito" pitchFamily="2" charset="0"/>
                <a:hlinkClick r:id="rId4">
                  <a:extLst>
                    <a:ext uri="{A12FA001-AC4F-418D-AE19-62706E023703}">
                      <ahyp:hlinkClr xmlns:ahyp="http://schemas.microsoft.com/office/drawing/2018/hyperlinkcolor" xmlns="" val="tx"/>
                    </a:ext>
                  </a:extLst>
                </a:hlinkClick>
              </a:rPr>
              <a:t>C</a:t>
            </a:r>
            <a:r>
              <a:rPr lang="en-US" sz="2400" b="0" i="0" dirty="0">
                <a:solidFill>
                  <a:schemeClr val="tx1"/>
                </a:solidFill>
                <a:effectLst/>
                <a:latin typeface="Nunito" pitchFamily="2" charset="0"/>
              </a:rPr>
              <a:t> or </a:t>
            </a:r>
            <a:r>
              <a:rPr lang="en-US" sz="2400" b="0" i="0" u="sng" dirty="0">
                <a:solidFill>
                  <a:schemeClr val="tx1"/>
                </a:solidFill>
                <a:effectLst/>
                <a:latin typeface="Nunito" pitchFamily="2" charset="0"/>
                <a:hlinkClick r:id="rId5">
                  <a:extLst>
                    <a:ext uri="{A12FA001-AC4F-418D-AE19-62706E023703}">
                      <ahyp:hlinkClr xmlns:ahyp="http://schemas.microsoft.com/office/drawing/2018/hyperlinkcolor" xmlns="" val="tx"/>
                    </a:ext>
                  </a:extLst>
                </a:hlinkClick>
              </a:rPr>
              <a:t>C++</a:t>
            </a:r>
            <a:endParaRPr lang="en-US" sz="2400" b="0" i="0" u="sng" dirty="0">
              <a:solidFill>
                <a:schemeClr val="tx1"/>
              </a:solidFill>
              <a:effectLst/>
              <a:latin typeface="Nunito" pitchFamily="2" charset="0"/>
            </a:endParaRPr>
          </a:p>
          <a:p>
            <a:pPr algn="just" fontAlgn="base">
              <a:lnSpc>
                <a:spcPct val="150000"/>
              </a:lnSpc>
            </a:pPr>
            <a:r>
              <a:rPr lang="en-US" sz="2400" b="0" i="0" dirty="0">
                <a:solidFill>
                  <a:schemeClr val="tx1"/>
                </a:solidFill>
                <a:effectLst/>
                <a:latin typeface="Nunito" pitchFamily="2" charset="0"/>
              </a:rPr>
              <a:t>. </a:t>
            </a:r>
            <a:br>
              <a:rPr lang="en-US" sz="2400" b="0" i="0" dirty="0">
                <a:solidFill>
                  <a:schemeClr val="tx1"/>
                </a:solidFill>
                <a:effectLst/>
                <a:latin typeface="Nunito" pitchFamily="2" charset="0"/>
              </a:rPr>
            </a:br>
            <a:r>
              <a:rPr lang="en-US" sz="2400" b="0" i="0" dirty="0">
                <a:solidFill>
                  <a:schemeClr val="tx1"/>
                </a:solidFill>
                <a:effectLst/>
                <a:latin typeface="Nunito" pitchFamily="2" charset="0"/>
              </a:rPr>
              <a:t>Python uses two strategies for memory allocation: </a:t>
            </a:r>
          </a:p>
          <a:p>
            <a:pPr algn="l" fontAlgn="base">
              <a:lnSpc>
                <a:spcPct val="150000"/>
              </a:lnSpc>
              <a:buFont typeface="+mj-lt"/>
              <a:buAutoNum type="arabicPeriod"/>
            </a:pPr>
            <a:r>
              <a:rPr lang="en-US" sz="2400" b="0" i="0" dirty="0">
                <a:solidFill>
                  <a:schemeClr val="tx1"/>
                </a:solidFill>
                <a:effectLst/>
                <a:latin typeface="Nunito" pitchFamily="2" charset="0"/>
              </a:rPr>
              <a:t>Reference counting</a:t>
            </a:r>
          </a:p>
          <a:p>
            <a:pPr algn="l" fontAlgn="base">
              <a:lnSpc>
                <a:spcPct val="150000"/>
              </a:lnSpc>
              <a:buFont typeface="+mj-lt"/>
              <a:buAutoNum type="arabicPeriod"/>
            </a:pPr>
            <a:r>
              <a:rPr lang="en-US" sz="2400" b="0" i="0" dirty="0">
                <a:solidFill>
                  <a:schemeClr val="tx1"/>
                </a:solidFill>
                <a:effectLst/>
                <a:latin typeface="Nunito" pitchFamily="2" charset="0"/>
              </a:rPr>
              <a:t>Garbage collection</a:t>
            </a:r>
          </a:p>
          <a:p>
            <a:endParaRPr lang="en-IN" sz="2800" dirty="0"/>
          </a:p>
        </p:txBody>
      </p:sp>
    </p:spTree>
    <p:extLst>
      <p:ext uri="{BB962C8B-B14F-4D97-AF65-F5344CB8AC3E}">
        <p14:creationId xmlns:p14="http://schemas.microsoft.com/office/powerpoint/2010/main" val="41552821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sz="3200" b="1" dirty="0">
                <a:solidFill>
                  <a:schemeClr val="lt1"/>
                </a:solidFill>
                <a:latin typeface="Gill Sans"/>
              </a:rPr>
              <a:t>Memory Allocation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3" name="TextBox 2">
            <a:extLst>
              <a:ext uri="{FF2B5EF4-FFF2-40B4-BE49-F238E27FC236}">
                <a16:creationId xmlns:a16="http://schemas.microsoft.com/office/drawing/2014/main" xmlns="" id="{81EC3715-23D6-1C82-C4C4-F613AB78B002}"/>
              </a:ext>
            </a:extLst>
          </p:cNvPr>
          <p:cNvSpPr txBox="1"/>
          <p:nvPr/>
        </p:nvSpPr>
        <p:spPr>
          <a:xfrm>
            <a:off x="573258" y="1005738"/>
            <a:ext cx="6098344" cy="523220"/>
          </a:xfrm>
          <a:prstGeom prst="rect">
            <a:avLst/>
          </a:prstGeom>
          <a:noFill/>
        </p:spPr>
        <p:txBody>
          <a:bodyPr wrap="square">
            <a:spAutoFit/>
          </a:bodyPr>
          <a:lstStyle/>
          <a:p>
            <a:pPr algn="l" fontAlgn="base"/>
            <a:r>
              <a:rPr lang="en-IN" sz="2800" b="1" i="0" dirty="0">
                <a:solidFill>
                  <a:srgbClr val="273239"/>
                </a:solidFill>
                <a:effectLst/>
                <a:latin typeface="Nunito" pitchFamily="2" charset="0"/>
              </a:rPr>
              <a:t>Reference counting</a:t>
            </a:r>
          </a:p>
        </p:txBody>
      </p:sp>
      <p:sp>
        <p:nvSpPr>
          <p:cNvPr id="6" name="TextBox 5">
            <a:extLst>
              <a:ext uri="{FF2B5EF4-FFF2-40B4-BE49-F238E27FC236}">
                <a16:creationId xmlns:a16="http://schemas.microsoft.com/office/drawing/2014/main" xmlns="" id="{7F4580E8-8C4B-7788-9C25-052A02258E9A}"/>
              </a:ext>
            </a:extLst>
          </p:cNvPr>
          <p:cNvSpPr txBox="1"/>
          <p:nvPr/>
        </p:nvSpPr>
        <p:spPr>
          <a:xfrm>
            <a:off x="446649" y="1528958"/>
            <a:ext cx="11172093" cy="328307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i="0" dirty="0">
                <a:solidFill>
                  <a:schemeClr val="tx1"/>
                </a:solidFill>
                <a:effectLst/>
                <a:latin typeface="Nunito" pitchFamily="2" charset="0"/>
              </a:rPr>
              <a:t>Python and various other programming languages employ reference counting, a memory management approach, to automatically manage memory by tracking how many times an object is referenced. </a:t>
            </a:r>
          </a:p>
          <a:p>
            <a:pPr marL="342900" indent="-342900">
              <a:lnSpc>
                <a:spcPct val="150000"/>
              </a:lnSpc>
              <a:buFont typeface="Arial" panose="020B0604020202020204" pitchFamily="34" charset="0"/>
              <a:buChar char="•"/>
            </a:pPr>
            <a:r>
              <a:rPr lang="en-US" sz="2000" i="0" dirty="0">
                <a:solidFill>
                  <a:schemeClr val="tx1"/>
                </a:solidFill>
                <a:effectLst/>
                <a:latin typeface="Nunito" pitchFamily="2" charset="0"/>
              </a:rPr>
              <a:t>A reference count, or the number of references that point to an object, is a property of each object in the Python language. </a:t>
            </a:r>
          </a:p>
          <a:p>
            <a:pPr marL="342900" indent="-342900">
              <a:lnSpc>
                <a:spcPct val="150000"/>
              </a:lnSpc>
              <a:buFont typeface="Arial" panose="020B0604020202020204" pitchFamily="34" charset="0"/>
              <a:buChar char="•"/>
            </a:pPr>
            <a:r>
              <a:rPr lang="en-US" sz="2000" i="0" dirty="0">
                <a:solidFill>
                  <a:schemeClr val="tx1"/>
                </a:solidFill>
                <a:effectLst/>
                <a:latin typeface="Nunito" pitchFamily="2" charset="0"/>
              </a:rPr>
              <a:t>When an object’s reference count reaches zero, it becomes un-referenceable and its memory can be freed up</a:t>
            </a:r>
            <a:endParaRPr lang="en-IN" sz="2000" dirty="0">
              <a:solidFill>
                <a:schemeClr val="tx1"/>
              </a:solidFill>
            </a:endParaRPr>
          </a:p>
        </p:txBody>
      </p:sp>
      <p:pic>
        <p:nvPicPr>
          <p:cNvPr id="8" name="Picture 7">
            <a:extLst>
              <a:ext uri="{FF2B5EF4-FFF2-40B4-BE49-F238E27FC236}">
                <a16:creationId xmlns:a16="http://schemas.microsoft.com/office/drawing/2014/main" xmlns="" id="{B8403456-7850-C648-63BA-B9EE4CBCFA2E}"/>
              </a:ext>
            </a:extLst>
          </p:cNvPr>
          <p:cNvPicPr>
            <a:picLocks noChangeAspect="1"/>
          </p:cNvPicPr>
          <p:nvPr/>
        </p:nvPicPr>
        <p:blipFill>
          <a:blip r:embed="rId3"/>
          <a:stretch>
            <a:fillRect/>
          </a:stretch>
        </p:blipFill>
        <p:spPr>
          <a:xfrm>
            <a:off x="959018" y="4865693"/>
            <a:ext cx="3814053" cy="1577240"/>
          </a:xfrm>
          <a:prstGeom prst="rect">
            <a:avLst/>
          </a:prstGeom>
        </p:spPr>
      </p:pic>
      <p:pic>
        <p:nvPicPr>
          <p:cNvPr id="10" name="Picture 9">
            <a:extLst>
              <a:ext uri="{FF2B5EF4-FFF2-40B4-BE49-F238E27FC236}">
                <a16:creationId xmlns:a16="http://schemas.microsoft.com/office/drawing/2014/main" xmlns="" id="{0B7568B9-7501-844D-59AB-DB18CCE50C07}"/>
              </a:ext>
            </a:extLst>
          </p:cNvPr>
          <p:cNvPicPr>
            <a:picLocks noChangeAspect="1"/>
          </p:cNvPicPr>
          <p:nvPr/>
        </p:nvPicPr>
        <p:blipFill>
          <a:blip r:embed="rId4"/>
          <a:stretch>
            <a:fillRect/>
          </a:stretch>
        </p:blipFill>
        <p:spPr>
          <a:xfrm>
            <a:off x="5677079" y="4539732"/>
            <a:ext cx="6068272" cy="2229161"/>
          </a:xfrm>
          <a:prstGeom prst="rect">
            <a:avLst/>
          </a:prstGeom>
        </p:spPr>
      </p:pic>
    </p:spTree>
    <p:extLst>
      <p:ext uri="{BB962C8B-B14F-4D97-AF65-F5344CB8AC3E}">
        <p14:creationId xmlns:p14="http://schemas.microsoft.com/office/powerpoint/2010/main" val="1463523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OOP Vs POP</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3" name="TextBox 2">
            <a:extLst>
              <a:ext uri="{FF2B5EF4-FFF2-40B4-BE49-F238E27FC236}">
                <a16:creationId xmlns:a16="http://schemas.microsoft.com/office/drawing/2014/main" xmlns="" id="{45C2F672-8912-B32E-7FD8-040BEE52B694}"/>
              </a:ext>
            </a:extLst>
          </p:cNvPr>
          <p:cNvSpPr txBox="1"/>
          <p:nvPr/>
        </p:nvSpPr>
        <p:spPr>
          <a:xfrm>
            <a:off x="460716" y="1015662"/>
            <a:ext cx="6098344" cy="400110"/>
          </a:xfrm>
          <a:prstGeom prst="rect">
            <a:avLst/>
          </a:prstGeom>
          <a:noFill/>
        </p:spPr>
        <p:txBody>
          <a:bodyPr wrap="square">
            <a:spAutoFit/>
          </a:bodyPr>
          <a:lstStyle/>
          <a:p>
            <a:r>
              <a:rPr lang="en-US" sz="2000" b="1" i="0" dirty="0">
                <a:solidFill>
                  <a:srgbClr val="FF0000"/>
                </a:solidFill>
                <a:effectLst/>
                <a:latin typeface="Nunito" pitchFamily="2" charset="0"/>
              </a:rPr>
              <a:t>Differences between OOP and POP</a:t>
            </a:r>
            <a:r>
              <a:rPr lang="en-US" b="0" i="0" dirty="0">
                <a:solidFill>
                  <a:srgbClr val="000000"/>
                </a:solidFill>
                <a:effectLst/>
                <a:latin typeface="Nunito" pitchFamily="2" charset="0"/>
              </a:rPr>
              <a:t>.</a:t>
            </a:r>
            <a:endParaRPr lang="en-IN" dirty="0"/>
          </a:p>
        </p:txBody>
      </p:sp>
      <p:graphicFrame>
        <p:nvGraphicFramePr>
          <p:cNvPr id="4" name="Table 3">
            <a:extLst>
              <a:ext uri="{FF2B5EF4-FFF2-40B4-BE49-F238E27FC236}">
                <a16:creationId xmlns:a16="http://schemas.microsoft.com/office/drawing/2014/main" xmlns="" id="{DF6C1B6B-8EF9-0364-EB4D-0D161F68A089}"/>
              </a:ext>
            </a:extLst>
          </p:cNvPr>
          <p:cNvGraphicFramePr>
            <a:graphicFrameLocks noGrp="1"/>
          </p:cNvGraphicFramePr>
          <p:nvPr/>
        </p:nvGraphicFramePr>
        <p:xfrm>
          <a:off x="581300" y="1490480"/>
          <a:ext cx="10795505" cy="4648207"/>
        </p:xfrm>
        <a:graphic>
          <a:graphicData uri="http://schemas.openxmlformats.org/drawingml/2006/table">
            <a:tbl>
              <a:tblPr/>
              <a:tblGrid>
                <a:gridCol w="946134">
                  <a:extLst>
                    <a:ext uri="{9D8B030D-6E8A-4147-A177-3AD203B41FA5}">
                      <a16:colId xmlns:a16="http://schemas.microsoft.com/office/drawing/2014/main" xmlns="" val="3508112883"/>
                    </a:ext>
                  </a:extLst>
                </a:gridCol>
                <a:gridCol w="1688431">
                  <a:extLst>
                    <a:ext uri="{9D8B030D-6E8A-4147-A177-3AD203B41FA5}">
                      <a16:colId xmlns:a16="http://schemas.microsoft.com/office/drawing/2014/main" xmlns="" val="4008890436"/>
                    </a:ext>
                  </a:extLst>
                </a:gridCol>
                <a:gridCol w="4080470">
                  <a:extLst>
                    <a:ext uri="{9D8B030D-6E8A-4147-A177-3AD203B41FA5}">
                      <a16:colId xmlns:a16="http://schemas.microsoft.com/office/drawing/2014/main" xmlns="" val="3459181957"/>
                    </a:ext>
                  </a:extLst>
                </a:gridCol>
                <a:gridCol w="4080470">
                  <a:extLst>
                    <a:ext uri="{9D8B030D-6E8A-4147-A177-3AD203B41FA5}">
                      <a16:colId xmlns:a16="http://schemas.microsoft.com/office/drawing/2014/main" xmlns="" val="657228563"/>
                    </a:ext>
                  </a:extLst>
                </a:gridCol>
              </a:tblGrid>
              <a:tr h="440930">
                <a:tc>
                  <a:txBody>
                    <a:bodyPr/>
                    <a:lstStyle/>
                    <a:p>
                      <a:pPr algn="l" fontAlgn="t"/>
                      <a:r>
                        <a:rPr lang="en-IN" sz="1800" b="1">
                          <a:effectLst/>
                        </a:rPr>
                        <a:t>Sr. No.</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fontAlgn="t"/>
                      <a:r>
                        <a:rPr lang="en-IN" sz="1800" b="1">
                          <a:effectLst/>
                        </a:rPr>
                        <a:t>Key</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IN" sz="1800" b="1">
                          <a:effectLst/>
                        </a:rPr>
                        <a:t>OOP</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tc>
                  <a:txBody>
                    <a:bodyPr/>
                    <a:lstStyle/>
                    <a:p>
                      <a:pPr algn="ctr" fontAlgn="t"/>
                      <a:r>
                        <a:rPr lang="en-IN" sz="1800" b="1" dirty="0">
                          <a:effectLst/>
                        </a:rPr>
                        <a:t>POP</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xmlns="" val="3040662783"/>
                  </a:ext>
                </a:extLst>
              </a:tr>
              <a:tr h="603379">
                <a:tc>
                  <a:txBody>
                    <a:bodyPr/>
                    <a:lstStyle/>
                    <a:p>
                      <a:pPr algn="ctr" fontAlgn="ctr"/>
                      <a:r>
                        <a:rPr lang="en-IN" sz="1800" dirty="0">
                          <a:effectLst/>
                        </a:rPr>
                        <a:t>1</a:t>
                      </a:r>
                    </a:p>
                  </a:txBody>
                  <a:tcPr marL="53164" marR="53164" marT="53164" marB="531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fontAlgn="t"/>
                      <a:r>
                        <a:rPr lang="en-IN" sz="1800">
                          <a:effectLst/>
                        </a:rPr>
                        <a:t>Definition</a:t>
                      </a:r>
                    </a:p>
                  </a:txBody>
                  <a:tcPr marL="53164" marR="53164" marT="53164" marB="53164">
                    <a:lnL w="12700" cap="flat" cmpd="sng" algn="ctr">
                      <a:no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OOP stands for Object Oriented Programing.</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POP stands for Procedural Oriented Programming.</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349733020"/>
                  </a:ext>
                </a:extLst>
              </a:tr>
              <a:tr h="440930">
                <a:tc>
                  <a:txBody>
                    <a:bodyPr/>
                    <a:lstStyle/>
                    <a:p>
                      <a:pPr algn="ctr" fontAlgn="ctr"/>
                      <a:r>
                        <a:rPr lang="en-IN" sz="1800">
                          <a:effectLst/>
                        </a:rPr>
                        <a:t>2</a:t>
                      </a:r>
                    </a:p>
                  </a:txBody>
                  <a:tcPr marL="53164" marR="53164" marT="53164" marB="531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Approach</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OOP follows bottom up approach.</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POP follows top down approach.</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68355702"/>
                  </a:ext>
                </a:extLst>
              </a:tr>
              <a:tr h="603379">
                <a:tc>
                  <a:txBody>
                    <a:bodyPr/>
                    <a:lstStyle/>
                    <a:p>
                      <a:pPr algn="ctr" fontAlgn="ctr"/>
                      <a:r>
                        <a:rPr lang="en-IN" sz="1800">
                          <a:effectLst/>
                        </a:rPr>
                        <a:t>3</a:t>
                      </a:r>
                    </a:p>
                  </a:txBody>
                  <a:tcPr marL="53164" marR="53164" marT="53164" marB="531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Division</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A program is divided to objects and their interactions.</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A program is divided into funtions and they interacts.</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653081508"/>
                  </a:ext>
                </a:extLst>
              </a:tr>
              <a:tr h="765827">
                <a:tc>
                  <a:txBody>
                    <a:bodyPr/>
                    <a:lstStyle/>
                    <a:p>
                      <a:pPr algn="ctr" fontAlgn="ctr"/>
                      <a:r>
                        <a:rPr lang="en-IN" sz="1800">
                          <a:effectLst/>
                        </a:rPr>
                        <a:t>4</a:t>
                      </a:r>
                    </a:p>
                  </a:txBody>
                  <a:tcPr marL="53164" marR="53164" marT="53164" marB="531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Inheritance supported</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Inheritance is supported.</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Inheritance is not supported.</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947368"/>
                  </a:ext>
                </a:extLst>
              </a:tr>
              <a:tr h="603379">
                <a:tc>
                  <a:txBody>
                    <a:bodyPr/>
                    <a:lstStyle/>
                    <a:p>
                      <a:pPr algn="ctr" fontAlgn="ctr"/>
                      <a:r>
                        <a:rPr lang="en-IN" sz="1800">
                          <a:effectLst/>
                        </a:rPr>
                        <a:t>5</a:t>
                      </a:r>
                    </a:p>
                  </a:txBody>
                  <a:tcPr marL="53164" marR="53164" marT="53164" marB="531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Access control</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Access control is supported via access modifiers.</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No access modifiers are supported.</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53219748"/>
                  </a:ext>
                </a:extLst>
              </a:tr>
              <a:tr h="603379">
                <a:tc>
                  <a:txBody>
                    <a:bodyPr/>
                    <a:lstStyle/>
                    <a:p>
                      <a:pPr algn="ctr" fontAlgn="ctr"/>
                      <a:r>
                        <a:rPr lang="en-IN" sz="1800">
                          <a:effectLst/>
                        </a:rPr>
                        <a:t>6</a:t>
                      </a:r>
                    </a:p>
                  </a:txBody>
                  <a:tcPr marL="53164" marR="53164" marT="53164" marB="531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Data Hiding</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Encapsulation is used to hide data.</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No data hiding present. Data is globally accessible.</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60160861"/>
                  </a:ext>
                </a:extLst>
              </a:tr>
              <a:tr h="282345">
                <a:tc>
                  <a:txBody>
                    <a:bodyPr/>
                    <a:lstStyle/>
                    <a:p>
                      <a:pPr algn="ctr" fontAlgn="ctr"/>
                      <a:r>
                        <a:rPr lang="en-IN" sz="1800">
                          <a:effectLst/>
                        </a:rPr>
                        <a:t>7</a:t>
                      </a:r>
                    </a:p>
                  </a:txBody>
                  <a:tcPr marL="53164" marR="53164" marT="53164" marB="531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Example</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C++, Java</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dirty="0">
                          <a:effectLst/>
                        </a:rPr>
                        <a:t>C, Pascal</a:t>
                      </a:r>
                    </a:p>
                  </a:txBody>
                  <a:tcPr marL="53164" marR="53164" marT="53164" marB="531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189807068"/>
                  </a:ext>
                </a:extLst>
              </a:tr>
            </a:tbl>
          </a:graphicData>
        </a:graphic>
      </p:graphicFrame>
    </p:spTree>
    <p:extLst>
      <p:ext uri="{BB962C8B-B14F-4D97-AF65-F5344CB8AC3E}">
        <p14:creationId xmlns:p14="http://schemas.microsoft.com/office/powerpoint/2010/main" val="7644813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sz="3200" b="1" dirty="0">
                <a:solidFill>
                  <a:schemeClr val="lt1"/>
                </a:solidFill>
                <a:latin typeface="Gill Sans"/>
              </a:rPr>
              <a:t>Memory Allocation</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3" name="TextBox 2">
            <a:extLst>
              <a:ext uri="{FF2B5EF4-FFF2-40B4-BE49-F238E27FC236}">
                <a16:creationId xmlns:a16="http://schemas.microsoft.com/office/drawing/2014/main" xmlns="" id="{630B745B-0696-9308-C5DC-FC441B780133}"/>
              </a:ext>
            </a:extLst>
          </p:cNvPr>
          <p:cNvSpPr txBox="1"/>
          <p:nvPr/>
        </p:nvSpPr>
        <p:spPr>
          <a:xfrm>
            <a:off x="770206" y="1147373"/>
            <a:ext cx="6098344" cy="523220"/>
          </a:xfrm>
          <a:prstGeom prst="rect">
            <a:avLst/>
          </a:prstGeom>
          <a:noFill/>
        </p:spPr>
        <p:txBody>
          <a:bodyPr wrap="square">
            <a:spAutoFit/>
          </a:bodyPr>
          <a:lstStyle/>
          <a:p>
            <a:pPr algn="l" fontAlgn="base"/>
            <a:r>
              <a:rPr lang="en-IN" sz="2800" b="1" i="0" dirty="0">
                <a:solidFill>
                  <a:srgbClr val="273239"/>
                </a:solidFill>
                <a:effectLst/>
                <a:latin typeface="Nunito" pitchFamily="2" charset="0"/>
              </a:rPr>
              <a:t>Garbage collection</a:t>
            </a:r>
          </a:p>
        </p:txBody>
      </p:sp>
      <p:sp>
        <p:nvSpPr>
          <p:cNvPr id="5" name="TextBox 4">
            <a:extLst>
              <a:ext uri="{FF2B5EF4-FFF2-40B4-BE49-F238E27FC236}">
                <a16:creationId xmlns:a16="http://schemas.microsoft.com/office/drawing/2014/main" xmlns="" id="{8CA25EBD-7D31-03E7-B1C0-F89FE3604A35}"/>
              </a:ext>
            </a:extLst>
          </p:cNvPr>
          <p:cNvSpPr txBox="1"/>
          <p:nvPr/>
        </p:nvSpPr>
        <p:spPr>
          <a:xfrm>
            <a:off x="770206" y="1670593"/>
            <a:ext cx="10498016" cy="1705210"/>
          </a:xfrm>
          <a:prstGeom prst="rect">
            <a:avLst/>
          </a:prstGeom>
          <a:noFill/>
        </p:spPr>
        <p:txBody>
          <a:bodyPr wrap="square">
            <a:spAutoFit/>
          </a:bodyPr>
          <a:lstStyle/>
          <a:p>
            <a:pPr algn="just">
              <a:lnSpc>
                <a:spcPct val="150000"/>
              </a:lnSpc>
            </a:pPr>
            <a:r>
              <a:rPr lang="en-US" sz="2400" b="0" i="0" dirty="0">
                <a:solidFill>
                  <a:schemeClr val="tx1"/>
                </a:solidFill>
                <a:effectLst/>
                <a:latin typeface="Nunito" pitchFamily="2" charset="0"/>
              </a:rPr>
              <a:t>Garbage collection is a memory management technique used in programming languages to automatically reclaim memory that is no longer accessible or in use by the application</a:t>
            </a:r>
            <a:endParaRPr lang="en-IN" sz="2400" dirty="0">
              <a:solidFill>
                <a:schemeClr val="tx1"/>
              </a:solidFill>
            </a:endParaRPr>
          </a:p>
        </p:txBody>
      </p:sp>
    </p:spTree>
    <p:extLst>
      <p:ext uri="{BB962C8B-B14F-4D97-AF65-F5344CB8AC3E}">
        <p14:creationId xmlns:p14="http://schemas.microsoft.com/office/powerpoint/2010/main" val="3801733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sz="3200" b="1" dirty="0">
              <a:solidFill>
                <a:schemeClr val="lt1"/>
              </a:solidFill>
              <a:latin typeface="Gill Sans"/>
            </a:endParaRPr>
          </a:p>
          <a:p>
            <a:pPr algn="ctr">
              <a:buSzPts val="3200"/>
            </a:pPr>
            <a:r>
              <a:rPr lang="en-IN" sz="3200" b="1" dirty="0">
                <a:solidFill>
                  <a:schemeClr val="lt1"/>
                </a:solidFill>
                <a:latin typeface="Gill Sans"/>
              </a:rPr>
              <a:t>Python Decorator</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3" name="TextBox 2">
            <a:extLst>
              <a:ext uri="{FF2B5EF4-FFF2-40B4-BE49-F238E27FC236}">
                <a16:creationId xmlns:a16="http://schemas.microsoft.com/office/drawing/2014/main" xmlns="" id="{55F024D8-697F-95A5-805B-533C029965F8}"/>
              </a:ext>
            </a:extLst>
          </p:cNvPr>
          <p:cNvSpPr txBox="1"/>
          <p:nvPr/>
        </p:nvSpPr>
        <p:spPr>
          <a:xfrm>
            <a:off x="728003" y="1208464"/>
            <a:ext cx="10765302" cy="142763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i="0" dirty="0">
                <a:solidFill>
                  <a:schemeClr val="tx1"/>
                </a:solidFill>
                <a:effectLst/>
                <a:latin typeface="Cambria" panose="02040503050406030204" pitchFamily="18" charset="0"/>
              </a:rPr>
              <a:t>In Decorators, functions are passed as an argument into another function and then called inside the wrapper function.</a:t>
            </a:r>
          </a:p>
          <a:p>
            <a:pPr marL="342900" indent="-342900">
              <a:lnSpc>
                <a:spcPct val="150000"/>
              </a:lnSpc>
              <a:buFont typeface="Arial" panose="020B0604020202020204" pitchFamily="34" charset="0"/>
              <a:buChar char="•"/>
            </a:pPr>
            <a:r>
              <a:rPr lang="en-US" sz="2000" b="1" i="0" dirty="0">
                <a:solidFill>
                  <a:schemeClr val="tx1"/>
                </a:solidFill>
                <a:effectLst/>
                <a:latin typeface="inter-regular"/>
              </a:rPr>
              <a:t>These are used to modify the behavior of the function.</a:t>
            </a:r>
            <a:endParaRPr lang="en-IN" sz="2000" b="1" dirty="0">
              <a:solidFill>
                <a:schemeClr val="tx1"/>
              </a:solidFill>
            </a:endParaRPr>
          </a:p>
        </p:txBody>
      </p:sp>
      <p:sp>
        <p:nvSpPr>
          <p:cNvPr id="5" name="TextBox 4">
            <a:extLst>
              <a:ext uri="{FF2B5EF4-FFF2-40B4-BE49-F238E27FC236}">
                <a16:creationId xmlns:a16="http://schemas.microsoft.com/office/drawing/2014/main" xmlns="" id="{AFCBA5BD-093E-3C2A-891C-08A6B538825A}"/>
              </a:ext>
            </a:extLst>
          </p:cNvPr>
          <p:cNvSpPr txBox="1"/>
          <p:nvPr/>
        </p:nvSpPr>
        <p:spPr>
          <a:xfrm>
            <a:off x="1134793" y="2819370"/>
            <a:ext cx="6098344" cy="2805063"/>
          </a:xfrm>
          <a:prstGeom prst="rect">
            <a:avLst/>
          </a:prstGeom>
          <a:noFill/>
        </p:spPr>
        <p:txBody>
          <a:bodyPr wrap="square">
            <a:spAutoFit/>
          </a:bodyPr>
          <a:lstStyle/>
          <a:p>
            <a:pPr algn="just">
              <a:lnSpc>
                <a:spcPct val="150000"/>
              </a:lnSpc>
            </a:pPr>
            <a:r>
              <a:rPr lang="nl-NL" sz="2400" b="0" i="0" dirty="0">
                <a:solidFill>
                  <a:srgbClr val="000000"/>
                </a:solidFill>
                <a:effectLst/>
                <a:latin typeface="inter-regular"/>
              </a:rPr>
              <a:t>def func1(msg):  </a:t>
            </a:r>
          </a:p>
          <a:p>
            <a:pPr algn="just">
              <a:lnSpc>
                <a:spcPct val="150000"/>
              </a:lnSpc>
            </a:pPr>
            <a:r>
              <a:rPr lang="nl-NL" sz="2400" b="0" i="0" dirty="0">
                <a:solidFill>
                  <a:srgbClr val="000000"/>
                </a:solidFill>
                <a:effectLst/>
                <a:latin typeface="inter-regular"/>
              </a:rPr>
              <a:t>    print(msg)  </a:t>
            </a:r>
          </a:p>
          <a:p>
            <a:pPr algn="just">
              <a:lnSpc>
                <a:spcPct val="150000"/>
              </a:lnSpc>
            </a:pPr>
            <a:r>
              <a:rPr lang="nl-NL" sz="2400" b="0" i="0" dirty="0">
                <a:solidFill>
                  <a:srgbClr val="000000"/>
                </a:solidFill>
                <a:effectLst/>
                <a:latin typeface="inter-regular"/>
              </a:rPr>
              <a:t>func1(</a:t>
            </a:r>
            <a:r>
              <a:rPr lang="nl-NL" sz="2400" b="0" i="0" dirty="0">
                <a:solidFill>
                  <a:srgbClr val="0000FF"/>
                </a:solidFill>
                <a:effectLst/>
                <a:latin typeface="inter-regular"/>
              </a:rPr>
              <a:t>"Hii"</a:t>
            </a:r>
            <a:r>
              <a:rPr lang="nl-NL" sz="2400" b="0" i="0" dirty="0">
                <a:solidFill>
                  <a:srgbClr val="000000"/>
                </a:solidFill>
                <a:effectLst/>
                <a:latin typeface="inter-regular"/>
              </a:rPr>
              <a:t>)  </a:t>
            </a:r>
          </a:p>
          <a:p>
            <a:pPr algn="just">
              <a:lnSpc>
                <a:spcPct val="150000"/>
              </a:lnSpc>
            </a:pPr>
            <a:r>
              <a:rPr lang="nl-NL" sz="2400" b="0" i="0" dirty="0">
                <a:solidFill>
                  <a:srgbClr val="000000"/>
                </a:solidFill>
                <a:effectLst/>
                <a:latin typeface="inter-regular"/>
              </a:rPr>
              <a:t>func2 = func1  </a:t>
            </a:r>
          </a:p>
          <a:p>
            <a:pPr algn="just">
              <a:lnSpc>
                <a:spcPct val="150000"/>
              </a:lnSpc>
            </a:pPr>
            <a:r>
              <a:rPr lang="nl-NL" sz="2400" b="0" i="0" dirty="0">
                <a:solidFill>
                  <a:srgbClr val="000000"/>
                </a:solidFill>
                <a:effectLst/>
                <a:latin typeface="inter-regular"/>
              </a:rPr>
              <a:t>func2(</a:t>
            </a:r>
            <a:r>
              <a:rPr lang="nl-NL" sz="2400" b="0" i="0" dirty="0">
                <a:solidFill>
                  <a:srgbClr val="0000FF"/>
                </a:solidFill>
                <a:effectLst/>
                <a:latin typeface="inter-regular"/>
              </a:rPr>
              <a:t>"Hii"</a:t>
            </a:r>
            <a:r>
              <a:rPr lang="nl-NL" sz="2400" b="0" i="0" dirty="0">
                <a:solidFill>
                  <a:srgbClr val="000000"/>
                </a:solidFill>
                <a:effectLst/>
                <a:latin typeface="inter-regular"/>
              </a:rPr>
              <a:t>)  </a:t>
            </a:r>
          </a:p>
        </p:txBody>
      </p:sp>
      <p:sp>
        <p:nvSpPr>
          <p:cNvPr id="7" name="TextBox 6">
            <a:extLst>
              <a:ext uri="{FF2B5EF4-FFF2-40B4-BE49-F238E27FC236}">
                <a16:creationId xmlns:a16="http://schemas.microsoft.com/office/drawing/2014/main" xmlns="" id="{04C2B659-C0C5-232D-64AB-0E9B3467EF71}"/>
              </a:ext>
            </a:extLst>
          </p:cNvPr>
          <p:cNvSpPr txBox="1"/>
          <p:nvPr/>
        </p:nvSpPr>
        <p:spPr>
          <a:xfrm>
            <a:off x="6303664" y="3083008"/>
            <a:ext cx="5307036" cy="1889300"/>
          </a:xfrm>
          <a:prstGeom prst="rect">
            <a:avLst/>
          </a:prstGeom>
          <a:noFill/>
        </p:spPr>
        <p:txBody>
          <a:bodyPr wrap="square">
            <a:spAutoFit/>
          </a:bodyPr>
          <a:lstStyle/>
          <a:p>
            <a:pPr>
              <a:lnSpc>
                <a:spcPct val="150000"/>
              </a:lnSpc>
            </a:pPr>
            <a:r>
              <a:rPr lang="en-US" sz="2000" b="0" i="0" dirty="0">
                <a:solidFill>
                  <a:srgbClr val="333333"/>
                </a:solidFill>
                <a:effectLst/>
                <a:latin typeface="inter-regular"/>
              </a:rPr>
              <a:t>In the above program, when we run the code it give the same output for both functions. The </a:t>
            </a:r>
            <a:r>
              <a:rPr lang="en-US" sz="2000" b="1" i="0" dirty="0">
                <a:solidFill>
                  <a:srgbClr val="333333"/>
                </a:solidFill>
                <a:effectLst/>
                <a:latin typeface="inter-bold"/>
              </a:rPr>
              <a:t>func2 </a:t>
            </a:r>
            <a:r>
              <a:rPr lang="en-US" sz="2000" b="0" i="0" dirty="0">
                <a:solidFill>
                  <a:srgbClr val="333333"/>
                </a:solidFill>
                <a:effectLst/>
                <a:latin typeface="inter-regular"/>
              </a:rPr>
              <a:t>referred to function </a:t>
            </a:r>
            <a:r>
              <a:rPr lang="en-US" sz="2000" b="1" i="0" dirty="0">
                <a:solidFill>
                  <a:srgbClr val="333333"/>
                </a:solidFill>
                <a:effectLst/>
                <a:latin typeface="inter-bold"/>
              </a:rPr>
              <a:t>func1</a:t>
            </a:r>
            <a:r>
              <a:rPr lang="en-US" sz="2000" b="0" i="0" dirty="0">
                <a:solidFill>
                  <a:srgbClr val="333333"/>
                </a:solidFill>
                <a:effectLst/>
                <a:latin typeface="inter-regular"/>
              </a:rPr>
              <a:t> and act as function. </a:t>
            </a:r>
            <a:endParaRPr lang="en-IN" sz="2000" dirty="0"/>
          </a:p>
        </p:txBody>
      </p:sp>
      <p:sp>
        <p:nvSpPr>
          <p:cNvPr id="10" name="TextBox 9">
            <a:extLst>
              <a:ext uri="{FF2B5EF4-FFF2-40B4-BE49-F238E27FC236}">
                <a16:creationId xmlns:a16="http://schemas.microsoft.com/office/drawing/2014/main" xmlns="" id="{5F6A8122-3E63-BAEF-B8A2-B28406B2A1FD}"/>
              </a:ext>
            </a:extLst>
          </p:cNvPr>
          <p:cNvSpPr txBox="1"/>
          <p:nvPr/>
        </p:nvSpPr>
        <p:spPr>
          <a:xfrm>
            <a:off x="3139193" y="5390507"/>
            <a:ext cx="6098344" cy="120032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Output:</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Hii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Hii</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90344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sz="3200" b="1" dirty="0">
              <a:solidFill>
                <a:schemeClr val="lt1"/>
              </a:solidFill>
              <a:latin typeface="Gill Sans"/>
            </a:endParaRPr>
          </a:p>
          <a:p>
            <a:pPr algn="ctr">
              <a:buSzPts val="3200"/>
            </a:pPr>
            <a:r>
              <a:rPr lang="en-IN" sz="3200" b="1" dirty="0">
                <a:solidFill>
                  <a:schemeClr val="lt1"/>
                </a:solidFill>
                <a:latin typeface="Gill Sans"/>
              </a:rPr>
              <a:t>Python Decorator</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3" name="TextBox 2">
            <a:extLst>
              <a:ext uri="{FF2B5EF4-FFF2-40B4-BE49-F238E27FC236}">
                <a16:creationId xmlns:a16="http://schemas.microsoft.com/office/drawing/2014/main" xmlns="" id="{55F024D8-697F-95A5-805B-533C029965F8}"/>
              </a:ext>
            </a:extLst>
          </p:cNvPr>
          <p:cNvSpPr txBox="1"/>
          <p:nvPr/>
        </p:nvSpPr>
        <p:spPr>
          <a:xfrm>
            <a:off x="474784" y="940954"/>
            <a:ext cx="10765302" cy="1815882"/>
          </a:xfrm>
          <a:prstGeom prst="rect">
            <a:avLst/>
          </a:prstGeom>
          <a:noFill/>
        </p:spPr>
        <p:txBody>
          <a:bodyPr wrap="square">
            <a:spAutoFit/>
          </a:bodyPr>
          <a:lstStyle/>
          <a:p>
            <a:pPr algn="just"/>
            <a:r>
              <a:rPr lang="en-US" sz="2800" b="1" i="0" dirty="0">
                <a:solidFill>
                  <a:srgbClr val="610B4B"/>
                </a:solidFill>
                <a:effectLst/>
                <a:latin typeface="erdana"/>
              </a:rPr>
              <a:t>Decorating functions with parameters</a:t>
            </a:r>
          </a:p>
          <a:p>
            <a:pPr algn="just"/>
            <a:endParaRPr lang="en-US" sz="2800" b="1" i="0" dirty="0">
              <a:solidFill>
                <a:schemeClr val="tx1"/>
              </a:solidFill>
              <a:effectLst/>
              <a:latin typeface="erdana"/>
            </a:endParaRPr>
          </a:p>
          <a:p>
            <a:pPr algn="just"/>
            <a:r>
              <a:rPr lang="en-US" sz="2800" b="0" i="0" dirty="0">
                <a:solidFill>
                  <a:schemeClr val="tx1"/>
                </a:solidFill>
                <a:effectLst/>
                <a:latin typeface="inter-regular"/>
              </a:rPr>
              <a:t>Let's have an example to understand the parameterized decorator function:</a:t>
            </a:r>
          </a:p>
        </p:txBody>
      </p:sp>
      <p:sp>
        <p:nvSpPr>
          <p:cNvPr id="4" name="TextBox 3">
            <a:extLst>
              <a:ext uri="{FF2B5EF4-FFF2-40B4-BE49-F238E27FC236}">
                <a16:creationId xmlns:a16="http://schemas.microsoft.com/office/drawing/2014/main" xmlns="" id="{8F91EDC3-D5DC-D289-B0D8-F7537D9D0EB1}"/>
              </a:ext>
            </a:extLst>
          </p:cNvPr>
          <p:cNvSpPr txBox="1"/>
          <p:nvPr/>
        </p:nvSpPr>
        <p:spPr>
          <a:xfrm>
            <a:off x="581300" y="2756836"/>
            <a:ext cx="6098344" cy="3477875"/>
          </a:xfrm>
          <a:prstGeom prst="rect">
            <a:avLst/>
          </a:prstGeom>
          <a:noFill/>
        </p:spPr>
        <p:txBody>
          <a:bodyPr wrap="square">
            <a:spAutoFit/>
          </a:bodyPr>
          <a:lstStyle/>
          <a:p>
            <a:r>
              <a:rPr lang="en-IN" sz="2000" dirty="0"/>
              <a:t>def </a:t>
            </a:r>
            <a:r>
              <a:rPr lang="en-IN" sz="2000" dirty="0" err="1"/>
              <a:t>attach_data</a:t>
            </a:r>
            <a:r>
              <a:rPr lang="en-IN" sz="2000" dirty="0"/>
              <a:t>(</a:t>
            </a:r>
            <a:r>
              <a:rPr lang="en-IN" sz="2000" dirty="0" err="1"/>
              <a:t>func</a:t>
            </a:r>
            <a:r>
              <a:rPr lang="en-IN" sz="2000" dirty="0"/>
              <a:t>):</a:t>
            </a:r>
          </a:p>
          <a:p>
            <a:r>
              <a:rPr lang="en-IN" sz="2000" dirty="0"/>
              <a:t>       </a:t>
            </a:r>
            <a:r>
              <a:rPr lang="en-IN" sz="2000" dirty="0" err="1"/>
              <a:t>func.data</a:t>
            </a:r>
            <a:r>
              <a:rPr lang="en-IN" sz="2000" dirty="0"/>
              <a:t> = 3</a:t>
            </a:r>
          </a:p>
          <a:p>
            <a:r>
              <a:rPr lang="en-IN" sz="2000" dirty="0"/>
              <a:t>       return </a:t>
            </a:r>
            <a:r>
              <a:rPr lang="en-IN" sz="2000" dirty="0" err="1"/>
              <a:t>func</a:t>
            </a:r>
            <a:endParaRPr lang="en-IN" sz="2000" dirty="0"/>
          </a:p>
          <a:p>
            <a:r>
              <a:rPr lang="en-IN" sz="2000" dirty="0"/>
              <a:t> </a:t>
            </a:r>
          </a:p>
          <a:p>
            <a:r>
              <a:rPr lang="en-IN" sz="2000" dirty="0"/>
              <a:t>@attach_data</a:t>
            </a:r>
          </a:p>
          <a:p>
            <a:r>
              <a:rPr lang="en-IN" sz="2000" dirty="0"/>
              <a:t>def add (x, y):</a:t>
            </a:r>
          </a:p>
          <a:p>
            <a:r>
              <a:rPr lang="en-IN" sz="2000" dirty="0"/>
              <a:t>       return x + y</a:t>
            </a:r>
          </a:p>
          <a:p>
            <a:r>
              <a:rPr lang="en-IN" sz="2000" dirty="0"/>
              <a:t> </a:t>
            </a:r>
          </a:p>
          <a:p>
            <a:endParaRPr lang="en-IN" sz="2000" dirty="0"/>
          </a:p>
          <a:p>
            <a:r>
              <a:rPr lang="en-IN" sz="2000" dirty="0"/>
              <a:t>print(add(2, 3))   </a:t>
            </a:r>
            <a:r>
              <a:rPr lang="en-IN" sz="2000" b="1" dirty="0">
                <a:solidFill>
                  <a:srgbClr val="FF0000"/>
                </a:solidFill>
              </a:rPr>
              <a:t># 5</a:t>
            </a:r>
          </a:p>
          <a:p>
            <a:r>
              <a:rPr lang="en-IN" sz="2000" dirty="0"/>
              <a:t>print(</a:t>
            </a:r>
            <a:r>
              <a:rPr lang="en-IN" sz="2000" dirty="0" err="1"/>
              <a:t>add.data</a:t>
            </a:r>
            <a:r>
              <a:rPr lang="en-IN" sz="2000" dirty="0"/>
              <a:t>)	</a:t>
            </a:r>
            <a:r>
              <a:rPr lang="en-IN" sz="2000" b="1" dirty="0">
                <a:solidFill>
                  <a:srgbClr val="FF0000"/>
                </a:solidFill>
              </a:rPr>
              <a:t># 3</a:t>
            </a:r>
          </a:p>
        </p:txBody>
      </p:sp>
    </p:spTree>
    <p:extLst>
      <p:ext uri="{BB962C8B-B14F-4D97-AF65-F5344CB8AC3E}">
        <p14:creationId xmlns:p14="http://schemas.microsoft.com/office/powerpoint/2010/main" val="11124210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algn="ctr">
              <a:buSzPts val="3200"/>
            </a:pPr>
            <a:r>
              <a:rPr lang="en-IN" sz="3200" b="1" dirty="0">
                <a:solidFill>
                  <a:schemeClr val="lt1"/>
                </a:solidFill>
                <a:latin typeface="Gill Sans"/>
              </a:rPr>
              <a:t>Generators in Python</a:t>
            </a: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3" name="TextBox 2">
            <a:extLst>
              <a:ext uri="{FF2B5EF4-FFF2-40B4-BE49-F238E27FC236}">
                <a16:creationId xmlns:a16="http://schemas.microsoft.com/office/drawing/2014/main" xmlns="" id="{DE357B86-90AC-5599-87B0-38A85DF451D5}"/>
              </a:ext>
            </a:extLst>
          </p:cNvPr>
          <p:cNvSpPr txBox="1"/>
          <p:nvPr/>
        </p:nvSpPr>
        <p:spPr>
          <a:xfrm>
            <a:off x="432580" y="1171472"/>
            <a:ext cx="11370214" cy="1154162"/>
          </a:xfrm>
          <a:prstGeom prst="rect">
            <a:avLst/>
          </a:prstGeom>
          <a:noFill/>
        </p:spPr>
        <p:txBody>
          <a:bodyPr wrap="square">
            <a:spAutoFit/>
          </a:bodyPr>
          <a:lstStyle/>
          <a:p>
            <a:pPr algn="l" fontAlgn="base">
              <a:lnSpc>
                <a:spcPct val="150000"/>
              </a:lnSpc>
            </a:pPr>
            <a:r>
              <a:rPr lang="en-US" sz="2400" b="0" i="0" dirty="0">
                <a:solidFill>
                  <a:srgbClr val="273239"/>
                </a:solidFill>
                <a:effectLst/>
                <a:latin typeface="Nunito" pitchFamily="2" charset="0"/>
              </a:rPr>
              <a:t> </a:t>
            </a:r>
            <a:r>
              <a:rPr lang="en-US" sz="2400" b="0" i="0" u="sng" dirty="0">
                <a:solidFill>
                  <a:srgbClr val="273239"/>
                </a:solidFill>
                <a:effectLst/>
                <a:latin typeface="Nunito" pitchFamily="2" charset="0"/>
                <a:hlinkClick r:id="rId3"/>
              </a:rPr>
              <a:t>Yield Keyword</a:t>
            </a:r>
            <a:r>
              <a:rPr lang="en-US" sz="2400" b="0" i="0" dirty="0">
                <a:solidFill>
                  <a:srgbClr val="273239"/>
                </a:solidFill>
                <a:effectLst/>
                <a:latin typeface="Nunito" pitchFamily="2" charset="0"/>
              </a:rPr>
              <a:t> and </a:t>
            </a:r>
            <a:r>
              <a:rPr lang="en-US" sz="2400" b="0" i="0" u="sng" dirty="0">
                <a:solidFill>
                  <a:srgbClr val="273239"/>
                </a:solidFill>
                <a:effectLst/>
                <a:latin typeface="Nunito" pitchFamily="2" charset="0"/>
                <a:hlinkClick r:id="rId4"/>
              </a:rPr>
              <a:t>Iterators</a:t>
            </a:r>
            <a:r>
              <a:rPr lang="en-US" sz="2400" b="0" i="0" dirty="0">
                <a:solidFill>
                  <a:srgbClr val="273239"/>
                </a:solidFill>
                <a:effectLst/>
                <a:latin typeface="Nunito" pitchFamily="2" charset="0"/>
              </a:rPr>
              <a:t> There are two terms involved when we discuss generators.</a:t>
            </a:r>
          </a:p>
        </p:txBody>
      </p:sp>
      <p:sp>
        <p:nvSpPr>
          <p:cNvPr id="5" name="TextBox 4">
            <a:extLst>
              <a:ext uri="{FF2B5EF4-FFF2-40B4-BE49-F238E27FC236}">
                <a16:creationId xmlns:a16="http://schemas.microsoft.com/office/drawing/2014/main" xmlns="" id="{F1AB8715-E177-0548-1DFE-C2173EEB9AD3}"/>
              </a:ext>
            </a:extLst>
          </p:cNvPr>
          <p:cNvSpPr txBox="1"/>
          <p:nvPr/>
        </p:nvSpPr>
        <p:spPr>
          <a:xfrm>
            <a:off x="559191" y="2556152"/>
            <a:ext cx="11051509" cy="2821413"/>
          </a:xfrm>
          <a:prstGeom prst="rect">
            <a:avLst/>
          </a:prstGeom>
          <a:noFill/>
        </p:spPr>
        <p:txBody>
          <a:bodyPr wrap="square">
            <a:spAutoFit/>
          </a:bodyPr>
          <a:lstStyle/>
          <a:p>
            <a:pPr>
              <a:lnSpc>
                <a:spcPct val="150000"/>
              </a:lnSpc>
            </a:pPr>
            <a:r>
              <a:rPr lang="en-US" sz="2000" b="1" i="0" dirty="0">
                <a:solidFill>
                  <a:srgbClr val="FF0000"/>
                </a:solidFill>
                <a:effectLst/>
                <a:latin typeface="Nunito" pitchFamily="2" charset="0"/>
              </a:rPr>
              <a:t>NOTE</a:t>
            </a:r>
          </a:p>
          <a:p>
            <a:pPr>
              <a:lnSpc>
                <a:spcPct val="150000"/>
              </a:lnSpc>
            </a:pPr>
            <a:r>
              <a:rPr lang="en-US" sz="2000" i="0" dirty="0">
                <a:solidFill>
                  <a:srgbClr val="0070C0"/>
                </a:solidFill>
                <a:effectLst/>
                <a:latin typeface="Nunito" pitchFamily="2" charset="0"/>
              </a:rPr>
              <a:t>The </a:t>
            </a:r>
            <a:r>
              <a:rPr lang="en-US" sz="2000" i="0" dirty="0">
                <a:solidFill>
                  <a:srgbClr val="FF0000"/>
                </a:solidFill>
                <a:effectLst/>
                <a:latin typeface="Nunito" pitchFamily="2" charset="0"/>
              </a:rPr>
              <a:t>yield statement </a:t>
            </a:r>
            <a:r>
              <a:rPr lang="en-US" sz="2000" i="0" dirty="0">
                <a:solidFill>
                  <a:srgbClr val="0070C0"/>
                </a:solidFill>
                <a:effectLst/>
                <a:latin typeface="Nunito" pitchFamily="2" charset="0"/>
              </a:rPr>
              <a:t>suspends a function’s execution and sends a value back to the caller, but retains enough state to enable the function to resume where it left off. When the function resumes, it continues execution immediately after the last yield run. This allows its code to produce a series of values over time, rather than computing them at once and sending them back like a list.</a:t>
            </a:r>
            <a:endParaRPr lang="en-IN" sz="2000" dirty="0">
              <a:solidFill>
                <a:srgbClr val="0070C0"/>
              </a:solidFill>
            </a:endParaRPr>
          </a:p>
        </p:txBody>
      </p:sp>
    </p:spTree>
    <p:extLst>
      <p:ext uri="{BB962C8B-B14F-4D97-AF65-F5344CB8AC3E}">
        <p14:creationId xmlns:p14="http://schemas.microsoft.com/office/powerpoint/2010/main" val="32484636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algn="ctr">
              <a:buSzPts val="3200"/>
            </a:pPr>
            <a:r>
              <a:rPr lang="en-IN" sz="3200" b="1" dirty="0">
                <a:solidFill>
                  <a:schemeClr val="lt1"/>
                </a:solidFill>
                <a:latin typeface="Gill Sans"/>
              </a:rPr>
              <a:t>Generators in Python</a:t>
            </a: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3" name="TextBox 2">
            <a:extLst>
              <a:ext uri="{FF2B5EF4-FFF2-40B4-BE49-F238E27FC236}">
                <a16:creationId xmlns:a16="http://schemas.microsoft.com/office/drawing/2014/main" xmlns="" id="{DE357B86-90AC-5599-87B0-38A85DF451D5}"/>
              </a:ext>
            </a:extLst>
          </p:cNvPr>
          <p:cNvSpPr txBox="1"/>
          <p:nvPr/>
        </p:nvSpPr>
        <p:spPr>
          <a:xfrm>
            <a:off x="432580" y="1171472"/>
            <a:ext cx="5663420" cy="5032147"/>
          </a:xfrm>
          <a:prstGeom prst="rect">
            <a:avLst/>
          </a:prstGeom>
          <a:noFill/>
        </p:spPr>
        <p:txBody>
          <a:bodyPr wrap="square">
            <a:spAutoFit/>
          </a:bodyPr>
          <a:lstStyle/>
          <a:p>
            <a:pPr algn="l" fontAlgn="base">
              <a:lnSpc>
                <a:spcPct val="150000"/>
              </a:lnSpc>
            </a:pPr>
            <a:r>
              <a:rPr lang="en-US" sz="2400" b="1" i="0" dirty="0">
                <a:solidFill>
                  <a:srgbClr val="273239"/>
                </a:solidFill>
                <a:effectLst/>
                <a:latin typeface="Nunito" pitchFamily="2" charset="0"/>
              </a:rPr>
              <a:t>Generator-Function: </a:t>
            </a:r>
          </a:p>
          <a:p>
            <a:pPr marL="342900" indent="-342900" algn="l" fontAlgn="base">
              <a:lnSpc>
                <a:spcPct val="150000"/>
              </a:lnSpc>
              <a:buFont typeface="Arial" panose="020B0604020202020204" pitchFamily="34" charset="0"/>
              <a:buChar char="•"/>
            </a:pPr>
            <a:r>
              <a:rPr lang="en-US" sz="2400" b="0" i="0" dirty="0">
                <a:solidFill>
                  <a:schemeClr val="tx1"/>
                </a:solidFill>
                <a:effectLst/>
                <a:latin typeface="Nunito" pitchFamily="2" charset="0"/>
              </a:rPr>
              <a:t>A generator-function is defined like a normal function, but whenever it needs to generate a value, it does so with the </a:t>
            </a:r>
            <a:r>
              <a:rPr lang="en-US" sz="2400" b="0" i="0" u="sng" dirty="0">
                <a:solidFill>
                  <a:schemeClr val="tx1"/>
                </a:solidFill>
                <a:effectLst/>
                <a:latin typeface="Nunito" pitchFamily="2" charset="0"/>
                <a:hlinkClick r:id="rId3">
                  <a:extLst>
                    <a:ext uri="{A12FA001-AC4F-418D-AE19-62706E023703}">
                      <ahyp:hlinkClr xmlns:ahyp="http://schemas.microsoft.com/office/drawing/2018/hyperlinkcolor" xmlns="" val="tx"/>
                    </a:ext>
                  </a:extLst>
                </a:hlinkClick>
              </a:rPr>
              <a:t>yield keyword </a:t>
            </a:r>
            <a:r>
              <a:rPr lang="en-US" sz="2400" b="0" i="0" dirty="0">
                <a:solidFill>
                  <a:schemeClr val="tx1"/>
                </a:solidFill>
                <a:effectLst/>
                <a:latin typeface="Nunito" pitchFamily="2" charset="0"/>
              </a:rPr>
              <a:t>rather than return.</a:t>
            </a:r>
          </a:p>
          <a:p>
            <a:pPr marL="342900" indent="-342900" algn="l" fontAlgn="base">
              <a:lnSpc>
                <a:spcPct val="150000"/>
              </a:lnSpc>
              <a:buFont typeface="Arial" panose="020B0604020202020204" pitchFamily="34" charset="0"/>
              <a:buChar char="•"/>
            </a:pPr>
            <a:r>
              <a:rPr lang="en-US" sz="2400" b="0" i="0" dirty="0">
                <a:solidFill>
                  <a:schemeClr val="tx1"/>
                </a:solidFill>
                <a:effectLst/>
                <a:latin typeface="Nunito" pitchFamily="2" charset="0"/>
              </a:rPr>
              <a:t>If the body of a def contains yield, the function automatically becomes a generator function. </a:t>
            </a:r>
          </a:p>
        </p:txBody>
      </p:sp>
      <p:sp>
        <p:nvSpPr>
          <p:cNvPr id="4" name="TextBox 3">
            <a:extLst>
              <a:ext uri="{FF2B5EF4-FFF2-40B4-BE49-F238E27FC236}">
                <a16:creationId xmlns:a16="http://schemas.microsoft.com/office/drawing/2014/main" xmlns="" id="{2E187599-4AB5-3A30-CB26-CC7B16C389CB}"/>
              </a:ext>
            </a:extLst>
          </p:cNvPr>
          <p:cNvSpPr txBox="1"/>
          <p:nvPr/>
        </p:nvSpPr>
        <p:spPr>
          <a:xfrm>
            <a:off x="6664569" y="1542161"/>
            <a:ext cx="6098344" cy="4524315"/>
          </a:xfrm>
          <a:prstGeom prst="rect">
            <a:avLst/>
          </a:prstGeom>
          <a:noFill/>
        </p:spPr>
        <p:txBody>
          <a:bodyPr wrap="square">
            <a:spAutoFit/>
          </a:bodyPr>
          <a:lstStyle/>
          <a:p>
            <a:r>
              <a:rPr lang="en-IN" sz="2400" dirty="0"/>
              <a:t>def </a:t>
            </a:r>
            <a:r>
              <a:rPr lang="en-IN" sz="2400" dirty="0" err="1"/>
              <a:t>simpleGeneratorFun</a:t>
            </a:r>
            <a:r>
              <a:rPr lang="en-IN" sz="2400" dirty="0"/>
              <a:t>():</a:t>
            </a:r>
          </a:p>
          <a:p>
            <a:r>
              <a:rPr lang="en-IN" sz="2400" dirty="0"/>
              <a:t>    yield 1           </a:t>
            </a:r>
          </a:p>
          <a:p>
            <a:r>
              <a:rPr lang="en-IN" sz="2400" dirty="0"/>
              <a:t>    yield 2           </a:t>
            </a:r>
          </a:p>
          <a:p>
            <a:r>
              <a:rPr lang="en-IN" sz="2400" dirty="0"/>
              <a:t>    yield 3           </a:t>
            </a:r>
          </a:p>
          <a:p>
            <a:r>
              <a:rPr lang="en-IN" sz="2400" dirty="0"/>
              <a:t>  </a:t>
            </a:r>
          </a:p>
          <a:p>
            <a:r>
              <a:rPr lang="en-IN" sz="2400" dirty="0"/>
              <a:t>for value in </a:t>
            </a:r>
            <a:r>
              <a:rPr lang="en-IN" sz="2400" dirty="0" err="1"/>
              <a:t>simpleGeneratorFun</a:t>
            </a:r>
            <a:r>
              <a:rPr lang="en-IN" sz="2400" dirty="0"/>
              <a:t>():</a:t>
            </a:r>
          </a:p>
          <a:p>
            <a:r>
              <a:rPr lang="en-IN" sz="2400" dirty="0"/>
              <a:t>    print(value)</a:t>
            </a:r>
          </a:p>
          <a:p>
            <a:endParaRPr lang="en-IN" sz="2400" dirty="0"/>
          </a:p>
          <a:p>
            <a:r>
              <a:rPr lang="en-IN" sz="2400" dirty="0"/>
              <a:t>OUTPUT</a:t>
            </a:r>
          </a:p>
          <a:p>
            <a:r>
              <a:rPr lang="en-IN" sz="2400" dirty="0"/>
              <a:t>1</a:t>
            </a:r>
          </a:p>
          <a:p>
            <a:r>
              <a:rPr lang="en-IN" sz="2400" dirty="0"/>
              <a:t>2</a:t>
            </a:r>
          </a:p>
          <a:p>
            <a:r>
              <a:rPr lang="en-IN" sz="2400" dirty="0"/>
              <a:t>3</a:t>
            </a:r>
          </a:p>
        </p:txBody>
      </p:sp>
    </p:spTree>
    <p:extLst>
      <p:ext uri="{BB962C8B-B14F-4D97-AF65-F5344CB8AC3E}">
        <p14:creationId xmlns:p14="http://schemas.microsoft.com/office/powerpoint/2010/main" val="33504358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algn="ctr">
              <a:buSzPts val="3200"/>
            </a:pPr>
            <a:r>
              <a:rPr lang="en-IN" sz="3200" b="1" dirty="0">
                <a:solidFill>
                  <a:schemeClr val="lt1"/>
                </a:solidFill>
                <a:latin typeface="Gill Sans"/>
              </a:rPr>
              <a:t>Generators in Python</a:t>
            </a: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3" name="TextBox 2">
            <a:extLst>
              <a:ext uri="{FF2B5EF4-FFF2-40B4-BE49-F238E27FC236}">
                <a16:creationId xmlns:a16="http://schemas.microsoft.com/office/drawing/2014/main" xmlns="" id="{DE357B86-90AC-5599-87B0-38A85DF451D5}"/>
              </a:ext>
            </a:extLst>
          </p:cNvPr>
          <p:cNvSpPr txBox="1"/>
          <p:nvPr/>
        </p:nvSpPr>
        <p:spPr>
          <a:xfrm>
            <a:off x="432579" y="1171472"/>
            <a:ext cx="11299875" cy="1708160"/>
          </a:xfrm>
          <a:prstGeom prst="rect">
            <a:avLst/>
          </a:prstGeom>
          <a:noFill/>
        </p:spPr>
        <p:txBody>
          <a:bodyPr wrap="square">
            <a:spAutoFit/>
          </a:bodyPr>
          <a:lstStyle/>
          <a:p>
            <a:pPr algn="l" fontAlgn="base">
              <a:lnSpc>
                <a:spcPct val="150000"/>
              </a:lnSpc>
            </a:pPr>
            <a:r>
              <a:rPr lang="en-US" sz="2400" b="1" i="0" dirty="0">
                <a:solidFill>
                  <a:srgbClr val="273239"/>
                </a:solidFill>
                <a:effectLst/>
                <a:latin typeface="Nunito" pitchFamily="2" charset="0"/>
              </a:rPr>
              <a:t>Generator-Object : </a:t>
            </a:r>
            <a:r>
              <a:rPr lang="en-US" sz="2400" b="0" i="0" dirty="0">
                <a:solidFill>
                  <a:srgbClr val="273239"/>
                </a:solidFill>
                <a:effectLst/>
                <a:latin typeface="Nunito" pitchFamily="2" charset="0"/>
              </a:rPr>
              <a:t>Generator functions return a generator object. Generator objects are used either by calling the next method on the generator object or using the generator object in a “for in” loop</a:t>
            </a:r>
          </a:p>
        </p:txBody>
      </p:sp>
      <p:sp>
        <p:nvSpPr>
          <p:cNvPr id="5" name="TextBox 4">
            <a:extLst>
              <a:ext uri="{FF2B5EF4-FFF2-40B4-BE49-F238E27FC236}">
                <a16:creationId xmlns:a16="http://schemas.microsoft.com/office/drawing/2014/main" xmlns="" id="{DCB5314E-BA8C-F0F8-CF56-28D48FE40440}"/>
              </a:ext>
            </a:extLst>
          </p:cNvPr>
          <p:cNvSpPr txBox="1"/>
          <p:nvPr/>
        </p:nvSpPr>
        <p:spPr>
          <a:xfrm>
            <a:off x="728002" y="3110150"/>
            <a:ext cx="6098344" cy="3170099"/>
          </a:xfrm>
          <a:prstGeom prst="rect">
            <a:avLst/>
          </a:prstGeom>
          <a:noFill/>
        </p:spPr>
        <p:txBody>
          <a:bodyPr wrap="square">
            <a:spAutoFit/>
          </a:bodyPr>
          <a:lstStyle/>
          <a:p>
            <a:r>
              <a:rPr lang="en-IN" sz="2000" dirty="0"/>
              <a:t>def </a:t>
            </a:r>
            <a:r>
              <a:rPr lang="en-IN" sz="2000" dirty="0" err="1"/>
              <a:t>simpleGeneratorFun</a:t>
            </a:r>
            <a:r>
              <a:rPr lang="en-IN" sz="2000" dirty="0"/>
              <a:t>():</a:t>
            </a:r>
          </a:p>
          <a:p>
            <a:r>
              <a:rPr lang="en-IN" sz="2000" dirty="0"/>
              <a:t>    yield 1</a:t>
            </a:r>
          </a:p>
          <a:p>
            <a:r>
              <a:rPr lang="en-IN" sz="2000" dirty="0"/>
              <a:t>    yield 2</a:t>
            </a:r>
          </a:p>
          <a:p>
            <a:r>
              <a:rPr lang="en-IN" sz="2000" dirty="0"/>
              <a:t>    yield 3</a:t>
            </a:r>
          </a:p>
          <a:p>
            <a:r>
              <a:rPr lang="en-IN" sz="2000" dirty="0"/>
              <a:t>  </a:t>
            </a:r>
          </a:p>
          <a:p>
            <a:r>
              <a:rPr lang="en-IN" sz="2000" dirty="0"/>
              <a:t>x = </a:t>
            </a:r>
            <a:r>
              <a:rPr lang="en-IN" sz="2000" dirty="0" err="1"/>
              <a:t>simpleGeneratorFun</a:t>
            </a:r>
            <a:r>
              <a:rPr lang="en-IN" sz="2000" dirty="0"/>
              <a:t>()</a:t>
            </a:r>
          </a:p>
          <a:p>
            <a:r>
              <a:rPr lang="en-IN" sz="2000" dirty="0"/>
              <a:t> </a:t>
            </a:r>
          </a:p>
          <a:p>
            <a:r>
              <a:rPr lang="en-IN" sz="2000" dirty="0"/>
              <a:t>print(next(x)) </a:t>
            </a:r>
          </a:p>
          <a:p>
            <a:r>
              <a:rPr lang="en-IN" sz="2000" dirty="0"/>
              <a:t>print(next(x))</a:t>
            </a:r>
          </a:p>
          <a:p>
            <a:r>
              <a:rPr lang="en-IN" sz="2000" dirty="0"/>
              <a:t>print(next(x))</a:t>
            </a:r>
          </a:p>
        </p:txBody>
      </p:sp>
      <p:sp>
        <p:nvSpPr>
          <p:cNvPr id="7" name="TextBox 6">
            <a:extLst>
              <a:ext uri="{FF2B5EF4-FFF2-40B4-BE49-F238E27FC236}">
                <a16:creationId xmlns:a16="http://schemas.microsoft.com/office/drawing/2014/main" xmlns="" id="{D5041EB5-5485-5506-0CB9-BE4EBB13E13A}"/>
              </a:ext>
            </a:extLst>
          </p:cNvPr>
          <p:cNvSpPr txBox="1"/>
          <p:nvPr/>
        </p:nvSpPr>
        <p:spPr>
          <a:xfrm>
            <a:off x="4582550" y="5024808"/>
            <a:ext cx="6098344" cy="1323439"/>
          </a:xfrm>
          <a:prstGeom prst="rect">
            <a:avLst/>
          </a:prstGeom>
          <a:noFill/>
        </p:spPr>
        <p:txBody>
          <a:bodyPr wrap="square">
            <a:spAutoFit/>
          </a:bodyPr>
          <a:lstStyle/>
          <a:p>
            <a:r>
              <a:rPr lang="en-IN" sz="2000" b="1" dirty="0">
                <a:solidFill>
                  <a:srgbClr val="FF0000"/>
                </a:solidFill>
              </a:rPr>
              <a:t>OUTPUT</a:t>
            </a:r>
          </a:p>
          <a:p>
            <a:r>
              <a:rPr lang="en-IN" sz="2000" b="1" dirty="0">
                <a:solidFill>
                  <a:srgbClr val="FF0000"/>
                </a:solidFill>
              </a:rPr>
              <a:t>1</a:t>
            </a:r>
          </a:p>
          <a:p>
            <a:r>
              <a:rPr lang="en-IN" sz="2000" b="1" dirty="0">
                <a:solidFill>
                  <a:srgbClr val="FF0000"/>
                </a:solidFill>
              </a:rPr>
              <a:t>2</a:t>
            </a:r>
          </a:p>
          <a:p>
            <a:r>
              <a:rPr lang="en-IN" sz="2000" b="1" dirty="0">
                <a:solidFill>
                  <a:srgbClr val="FF0000"/>
                </a:solidFill>
              </a:rPr>
              <a:t>3</a:t>
            </a:r>
          </a:p>
        </p:txBody>
      </p:sp>
    </p:spTree>
    <p:extLst>
      <p:ext uri="{BB962C8B-B14F-4D97-AF65-F5344CB8AC3E}">
        <p14:creationId xmlns:p14="http://schemas.microsoft.com/office/powerpoint/2010/main" val="12539475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83" name="Google Shape;83;p3"/>
          <p:cNvSpPr/>
          <p:nvPr/>
        </p:nvSpPr>
        <p:spPr>
          <a:xfrm>
            <a:off x="534572" y="1553932"/>
            <a:ext cx="11139000" cy="4662900"/>
          </a:xfrm>
          <a:prstGeom prst="rect">
            <a:avLst/>
          </a:prstGeom>
          <a:noFill/>
          <a:ln>
            <a:noFill/>
          </a:ln>
        </p:spPr>
        <p:txBody>
          <a:bodyPr spcFirstLastPara="1" wrap="square" lIns="91425" tIns="45700" rIns="91425" bIns="45700" anchor="t" anchorCtr="0">
            <a:noAutofit/>
          </a:bodyPr>
          <a:lstStyle/>
          <a:p>
            <a:pPr eaLnBrk="1" hangingPunct="1">
              <a:defRPr/>
            </a:pPr>
            <a:r>
              <a:rPr lang="en-IN" sz="2400" b="1" dirty="0">
                <a:solidFill>
                  <a:srgbClr val="00B050"/>
                </a:solidFill>
              </a:rPr>
              <a:t>Errors – </a:t>
            </a:r>
            <a:r>
              <a:rPr lang="en-IN" sz="2400" b="1" dirty="0">
                <a:solidFill>
                  <a:srgbClr val="002060"/>
                </a:solidFill>
              </a:rPr>
              <a:t>referred as bugs in the program.</a:t>
            </a:r>
          </a:p>
          <a:p>
            <a:pPr eaLnBrk="1" hangingPunct="1">
              <a:defRPr/>
            </a:pPr>
            <a:r>
              <a:rPr lang="en-IN" sz="2400" b="1" dirty="0">
                <a:solidFill>
                  <a:srgbClr val="002060"/>
                </a:solidFill>
              </a:rPr>
              <a:t> </a:t>
            </a:r>
          </a:p>
          <a:p>
            <a:pPr eaLnBrk="1" hangingPunct="1">
              <a:defRPr/>
            </a:pPr>
            <a:r>
              <a:rPr lang="en-IN" sz="2400" b="1" dirty="0">
                <a:solidFill>
                  <a:srgbClr val="002060"/>
                </a:solidFill>
              </a:rPr>
              <a:t>Errors occurs maximum by the fault of the programmer.</a:t>
            </a:r>
          </a:p>
          <a:p>
            <a:pPr eaLnBrk="1" hangingPunct="1">
              <a:defRPr/>
            </a:pPr>
            <a:r>
              <a:rPr lang="en-IN" sz="2400" b="1" dirty="0">
                <a:solidFill>
                  <a:srgbClr val="002060"/>
                </a:solidFill>
              </a:rPr>
              <a:t> </a:t>
            </a:r>
          </a:p>
          <a:p>
            <a:pPr eaLnBrk="1" hangingPunct="1">
              <a:defRPr/>
            </a:pPr>
            <a:r>
              <a:rPr lang="en-IN" sz="2400" b="1" dirty="0">
                <a:solidFill>
                  <a:srgbClr val="00B050"/>
                </a:solidFill>
              </a:rPr>
              <a:t>Debugging – </a:t>
            </a:r>
            <a:r>
              <a:rPr lang="en-IN" sz="2400" b="1" dirty="0">
                <a:solidFill>
                  <a:srgbClr val="002060"/>
                </a:solidFill>
              </a:rPr>
              <a:t>Process of finding and correcting errors.</a:t>
            </a:r>
          </a:p>
          <a:p>
            <a:pPr eaLnBrk="1" hangingPunct="1">
              <a:defRPr/>
            </a:pPr>
            <a:r>
              <a:rPr lang="en-IN" sz="2400" b="1" dirty="0">
                <a:solidFill>
                  <a:srgbClr val="002060"/>
                </a:solidFill>
              </a:rPr>
              <a:t> </a:t>
            </a:r>
          </a:p>
          <a:p>
            <a:pPr eaLnBrk="1" hangingPunct="1">
              <a:defRPr/>
            </a:pPr>
            <a:r>
              <a:rPr lang="en-IN" sz="2400" b="1" dirty="0">
                <a:solidFill>
                  <a:srgbClr val="002060"/>
                </a:solidFill>
              </a:rPr>
              <a:t>Two types of errors.: </a:t>
            </a:r>
          </a:p>
          <a:p>
            <a:pPr marL="1176338" indent="-457200" eaLnBrk="1" hangingPunct="1">
              <a:lnSpc>
                <a:spcPct val="150000"/>
              </a:lnSpc>
              <a:buFont typeface="+mj-lt"/>
              <a:buAutoNum type="arabicPeriod"/>
              <a:defRPr/>
            </a:pPr>
            <a:r>
              <a:rPr lang="en-IN" sz="2400" b="1" dirty="0">
                <a:solidFill>
                  <a:srgbClr val="FF0000"/>
                </a:solidFill>
              </a:rPr>
              <a:t>Syntax errors</a:t>
            </a:r>
          </a:p>
          <a:p>
            <a:pPr marL="1176338" indent="-457200" eaLnBrk="1" hangingPunct="1">
              <a:lnSpc>
                <a:spcPct val="150000"/>
              </a:lnSpc>
              <a:buFont typeface="+mj-lt"/>
              <a:buAutoNum type="arabicPeriod"/>
              <a:defRPr/>
            </a:pPr>
            <a:r>
              <a:rPr lang="en-IN" sz="2400" b="1" dirty="0">
                <a:solidFill>
                  <a:srgbClr val="FF0000"/>
                </a:solidFill>
              </a:rPr>
              <a:t>Run time errors</a:t>
            </a:r>
          </a:p>
          <a:p>
            <a:pPr marL="285750" marR="0" lvl="0" indent="-285750" algn="l" rtl="0">
              <a:lnSpc>
                <a:spcPct val="100000"/>
              </a:lnSpc>
              <a:spcBef>
                <a:spcPts val="0"/>
              </a:spcBef>
              <a:spcAft>
                <a:spcPts val="0"/>
              </a:spcAft>
              <a:buClr>
                <a:srgbClr val="284C42"/>
              </a:buClr>
              <a:buSzPts val="1800"/>
              <a:buFont typeface="Arial"/>
              <a:buChar char="•"/>
            </a:pPr>
            <a:endParaRPr sz="1800" b="1" i="0" u="none" strike="noStrike" cap="none"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14565050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83" name="Google Shape;83;p3"/>
          <p:cNvSpPr/>
          <p:nvPr/>
        </p:nvSpPr>
        <p:spPr>
          <a:xfrm>
            <a:off x="526500" y="1313052"/>
            <a:ext cx="11139000" cy="4662900"/>
          </a:xfrm>
          <a:prstGeom prst="rect">
            <a:avLst/>
          </a:prstGeom>
          <a:noFill/>
          <a:ln>
            <a:noFill/>
          </a:ln>
        </p:spPr>
        <p:txBody>
          <a:bodyPr spcFirstLastPara="1" wrap="square" lIns="91425" tIns="45700" rIns="91425" bIns="45700" anchor="t" anchorCtr="0">
            <a:noAutofit/>
          </a:bodyPr>
          <a:lstStyle/>
          <a:p>
            <a:pPr marL="342900" indent="-342900">
              <a:lnSpc>
                <a:spcPct val="150000"/>
              </a:lnSpc>
              <a:buFont typeface="Arial" panose="020B0604020202020204" pitchFamily="34" charset="0"/>
              <a:buChar char="•"/>
            </a:pPr>
            <a:r>
              <a:rPr lang="en-GB" sz="2000" dirty="0"/>
              <a:t>When writing a program, we, more often than not,  will encounter errors.</a:t>
            </a:r>
          </a:p>
          <a:p>
            <a:pPr marL="342900" indent="-342900">
              <a:lnSpc>
                <a:spcPct val="150000"/>
              </a:lnSpc>
              <a:buFont typeface="Arial" panose="020B0604020202020204" pitchFamily="34" charset="0"/>
              <a:buChar char="•"/>
            </a:pPr>
            <a:r>
              <a:rPr lang="en-GB" sz="2000" dirty="0"/>
              <a:t>Error caused by not following the proper structure  (syntax) of the language is </a:t>
            </a:r>
            <a:r>
              <a:rPr lang="en-GB" sz="2000" b="1" dirty="0">
                <a:solidFill>
                  <a:srgbClr val="FF0000"/>
                </a:solidFill>
              </a:rPr>
              <a:t>called syntax error or  parsing error</a:t>
            </a:r>
            <a:r>
              <a:rPr lang="en-GB" sz="2000" dirty="0"/>
              <a:t>.</a:t>
            </a:r>
          </a:p>
          <a:p>
            <a:pPr marL="342900" indent="-342900">
              <a:lnSpc>
                <a:spcPct val="150000"/>
              </a:lnSpc>
              <a:buFont typeface="Arial" panose="020B0604020202020204" pitchFamily="34" charset="0"/>
              <a:buChar char="•"/>
            </a:pPr>
            <a:r>
              <a:rPr lang="en-GB" sz="2000" dirty="0"/>
              <a:t>Errors can also occur at </a:t>
            </a:r>
            <a:r>
              <a:rPr lang="en-GB" sz="2000" b="1" dirty="0">
                <a:solidFill>
                  <a:srgbClr val="FF0000"/>
                </a:solidFill>
              </a:rPr>
              <a:t>runtime and these are called  exceptions</a:t>
            </a:r>
            <a:r>
              <a:rPr lang="en-GB" sz="2000" dirty="0"/>
              <a:t>.</a:t>
            </a:r>
          </a:p>
          <a:p>
            <a:pPr marL="342900" indent="-342900">
              <a:lnSpc>
                <a:spcPct val="150000"/>
              </a:lnSpc>
              <a:buFont typeface="Arial" panose="020B0604020202020204" pitchFamily="34" charset="0"/>
              <a:buChar char="•"/>
            </a:pPr>
            <a:r>
              <a:rPr lang="en-GB" sz="2000" dirty="0"/>
              <a:t>They occur, for example, when a file we try to open  does not exist (</a:t>
            </a:r>
            <a:r>
              <a:rPr lang="en-GB" sz="2000" dirty="0" err="1"/>
              <a:t>FileNotFoundError</a:t>
            </a:r>
            <a:r>
              <a:rPr lang="en-GB" sz="2000" dirty="0"/>
              <a:t>), dividing a  number by zero (</a:t>
            </a:r>
            <a:r>
              <a:rPr lang="en-GB" sz="2000" dirty="0" err="1"/>
              <a:t>ZeroDivisionError</a:t>
            </a:r>
            <a:r>
              <a:rPr lang="en-GB" sz="2000" dirty="0"/>
              <a:t>).</a:t>
            </a:r>
          </a:p>
          <a:p>
            <a:pPr marL="342900" indent="-342900">
              <a:lnSpc>
                <a:spcPct val="150000"/>
              </a:lnSpc>
              <a:buFont typeface="Arial" panose="020B0604020202020204" pitchFamily="34" charset="0"/>
              <a:buChar char="•"/>
            </a:pPr>
            <a:r>
              <a:rPr lang="en-GB" sz="2000" dirty="0"/>
              <a:t>Whenever these type of runtime error occur, Python  creates an exception object. If not handled properly, it  prints a traceback to that error along with some  details about why that error occurred.</a:t>
            </a:r>
          </a:p>
          <a:p>
            <a:pPr marL="285750" marR="0" lvl="0" indent="-285750" algn="l" rtl="0">
              <a:lnSpc>
                <a:spcPct val="100000"/>
              </a:lnSpc>
              <a:spcBef>
                <a:spcPts val="0"/>
              </a:spcBef>
              <a:spcAft>
                <a:spcPts val="0"/>
              </a:spcAft>
              <a:buClr>
                <a:srgbClr val="284C42"/>
              </a:buClr>
              <a:buSzPts val="1800"/>
              <a:buFont typeface="Arial"/>
              <a:buChar char="•"/>
            </a:pPr>
            <a:endParaRPr sz="1800" b="1" i="0" u="none" strike="noStrike" cap="none"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7021675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58</a:t>
            </a:fld>
            <a:endParaRPr/>
          </a:p>
        </p:txBody>
      </p:sp>
      <p:sp>
        <p:nvSpPr>
          <p:cNvPr id="3" name="object 417">
            <a:extLst>
              <a:ext uri="{FF2B5EF4-FFF2-40B4-BE49-F238E27FC236}">
                <a16:creationId xmlns:a16="http://schemas.microsoft.com/office/drawing/2014/main" xmlns="" id="{9224B3AE-2B1A-3512-0106-4C8CC4E51EEF}"/>
              </a:ext>
            </a:extLst>
          </p:cNvPr>
          <p:cNvSpPr txBox="1"/>
          <p:nvPr/>
        </p:nvSpPr>
        <p:spPr>
          <a:xfrm>
            <a:off x="428625" y="1285875"/>
            <a:ext cx="11182075" cy="4875694"/>
          </a:xfrm>
          <a:prstGeom prst="rect">
            <a:avLst/>
          </a:prstGeom>
        </p:spPr>
        <p:txBody>
          <a:bodyPr wrap="square" lIns="0" tIns="12700" rIns="0" bIns="0">
            <a:spAutoFit/>
          </a:bodyPr>
          <a:lstStyle/>
          <a:p>
            <a:pPr eaLnBrk="1" hangingPunct="1">
              <a:lnSpc>
                <a:spcPct val="150000"/>
              </a:lnSpc>
              <a:defRPr/>
            </a:pPr>
            <a:r>
              <a:rPr lang="en-IN" sz="2400" b="1" dirty="0">
                <a:solidFill>
                  <a:srgbClr val="00B050"/>
                </a:solidFill>
              </a:rPr>
              <a:t>Syntax errors</a:t>
            </a:r>
            <a:endParaRPr lang="en-IN" sz="2400" dirty="0">
              <a:solidFill>
                <a:srgbClr val="00B050"/>
              </a:solidFill>
            </a:endParaRPr>
          </a:p>
          <a:p>
            <a:pPr eaLnBrk="1" hangingPunct="1">
              <a:lnSpc>
                <a:spcPct val="150000"/>
              </a:lnSpc>
              <a:defRPr/>
            </a:pPr>
            <a:r>
              <a:rPr lang="en-IN" sz="2400" dirty="0">
                <a:solidFill>
                  <a:srgbClr val="002060"/>
                </a:solidFill>
              </a:rPr>
              <a:t> python interpreter find the syntax error when it</a:t>
            </a:r>
            <a:r>
              <a:rPr lang="en-IN" sz="2400" b="1" dirty="0">
                <a:solidFill>
                  <a:srgbClr val="002060"/>
                </a:solidFill>
              </a:rPr>
              <a:t> </a:t>
            </a:r>
            <a:r>
              <a:rPr lang="en-IN" sz="2400" dirty="0">
                <a:solidFill>
                  <a:srgbClr val="002060"/>
                </a:solidFill>
              </a:rPr>
              <a:t>executes the coding. Once find the error, it displays the error by stopping the execution.</a:t>
            </a:r>
          </a:p>
          <a:p>
            <a:pPr eaLnBrk="1" hangingPunct="1">
              <a:lnSpc>
                <a:spcPct val="150000"/>
              </a:lnSpc>
              <a:defRPr/>
            </a:pPr>
            <a:r>
              <a:rPr lang="en-IN" sz="2400" dirty="0">
                <a:solidFill>
                  <a:srgbClr val="002060"/>
                </a:solidFill>
              </a:rPr>
              <a:t> </a:t>
            </a:r>
            <a:r>
              <a:rPr lang="en-IN" sz="2400" b="1" dirty="0">
                <a:solidFill>
                  <a:srgbClr val="00B050"/>
                </a:solidFill>
              </a:rPr>
              <a:t>Common occurring syntax errors are</a:t>
            </a:r>
            <a:r>
              <a:rPr lang="en-IN" sz="2400" dirty="0">
                <a:solidFill>
                  <a:srgbClr val="002060"/>
                </a:solidFill>
              </a:rPr>
              <a:t> </a:t>
            </a:r>
          </a:p>
          <a:p>
            <a:pPr marL="360363" eaLnBrk="1" hangingPunct="1">
              <a:lnSpc>
                <a:spcPct val="150000"/>
              </a:lnSpc>
              <a:defRPr/>
            </a:pPr>
            <a:r>
              <a:rPr lang="en-IN" sz="2000" baseline="30000" dirty="0">
                <a:solidFill>
                  <a:srgbClr val="002060"/>
                </a:solidFill>
              </a:rPr>
              <a:t>Ø  </a:t>
            </a:r>
            <a:r>
              <a:rPr lang="en-IN" sz="2000" dirty="0">
                <a:solidFill>
                  <a:srgbClr val="002060"/>
                </a:solidFill>
              </a:rPr>
              <a:t>Putting a keyword at wrong place</a:t>
            </a:r>
          </a:p>
          <a:p>
            <a:pPr marL="360363" eaLnBrk="1" hangingPunct="1">
              <a:lnSpc>
                <a:spcPct val="150000"/>
              </a:lnSpc>
              <a:defRPr/>
            </a:pPr>
            <a:r>
              <a:rPr lang="en-IN" sz="2000" baseline="30000" dirty="0">
                <a:solidFill>
                  <a:srgbClr val="002060"/>
                </a:solidFill>
              </a:rPr>
              <a:t>Ø  </a:t>
            </a:r>
            <a:r>
              <a:rPr lang="en-IN" sz="2000" dirty="0">
                <a:solidFill>
                  <a:srgbClr val="002060"/>
                </a:solidFill>
              </a:rPr>
              <a:t>Misspelling the keyword</a:t>
            </a:r>
          </a:p>
          <a:p>
            <a:pPr marL="360363" eaLnBrk="1" hangingPunct="1">
              <a:lnSpc>
                <a:spcPct val="150000"/>
              </a:lnSpc>
              <a:defRPr/>
            </a:pPr>
            <a:r>
              <a:rPr lang="en-IN" sz="2000" baseline="30000" dirty="0">
                <a:solidFill>
                  <a:srgbClr val="002060"/>
                </a:solidFill>
              </a:rPr>
              <a:t>Ø  </a:t>
            </a:r>
            <a:r>
              <a:rPr lang="en-IN" sz="2000" dirty="0">
                <a:solidFill>
                  <a:srgbClr val="002060"/>
                </a:solidFill>
              </a:rPr>
              <a:t>Incorrect indentation</a:t>
            </a:r>
          </a:p>
          <a:p>
            <a:pPr marL="360363" eaLnBrk="1" hangingPunct="1">
              <a:lnSpc>
                <a:spcPct val="150000"/>
              </a:lnSpc>
              <a:defRPr/>
            </a:pPr>
            <a:r>
              <a:rPr lang="en-IN" sz="2000" baseline="30000" dirty="0">
                <a:solidFill>
                  <a:srgbClr val="002060"/>
                </a:solidFill>
              </a:rPr>
              <a:t>Ø  </a:t>
            </a:r>
            <a:r>
              <a:rPr lang="en-IN" sz="2000" dirty="0">
                <a:solidFill>
                  <a:srgbClr val="002060"/>
                </a:solidFill>
              </a:rPr>
              <a:t>Forgetting symbols like comma, brackets, quotes (“ or ‘)</a:t>
            </a:r>
          </a:p>
          <a:p>
            <a:pPr marL="360363" eaLnBrk="1" hangingPunct="1">
              <a:lnSpc>
                <a:spcPct val="150000"/>
              </a:lnSpc>
              <a:defRPr/>
            </a:pPr>
            <a:r>
              <a:rPr lang="en-IN" sz="2000" baseline="30000" dirty="0">
                <a:solidFill>
                  <a:srgbClr val="002060"/>
                </a:solidFill>
              </a:rPr>
              <a:t>Ø  </a:t>
            </a:r>
            <a:r>
              <a:rPr lang="en-IN" sz="2000" dirty="0">
                <a:solidFill>
                  <a:srgbClr val="002060"/>
                </a:solidFill>
              </a:rPr>
              <a:t>Empty block</a:t>
            </a:r>
          </a:p>
          <a:p>
            <a:pPr eaLnBrk="1" hangingPunct="1">
              <a:defRPr/>
            </a:pPr>
            <a:endParaRPr lang="en-US" sz="2200" b="1" dirty="0">
              <a:solidFill>
                <a:srgbClr val="002060"/>
              </a:solidFill>
            </a:endParaRPr>
          </a:p>
        </p:txBody>
      </p:sp>
      <p:pic>
        <p:nvPicPr>
          <p:cNvPr id="5" name="Picture 4">
            <a:extLst>
              <a:ext uri="{FF2B5EF4-FFF2-40B4-BE49-F238E27FC236}">
                <a16:creationId xmlns:a16="http://schemas.microsoft.com/office/drawing/2014/main" xmlns="" id="{C5FCC99F-EF11-F927-0CBE-FE32C744C506}"/>
              </a:ext>
            </a:extLst>
          </p:cNvPr>
          <p:cNvPicPr>
            <a:picLocks noChangeAspect="1"/>
          </p:cNvPicPr>
          <p:nvPr/>
        </p:nvPicPr>
        <p:blipFill>
          <a:blip r:embed="rId3"/>
          <a:stretch>
            <a:fillRect/>
          </a:stretch>
        </p:blipFill>
        <p:spPr>
          <a:xfrm>
            <a:off x="8244796" y="3341076"/>
            <a:ext cx="2835160" cy="1976511"/>
          </a:xfrm>
          <a:prstGeom prst="rect">
            <a:avLst/>
          </a:prstGeom>
        </p:spPr>
      </p:pic>
    </p:spTree>
    <p:extLst>
      <p:ext uri="{BB962C8B-B14F-4D97-AF65-F5344CB8AC3E}">
        <p14:creationId xmlns:p14="http://schemas.microsoft.com/office/powerpoint/2010/main" val="15875650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59</a:t>
            </a:fld>
            <a:endParaRPr/>
          </a:p>
        </p:txBody>
      </p:sp>
      <p:sp>
        <p:nvSpPr>
          <p:cNvPr id="2" name="object 417">
            <a:extLst>
              <a:ext uri="{FF2B5EF4-FFF2-40B4-BE49-F238E27FC236}">
                <a16:creationId xmlns:a16="http://schemas.microsoft.com/office/drawing/2014/main" xmlns="" id="{F574E7BE-1D48-3D1A-4E1F-056254E4D2BC}"/>
              </a:ext>
            </a:extLst>
          </p:cNvPr>
          <p:cNvSpPr txBox="1"/>
          <p:nvPr/>
        </p:nvSpPr>
        <p:spPr>
          <a:xfrm>
            <a:off x="581300" y="1088927"/>
            <a:ext cx="11029400" cy="5461000"/>
          </a:xfrm>
          <a:prstGeom prst="rect">
            <a:avLst/>
          </a:prstGeom>
        </p:spPr>
        <p:txBody>
          <a:bodyPr wrap="square" lIns="0" tIns="12700" rIns="0" bIns="0">
            <a:spAutoFit/>
          </a:bodyPr>
          <a:lstStyle/>
          <a:p>
            <a:pPr eaLnBrk="1" hangingPunct="1">
              <a:lnSpc>
                <a:spcPct val="150000"/>
              </a:lnSpc>
              <a:defRPr/>
            </a:pPr>
            <a:r>
              <a:rPr lang="en-IN" sz="2400" b="1" dirty="0">
                <a:solidFill>
                  <a:srgbClr val="00B050"/>
                </a:solidFill>
              </a:rPr>
              <a:t>Run time errors</a:t>
            </a:r>
            <a:endParaRPr lang="en-IN" sz="2400" dirty="0">
              <a:solidFill>
                <a:srgbClr val="00B050"/>
              </a:solidFill>
            </a:endParaRPr>
          </a:p>
          <a:p>
            <a:pPr eaLnBrk="1" hangingPunct="1">
              <a:lnSpc>
                <a:spcPct val="150000"/>
              </a:lnSpc>
              <a:defRPr/>
            </a:pPr>
            <a:r>
              <a:rPr lang="en-IN" sz="2400" dirty="0">
                <a:solidFill>
                  <a:srgbClr val="002060"/>
                </a:solidFill>
              </a:rPr>
              <a:t> if a program is free of syntax errors then it runs by the interpreter and the errors occurs during the run time of the program due to logical mistake is called runtime errors.</a:t>
            </a:r>
          </a:p>
          <a:p>
            <a:pPr eaLnBrk="1" hangingPunct="1">
              <a:lnSpc>
                <a:spcPct val="150000"/>
              </a:lnSpc>
              <a:defRPr/>
            </a:pPr>
            <a:r>
              <a:rPr lang="en-IN" sz="2400" dirty="0">
                <a:solidFill>
                  <a:srgbClr val="002060"/>
                </a:solidFill>
              </a:rPr>
              <a:t> </a:t>
            </a:r>
            <a:r>
              <a:rPr lang="en-IN" sz="2400" b="1" dirty="0">
                <a:solidFill>
                  <a:srgbClr val="00B050"/>
                </a:solidFill>
              </a:rPr>
              <a:t>Examples:</a:t>
            </a:r>
            <a:endParaRPr lang="en-IN" sz="2400" dirty="0">
              <a:solidFill>
                <a:srgbClr val="00B050"/>
              </a:solidFill>
            </a:endParaRPr>
          </a:p>
          <a:p>
            <a:pPr marL="360363" eaLnBrk="1" hangingPunct="1">
              <a:lnSpc>
                <a:spcPct val="150000"/>
              </a:lnSpc>
              <a:defRPr/>
            </a:pPr>
            <a:r>
              <a:rPr lang="en-IN" sz="2400" baseline="30000" dirty="0">
                <a:solidFill>
                  <a:srgbClr val="002060"/>
                </a:solidFill>
              </a:rPr>
              <a:t>Ø  </a:t>
            </a:r>
            <a:r>
              <a:rPr lang="en-IN" sz="2400" dirty="0">
                <a:solidFill>
                  <a:srgbClr val="002060"/>
                </a:solidFill>
              </a:rPr>
              <a:t>Trying to access a file that doesn’t exists</a:t>
            </a:r>
          </a:p>
          <a:p>
            <a:pPr marL="360363" eaLnBrk="1" hangingPunct="1">
              <a:lnSpc>
                <a:spcPct val="150000"/>
              </a:lnSpc>
              <a:defRPr/>
            </a:pPr>
            <a:r>
              <a:rPr lang="en-IN" sz="2400" baseline="30000" dirty="0">
                <a:solidFill>
                  <a:srgbClr val="002060"/>
                </a:solidFill>
              </a:rPr>
              <a:t>Ø  </a:t>
            </a:r>
            <a:r>
              <a:rPr lang="en-IN" sz="2400" dirty="0">
                <a:solidFill>
                  <a:srgbClr val="002060"/>
                </a:solidFill>
              </a:rPr>
              <a:t>Performing the operations like division by zero </a:t>
            </a:r>
          </a:p>
          <a:p>
            <a:pPr marL="360363" eaLnBrk="1" hangingPunct="1">
              <a:lnSpc>
                <a:spcPct val="150000"/>
              </a:lnSpc>
              <a:defRPr/>
            </a:pPr>
            <a:r>
              <a:rPr lang="en-IN" sz="2400" baseline="30000" dirty="0">
                <a:solidFill>
                  <a:srgbClr val="002060"/>
                </a:solidFill>
              </a:rPr>
              <a:t>Ø  </a:t>
            </a:r>
            <a:r>
              <a:rPr lang="en-IN" sz="2400" dirty="0">
                <a:solidFill>
                  <a:srgbClr val="002060"/>
                </a:solidFill>
              </a:rPr>
              <a:t>Using an identifier which is not defined</a:t>
            </a:r>
          </a:p>
          <a:p>
            <a:pPr marL="90488" eaLnBrk="1" hangingPunct="1">
              <a:lnSpc>
                <a:spcPct val="150000"/>
              </a:lnSpc>
              <a:defRPr/>
            </a:pPr>
            <a:r>
              <a:rPr lang="en-IN" sz="2200" b="1" dirty="0">
                <a:solidFill>
                  <a:srgbClr val="242494"/>
                </a:solidFill>
              </a:rPr>
              <a:t/>
            </a:r>
            <a:br>
              <a:rPr lang="en-IN" sz="2200" b="1" dirty="0">
                <a:solidFill>
                  <a:srgbClr val="242494"/>
                </a:solidFill>
              </a:rPr>
            </a:br>
            <a:endParaRPr lang="en-US" sz="2200" b="1" dirty="0">
              <a:solidFill>
                <a:srgbClr val="242494"/>
              </a:solidFill>
            </a:endParaRPr>
          </a:p>
        </p:txBody>
      </p:sp>
      <p:pic>
        <p:nvPicPr>
          <p:cNvPr id="4" name="Picture 3">
            <a:extLst>
              <a:ext uri="{FF2B5EF4-FFF2-40B4-BE49-F238E27FC236}">
                <a16:creationId xmlns:a16="http://schemas.microsoft.com/office/drawing/2014/main" xmlns="" id="{31944F06-CB7E-4DF2-08D4-8BE66E20D3B9}"/>
              </a:ext>
            </a:extLst>
          </p:cNvPr>
          <p:cNvPicPr>
            <a:picLocks noChangeAspect="1"/>
          </p:cNvPicPr>
          <p:nvPr/>
        </p:nvPicPr>
        <p:blipFill>
          <a:blip r:embed="rId3"/>
          <a:stretch>
            <a:fillRect/>
          </a:stretch>
        </p:blipFill>
        <p:spPr>
          <a:xfrm>
            <a:off x="7445442" y="2933631"/>
            <a:ext cx="4371420" cy="1666504"/>
          </a:xfrm>
          <a:prstGeom prst="rect">
            <a:avLst/>
          </a:prstGeom>
          <a:ln>
            <a:solidFill>
              <a:schemeClr val="tx1"/>
            </a:solidFill>
          </a:ln>
        </p:spPr>
      </p:pic>
    </p:spTree>
    <p:extLst>
      <p:ext uri="{BB962C8B-B14F-4D97-AF65-F5344CB8AC3E}">
        <p14:creationId xmlns:p14="http://schemas.microsoft.com/office/powerpoint/2010/main" val="1705163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 name="TextBox 2">
            <a:extLst>
              <a:ext uri="{FF2B5EF4-FFF2-40B4-BE49-F238E27FC236}">
                <a16:creationId xmlns:a16="http://schemas.microsoft.com/office/drawing/2014/main" xmlns="" id="{68E2A199-232B-05CE-D44D-58604D1E52DF}"/>
              </a:ext>
            </a:extLst>
          </p:cNvPr>
          <p:cNvSpPr txBox="1"/>
          <p:nvPr/>
        </p:nvSpPr>
        <p:spPr>
          <a:xfrm>
            <a:off x="643596" y="1913568"/>
            <a:ext cx="10967103" cy="3046988"/>
          </a:xfrm>
          <a:prstGeom prst="rect">
            <a:avLst/>
          </a:prstGeom>
          <a:noFill/>
        </p:spPr>
        <p:txBody>
          <a:bodyPr wrap="square">
            <a:spAutoFit/>
          </a:bodyPr>
          <a:lstStyle/>
          <a:p>
            <a:pPr marL="342900" indent="-342900" algn="l" eaLnBrk="1" hangingPunct="1">
              <a:buFont typeface="Arial" panose="020B0604020202020204" pitchFamily="34" charset="0"/>
              <a:buChar char="•"/>
            </a:pPr>
            <a:r>
              <a:rPr lang="en-US" altLang="en-US" sz="2400" dirty="0">
                <a:solidFill>
                  <a:schemeClr val="tx1"/>
                </a:solidFill>
              </a:rPr>
              <a:t>Python is an Object Oriented Programming language. </a:t>
            </a:r>
          </a:p>
          <a:p>
            <a:pPr marL="342900" indent="-342900" algn="l" eaLnBrk="1" hangingPunct="1">
              <a:buFont typeface="Arial" panose="020B0604020202020204" pitchFamily="34" charset="0"/>
              <a:buChar char="•"/>
            </a:pPr>
            <a:endParaRPr lang="en-US" altLang="en-US" sz="2400" dirty="0">
              <a:solidFill>
                <a:schemeClr val="tx1"/>
              </a:solidFill>
            </a:endParaRPr>
          </a:p>
          <a:p>
            <a:pPr marL="342900" indent="-342900" algn="l" eaLnBrk="1" hangingPunct="1">
              <a:buFont typeface="Arial" panose="020B0604020202020204" pitchFamily="34" charset="0"/>
              <a:buChar char="•"/>
            </a:pPr>
            <a:r>
              <a:rPr lang="en-US" altLang="en-US" sz="2400" dirty="0">
                <a:solidFill>
                  <a:schemeClr val="tx1"/>
                </a:solidFill>
              </a:rPr>
              <a:t>Classes and Objects are the key features of Object Oriented Programming. </a:t>
            </a:r>
          </a:p>
          <a:p>
            <a:pPr marL="342900" indent="-342900" algn="l" eaLnBrk="1" hangingPunct="1">
              <a:buFont typeface="Arial" panose="020B0604020202020204" pitchFamily="34" charset="0"/>
              <a:buChar char="•"/>
            </a:pPr>
            <a:endParaRPr lang="en-US" altLang="en-US" sz="2400" dirty="0">
              <a:solidFill>
                <a:schemeClr val="tx1"/>
              </a:solidFill>
            </a:endParaRPr>
          </a:p>
          <a:p>
            <a:pPr marL="342900" indent="-342900" algn="l" eaLnBrk="1" hangingPunct="1">
              <a:buFont typeface="Arial" panose="020B0604020202020204" pitchFamily="34" charset="0"/>
              <a:buChar char="•"/>
            </a:pPr>
            <a:r>
              <a:rPr lang="en-US" altLang="en-US" sz="2400" dirty="0">
                <a:solidFill>
                  <a:schemeClr val="tx1"/>
                </a:solidFill>
              </a:rPr>
              <a:t>Theoretical concepts of classes and objects are very similar to that of C++. </a:t>
            </a:r>
          </a:p>
          <a:p>
            <a:pPr marL="342900" indent="-342900" algn="l" eaLnBrk="1" hangingPunct="1">
              <a:buFont typeface="Arial" panose="020B0604020202020204" pitchFamily="34" charset="0"/>
              <a:buChar char="•"/>
            </a:pPr>
            <a:endParaRPr lang="en-US" altLang="en-US" sz="2400" dirty="0">
              <a:solidFill>
                <a:schemeClr val="tx1"/>
              </a:solidFill>
            </a:endParaRPr>
          </a:p>
          <a:p>
            <a:pPr marL="342900" indent="-342900" algn="l" eaLnBrk="1" hangingPunct="1">
              <a:buFont typeface="Arial" panose="020B0604020202020204" pitchFamily="34" charset="0"/>
              <a:buChar char="•"/>
            </a:pPr>
            <a:r>
              <a:rPr lang="en-US" altLang="en-US" sz="2400" dirty="0">
                <a:solidFill>
                  <a:schemeClr val="tx1"/>
                </a:solidFill>
              </a:rPr>
              <a:t>But, creation and implementation of classes and objects is very simple in Python compared to C++.</a:t>
            </a:r>
          </a:p>
        </p:txBody>
      </p:sp>
      <p:sp>
        <p:nvSpPr>
          <p:cNvPr id="5" name="TextBox 4">
            <a:extLst>
              <a:ext uri="{FF2B5EF4-FFF2-40B4-BE49-F238E27FC236}">
                <a16:creationId xmlns:a16="http://schemas.microsoft.com/office/drawing/2014/main" xmlns="" id="{48261B69-A0F6-317E-F8F1-EAB11A181206}"/>
              </a:ext>
            </a:extLst>
          </p:cNvPr>
          <p:cNvSpPr txBox="1"/>
          <p:nvPr/>
        </p:nvSpPr>
        <p:spPr>
          <a:xfrm>
            <a:off x="643597" y="1133306"/>
            <a:ext cx="6098344" cy="523220"/>
          </a:xfrm>
          <a:prstGeom prst="rect">
            <a:avLst/>
          </a:prstGeom>
          <a:noFill/>
        </p:spPr>
        <p:txBody>
          <a:bodyPr wrap="square">
            <a:spAutoFit/>
          </a:bodyPr>
          <a:lstStyle/>
          <a:p>
            <a:pPr algn="l" eaLnBrk="1" hangingPunct="1"/>
            <a:r>
              <a:rPr lang="en-US" altLang="en-US" sz="2800" b="1" dirty="0">
                <a:solidFill>
                  <a:srgbClr val="00B050"/>
                </a:solidFill>
              </a:rPr>
              <a:t>Introduction</a:t>
            </a:r>
          </a:p>
        </p:txBody>
      </p:sp>
    </p:spTree>
    <p:extLst>
      <p:ext uri="{BB962C8B-B14F-4D97-AF65-F5344CB8AC3E}">
        <p14:creationId xmlns:p14="http://schemas.microsoft.com/office/powerpoint/2010/main" val="13037030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60</a:t>
            </a:fld>
            <a:endParaRPr/>
          </a:p>
        </p:txBody>
      </p:sp>
      <p:sp>
        <p:nvSpPr>
          <p:cNvPr id="3" name="object 417">
            <a:extLst>
              <a:ext uri="{FF2B5EF4-FFF2-40B4-BE49-F238E27FC236}">
                <a16:creationId xmlns:a16="http://schemas.microsoft.com/office/drawing/2014/main" xmlns="" id="{B3A489A6-E078-A02A-7438-6EB17887DDC7}"/>
              </a:ext>
            </a:extLst>
          </p:cNvPr>
          <p:cNvSpPr txBox="1">
            <a:spLocks noChangeArrowheads="1"/>
          </p:cNvSpPr>
          <p:nvPr/>
        </p:nvSpPr>
        <p:spPr bwMode="auto">
          <a:xfrm>
            <a:off x="703385" y="1322199"/>
            <a:ext cx="10907314" cy="345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2400" dirty="0">
                <a:latin typeface="Arial" panose="020B0604020202020204" pitchFamily="34" charset="0"/>
              </a:rPr>
              <a:t> </a:t>
            </a:r>
          </a:p>
          <a:p>
            <a:pPr eaLnBrk="1" hangingPunct="1">
              <a:spcBef>
                <a:spcPct val="0"/>
              </a:spcBef>
              <a:buFontTx/>
              <a:buNone/>
            </a:pPr>
            <a:r>
              <a:rPr lang="en-IN" altLang="en-US" sz="2400" dirty="0">
                <a:latin typeface="Arial" panose="020B0604020202020204" pitchFamily="34" charset="0"/>
              </a:rPr>
              <a:t>•</a:t>
            </a:r>
            <a:r>
              <a:rPr lang="en-IN" altLang="en-US" sz="2400" b="1" i="1" dirty="0">
                <a:solidFill>
                  <a:srgbClr val="00B050"/>
                </a:solidFill>
                <a:latin typeface="Arial" panose="020B0604020202020204" pitchFamily="34" charset="0"/>
              </a:rPr>
              <a:t>Definition</a:t>
            </a:r>
            <a:endParaRPr lang="en-IN" altLang="en-US" sz="2400" i="1" dirty="0">
              <a:solidFill>
                <a:srgbClr val="00B050"/>
              </a:solidFill>
              <a:latin typeface="Arial" panose="020B0604020202020204" pitchFamily="34" charset="0"/>
            </a:endParaRPr>
          </a:p>
          <a:p>
            <a:pPr eaLnBrk="1" hangingPunct="1">
              <a:lnSpc>
                <a:spcPct val="150000"/>
              </a:lnSpc>
              <a:spcBef>
                <a:spcPct val="0"/>
              </a:spcBef>
              <a:buFontTx/>
              <a:buNone/>
            </a:pPr>
            <a:r>
              <a:rPr lang="en-IN" altLang="en-US" sz="2400" dirty="0">
                <a:latin typeface="Arial" panose="020B0604020202020204" pitchFamily="34" charset="0"/>
              </a:rPr>
              <a:t> </a:t>
            </a:r>
            <a:r>
              <a:rPr lang="en-IN" altLang="en-US" sz="2400" dirty="0">
                <a:solidFill>
                  <a:srgbClr val="002060"/>
                </a:solidFill>
                <a:latin typeface="Arial" panose="020B0604020202020204" pitchFamily="34" charset="0"/>
              </a:rPr>
              <a:t>– </a:t>
            </a:r>
            <a:r>
              <a:rPr lang="en-IN" altLang="en-US" sz="2400" b="1" dirty="0">
                <a:solidFill>
                  <a:srgbClr val="002060"/>
                </a:solidFill>
                <a:latin typeface="Arial" panose="020B0604020202020204" pitchFamily="34" charset="0"/>
              </a:rPr>
              <a:t>An exception is an event, which occurs during the execution of the program that disrupts the normal flow of the program.</a:t>
            </a:r>
          </a:p>
          <a:p>
            <a:pPr eaLnBrk="1" hangingPunct="1">
              <a:lnSpc>
                <a:spcPct val="150000"/>
              </a:lnSpc>
              <a:spcBef>
                <a:spcPct val="0"/>
              </a:spcBef>
              <a:buFontTx/>
              <a:buNone/>
            </a:pPr>
            <a:r>
              <a:rPr lang="en-IN" altLang="en-US" sz="2400" b="1" dirty="0">
                <a:solidFill>
                  <a:srgbClr val="002060"/>
                </a:solidFill>
                <a:latin typeface="Arial" panose="020B0604020202020204" pitchFamily="34" charset="0"/>
              </a:rPr>
              <a:t> </a:t>
            </a:r>
          </a:p>
          <a:p>
            <a:pPr eaLnBrk="1" hangingPunct="1">
              <a:lnSpc>
                <a:spcPct val="150000"/>
              </a:lnSpc>
              <a:spcBef>
                <a:spcPct val="0"/>
              </a:spcBef>
              <a:buFontTx/>
              <a:buNone/>
            </a:pPr>
            <a:r>
              <a:rPr lang="en-IN" altLang="en-US" sz="2400" b="1" dirty="0">
                <a:solidFill>
                  <a:srgbClr val="002060"/>
                </a:solidFill>
                <a:latin typeface="Arial" panose="020B0604020202020204" pitchFamily="34" charset="0"/>
              </a:rPr>
              <a:t>-  When the program raises an exception, then python must handle the exception otherwise it terminates and quits</a:t>
            </a:r>
            <a:endParaRPr lang="en-US" altLang="en-US" sz="2200" b="1" dirty="0">
              <a:solidFill>
                <a:srgbClr val="242494"/>
              </a:solidFill>
              <a:latin typeface="Arial" panose="020B0604020202020204" pitchFamily="34" charset="0"/>
            </a:endParaRPr>
          </a:p>
        </p:txBody>
      </p:sp>
    </p:spTree>
    <p:extLst>
      <p:ext uri="{BB962C8B-B14F-4D97-AF65-F5344CB8AC3E}">
        <p14:creationId xmlns:p14="http://schemas.microsoft.com/office/powerpoint/2010/main" val="6947083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61</a:t>
            </a:fld>
            <a:endParaRPr/>
          </a:p>
        </p:txBody>
      </p:sp>
      <p:sp>
        <p:nvSpPr>
          <p:cNvPr id="2" name="object 414">
            <a:extLst>
              <a:ext uri="{FF2B5EF4-FFF2-40B4-BE49-F238E27FC236}">
                <a16:creationId xmlns:a16="http://schemas.microsoft.com/office/drawing/2014/main" xmlns="" id="{A15E0B15-EB9B-8ED1-3753-01AB04B543DC}"/>
              </a:ext>
            </a:extLst>
          </p:cNvPr>
          <p:cNvSpPr txBox="1">
            <a:spLocks/>
          </p:cNvSpPr>
          <p:nvPr/>
        </p:nvSpPr>
        <p:spPr>
          <a:xfrm>
            <a:off x="581300" y="769762"/>
            <a:ext cx="10672854" cy="5368925"/>
          </a:xfrm>
          <a:prstGeom prst="rect">
            <a:avLst/>
          </a:prstGeom>
        </p:spPr>
        <p:txBody>
          <a:bodyPr tIns="1270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lnSpc>
                <a:spcPct val="200000"/>
              </a:lnSpc>
              <a:spcBef>
                <a:spcPts val="100"/>
              </a:spcBef>
            </a:pPr>
            <a:r>
              <a:rPr lang="en-IN" altLang="en-US" sz="2400" b="1" dirty="0">
                <a:solidFill>
                  <a:srgbClr val="00B050"/>
                </a:solidFill>
                <a:latin typeface="Arial" panose="020B0604020202020204" pitchFamily="34" charset="0"/>
                <a:cs typeface="Arial" panose="020B0604020202020204" pitchFamily="34" charset="0"/>
              </a:rPr>
              <a:t>Handling an exception </a:t>
            </a:r>
          </a:p>
          <a:p>
            <a:pPr marL="355600" indent="-342900">
              <a:lnSpc>
                <a:spcPct val="150000"/>
              </a:lnSpc>
              <a:spcBef>
                <a:spcPts val="100"/>
              </a:spcBef>
              <a:buFont typeface="Arial" panose="020B0604020202020204" pitchFamily="34" charset="0"/>
              <a:buChar char="•"/>
            </a:pPr>
            <a:r>
              <a:rPr lang="en-IN" altLang="en-US" sz="2400" dirty="0">
                <a:latin typeface="Arial" panose="020B0604020202020204" pitchFamily="34" charset="0"/>
                <a:cs typeface="Arial" panose="020B0604020202020204" pitchFamily="34" charset="0"/>
              </a:rPr>
              <a:t>If you have some suspicious code that may raise an exception, you can defend your program by placing the suspicious code in a </a:t>
            </a:r>
            <a:r>
              <a:rPr lang="en-IN" altLang="en-US" sz="2400" dirty="0">
                <a:solidFill>
                  <a:srgbClr val="C00000"/>
                </a:solidFill>
                <a:latin typeface="Arial" panose="020B0604020202020204" pitchFamily="34" charset="0"/>
                <a:cs typeface="Arial" panose="020B0604020202020204" pitchFamily="34" charset="0"/>
              </a:rPr>
              <a:t>try</a:t>
            </a:r>
            <a:r>
              <a:rPr lang="en-IN" altLang="en-US" sz="2400" dirty="0">
                <a:latin typeface="Arial" panose="020B0604020202020204" pitchFamily="34" charset="0"/>
                <a:cs typeface="Arial" panose="020B0604020202020204" pitchFamily="34" charset="0"/>
              </a:rPr>
              <a:t>: block. </a:t>
            </a:r>
          </a:p>
          <a:p>
            <a:pPr marL="355600" indent="-342900">
              <a:lnSpc>
                <a:spcPct val="150000"/>
              </a:lnSpc>
              <a:spcBef>
                <a:spcPts val="100"/>
              </a:spcBef>
              <a:buFont typeface="Arial" panose="020B0604020202020204" pitchFamily="34" charset="0"/>
              <a:buChar char="•"/>
            </a:pPr>
            <a:r>
              <a:rPr lang="en-IN" altLang="en-US" sz="2400" dirty="0">
                <a:latin typeface="Arial" panose="020B0604020202020204" pitchFamily="34" charset="0"/>
                <a:cs typeface="Arial" panose="020B0604020202020204" pitchFamily="34" charset="0"/>
              </a:rPr>
              <a:t>After the try: block, include an </a:t>
            </a:r>
            <a:r>
              <a:rPr lang="en-IN" altLang="en-US" sz="2400" dirty="0">
                <a:solidFill>
                  <a:srgbClr val="C00000"/>
                </a:solidFill>
                <a:latin typeface="Arial" panose="020B0604020202020204" pitchFamily="34" charset="0"/>
                <a:cs typeface="Arial" panose="020B0604020202020204" pitchFamily="34" charset="0"/>
              </a:rPr>
              <a:t>except</a:t>
            </a:r>
            <a:r>
              <a:rPr lang="en-IN" altLang="en-US" sz="2400" dirty="0">
                <a:latin typeface="Arial" panose="020B0604020202020204" pitchFamily="34" charset="0"/>
                <a:cs typeface="Arial" panose="020B0604020202020204" pitchFamily="34" charset="0"/>
              </a:rPr>
              <a:t>: statement, followed by a block of code which handles the problem as elegantly as possible. </a:t>
            </a:r>
          </a:p>
          <a:p>
            <a:pPr marL="342900" indent="-342900">
              <a:lnSpc>
                <a:spcPct val="150000"/>
              </a:lnSpc>
              <a:buFont typeface="Arial" panose="020B0604020202020204" pitchFamily="34" charset="0"/>
              <a:buChar char="•"/>
            </a:pPr>
            <a:r>
              <a:rPr lang="en-GB" sz="2400" dirty="0">
                <a:latin typeface="Arial" panose="020B0604020202020204" pitchFamily="34" charset="0"/>
                <a:cs typeface="Arial" panose="020B0604020202020204" pitchFamily="34" charset="0"/>
              </a:rPr>
              <a:t>The try block contains code that might  throw an exception.</a:t>
            </a:r>
          </a:p>
          <a:p>
            <a:pPr marL="342900" indent="-342900">
              <a:lnSpc>
                <a:spcPct val="150000"/>
              </a:lnSpc>
              <a:buFont typeface="Arial" panose="020B0604020202020204" pitchFamily="34" charset="0"/>
              <a:buChar char="•"/>
            </a:pPr>
            <a:r>
              <a:rPr lang="en-GB" sz="2400" dirty="0">
                <a:latin typeface="Arial" panose="020B0604020202020204" pitchFamily="34" charset="0"/>
                <a:cs typeface="Arial" panose="020B0604020202020204" pitchFamily="34" charset="0"/>
              </a:rPr>
              <a:t>If that exception occurs, the code in the try  block stops being executed, and the code in  the except block is executed.</a:t>
            </a: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If no error occurs, the code in the except: block doesn't execute.</a:t>
            </a:r>
          </a:p>
          <a:p>
            <a:pPr marL="355600" indent="-342900">
              <a:lnSpc>
                <a:spcPct val="150000"/>
              </a:lnSpc>
              <a:spcBef>
                <a:spcPts val="100"/>
              </a:spcBef>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
            </a:r>
            <a:br>
              <a:rPr lang="en-IN" altLang="en-US" sz="2400" b="1" dirty="0">
                <a:latin typeface="Arial" panose="020B0604020202020204" pitchFamily="34" charset="0"/>
                <a:cs typeface="Arial" panose="020B0604020202020204" pitchFamily="34" charset="0"/>
              </a:rPr>
            </a:br>
            <a:endParaRPr lang="en-US" altLang="en-US" sz="2400" b="1" dirty="0">
              <a:solidFill>
                <a:srgbClr val="FF33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9695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62</a:t>
            </a:fld>
            <a:endParaRPr/>
          </a:p>
        </p:txBody>
      </p:sp>
      <p:sp>
        <p:nvSpPr>
          <p:cNvPr id="2" name="object 414">
            <a:extLst>
              <a:ext uri="{FF2B5EF4-FFF2-40B4-BE49-F238E27FC236}">
                <a16:creationId xmlns:a16="http://schemas.microsoft.com/office/drawing/2014/main" xmlns="" id="{69B40C21-C71A-BBF4-5824-EBE34315AF02}"/>
              </a:ext>
            </a:extLst>
          </p:cNvPr>
          <p:cNvSpPr txBox="1">
            <a:spLocks/>
          </p:cNvSpPr>
          <p:nvPr/>
        </p:nvSpPr>
        <p:spPr>
          <a:xfrm>
            <a:off x="581300" y="940954"/>
            <a:ext cx="4342392" cy="3740401"/>
          </a:xfrm>
          <a:prstGeom prst="rect">
            <a:avLst/>
          </a:prstGeom>
        </p:spPr>
        <p:txBody>
          <a:bodyPr tIns="1270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0"/>
              </a:spcBef>
            </a:pPr>
            <a:r>
              <a:rPr lang="en-IN" altLang="en-US" sz="2800" dirty="0">
                <a:latin typeface="Arial" panose="020B0604020202020204" pitchFamily="34" charset="0"/>
                <a:cs typeface="Arial" panose="020B0604020202020204" pitchFamily="34" charset="0"/>
              </a:rPr>
              <a:t/>
            </a:r>
            <a:br>
              <a:rPr lang="en-IN" altLang="en-US" sz="2800" dirty="0">
                <a:latin typeface="Arial" panose="020B0604020202020204" pitchFamily="34" charset="0"/>
                <a:cs typeface="Arial" panose="020B0604020202020204" pitchFamily="34" charset="0"/>
              </a:rPr>
            </a:br>
            <a:r>
              <a:rPr lang="en-IN" altLang="en-US" sz="2800" b="1" dirty="0">
                <a:solidFill>
                  <a:srgbClr val="00B050"/>
                </a:solidFill>
                <a:latin typeface="Arial" panose="020B0604020202020204" pitchFamily="34" charset="0"/>
                <a:cs typeface="Arial" panose="020B0604020202020204" pitchFamily="34" charset="0"/>
              </a:rPr>
              <a:t>Handling an exception </a:t>
            </a:r>
          </a:p>
          <a:p>
            <a:pPr marL="12700">
              <a:spcBef>
                <a:spcPts val="100"/>
              </a:spcBef>
            </a:pPr>
            <a:endParaRPr lang="en-IN" altLang="en-US" sz="2800" b="1" dirty="0">
              <a:solidFill>
                <a:srgbClr val="00B050"/>
              </a:solidFill>
              <a:latin typeface="Arial" panose="020B0604020202020204" pitchFamily="34" charset="0"/>
              <a:cs typeface="Arial" panose="020B0604020202020204" pitchFamily="34" charset="0"/>
            </a:endParaRPr>
          </a:p>
          <a:p>
            <a:pPr marL="12700">
              <a:spcBef>
                <a:spcPts val="100"/>
              </a:spcBef>
            </a:pPr>
            <a:endParaRPr lang="en-IN" altLang="en-US" sz="2800" b="1" dirty="0">
              <a:solidFill>
                <a:srgbClr val="00B050"/>
              </a:solidFill>
              <a:latin typeface="Arial" panose="020B0604020202020204" pitchFamily="34" charset="0"/>
              <a:cs typeface="Arial" panose="020B0604020202020204" pitchFamily="34" charset="0"/>
            </a:endParaRPr>
          </a:p>
          <a:p>
            <a:pPr marL="469900" indent="-457200">
              <a:spcBef>
                <a:spcPts val="100"/>
              </a:spcBef>
              <a:buFont typeface="Arial" panose="020B0604020202020204" pitchFamily="34" charset="0"/>
              <a:buChar char="•"/>
            </a:pPr>
            <a:r>
              <a:rPr lang="en-IN" altLang="en-US" sz="2800" dirty="0">
                <a:solidFill>
                  <a:schemeClr val="tx1"/>
                </a:solidFill>
                <a:latin typeface="Arial" panose="020B0604020202020204" pitchFamily="34" charset="0"/>
                <a:cs typeface="Arial" panose="020B0604020202020204" pitchFamily="34" charset="0"/>
              </a:rPr>
              <a:t>if we predict suspicious</a:t>
            </a:r>
            <a:r>
              <a:rPr lang="en-US" altLang="en-US" sz="2800" dirty="0">
                <a:solidFill>
                  <a:schemeClr val="tx1"/>
                </a:solidFill>
                <a:latin typeface="Arial" panose="020B0604020202020204" pitchFamily="34" charset="0"/>
                <a:cs typeface="Arial" panose="020B0604020202020204" pitchFamily="34" charset="0"/>
              </a:rPr>
              <a:t> code in our program (line 501 to 520) place that block of code on the try block</a:t>
            </a:r>
            <a:r>
              <a:rPr lang="en-IN" altLang="en-US" sz="2800" dirty="0">
                <a:solidFill>
                  <a:schemeClr val="tx1"/>
                </a:solidFill>
                <a:latin typeface="Arial" panose="020B0604020202020204" pitchFamily="34" charset="0"/>
                <a:cs typeface="Arial" panose="020B0604020202020204" pitchFamily="34" charset="0"/>
              </a:rPr>
              <a:t> </a:t>
            </a:r>
          </a:p>
          <a:p>
            <a:pPr marL="12700">
              <a:spcBef>
                <a:spcPts val="100"/>
              </a:spcBef>
            </a:pPr>
            <a:r>
              <a:rPr lang="en-IN" altLang="en-US" sz="2800" b="1" dirty="0">
                <a:solidFill>
                  <a:srgbClr val="00B050"/>
                </a:solidFill>
                <a:latin typeface="Arial" panose="020B0604020202020204" pitchFamily="34" charset="0"/>
                <a:cs typeface="Arial" panose="020B0604020202020204" pitchFamily="34" charset="0"/>
              </a:rPr>
              <a:t> </a:t>
            </a:r>
            <a:r>
              <a:rPr lang="en-IN" altLang="en-US" sz="2800" dirty="0">
                <a:solidFill>
                  <a:srgbClr val="00B050"/>
                </a:solidFill>
                <a:latin typeface="Arial" panose="020B0604020202020204" pitchFamily="34" charset="0"/>
                <a:cs typeface="Arial" panose="020B0604020202020204" pitchFamily="34" charset="0"/>
              </a:rPr>
              <a:t/>
            </a:r>
            <a:br>
              <a:rPr lang="en-IN" altLang="en-US" sz="2800" dirty="0">
                <a:solidFill>
                  <a:srgbClr val="00B050"/>
                </a:solidFill>
                <a:latin typeface="Arial" panose="020B0604020202020204" pitchFamily="34" charset="0"/>
                <a:cs typeface="Arial" panose="020B0604020202020204" pitchFamily="34" charset="0"/>
              </a:rPr>
            </a:br>
            <a:r>
              <a:rPr lang="en-IN" altLang="en-US" sz="2800" dirty="0">
                <a:solidFill>
                  <a:srgbClr val="00B050"/>
                </a:solidFill>
                <a:latin typeface="Arial" panose="020B0604020202020204" pitchFamily="34" charset="0"/>
                <a:cs typeface="Arial" panose="020B0604020202020204" pitchFamily="34" charset="0"/>
              </a:rPr>
              <a:t>	</a:t>
            </a:r>
            <a:r>
              <a:rPr lang="en-IN" altLang="en-US" sz="2800" dirty="0">
                <a:solidFill>
                  <a:srgbClr val="002060"/>
                </a:solidFill>
                <a:latin typeface="Arial" panose="020B0604020202020204" pitchFamily="34" charset="0"/>
                <a:cs typeface="Arial" panose="020B0604020202020204" pitchFamily="34" charset="0"/>
              </a:rPr>
              <a:t/>
            </a:r>
            <a:br>
              <a:rPr lang="en-IN" altLang="en-US" sz="2800" dirty="0">
                <a:solidFill>
                  <a:srgbClr val="002060"/>
                </a:solidFill>
                <a:latin typeface="Arial" panose="020B0604020202020204" pitchFamily="34" charset="0"/>
                <a:cs typeface="Arial" panose="020B0604020202020204" pitchFamily="34" charset="0"/>
              </a:rPr>
            </a:br>
            <a:r>
              <a:rPr lang="en-IN" altLang="en-US" sz="2800" dirty="0">
                <a:latin typeface="Arial" panose="020B0604020202020204" pitchFamily="34" charset="0"/>
                <a:cs typeface="Arial" panose="020B0604020202020204" pitchFamily="34" charset="0"/>
              </a:rPr>
              <a:t/>
            </a:r>
            <a:br>
              <a:rPr lang="en-IN" altLang="en-US" sz="2800" dirty="0">
                <a:latin typeface="Arial" panose="020B0604020202020204" pitchFamily="34" charset="0"/>
                <a:cs typeface="Arial" panose="020B0604020202020204" pitchFamily="34" charset="0"/>
              </a:rPr>
            </a:br>
            <a:endParaRPr lang="en-US" altLang="en-US" sz="2800" dirty="0">
              <a:solidFill>
                <a:srgbClr val="FF33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13DE55AE-32A4-3B5B-0E72-DA5A0574D1EE}"/>
              </a:ext>
            </a:extLst>
          </p:cNvPr>
          <p:cNvPicPr>
            <a:picLocks noChangeAspect="1"/>
          </p:cNvPicPr>
          <p:nvPr/>
        </p:nvPicPr>
        <p:blipFill>
          <a:blip r:embed="rId3"/>
          <a:stretch>
            <a:fillRect/>
          </a:stretch>
        </p:blipFill>
        <p:spPr>
          <a:xfrm>
            <a:off x="5350262" y="1934224"/>
            <a:ext cx="6072704" cy="3517007"/>
          </a:xfrm>
          <a:prstGeom prst="rect">
            <a:avLst/>
          </a:prstGeom>
          <a:ln>
            <a:solidFill>
              <a:schemeClr val="bg2"/>
            </a:solidFill>
          </a:ln>
        </p:spPr>
      </p:pic>
    </p:spTree>
    <p:extLst>
      <p:ext uri="{BB962C8B-B14F-4D97-AF65-F5344CB8AC3E}">
        <p14:creationId xmlns:p14="http://schemas.microsoft.com/office/powerpoint/2010/main" val="22054619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63</a:t>
            </a:fld>
            <a:endParaRPr/>
          </a:p>
        </p:txBody>
      </p:sp>
      <p:sp>
        <p:nvSpPr>
          <p:cNvPr id="2" name="object 417">
            <a:extLst>
              <a:ext uri="{FF2B5EF4-FFF2-40B4-BE49-F238E27FC236}">
                <a16:creationId xmlns:a16="http://schemas.microsoft.com/office/drawing/2014/main" xmlns="" id="{5C8432ED-55BF-D597-25F2-F3FF942AD4C6}"/>
              </a:ext>
            </a:extLst>
          </p:cNvPr>
          <p:cNvSpPr txBox="1">
            <a:spLocks noChangeArrowheads="1"/>
          </p:cNvSpPr>
          <p:nvPr/>
        </p:nvSpPr>
        <p:spPr bwMode="auto">
          <a:xfrm>
            <a:off x="581300" y="940954"/>
            <a:ext cx="11029400" cy="596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400" b="1" dirty="0">
                <a:solidFill>
                  <a:srgbClr val="00B050"/>
                </a:solidFill>
                <a:latin typeface="Arial" panose="020B0604020202020204" pitchFamily="34" charset="0"/>
              </a:rPr>
              <a:t>Syntax</a:t>
            </a:r>
          </a:p>
          <a:p>
            <a:pPr eaLnBrk="1" hangingPunct="1">
              <a:lnSpc>
                <a:spcPct val="150000"/>
              </a:lnSpc>
              <a:spcBef>
                <a:spcPct val="0"/>
              </a:spcBef>
              <a:buFontTx/>
              <a:buNone/>
            </a:pPr>
            <a:r>
              <a:rPr lang="en-IN" altLang="en-US" sz="1800" b="1" dirty="0">
                <a:solidFill>
                  <a:srgbClr val="002060"/>
                </a:solidFill>
                <a:latin typeface="Arial" panose="020B0604020202020204" pitchFamily="34" charset="0"/>
              </a:rPr>
              <a:t>Here is simple syntax of try....except...else blocks −</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try:</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	You do your operations here;</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	......................</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except Exception - I:</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	If there is </a:t>
            </a:r>
            <a:r>
              <a:rPr lang="en-IN" altLang="en-US" sz="2000" b="1" dirty="0" err="1">
                <a:solidFill>
                  <a:srgbClr val="FF0000"/>
                </a:solidFill>
                <a:latin typeface="Arial" panose="020B0604020202020204" pitchFamily="34" charset="0"/>
              </a:rPr>
              <a:t>ExceptionI</a:t>
            </a:r>
            <a:r>
              <a:rPr lang="en-IN" altLang="en-US" sz="2000" b="1" dirty="0">
                <a:solidFill>
                  <a:srgbClr val="FF0000"/>
                </a:solidFill>
                <a:latin typeface="Arial" panose="020B0604020202020204" pitchFamily="34" charset="0"/>
              </a:rPr>
              <a:t>, then execute this block.</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except Exception - II:</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	If there is </a:t>
            </a:r>
            <a:r>
              <a:rPr lang="en-IN" altLang="en-US" sz="2000" b="1" dirty="0" err="1">
                <a:solidFill>
                  <a:srgbClr val="FF0000"/>
                </a:solidFill>
                <a:latin typeface="Arial" panose="020B0604020202020204" pitchFamily="34" charset="0"/>
              </a:rPr>
              <a:t>ExceptionII</a:t>
            </a:r>
            <a:r>
              <a:rPr lang="en-IN" altLang="en-US" sz="2000" b="1" dirty="0">
                <a:solidFill>
                  <a:srgbClr val="FF0000"/>
                </a:solidFill>
                <a:latin typeface="Arial" panose="020B0604020202020204" pitchFamily="34" charset="0"/>
              </a:rPr>
              <a:t>, then execute this block.</a:t>
            </a:r>
          </a:p>
          <a:p>
            <a:pPr eaLnBrk="1" hangingPunct="1">
              <a:spcBef>
                <a:spcPct val="0"/>
              </a:spcBef>
              <a:buFontTx/>
              <a:buNone/>
            </a:pPr>
            <a:r>
              <a:rPr lang="en-IN" altLang="en-US" sz="2000" b="1" dirty="0">
                <a:solidFill>
                  <a:srgbClr val="FF0000"/>
                </a:solidFill>
                <a:latin typeface="Arial" panose="020B0604020202020204" pitchFamily="34" charset="0"/>
              </a:rPr>
              <a:t>	......................</a:t>
            </a:r>
          </a:p>
          <a:p>
            <a:pPr eaLnBrk="1" hangingPunct="1">
              <a:spcBef>
                <a:spcPct val="0"/>
              </a:spcBef>
              <a:buFontTx/>
              <a:buNone/>
            </a:pPr>
            <a:r>
              <a:rPr lang="en-IN" altLang="en-US" sz="2000" b="1" dirty="0">
                <a:solidFill>
                  <a:srgbClr val="FF0000"/>
                </a:solidFill>
                <a:latin typeface="Arial" panose="020B0604020202020204" pitchFamily="34" charset="0"/>
              </a:rPr>
              <a:t>else:</a:t>
            </a:r>
          </a:p>
          <a:p>
            <a:pPr eaLnBrk="1" hangingPunct="1">
              <a:spcBef>
                <a:spcPct val="0"/>
              </a:spcBef>
              <a:buFontTx/>
              <a:buNone/>
            </a:pPr>
            <a:r>
              <a:rPr lang="en-IN" altLang="en-US" sz="2000" b="1" dirty="0">
                <a:solidFill>
                  <a:srgbClr val="FF0000"/>
                </a:solidFill>
                <a:latin typeface="Arial" panose="020B0604020202020204" pitchFamily="34" charset="0"/>
              </a:rPr>
              <a:t>	If there is no exception then execute this block.</a:t>
            </a:r>
            <a:endParaRPr lang="en-IN" altLang="en-US" sz="2000" dirty="0">
              <a:solidFill>
                <a:srgbClr val="FF0000"/>
              </a:solidFill>
              <a:latin typeface="Arial" panose="020B0604020202020204" pitchFamily="34" charset="0"/>
            </a:endParaRPr>
          </a:p>
          <a:p>
            <a:pPr eaLnBrk="1" hangingPunct="1">
              <a:lnSpc>
                <a:spcPct val="150000"/>
              </a:lnSpc>
              <a:spcBef>
                <a:spcPct val="0"/>
              </a:spcBef>
              <a:buFontTx/>
              <a:buNone/>
            </a:pPr>
            <a:r>
              <a:rPr lang="en-IN" altLang="en-US" sz="1800" dirty="0">
                <a:solidFill>
                  <a:srgbClr val="002060"/>
                </a:solidFill>
                <a:latin typeface="Arial" panose="020B0604020202020204" pitchFamily="34" charset="0"/>
              </a:rPr>
              <a:t> </a:t>
            </a:r>
            <a:r>
              <a:rPr lang="en-IN" altLang="en-US" sz="1800" b="1" dirty="0">
                <a:solidFill>
                  <a:srgbClr val="242494"/>
                </a:solidFill>
                <a:latin typeface="Arial" panose="020B0604020202020204" pitchFamily="34" charset="0"/>
              </a:rPr>
              <a:t/>
            </a:r>
            <a:br>
              <a:rPr lang="en-IN" altLang="en-US" sz="1800" b="1" dirty="0">
                <a:solidFill>
                  <a:srgbClr val="242494"/>
                </a:solidFill>
                <a:latin typeface="Arial" panose="020B0604020202020204" pitchFamily="34" charset="0"/>
              </a:rPr>
            </a:br>
            <a:endParaRPr lang="en-US" altLang="en-US" sz="1800" b="1" dirty="0">
              <a:solidFill>
                <a:srgbClr val="242494"/>
              </a:solidFill>
              <a:latin typeface="Arial" panose="020B0604020202020204" pitchFamily="34" charset="0"/>
            </a:endParaRPr>
          </a:p>
        </p:txBody>
      </p:sp>
    </p:spTree>
    <p:extLst>
      <p:ext uri="{BB962C8B-B14F-4D97-AF65-F5344CB8AC3E}">
        <p14:creationId xmlns:p14="http://schemas.microsoft.com/office/powerpoint/2010/main" val="40377607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64</a:t>
            </a:fld>
            <a:endParaRPr/>
          </a:p>
        </p:txBody>
      </p:sp>
      <p:sp>
        <p:nvSpPr>
          <p:cNvPr id="2" name="object 417">
            <a:extLst>
              <a:ext uri="{FF2B5EF4-FFF2-40B4-BE49-F238E27FC236}">
                <a16:creationId xmlns:a16="http://schemas.microsoft.com/office/drawing/2014/main" xmlns="" id="{3C8A43A6-FA22-230A-0E01-A671FD8B4C8F}"/>
              </a:ext>
            </a:extLst>
          </p:cNvPr>
          <p:cNvSpPr txBox="1">
            <a:spLocks noChangeArrowheads="1"/>
          </p:cNvSpPr>
          <p:nvPr/>
        </p:nvSpPr>
        <p:spPr bwMode="auto">
          <a:xfrm>
            <a:off x="722948" y="1125374"/>
            <a:ext cx="8786812" cy="966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400" b="1" dirty="0">
                <a:solidFill>
                  <a:srgbClr val="7030A0"/>
                </a:solidFill>
                <a:latin typeface="Arial" panose="020B0604020202020204" pitchFamily="34" charset="0"/>
              </a:rPr>
              <a:t>List of Standard Exceptions −</a:t>
            </a:r>
            <a:r>
              <a:rPr lang="en-IN" altLang="en-US" sz="2000" dirty="0">
                <a:solidFill>
                  <a:srgbClr val="00B050"/>
                </a:solidFill>
                <a:latin typeface="Arial" panose="020B0604020202020204" pitchFamily="34" charset="0"/>
              </a:rPr>
              <a:t/>
            </a:r>
            <a:br>
              <a:rPr lang="en-IN" altLang="en-US" sz="2000" dirty="0">
                <a:solidFill>
                  <a:srgbClr val="00B050"/>
                </a:solidFill>
                <a:latin typeface="Arial" panose="020B0604020202020204" pitchFamily="34" charset="0"/>
              </a:rPr>
            </a:br>
            <a:r>
              <a:rPr lang="en-IN" altLang="en-US" sz="2000" b="1" dirty="0">
                <a:solidFill>
                  <a:srgbClr val="00B050"/>
                </a:solidFill>
                <a:latin typeface="Arial" panose="020B0604020202020204" pitchFamily="34" charset="0"/>
              </a:rPr>
              <a:t>EXCEPTION NAME 	DESCRIPTION</a:t>
            </a:r>
            <a:r>
              <a:rPr lang="en-IN" altLang="en-US" sz="1800" dirty="0">
                <a:latin typeface="Arial" panose="020B0604020202020204" pitchFamily="34" charset="0"/>
              </a:rPr>
              <a:t/>
            </a:r>
            <a:br>
              <a:rPr lang="en-IN" altLang="en-US" sz="1800" dirty="0">
                <a:latin typeface="Arial" panose="020B0604020202020204" pitchFamily="34" charset="0"/>
              </a:rPr>
            </a:br>
            <a:r>
              <a:rPr lang="en-IN" altLang="en-US" sz="1800" b="1" dirty="0">
                <a:solidFill>
                  <a:srgbClr val="002060"/>
                </a:solidFill>
                <a:latin typeface="Arial" panose="020B0604020202020204" pitchFamily="34" charset="0"/>
              </a:rPr>
              <a:t>Exception 		- Base class for all exceptions</a:t>
            </a:r>
          </a:p>
          <a:p>
            <a:pPr eaLnBrk="1" hangingPunct="1">
              <a:lnSpc>
                <a:spcPct val="150000"/>
              </a:lnSpc>
              <a:spcBef>
                <a:spcPct val="0"/>
              </a:spcBef>
              <a:buFontTx/>
              <a:buNone/>
            </a:pPr>
            <a:r>
              <a:rPr lang="en-IN" altLang="en-US" sz="1800" b="1" dirty="0" err="1">
                <a:solidFill>
                  <a:srgbClr val="FF0000"/>
                </a:solidFill>
                <a:latin typeface="Arial" panose="020B0604020202020204" pitchFamily="34" charset="0"/>
              </a:rPr>
              <a:t>ArithmeticError</a:t>
            </a:r>
            <a:r>
              <a:rPr lang="en-IN" altLang="en-US" sz="1800" b="1" dirty="0">
                <a:solidFill>
                  <a:srgbClr val="FF0000"/>
                </a:solidFill>
                <a:latin typeface="Arial" panose="020B0604020202020204" pitchFamily="34" charset="0"/>
              </a:rPr>
              <a:t> 		- Base class for all errors that occur for 					numeric	calculation.</a:t>
            </a:r>
          </a:p>
          <a:p>
            <a:pPr eaLnBrk="1" hangingPunct="1">
              <a:lnSpc>
                <a:spcPct val="150000"/>
              </a:lnSpc>
              <a:spcBef>
                <a:spcPct val="0"/>
              </a:spcBef>
              <a:buFontTx/>
              <a:buNone/>
            </a:pPr>
            <a:r>
              <a:rPr lang="en-IN" altLang="en-US" sz="1800" b="1" dirty="0" err="1">
                <a:solidFill>
                  <a:srgbClr val="002060"/>
                </a:solidFill>
                <a:latin typeface="Arial" panose="020B0604020202020204" pitchFamily="34" charset="0"/>
              </a:rPr>
              <a:t>ZeroDivisonError</a:t>
            </a:r>
            <a:r>
              <a:rPr lang="en-IN" altLang="en-US" sz="1800" b="1" dirty="0">
                <a:solidFill>
                  <a:srgbClr val="002060"/>
                </a:solidFill>
                <a:latin typeface="Arial" panose="020B0604020202020204" pitchFamily="34" charset="0"/>
              </a:rPr>
              <a:t>	- Raised when division or modulo by zero takes</a:t>
            </a:r>
            <a:br>
              <a:rPr lang="en-IN" altLang="en-US" sz="1800" b="1" dirty="0">
                <a:solidFill>
                  <a:srgbClr val="002060"/>
                </a:solidFill>
                <a:latin typeface="Arial" panose="020B0604020202020204" pitchFamily="34" charset="0"/>
              </a:rPr>
            </a:br>
            <a:r>
              <a:rPr lang="en-IN" altLang="en-US" sz="1800" b="1" dirty="0">
                <a:solidFill>
                  <a:srgbClr val="002060"/>
                </a:solidFill>
                <a:latin typeface="Arial" panose="020B0604020202020204" pitchFamily="34" charset="0"/>
              </a:rPr>
              <a:t>			place for all numeric types</a:t>
            </a:r>
          </a:p>
          <a:p>
            <a:pPr eaLnBrk="1" hangingPunct="1">
              <a:lnSpc>
                <a:spcPct val="150000"/>
              </a:lnSpc>
              <a:spcBef>
                <a:spcPct val="0"/>
              </a:spcBef>
              <a:buFontTx/>
              <a:buNone/>
            </a:pPr>
            <a:r>
              <a:rPr lang="en-IN" altLang="en-US" sz="1800" b="1" dirty="0" err="1">
                <a:solidFill>
                  <a:srgbClr val="FF0000"/>
                </a:solidFill>
                <a:latin typeface="Arial" panose="020B0604020202020204" pitchFamily="34" charset="0"/>
              </a:rPr>
              <a:t>IOError</a:t>
            </a:r>
            <a:r>
              <a:rPr lang="en-IN" altLang="en-US" sz="1800" b="1" dirty="0">
                <a:solidFill>
                  <a:srgbClr val="FF0000"/>
                </a:solidFill>
                <a:latin typeface="Arial" panose="020B0604020202020204" pitchFamily="34" charset="0"/>
              </a:rPr>
              <a:t>			-  Raised when an input/ output operation fails</a:t>
            </a:r>
          </a:p>
          <a:p>
            <a:pPr eaLnBrk="1" hangingPunct="1">
              <a:lnSpc>
                <a:spcPct val="150000"/>
              </a:lnSpc>
              <a:spcBef>
                <a:spcPct val="0"/>
              </a:spcBef>
              <a:buFontTx/>
              <a:buNone/>
            </a:pPr>
            <a:r>
              <a:rPr lang="en-IN" altLang="en-US" sz="1800" b="1" dirty="0" err="1">
                <a:solidFill>
                  <a:srgbClr val="002060"/>
                </a:solidFill>
                <a:latin typeface="Arial" panose="020B0604020202020204" pitchFamily="34" charset="0"/>
              </a:rPr>
              <a:t>OverflowError</a:t>
            </a:r>
            <a:r>
              <a:rPr lang="en-IN" altLang="en-US" sz="1800" b="1" dirty="0">
                <a:solidFill>
                  <a:srgbClr val="002060"/>
                </a:solidFill>
                <a:latin typeface="Arial" panose="020B0604020202020204" pitchFamily="34" charset="0"/>
              </a:rPr>
              <a:t> 		- Raised when a calculation exceeds maximum</a:t>
            </a:r>
            <a:br>
              <a:rPr lang="en-IN" altLang="en-US" sz="1800" b="1" dirty="0">
                <a:solidFill>
                  <a:srgbClr val="002060"/>
                </a:solidFill>
                <a:latin typeface="Arial" panose="020B0604020202020204" pitchFamily="34" charset="0"/>
              </a:rPr>
            </a:br>
            <a:r>
              <a:rPr lang="en-IN" altLang="en-US" sz="1800" b="1" dirty="0">
                <a:solidFill>
                  <a:srgbClr val="002060"/>
                </a:solidFill>
                <a:latin typeface="Arial" panose="020B0604020202020204" pitchFamily="34" charset="0"/>
              </a:rPr>
              <a:t>			limit for a numeric type.</a:t>
            </a:r>
            <a:br>
              <a:rPr lang="en-IN" altLang="en-US" sz="1800" b="1" dirty="0">
                <a:solidFill>
                  <a:srgbClr val="002060"/>
                </a:solidFill>
                <a:latin typeface="Arial" panose="020B0604020202020204" pitchFamily="34" charset="0"/>
              </a:rPr>
            </a:br>
            <a:r>
              <a:rPr lang="en-IN" altLang="en-US" sz="1800" b="1" dirty="0" err="1">
                <a:solidFill>
                  <a:srgbClr val="FF0000"/>
                </a:solidFill>
                <a:latin typeface="Arial" panose="020B0604020202020204" pitchFamily="34" charset="0"/>
              </a:rPr>
              <a:t>FloatingPointError</a:t>
            </a:r>
            <a:r>
              <a:rPr lang="en-IN" altLang="en-US" sz="1800" b="1" dirty="0">
                <a:solidFill>
                  <a:srgbClr val="FF0000"/>
                </a:solidFill>
                <a:latin typeface="Arial" panose="020B0604020202020204" pitchFamily="34" charset="0"/>
              </a:rPr>
              <a:t> 	- Raised when a floating point calculation fails.</a:t>
            </a:r>
            <a:r>
              <a:rPr lang="en-IN" altLang="en-US" sz="1800" dirty="0">
                <a:latin typeface="Arial" panose="020B0604020202020204" pitchFamily="34" charset="0"/>
              </a:rPr>
              <a:t/>
            </a:r>
            <a:br>
              <a:rPr lang="en-IN" altLang="en-US" sz="1800" dirty="0">
                <a:latin typeface="Arial" panose="020B0604020202020204" pitchFamily="34" charset="0"/>
              </a:rPr>
            </a:br>
            <a:r>
              <a:rPr lang="en-IN" altLang="en-US" sz="1800" dirty="0">
                <a:latin typeface="Arial" panose="020B0604020202020204" pitchFamily="34" charset="0"/>
              </a:rPr>
              <a:t/>
            </a:r>
            <a:br>
              <a:rPr lang="en-IN" altLang="en-US" sz="1800" dirty="0">
                <a:latin typeface="Arial" panose="020B0604020202020204" pitchFamily="34" charset="0"/>
              </a:rPr>
            </a:br>
            <a:r>
              <a:rPr lang="en-IN" altLang="en-US" sz="1800" dirty="0">
                <a:latin typeface="Arial" panose="020B0604020202020204" pitchFamily="34" charset="0"/>
              </a:rPr>
              <a:t> </a:t>
            </a:r>
            <a:br>
              <a:rPr lang="en-IN" altLang="en-US" sz="1800" dirty="0">
                <a:latin typeface="Arial" panose="020B0604020202020204" pitchFamily="34" charset="0"/>
              </a:rPr>
            </a:br>
            <a:r>
              <a:rPr lang="en-IN" altLang="en-US" sz="1800" dirty="0">
                <a:latin typeface="Arial" panose="020B0604020202020204" pitchFamily="34" charset="0"/>
              </a:rPr>
              <a:t/>
            </a:r>
            <a:br>
              <a:rPr lang="en-IN" altLang="en-US" sz="1800" dirty="0">
                <a:latin typeface="Arial" panose="020B0604020202020204" pitchFamily="34" charset="0"/>
              </a:rPr>
            </a:br>
            <a:endParaRPr lang="en-IN" altLang="en-US" sz="1800" dirty="0">
              <a:latin typeface="Arial" panose="020B0604020202020204" pitchFamily="34" charset="0"/>
            </a:endParaRPr>
          </a:p>
          <a:p>
            <a:pPr eaLnBrk="1" hangingPunct="1">
              <a:lnSpc>
                <a:spcPct val="150000"/>
              </a:lnSpc>
              <a:spcBef>
                <a:spcPct val="0"/>
              </a:spcBef>
              <a:buFontTx/>
              <a:buNone/>
            </a:pPr>
            <a:r>
              <a:rPr lang="en-IN" altLang="en-US" sz="1800" dirty="0">
                <a:latin typeface="Arial" panose="020B0604020202020204" pitchFamily="34" charset="0"/>
              </a:rPr>
              <a:t/>
            </a:r>
            <a:br>
              <a:rPr lang="en-IN" altLang="en-US" sz="1800" dirty="0">
                <a:latin typeface="Arial" panose="020B0604020202020204" pitchFamily="34" charset="0"/>
              </a:rPr>
            </a:br>
            <a:r>
              <a:rPr lang="en-IN" altLang="en-US" sz="1800" dirty="0">
                <a:latin typeface="Arial" panose="020B0604020202020204" pitchFamily="34" charset="0"/>
              </a:rPr>
              <a:t/>
            </a:r>
            <a:br>
              <a:rPr lang="en-IN" altLang="en-US" sz="1800" dirty="0">
                <a:latin typeface="Arial" panose="020B0604020202020204" pitchFamily="34" charset="0"/>
              </a:rPr>
            </a:br>
            <a:endParaRPr lang="en-IN" altLang="en-US" sz="1800" dirty="0">
              <a:latin typeface="Arial" panose="020B0604020202020204" pitchFamily="34" charset="0"/>
            </a:endParaRPr>
          </a:p>
          <a:p>
            <a:pPr eaLnBrk="1" hangingPunct="1">
              <a:lnSpc>
                <a:spcPct val="150000"/>
              </a:lnSpc>
              <a:spcBef>
                <a:spcPct val="0"/>
              </a:spcBef>
              <a:buFontTx/>
              <a:buNone/>
            </a:pPr>
            <a:r>
              <a:rPr lang="en-IN" altLang="en-US" sz="1800" dirty="0">
                <a:latin typeface="Arial" panose="020B0604020202020204" pitchFamily="34" charset="0"/>
              </a:rPr>
              <a:t/>
            </a:r>
            <a:br>
              <a:rPr lang="en-IN" altLang="en-US" sz="1800" dirty="0">
                <a:latin typeface="Arial" panose="020B0604020202020204" pitchFamily="34" charset="0"/>
              </a:rPr>
            </a:br>
            <a:r>
              <a:rPr lang="en-IN" altLang="en-US" sz="1800" dirty="0">
                <a:latin typeface="Arial" panose="020B0604020202020204" pitchFamily="34" charset="0"/>
              </a:rPr>
              <a:t/>
            </a:r>
            <a:br>
              <a:rPr lang="en-IN" altLang="en-US" sz="1800" dirty="0">
                <a:latin typeface="Arial" panose="020B0604020202020204" pitchFamily="34" charset="0"/>
              </a:rPr>
            </a:br>
            <a:r>
              <a:rPr lang="en-IN" altLang="en-US" sz="1800" dirty="0">
                <a:latin typeface="Arial" panose="020B0604020202020204" pitchFamily="34" charset="0"/>
              </a:rPr>
              <a:t> </a:t>
            </a:r>
            <a:br>
              <a:rPr lang="en-IN" altLang="en-US" sz="1800" dirty="0">
                <a:latin typeface="Arial" panose="020B0604020202020204" pitchFamily="34" charset="0"/>
              </a:rPr>
            </a:br>
            <a:r>
              <a:rPr lang="en-IN" altLang="en-US" sz="1800" dirty="0">
                <a:latin typeface="Arial" panose="020B0604020202020204" pitchFamily="34" charset="0"/>
              </a:rPr>
              <a:t/>
            </a:r>
            <a:br>
              <a:rPr lang="en-IN" altLang="en-US" sz="1800" dirty="0">
                <a:latin typeface="Arial" panose="020B0604020202020204" pitchFamily="34" charset="0"/>
              </a:rPr>
            </a:br>
            <a:endParaRPr lang="en-US" altLang="en-US" sz="1800" b="1" dirty="0">
              <a:solidFill>
                <a:srgbClr val="242494"/>
              </a:solidFill>
              <a:latin typeface="Arial" panose="020B0604020202020204" pitchFamily="34" charset="0"/>
            </a:endParaRPr>
          </a:p>
        </p:txBody>
      </p:sp>
    </p:spTree>
    <p:extLst>
      <p:ext uri="{BB962C8B-B14F-4D97-AF65-F5344CB8AC3E}">
        <p14:creationId xmlns:p14="http://schemas.microsoft.com/office/powerpoint/2010/main" val="17616641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65</a:t>
            </a:fld>
            <a:endParaRPr/>
          </a:p>
        </p:txBody>
      </p:sp>
      <p:sp>
        <p:nvSpPr>
          <p:cNvPr id="2" name="object 417">
            <a:extLst>
              <a:ext uri="{FF2B5EF4-FFF2-40B4-BE49-F238E27FC236}">
                <a16:creationId xmlns:a16="http://schemas.microsoft.com/office/drawing/2014/main" xmlns="" id="{8C9580AE-F8F5-5DD9-C633-AD29C489220B}"/>
              </a:ext>
            </a:extLst>
          </p:cNvPr>
          <p:cNvSpPr txBox="1">
            <a:spLocks noChangeArrowheads="1"/>
          </p:cNvSpPr>
          <p:nvPr/>
        </p:nvSpPr>
        <p:spPr bwMode="auto">
          <a:xfrm>
            <a:off x="738114" y="1086240"/>
            <a:ext cx="8423275" cy="412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000" b="1" dirty="0">
                <a:solidFill>
                  <a:srgbClr val="00B050"/>
                </a:solidFill>
                <a:latin typeface="Arial" panose="020B0604020202020204" pitchFamily="34" charset="0"/>
              </a:rPr>
              <a:t>Example</a:t>
            </a: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a:p>
            <a:pPr eaLnBrk="1" hangingPunct="1">
              <a:lnSpc>
                <a:spcPct val="150000"/>
              </a:lnSpc>
              <a:spcBef>
                <a:spcPct val="0"/>
              </a:spcBef>
              <a:buFontTx/>
              <a:buNone/>
            </a:pPr>
            <a:endParaRPr lang="en-IN" altLang="en-US" sz="1600" b="1" dirty="0">
              <a:solidFill>
                <a:srgbClr val="FF0000"/>
              </a:solidFill>
              <a:latin typeface="Arial" panose="020B0604020202020204" pitchFamily="34" charset="0"/>
            </a:endParaRPr>
          </a:p>
        </p:txBody>
      </p:sp>
      <p:pic>
        <p:nvPicPr>
          <p:cNvPr id="4" name="Picture 3">
            <a:extLst>
              <a:ext uri="{FF2B5EF4-FFF2-40B4-BE49-F238E27FC236}">
                <a16:creationId xmlns:a16="http://schemas.microsoft.com/office/drawing/2014/main" xmlns="" id="{D238F210-FC84-B0EC-2509-C5DCFB0F7605}"/>
              </a:ext>
            </a:extLst>
          </p:cNvPr>
          <p:cNvPicPr>
            <a:picLocks noChangeAspect="1"/>
          </p:cNvPicPr>
          <p:nvPr/>
        </p:nvPicPr>
        <p:blipFill>
          <a:blip r:embed="rId3"/>
          <a:stretch>
            <a:fillRect/>
          </a:stretch>
        </p:blipFill>
        <p:spPr>
          <a:xfrm>
            <a:off x="738114" y="1690937"/>
            <a:ext cx="7678222" cy="3515216"/>
          </a:xfrm>
          <a:prstGeom prst="rect">
            <a:avLst/>
          </a:prstGeom>
        </p:spPr>
      </p:pic>
      <p:sp>
        <p:nvSpPr>
          <p:cNvPr id="6" name="TextBox 5">
            <a:extLst>
              <a:ext uri="{FF2B5EF4-FFF2-40B4-BE49-F238E27FC236}">
                <a16:creationId xmlns:a16="http://schemas.microsoft.com/office/drawing/2014/main" xmlns="" id="{D723049A-DE19-3945-E351-1C6136B45BC8}"/>
              </a:ext>
            </a:extLst>
          </p:cNvPr>
          <p:cNvSpPr txBox="1"/>
          <p:nvPr/>
        </p:nvSpPr>
        <p:spPr>
          <a:xfrm>
            <a:off x="6684169" y="2348931"/>
            <a:ext cx="1707888" cy="3607206"/>
          </a:xfrm>
          <a:prstGeom prst="rect">
            <a:avLst/>
          </a:prstGeom>
          <a:noFill/>
          <a:ln>
            <a:solidFill>
              <a:schemeClr val="tx1"/>
            </a:solidFill>
          </a:ln>
        </p:spPr>
        <p:txBody>
          <a:bodyPr wrap="square">
            <a:spAutoFit/>
          </a:bodyPr>
          <a:lstStyle/>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OUTPUT − </a:t>
            </a:r>
          </a:p>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2</a:t>
            </a:r>
          </a:p>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0</a:t>
            </a:r>
          </a:p>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Exception Handled</a:t>
            </a:r>
          </a:p>
          <a:p>
            <a:pPr eaLnBrk="1" hangingPunct="1">
              <a:lnSpc>
                <a:spcPct val="150000"/>
              </a:lnSpc>
              <a:spcBef>
                <a:spcPct val="0"/>
              </a:spcBef>
              <a:buFontTx/>
              <a:buNone/>
            </a:pPr>
            <a:r>
              <a:rPr lang="en-IN" altLang="en-US" b="1" dirty="0">
                <a:solidFill>
                  <a:srgbClr val="002060"/>
                </a:solidFill>
                <a:latin typeface="Arial" panose="020B0604020202020204" pitchFamily="34" charset="0"/>
              </a:rPr>
              <a:t>End of program</a:t>
            </a:r>
            <a:r>
              <a:rPr lang="en-IN" altLang="en-US" sz="1400" b="1" dirty="0">
                <a:solidFill>
                  <a:srgbClr val="002060"/>
                </a:solidFill>
                <a:latin typeface="Arial" panose="020B0604020202020204" pitchFamily="34" charset="0"/>
              </a:rPr>
              <a:t> </a:t>
            </a:r>
          </a:p>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 </a:t>
            </a: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OUTPUT</a:t>
            </a:r>
            <a:r>
              <a:rPr lang="en-IN" altLang="en-US" sz="1400" b="1" dirty="0">
                <a:solidFill>
                  <a:srgbClr val="002060"/>
                </a:solidFill>
                <a:latin typeface="Arial" panose="020B0604020202020204" pitchFamily="34" charset="0"/>
              </a:rPr>
              <a:t> − </a:t>
            </a:r>
          </a:p>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2</a:t>
            </a:r>
          </a:p>
          <a:p>
            <a:pPr eaLnBrk="1" hangingPunct="1">
              <a:lnSpc>
                <a:spcPct val="150000"/>
              </a:lnSpc>
              <a:spcBef>
                <a:spcPct val="0"/>
              </a:spcBef>
              <a:buFontTx/>
              <a:buNone/>
            </a:pPr>
            <a:r>
              <a:rPr lang="en-IN" altLang="en-US" b="1" dirty="0">
                <a:solidFill>
                  <a:srgbClr val="002060"/>
                </a:solidFill>
                <a:latin typeface="Arial" panose="020B0604020202020204" pitchFamily="34" charset="0"/>
              </a:rPr>
              <a:t>2</a:t>
            </a:r>
            <a:endParaRPr lang="en-IN" altLang="en-US" sz="1400" b="1" dirty="0">
              <a:solidFill>
                <a:srgbClr val="002060"/>
              </a:solidFill>
              <a:latin typeface="Arial" panose="020B0604020202020204" pitchFamily="34" charset="0"/>
            </a:endParaRPr>
          </a:p>
          <a:p>
            <a:pPr eaLnBrk="1" hangingPunct="1">
              <a:lnSpc>
                <a:spcPct val="150000"/>
              </a:lnSpc>
              <a:spcBef>
                <a:spcPct val="0"/>
              </a:spcBef>
              <a:buFontTx/>
              <a:buNone/>
            </a:pPr>
            <a:r>
              <a:rPr lang="en-IN" altLang="en-US" b="1" dirty="0">
                <a:solidFill>
                  <a:srgbClr val="002060"/>
                </a:solidFill>
                <a:latin typeface="Arial" panose="020B0604020202020204" pitchFamily="34" charset="0"/>
              </a:rPr>
              <a:t>End of program</a:t>
            </a:r>
            <a:r>
              <a:rPr lang="en-IN" altLang="en-US" sz="1400" b="1" dirty="0">
                <a:solidFill>
                  <a:srgbClr val="002060"/>
                </a:solidFill>
                <a:latin typeface="Arial" panose="020B0604020202020204" pitchFamily="34" charset="0"/>
              </a:rPr>
              <a:t> </a:t>
            </a:r>
            <a:endParaRPr lang="en-US" altLang="en-US" sz="1400" b="1" dirty="0">
              <a:solidFill>
                <a:srgbClr val="002060"/>
              </a:solidFill>
              <a:latin typeface="Arial" panose="020B0604020202020204" pitchFamily="34" charset="0"/>
            </a:endParaRPr>
          </a:p>
        </p:txBody>
      </p:sp>
    </p:spTree>
    <p:extLst>
      <p:ext uri="{BB962C8B-B14F-4D97-AF65-F5344CB8AC3E}">
        <p14:creationId xmlns:p14="http://schemas.microsoft.com/office/powerpoint/2010/main" val="35484405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66</a:t>
            </a:fld>
            <a:endParaRPr/>
          </a:p>
        </p:txBody>
      </p:sp>
      <p:sp>
        <p:nvSpPr>
          <p:cNvPr id="2" name="object 417">
            <a:extLst>
              <a:ext uri="{FF2B5EF4-FFF2-40B4-BE49-F238E27FC236}">
                <a16:creationId xmlns:a16="http://schemas.microsoft.com/office/drawing/2014/main" xmlns="" id="{3FDB21A8-3A18-0809-21F4-F088A7332937}"/>
              </a:ext>
            </a:extLst>
          </p:cNvPr>
          <p:cNvSpPr txBox="1">
            <a:spLocks noChangeArrowheads="1"/>
          </p:cNvSpPr>
          <p:nvPr/>
        </p:nvSpPr>
        <p:spPr bwMode="auto">
          <a:xfrm>
            <a:off x="808452" y="1172354"/>
            <a:ext cx="842327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400" b="1" dirty="0">
                <a:solidFill>
                  <a:srgbClr val="00B050"/>
                </a:solidFill>
                <a:latin typeface="Arial" panose="020B0604020202020204" pitchFamily="34" charset="0"/>
              </a:rPr>
              <a:t>Multiple Exceptions</a:t>
            </a:r>
          </a:p>
          <a:p>
            <a:pPr eaLnBrk="1" hangingPunct="1">
              <a:lnSpc>
                <a:spcPct val="150000"/>
              </a:lnSpc>
              <a:spcBef>
                <a:spcPct val="0"/>
              </a:spcBef>
              <a:buFontTx/>
              <a:buNone/>
            </a:pPr>
            <a:r>
              <a:rPr lang="en-IN" altLang="en-US" sz="1800" b="1" dirty="0">
                <a:solidFill>
                  <a:srgbClr val="002060"/>
                </a:solidFill>
                <a:latin typeface="Arial" panose="020B0604020202020204" pitchFamily="34" charset="0"/>
              </a:rPr>
              <a:t>Use the same except statement to handle multiple exceptions as follows −</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try:</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	You do your operations here;</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	......................</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except(Exception1[, Exception2[,...</a:t>
            </a:r>
            <a:r>
              <a:rPr lang="en-IN" altLang="en-US" sz="1800" b="1" dirty="0" err="1">
                <a:solidFill>
                  <a:srgbClr val="FF0000"/>
                </a:solidFill>
                <a:latin typeface="Arial" panose="020B0604020202020204" pitchFamily="34" charset="0"/>
              </a:rPr>
              <a:t>ExceptionN</a:t>
            </a:r>
            <a:r>
              <a:rPr lang="en-IN" altLang="en-US" sz="1800" b="1" dirty="0">
                <a:solidFill>
                  <a:srgbClr val="FF0000"/>
                </a:solidFill>
                <a:latin typeface="Arial" panose="020B0604020202020204" pitchFamily="34" charset="0"/>
              </a:rPr>
              <a:t>]]]):</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	If there is any exception from the given exception list,</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	then execute this block.</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	......................</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else:</a:t>
            </a:r>
          </a:p>
          <a:p>
            <a:pPr eaLnBrk="1" hangingPunct="1">
              <a:lnSpc>
                <a:spcPct val="150000"/>
              </a:lnSpc>
              <a:spcBef>
                <a:spcPct val="0"/>
              </a:spcBef>
              <a:buFontTx/>
              <a:buNone/>
            </a:pPr>
            <a:r>
              <a:rPr lang="en-IN" altLang="en-US" sz="1800" b="1" dirty="0">
                <a:solidFill>
                  <a:srgbClr val="FF0000"/>
                </a:solidFill>
                <a:latin typeface="Arial" panose="020B0604020202020204" pitchFamily="34" charset="0"/>
              </a:rPr>
              <a:t>	If there is no exception then execute this block. </a:t>
            </a:r>
          </a:p>
          <a:p>
            <a:pPr eaLnBrk="1" hangingPunct="1">
              <a:lnSpc>
                <a:spcPct val="150000"/>
              </a:lnSpc>
              <a:spcBef>
                <a:spcPct val="0"/>
              </a:spcBef>
              <a:buFontTx/>
              <a:buNone/>
            </a:pPr>
            <a:r>
              <a:rPr lang="en-IN" altLang="en-US" sz="1800" dirty="0">
                <a:solidFill>
                  <a:srgbClr val="FF0000"/>
                </a:solidFill>
                <a:latin typeface="Arial" panose="020B0604020202020204" pitchFamily="34" charset="0"/>
              </a:rPr>
              <a:t> </a:t>
            </a:r>
            <a:r>
              <a:rPr lang="en-IN" altLang="en-US" sz="1800" b="1" dirty="0">
                <a:solidFill>
                  <a:srgbClr val="242494"/>
                </a:solidFill>
                <a:latin typeface="Arial" panose="020B0604020202020204" pitchFamily="34" charset="0"/>
              </a:rPr>
              <a:t/>
            </a:r>
            <a:br>
              <a:rPr lang="en-IN" altLang="en-US" sz="1800" b="1" dirty="0">
                <a:solidFill>
                  <a:srgbClr val="242494"/>
                </a:solidFill>
                <a:latin typeface="Arial" panose="020B0604020202020204" pitchFamily="34" charset="0"/>
              </a:rPr>
            </a:br>
            <a:endParaRPr lang="en-US" altLang="en-US" sz="1800" b="1" dirty="0">
              <a:solidFill>
                <a:srgbClr val="242494"/>
              </a:solidFill>
              <a:latin typeface="Arial" panose="020B0604020202020204" pitchFamily="34" charset="0"/>
            </a:endParaRPr>
          </a:p>
        </p:txBody>
      </p:sp>
    </p:spTree>
    <p:extLst>
      <p:ext uri="{BB962C8B-B14F-4D97-AF65-F5344CB8AC3E}">
        <p14:creationId xmlns:p14="http://schemas.microsoft.com/office/powerpoint/2010/main" val="38081122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67</a:t>
            </a:fld>
            <a:endParaRPr/>
          </a:p>
        </p:txBody>
      </p:sp>
      <p:sp>
        <p:nvSpPr>
          <p:cNvPr id="2" name="object 417">
            <a:extLst>
              <a:ext uri="{FF2B5EF4-FFF2-40B4-BE49-F238E27FC236}">
                <a16:creationId xmlns:a16="http://schemas.microsoft.com/office/drawing/2014/main" xmlns="" id="{C3411234-9487-7CB8-D3AC-98C4006AD909}"/>
              </a:ext>
            </a:extLst>
          </p:cNvPr>
          <p:cNvSpPr txBox="1">
            <a:spLocks noChangeArrowheads="1"/>
          </p:cNvSpPr>
          <p:nvPr/>
        </p:nvSpPr>
        <p:spPr bwMode="auto">
          <a:xfrm>
            <a:off x="872197" y="1368086"/>
            <a:ext cx="4473526" cy="40298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2000" b="1" dirty="0">
                <a:solidFill>
                  <a:srgbClr val="00B050"/>
                </a:solidFill>
                <a:latin typeface="Arial" panose="020B0604020202020204" pitchFamily="34" charset="0"/>
              </a:rPr>
              <a:t>EXAMPLE – </a:t>
            </a:r>
            <a:endParaRPr lang="en-IN" altLang="en-US" sz="2000" b="1" dirty="0">
              <a:solidFill>
                <a:srgbClr val="00B050"/>
              </a:solidFill>
              <a:latin typeface="Arial" panose="020B0604020202020204" pitchFamily="34" charset="0"/>
            </a:endParaRPr>
          </a:p>
          <a:p>
            <a:pPr eaLnBrk="1" hangingPunct="1">
              <a:lnSpc>
                <a:spcPct val="150000"/>
              </a:lnSpc>
              <a:spcBef>
                <a:spcPct val="0"/>
              </a:spcBef>
              <a:buFontTx/>
              <a:buNone/>
            </a:pPr>
            <a:r>
              <a:rPr lang="en-US" altLang="en-US" sz="2000" b="1" dirty="0">
                <a:solidFill>
                  <a:srgbClr val="002060"/>
                </a:solidFill>
                <a:latin typeface="Arial" panose="020B0604020202020204" pitchFamily="34" charset="0"/>
              </a:rPr>
              <a:t>try:</a:t>
            </a:r>
          </a:p>
          <a:p>
            <a:pPr eaLnBrk="1" hangingPunct="1">
              <a:lnSpc>
                <a:spcPct val="150000"/>
              </a:lnSpc>
              <a:spcBef>
                <a:spcPct val="0"/>
              </a:spcBef>
              <a:buFontTx/>
              <a:buNone/>
            </a:pPr>
            <a:r>
              <a:rPr lang="en-US" altLang="en-US" sz="2000" b="1" dirty="0">
                <a:solidFill>
                  <a:srgbClr val="002060"/>
                </a:solidFill>
                <a:latin typeface="Arial" panose="020B0604020202020204" pitchFamily="34" charset="0"/>
              </a:rPr>
              <a:t>    a = eval(input('Enter a number: '))</a:t>
            </a:r>
          </a:p>
          <a:p>
            <a:pPr eaLnBrk="1" hangingPunct="1">
              <a:lnSpc>
                <a:spcPct val="150000"/>
              </a:lnSpc>
              <a:spcBef>
                <a:spcPct val="0"/>
              </a:spcBef>
              <a:buFontTx/>
              <a:buNone/>
            </a:pPr>
            <a:r>
              <a:rPr lang="en-US" altLang="en-US" sz="2000" b="1" dirty="0">
                <a:solidFill>
                  <a:srgbClr val="002060"/>
                </a:solidFill>
                <a:latin typeface="Arial" panose="020B0604020202020204" pitchFamily="34" charset="0"/>
              </a:rPr>
              <a:t>    print (3/a)</a:t>
            </a:r>
          </a:p>
          <a:p>
            <a:pPr eaLnBrk="1" hangingPunct="1">
              <a:lnSpc>
                <a:spcPct val="150000"/>
              </a:lnSpc>
              <a:spcBef>
                <a:spcPct val="0"/>
              </a:spcBef>
              <a:buFontTx/>
              <a:buNone/>
            </a:pPr>
            <a:r>
              <a:rPr lang="en-US" altLang="en-US" sz="2000" b="1" dirty="0">
                <a:solidFill>
                  <a:srgbClr val="002060"/>
                </a:solidFill>
                <a:latin typeface="Arial" panose="020B0604020202020204" pitchFamily="34" charset="0"/>
              </a:rPr>
              <a:t>except </a:t>
            </a:r>
            <a:r>
              <a:rPr lang="en-US" altLang="en-US" sz="2000" b="1" dirty="0" err="1">
                <a:solidFill>
                  <a:srgbClr val="002060"/>
                </a:solidFill>
                <a:latin typeface="Arial" panose="020B0604020202020204" pitchFamily="34" charset="0"/>
              </a:rPr>
              <a:t>NameError</a:t>
            </a:r>
            <a:r>
              <a:rPr lang="en-US" altLang="en-US" sz="2000" b="1" dirty="0">
                <a:solidFill>
                  <a:srgbClr val="002060"/>
                </a:solidFill>
                <a:latin typeface="Arial" panose="020B0604020202020204" pitchFamily="34" charset="0"/>
              </a:rPr>
              <a:t>:</a:t>
            </a:r>
          </a:p>
          <a:p>
            <a:pPr eaLnBrk="1" hangingPunct="1">
              <a:lnSpc>
                <a:spcPct val="150000"/>
              </a:lnSpc>
              <a:spcBef>
                <a:spcPct val="0"/>
              </a:spcBef>
              <a:buFontTx/>
              <a:buNone/>
            </a:pPr>
            <a:r>
              <a:rPr lang="en-US" altLang="en-US" sz="2000" b="1" dirty="0">
                <a:solidFill>
                  <a:srgbClr val="002060"/>
                </a:solidFill>
                <a:latin typeface="Arial" panose="020B0604020202020204" pitchFamily="34" charset="0"/>
              </a:rPr>
              <a:t>    print('Please enter a number.')</a:t>
            </a:r>
          </a:p>
          <a:p>
            <a:pPr eaLnBrk="1" hangingPunct="1">
              <a:lnSpc>
                <a:spcPct val="150000"/>
              </a:lnSpc>
              <a:spcBef>
                <a:spcPct val="0"/>
              </a:spcBef>
              <a:buFontTx/>
              <a:buNone/>
            </a:pPr>
            <a:r>
              <a:rPr lang="en-US" altLang="en-US" sz="2000" b="1" dirty="0">
                <a:solidFill>
                  <a:srgbClr val="002060"/>
                </a:solidFill>
                <a:latin typeface="Arial" panose="020B0604020202020204" pitchFamily="34" charset="0"/>
              </a:rPr>
              <a:t>except </a:t>
            </a:r>
            <a:r>
              <a:rPr lang="en-US" altLang="en-US" sz="2000" b="1" dirty="0" err="1">
                <a:solidFill>
                  <a:srgbClr val="002060"/>
                </a:solidFill>
                <a:latin typeface="Arial" panose="020B0604020202020204" pitchFamily="34" charset="0"/>
              </a:rPr>
              <a:t>ZeroDivisionError</a:t>
            </a:r>
            <a:r>
              <a:rPr lang="en-US" altLang="en-US" sz="2000" b="1" dirty="0">
                <a:solidFill>
                  <a:srgbClr val="002060"/>
                </a:solidFill>
                <a:latin typeface="Arial" panose="020B0604020202020204" pitchFamily="34" charset="0"/>
              </a:rPr>
              <a:t>:</a:t>
            </a:r>
          </a:p>
          <a:p>
            <a:pPr eaLnBrk="1" hangingPunct="1">
              <a:lnSpc>
                <a:spcPct val="150000"/>
              </a:lnSpc>
              <a:spcBef>
                <a:spcPct val="0"/>
              </a:spcBef>
              <a:buFontTx/>
              <a:buNone/>
            </a:pPr>
            <a:r>
              <a:rPr lang="en-US" altLang="en-US" sz="2000" b="1" dirty="0">
                <a:solidFill>
                  <a:srgbClr val="002060"/>
                </a:solidFill>
                <a:latin typeface="Arial" panose="020B0604020202020204" pitchFamily="34" charset="0"/>
              </a:rPr>
              <a:t>    print("Can't enter 0.")</a:t>
            </a:r>
          </a:p>
          <a:p>
            <a:pPr eaLnBrk="1" hangingPunct="1">
              <a:lnSpc>
                <a:spcPct val="150000"/>
              </a:lnSpc>
              <a:spcBef>
                <a:spcPct val="0"/>
              </a:spcBef>
              <a:buFontTx/>
              <a:buNone/>
            </a:pPr>
            <a:endParaRPr lang="en-IN" altLang="en-US" sz="1600" b="1" dirty="0">
              <a:solidFill>
                <a:srgbClr val="002060"/>
              </a:solidFill>
              <a:latin typeface="Arial" panose="020B0604020202020204" pitchFamily="34" charset="0"/>
            </a:endParaRPr>
          </a:p>
        </p:txBody>
      </p:sp>
      <p:sp>
        <p:nvSpPr>
          <p:cNvPr id="8" name="TextBox 7">
            <a:extLst>
              <a:ext uri="{FF2B5EF4-FFF2-40B4-BE49-F238E27FC236}">
                <a16:creationId xmlns:a16="http://schemas.microsoft.com/office/drawing/2014/main" xmlns="" id="{435CB6AA-7282-F4CF-3FD2-08628EE379C3}"/>
              </a:ext>
            </a:extLst>
          </p:cNvPr>
          <p:cNvSpPr txBox="1"/>
          <p:nvPr/>
        </p:nvSpPr>
        <p:spPr>
          <a:xfrm>
            <a:off x="6903719" y="1835885"/>
            <a:ext cx="3182816" cy="3607206"/>
          </a:xfrm>
          <a:prstGeom prst="rect">
            <a:avLst/>
          </a:prstGeom>
          <a:noFill/>
        </p:spPr>
        <p:txBody>
          <a:bodyPr wrap="square">
            <a:spAutoFit/>
          </a:bodyPr>
          <a:lstStyle/>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OUTPUT − </a:t>
            </a: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Enter a number: 3</a:t>
            </a:r>
          </a:p>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1.0</a:t>
            </a:r>
          </a:p>
          <a:p>
            <a:pPr eaLnBrk="1" hangingPunct="1">
              <a:lnSpc>
                <a:spcPct val="150000"/>
              </a:lnSpc>
              <a:spcBef>
                <a:spcPct val="0"/>
              </a:spcBef>
              <a:buFontTx/>
              <a:buNone/>
            </a:pPr>
            <a:endParaRPr lang="en-IN" altLang="en-US" b="1" dirty="0">
              <a:solidFill>
                <a:srgbClr val="002060"/>
              </a:solidFill>
              <a:latin typeface="Arial" panose="020B0604020202020204" pitchFamily="34" charset="0"/>
            </a:endParaRP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OUTPUT − </a:t>
            </a: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Enter a number: 0</a:t>
            </a:r>
          </a:p>
          <a:p>
            <a:pPr eaLnBrk="1" hangingPunct="1">
              <a:lnSpc>
                <a:spcPct val="150000"/>
              </a:lnSpc>
              <a:spcBef>
                <a:spcPct val="0"/>
              </a:spcBef>
              <a:buFontTx/>
              <a:buNone/>
            </a:pPr>
            <a:r>
              <a:rPr lang="en-IN" b="1" dirty="0">
                <a:solidFill>
                  <a:srgbClr val="7030A0"/>
                </a:solidFill>
              </a:rPr>
              <a:t>Can't enter 0</a:t>
            </a:r>
          </a:p>
          <a:p>
            <a:pPr eaLnBrk="1" hangingPunct="1">
              <a:lnSpc>
                <a:spcPct val="150000"/>
              </a:lnSpc>
              <a:spcBef>
                <a:spcPct val="0"/>
              </a:spcBef>
              <a:buFontTx/>
              <a:buNone/>
            </a:pPr>
            <a:endParaRPr lang="en-IN" altLang="en-US" b="1" dirty="0">
              <a:solidFill>
                <a:srgbClr val="7030A0"/>
              </a:solidFill>
            </a:endParaRP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OUTPUT − </a:t>
            </a: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Enter a number: a</a:t>
            </a:r>
          </a:p>
          <a:p>
            <a:pPr eaLnBrk="1" hangingPunct="1">
              <a:lnSpc>
                <a:spcPct val="150000"/>
              </a:lnSpc>
              <a:spcBef>
                <a:spcPct val="0"/>
              </a:spcBef>
              <a:buFontTx/>
              <a:buNone/>
            </a:pPr>
            <a:r>
              <a:rPr lang="en-IN" sz="1400" b="1" dirty="0">
                <a:solidFill>
                  <a:srgbClr val="7030A0"/>
                </a:solidFill>
              </a:rPr>
              <a:t>Please enter a number</a:t>
            </a:r>
            <a:endParaRPr lang="en-US" altLang="en-US" sz="1400" b="1" dirty="0">
              <a:solidFill>
                <a:srgbClr val="002060"/>
              </a:solidFill>
              <a:latin typeface="Arial" panose="020B0604020202020204" pitchFamily="34" charset="0"/>
            </a:endParaRPr>
          </a:p>
        </p:txBody>
      </p:sp>
    </p:spTree>
    <p:extLst>
      <p:ext uri="{BB962C8B-B14F-4D97-AF65-F5344CB8AC3E}">
        <p14:creationId xmlns:p14="http://schemas.microsoft.com/office/powerpoint/2010/main" val="1016715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68</a:t>
            </a:fld>
            <a:endParaRPr/>
          </a:p>
        </p:txBody>
      </p:sp>
      <p:sp>
        <p:nvSpPr>
          <p:cNvPr id="2" name="object 417">
            <a:extLst>
              <a:ext uri="{FF2B5EF4-FFF2-40B4-BE49-F238E27FC236}">
                <a16:creationId xmlns:a16="http://schemas.microsoft.com/office/drawing/2014/main" xmlns="" id="{3FDB21A8-3A18-0809-21F4-F088A7332937}"/>
              </a:ext>
            </a:extLst>
          </p:cNvPr>
          <p:cNvSpPr txBox="1">
            <a:spLocks noChangeArrowheads="1"/>
          </p:cNvSpPr>
          <p:nvPr/>
        </p:nvSpPr>
        <p:spPr bwMode="auto">
          <a:xfrm>
            <a:off x="555233" y="940954"/>
            <a:ext cx="11055467" cy="49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400" b="1" dirty="0">
                <a:solidFill>
                  <a:srgbClr val="00B050"/>
                </a:solidFill>
                <a:latin typeface="Arial" panose="020B0604020202020204" pitchFamily="34" charset="0"/>
              </a:rPr>
              <a:t>Nested Exceptions - </a:t>
            </a:r>
            <a:r>
              <a:rPr lang="en-IN" altLang="en-US" sz="1800" b="1" dirty="0">
                <a:solidFill>
                  <a:srgbClr val="002060"/>
                </a:solidFill>
                <a:latin typeface="Arial" panose="020B0604020202020204" pitchFamily="34" charset="0"/>
              </a:rPr>
              <a:t>Try block with in another try block is called nested try block</a:t>
            </a:r>
          </a:p>
        </p:txBody>
      </p:sp>
      <p:sp>
        <p:nvSpPr>
          <p:cNvPr id="4" name="TextBox 3">
            <a:extLst>
              <a:ext uri="{FF2B5EF4-FFF2-40B4-BE49-F238E27FC236}">
                <a16:creationId xmlns:a16="http://schemas.microsoft.com/office/drawing/2014/main" xmlns="" id="{4EF5E651-BA57-940F-9ACB-A1EDEECF0813}"/>
              </a:ext>
            </a:extLst>
          </p:cNvPr>
          <p:cNvSpPr txBox="1"/>
          <p:nvPr/>
        </p:nvSpPr>
        <p:spPr>
          <a:xfrm>
            <a:off x="555233" y="1353388"/>
            <a:ext cx="4424730" cy="4190314"/>
          </a:xfrm>
          <a:prstGeom prst="rect">
            <a:avLst/>
          </a:prstGeom>
          <a:noFill/>
        </p:spPr>
        <p:txBody>
          <a:bodyPr wrap="square">
            <a:spAutoFit/>
          </a:bodyPr>
          <a:lstStyle/>
          <a:p>
            <a:pPr>
              <a:lnSpc>
                <a:spcPct val="150000"/>
              </a:lnSpc>
            </a:pPr>
            <a:r>
              <a:rPr lang="en-US" altLang="en-US" sz="2000" b="1" dirty="0">
                <a:solidFill>
                  <a:srgbClr val="FF0000"/>
                </a:solidFill>
                <a:latin typeface="Arial" panose="020B0604020202020204" pitchFamily="34" charset="0"/>
              </a:rPr>
              <a:t>EXAMPLE</a:t>
            </a:r>
            <a:endParaRPr lang="en-IN" altLang="en-US" sz="2000" b="1" dirty="0">
              <a:solidFill>
                <a:srgbClr val="FF0000"/>
              </a:solidFill>
              <a:latin typeface="Arial" panose="020B0604020202020204" pitchFamily="34" charset="0"/>
            </a:endParaRPr>
          </a:p>
          <a:p>
            <a:pPr>
              <a:lnSpc>
                <a:spcPct val="150000"/>
              </a:lnSpc>
            </a:pPr>
            <a:r>
              <a:rPr lang="en-IN" sz="2000" dirty="0">
                <a:solidFill>
                  <a:srgbClr val="7030A0"/>
                </a:solidFill>
              </a:rPr>
              <a:t>try:</a:t>
            </a:r>
          </a:p>
          <a:p>
            <a:pPr>
              <a:lnSpc>
                <a:spcPct val="150000"/>
              </a:lnSpc>
            </a:pPr>
            <a:r>
              <a:rPr lang="en-IN" sz="2000" dirty="0">
                <a:solidFill>
                  <a:srgbClr val="7030A0"/>
                </a:solidFill>
              </a:rPr>
              <a:t>    a = eval(input('Enter a number: '))</a:t>
            </a:r>
          </a:p>
          <a:p>
            <a:pPr>
              <a:lnSpc>
                <a:spcPct val="150000"/>
              </a:lnSpc>
            </a:pPr>
            <a:r>
              <a:rPr lang="en-IN" sz="2000" dirty="0">
                <a:solidFill>
                  <a:srgbClr val="7030A0"/>
                </a:solidFill>
              </a:rPr>
              <a:t>    </a:t>
            </a:r>
            <a:r>
              <a:rPr lang="en-IN" sz="2000" dirty="0">
                <a:solidFill>
                  <a:srgbClr val="FF0000"/>
                </a:solidFill>
              </a:rPr>
              <a:t>try:</a:t>
            </a:r>
          </a:p>
          <a:p>
            <a:pPr>
              <a:lnSpc>
                <a:spcPct val="150000"/>
              </a:lnSpc>
            </a:pPr>
            <a:r>
              <a:rPr lang="en-IN" sz="2000" dirty="0">
                <a:solidFill>
                  <a:srgbClr val="FF0000"/>
                </a:solidFill>
              </a:rPr>
              <a:t>        print (3/a)</a:t>
            </a:r>
          </a:p>
          <a:p>
            <a:pPr>
              <a:lnSpc>
                <a:spcPct val="150000"/>
              </a:lnSpc>
            </a:pPr>
            <a:r>
              <a:rPr lang="en-IN" sz="2000" dirty="0">
                <a:solidFill>
                  <a:srgbClr val="FF0000"/>
                </a:solidFill>
              </a:rPr>
              <a:t>    except </a:t>
            </a:r>
            <a:r>
              <a:rPr lang="en-IN" sz="2000" dirty="0" err="1">
                <a:solidFill>
                  <a:srgbClr val="FF0000"/>
                </a:solidFill>
              </a:rPr>
              <a:t>ZeroDivisionError</a:t>
            </a:r>
            <a:r>
              <a:rPr lang="en-IN" sz="2000" dirty="0">
                <a:solidFill>
                  <a:srgbClr val="FF0000"/>
                </a:solidFill>
              </a:rPr>
              <a:t>:</a:t>
            </a:r>
          </a:p>
          <a:p>
            <a:pPr>
              <a:lnSpc>
                <a:spcPct val="150000"/>
              </a:lnSpc>
            </a:pPr>
            <a:r>
              <a:rPr lang="en-IN" sz="2000" dirty="0">
                <a:solidFill>
                  <a:srgbClr val="FF0000"/>
                </a:solidFill>
              </a:rPr>
              <a:t>        print("Can't enter 0.")</a:t>
            </a:r>
          </a:p>
          <a:p>
            <a:pPr>
              <a:lnSpc>
                <a:spcPct val="150000"/>
              </a:lnSpc>
            </a:pPr>
            <a:r>
              <a:rPr lang="en-IN" sz="2000" dirty="0">
                <a:solidFill>
                  <a:srgbClr val="7030A0"/>
                </a:solidFill>
              </a:rPr>
              <a:t>except </a:t>
            </a:r>
            <a:r>
              <a:rPr lang="en-IN" sz="2000" dirty="0" err="1">
                <a:solidFill>
                  <a:srgbClr val="7030A0"/>
                </a:solidFill>
              </a:rPr>
              <a:t>NameError</a:t>
            </a:r>
            <a:r>
              <a:rPr lang="en-IN" sz="2000" dirty="0">
                <a:solidFill>
                  <a:srgbClr val="7030A0"/>
                </a:solidFill>
              </a:rPr>
              <a:t>:</a:t>
            </a:r>
          </a:p>
          <a:p>
            <a:pPr>
              <a:lnSpc>
                <a:spcPct val="150000"/>
              </a:lnSpc>
            </a:pPr>
            <a:r>
              <a:rPr lang="en-IN" sz="2000" dirty="0">
                <a:solidFill>
                  <a:srgbClr val="7030A0"/>
                </a:solidFill>
              </a:rPr>
              <a:t>    print('Please enter a number.')</a:t>
            </a:r>
          </a:p>
        </p:txBody>
      </p:sp>
      <p:sp>
        <p:nvSpPr>
          <p:cNvPr id="6" name="TextBox 5">
            <a:extLst>
              <a:ext uri="{FF2B5EF4-FFF2-40B4-BE49-F238E27FC236}">
                <a16:creationId xmlns:a16="http://schemas.microsoft.com/office/drawing/2014/main" xmlns="" id="{E45D8FF3-2FCA-DE93-E0A9-087EB6A03E7C}"/>
              </a:ext>
            </a:extLst>
          </p:cNvPr>
          <p:cNvSpPr txBox="1"/>
          <p:nvPr/>
        </p:nvSpPr>
        <p:spPr>
          <a:xfrm>
            <a:off x="6903719" y="1835885"/>
            <a:ext cx="3182816" cy="3607206"/>
          </a:xfrm>
          <a:prstGeom prst="rect">
            <a:avLst/>
          </a:prstGeom>
          <a:noFill/>
        </p:spPr>
        <p:txBody>
          <a:bodyPr wrap="square">
            <a:spAutoFit/>
          </a:bodyPr>
          <a:lstStyle/>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OUTPUT − </a:t>
            </a: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Enter a number: 3</a:t>
            </a:r>
          </a:p>
          <a:p>
            <a:pPr eaLnBrk="1" hangingPunct="1">
              <a:lnSpc>
                <a:spcPct val="150000"/>
              </a:lnSpc>
              <a:spcBef>
                <a:spcPct val="0"/>
              </a:spcBef>
              <a:buFontTx/>
              <a:buNone/>
            </a:pPr>
            <a:r>
              <a:rPr lang="en-IN" altLang="en-US" sz="1400" b="1" dirty="0">
                <a:solidFill>
                  <a:srgbClr val="002060"/>
                </a:solidFill>
                <a:latin typeface="Arial" panose="020B0604020202020204" pitchFamily="34" charset="0"/>
              </a:rPr>
              <a:t>1.0</a:t>
            </a:r>
          </a:p>
          <a:p>
            <a:pPr eaLnBrk="1" hangingPunct="1">
              <a:lnSpc>
                <a:spcPct val="150000"/>
              </a:lnSpc>
              <a:spcBef>
                <a:spcPct val="0"/>
              </a:spcBef>
              <a:buFontTx/>
              <a:buNone/>
            </a:pPr>
            <a:endParaRPr lang="en-IN" altLang="en-US" b="1" dirty="0">
              <a:solidFill>
                <a:srgbClr val="002060"/>
              </a:solidFill>
              <a:latin typeface="Arial" panose="020B0604020202020204" pitchFamily="34" charset="0"/>
            </a:endParaRP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OUTPUT − </a:t>
            </a: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Enter a number: 0</a:t>
            </a:r>
          </a:p>
          <a:p>
            <a:pPr eaLnBrk="1" hangingPunct="1">
              <a:lnSpc>
                <a:spcPct val="150000"/>
              </a:lnSpc>
              <a:spcBef>
                <a:spcPct val="0"/>
              </a:spcBef>
              <a:buFontTx/>
              <a:buNone/>
            </a:pPr>
            <a:r>
              <a:rPr lang="en-IN" b="1" dirty="0">
                <a:solidFill>
                  <a:srgbClr val="7030A0"/>
                </a:solidFill>
              </a:rPr>
              <a:t>Can't enter 0</a:t>
            </a:r>
          </a:p>
          <a:p>
            <a:pPr eaLnBrk="1" hangingPunct="1">
              <a:lnSpc>
                <a:spcPct val="150000"/>
              </a:lnSpc>
              <a:spcBef>
                <a:spcPct val="0"/>
              </a:spcBef>
              <a:buFontTx/>
              <a:buNone/>
            </a:pPr>
            <a:endParaRPr lang="en-IN" altLang="en-US" b="1" dirty="0">
              <a:solidFill>
                <a:srgbClr val="7030A0"/>
              </a:solidFill>
            </a:endParaRP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OUTPUT − </a:t>
            </a:r>
          </a:p>
          <a:p>
            <a:pPr eaLnBrk="1" hangingPunct="1">
              <a:lnSpc>
                <a:spcPct val="150000"/>
              </a:lnSpc>
              <a:spcBef>
                <a:spcPct val="0"/>
              </a:spcBef>
              <a:buFontTx/>
              <a:buNone/>
            </a:pPr>
            <a:r>
              <a:rPr lang="en-IN" altLang="en-US" sz="1400" b="1" dirty="0">
                <a:solidFill>
                  <a:srgbClr val="FF0000"/>
                </a:solidFill>
                <a:latin typeface="Arial" panose="020B0604020202020204" pitchFamily="34" charset="0"/>
              </a:rPr>
              <a:t>Enter a number: a</a:t>
            </a:r>
          </a:p>
          <a:p>
            <a:pPr eaLnBrk="1" hangingPunct="1">
              <a:lnSpc>
                <a:spcPct val="150000"/>
              </a:lnSpc>
              <a:spcBef>
                <a:spcPct val="0"/>
              </a:spcBef>
              <a:buFontTx/>
              <a:buNone/>
            </a:pPr>
            <a:r>
              <a:rPr lang="en-IN" sz="1400" b="1" dirty="0">
                <a:solidFill>
                  <a:srgbClr val="7030A0"/>
                </a:solidFill>
              </a:rPr>
              <a:t>Please enter a number</a:t>
            </a:r>
            <a:endParaRPr lang="en-US" altLang="en-US" sz="1400" b="1" dirty="0">
              <a:solidFill>
                <a:srgbClr val="002060"/>
              </a:solidFill>
              <a:latin typeface="Arial" panose="020B0604020202020204" pitchFamily="34" charset="0"/>
            </a:endParaRPr>
          </a:p>
        </p:txBody>
      </p:sp>
    </p:spTree>
    <p:extLst>
      <p:ext uri="{BB962C8B-B14F-4D97-AF65-F5344CB8AC3E}">
        <p14:creationId xmlns:p14="http://schemas.microsoft.com/office/powerpoint/2010/main" val="6955560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69</a:t>
            </a:fld>
            <a:endParaRPr/>
          </a:p>
        </p:txBody>
      </p:sp>
      <p:sp>
        <p:nvSpPr>
          <p:cNvPr id="2" name="object 417">
            <a:extLst>
              <a:ext uri="{FF2B5EF4-FFF2-40B4-BE49-F238E27FC236}">
                <a16:creationId xmlns:a16="http://schemas.microsoft.com/office/drawing/2014/main" xmlns="" id="{B5C500AD-82F8-7DB4-D113-69349028F0A4}"/>
              </a:ext>
            </a:extLst>
          </p:cNvPr>
          <p:cNvSpPr txBox="1">
            <a:spLocks noChangeArrowheads="1"/>
          </p:cNvSpPr>
          <p:nvPr/>
        </p:nvSpPr>
        <p:spPr bwMode="auto">
          <a:xfrm>
            <a:off x="581300" y="940954"/>
            <a:ext cx="10642649" cy="640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1800" b="1" dirty="0">
                <a:solidFill>
                  <a:srgbClr val="00B050"/>
                </a:solidFill>
                <a:latin typeface="Arial" panose="020B0604020202020204" pitchFamily="34" charset="0"/>
              </a:rPr>
              <a:t> </a:t>
            </a:r>
            <a:r>
              <a:rPr lang="en-IN" altLang="en-US" sz="2400" b="1" dirty="0">
                <a:solidFill>
                  <a:srgbClr val="FF0000"/>
                </a:solidFill>
                <a:latin typeface="Arial" panose="020B0604020202020204" pitchFamily="34" charset="0"/>
              </a:rPr>
              <a:t>The try-finally </a:t>
            </a:r>
          </a:p>
          <a:p>
            <a:pPr marL="285750" indent="-285750"/>
            <a:r>
              <a:rPr lang="en-GB" sz="1800" b="1" dirty="0">
                <a:solidFill>
                  <a:srgbClr val="002060"/>
                </a:solidFill>
                <a:latin typeface="Arial" panose="020B0604020202020204" pitchFamily="34" charset="0"/>
              </a:rPr>
              <a:t>To ensure some code runs no matter  what errors occur, you can use a finally  statement.</a:t>
            </a:r>
          </a:p>
          <a:p>
            <a:pPr marL="285750" indent="-285750"/>
            <a:r>
              <a:rPr lang="en-GB" sz="1800" b="1" dirty="0">
                <a:solidFill>
                  <a:srgbClr val="002060"/>
                </a:solidFill>
                <a:latin typeface="Arial" panose="020B0604020202020204" pitchFamily="34" charset="0"/>
              </a:rPr>
              <a:t>The finally statement is placed at the  bottom of a try/except statement.</a:t>
            </a:r>
          </a:p>
          <a:p>
            <a:pPr marL="285750" indent="-285750"/>
            <a:r>
              <a:rPr lang="en-GB" sz="1800" b="1" dirty="0">
                <a:solidFill>
                  <a:srgbClr val="002060"/>
                </a:solidFill>
                <a:latin typeface="Arial" panose="020B0604020202020204" pitchFamily="34" charset="0"/>
              </a:rPr>
              <a:t>Code within a finally statement always  runs after execution of the code in the  try, and possibly in the except, blocks.</a:t>
            </a:r>
          </a:p>
          <a:p>
            <a:pPr eaLnBrk="1" hangingPunct="1">
              <a:lnSpc>
                <a:spcPct val="150000"/>
              </a:lnSpc>
              <a:spcBef>
                <a:spcPct val="0"/>
              </a:spcBef>
              <a:buFontTx/>
              <a:buNone/>
            </a:pPr>
            <a:r>
              <a:rPr lang="en-IN" altLang="en-US" sz="2000" b="1" dirty="0">
                <a:solidFill>
                  <a:srgbClr val="FF0000"/>
                </a:solidFill>
                <a:latin typeface="Arial" panose="020B0604020202020204" pitchFamily="34" charset="0"/>
              </a:rPr>
              <a:t>The syntax of the try-finally statement is this </a:t>
            </a:r>
            <a:r>
              <a:rPr lang="en-IN" altLang="en-US" sz="2000" b="1" dirty="0">
                <a:solidFill>
                  <a:srgbClr val="00B050"/>
                </a:solidFill>
                <a:latin typeface="Arial" panose="020B0604020202020204" pitchFamily="34" charset="0"/>
              </a:rPr>
              <a:t>−</a:t>
            </a:r>
            <a:endParaRPr lang="en-IN" altLang="en-US" sz="2000" b="1" dirty="0">
              <a:solidFill>
                <a:srgbClr val="C00000"/>
              </a:solidFill>
              <a:latin typeface="Arial" panose="020B0604020202020204" pitchFamily="34" charset="0"/>
            </a:endParaRPr>
          </a:p>
          <a:p>
            <a:pPr>
              <a:buNone/>
            </a:pPr>
            <a:r>
              <a:rPr lang="en-IN" sz="2000" b="1" dirty="0">
                <a:solidFill>
                  <a:srgbClr val="FF0000"/>
                </a:solidFill>
              </a:rPr>
              <a:t>try:</a:t>
            </a:r>
          </a:p>
          <a:p>
            <a:pPr>
              <a:buNone/>
            </a:pPr>
            <a:r>
              <a:rPr lang="en-IN" sz="2000" b="1" dirty="0">
                <a:solidFill>
                  <a:srgbClr val="FF0000"/>
                </a:solidFill>
              </a:rPr>
              <a:t>    # Some Code.... </a:t>
            </a:r>
          </a:p>
          <a:p>
            <a:pPr>
              <a:buNone/>
            </a:pPr>
            <a:r>
              <a:rPr lang="en-IN" sz="2000" b="1" dirty="0">
                <a:solidFill>
                  <a:schemeClr val="bg2"/>
                </a:solidFill>
              </a:rPr>
              <a:t>except:</a:t>
            </a:r>
          </a:p>
          <a:p>
            <a:pPr>
              <a:buNone/>
            </a:pPr>
            <a:r>
              <a:rPr lang="en-IN" sz="2000" b="1" dirty="0">
                <a:solidFill>
                  <a:schemeClr val="bg2"/>
                </a:solidFill>
              </a:rPr>
              <a:t>    # optional block</a:t>
            </a:r>
          </a:p>
          <a:p>
            <a:pPr>
              <a:buNone/>
            </a:pPr>
            <a:r>
              <a:rPr lang="en-IN" sz="2000" b="1" dirty="0">
                <a:solidFill>
                  <a:schemeClr val="bg2"/>
                </a:solidFill>
              </a:rPr>
              <a:t>    # Handling of exception (if required)</a:t>
            </a:r>
          </a:p>
          <a:p>
            <a:pPr>
              <a:buNone/>
            </a:pPr>
            <a:r>
              <a:rPr lang="en-IN" sz="2000" b="1" dirty="0">
                <a:solidFill>
                  <a:schemeClr val="bg2"/>
                </a:solidFill>
              </a:rPr>
              <a:t>else:</a:t>
            </a:r>
          </a:p>
          <a:p>
            <a:pPr>
              <a:buNone/>
            </a:pPr>
            <a:r>
              <a:rPr lang="en-IN" sz="2000" b="1" dirty="0">
                <a:solidFill>
                  <a:schemeClr val="bg2"/>
                </a:solidFill>
              </a:rPr>
              <a:t>    # execute if no exception</a:t>
            </a:r>
          </a:p>
          <a:p>
            <a:pPr>
              <a:buNone/>
            </a:pPr>
            <a:r>
              <a:rPr lang="en-IN" sz="2000" b="1" dirty="0">
                <a:solidFill>
                  <a:srgbClr val="FF0000"/>
                </a:solidFill>
              </a:rPr>
              <a:t>finally:</a:t>
            </a:r>
          </a:p>
          <a:p>
            <a:pPr>
              <a:buNone/>
            </a:pPr>
            <a:r>
              <a:rPr lang="en-IN" sz="2000" b="1" dirty="0">
                <a:solidFill>
                  <a:srgbClr val="FF0000"/>
                </a:solidFill>
              </a:rPr>
              <a:t>    # Some code .....(always executed)</a:t>
            </a:r>
          </a:p>
          <a:p>
            <a:pPr eaLnBrk="1" hangingPunct="1">
              <a:lnSpc>
                <a:spcPct val="150000"/>
              </a:lnSpc>
              <a:spcBef>
                <a:spcPct val="0"/>
              </a:spcBef>
              <a:buFontTx/>
              <a:buNone/>
            </a:pPr>
            <a:r>
              <a:rPr lang="en-IN" altLang="en-US" sz="1800" dirty="0">
                <a:solidFill>
                  <a:srgbClr val="C00000"/>
                </a:solidFill>
                <a:latin typeface="Arial" panose="020B0604020202020204" pitchFamily="34" charset="0"/>
              </a:rPr>
              <a:t> </a:t>
            </a:r>
            <a:r>
              <a:rPr lang="en-IN" altLang="en-US" sz="1800" b="1" dirty="0">
                <a:solidFill>
                  <a:srgbClr val="242494"/>
                </a:solidFill>
                <a:latin typeface="Arial" panose="020B0604020202020204" pitchFamily="34" charset="0"/>
              </a:rPr>
              <a:t/>
            </a:r>
            <a:br>
              <a:rPr lang="en-IN" altLang="en-US" sz="1800" b="1" dirty="0">
                <a:solidFill>
                  <a:srgbClr val="242494"/>
                </a:solidFill>
                <a:latin typeface="Arial" panose="020B0604020202020204" pitchFamily="34" charset="0"/>
              </a:rPr>
            </a:br>
            <a:endParaRPr lang="en-US" altLang="en-US" sz="1800" b="1" dirty="0">
              <a:solidFill>
                <a:srgbClr val="242494"/>
              </a:solidFill>
              <a:latin typeface="Arial" panose="020B0604020202020204" pitchFamily="34" charset="0"/>
            </a:endParaRPr>
          </a:p>
        </p:txBody>
      </p:sp>
    </p:spTree>
    <p:extLst>
      <p:ext uri="{BB962C8B-B14F-4D97-AF65-F5344CB8AC3E}">
        <p14:creationId xmlns:p14="http://schemas.microsoft.com/office/powerpoint/2010/main" val="479808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2" name="Rectangle 5">
            <a:extLst>
              <a:ext uri="{FF2B5EF4-FFF2-40B4-BE49-F238E27FC236}">
                <a16:creationId xmlns:a16="http://schemas.microsoft.com/office/drawing/2014/main" xmlns="" id="{87D94490-CCDB-A513-2AEF-029F3435A093}"/>
              </a:ext>
            </a:extLst>
          </p:cNvPr>
          <p:cNvSpPr txBox="1">
            <a:spLocks noChangeArrowheads="1"/>
          </p:cNvSpPr>
          <p:nvPr/>
        </p:nvSpPr>
        <p:spPr>
          <a:xfrm>
            <a:off x="417341" y="940954"/>
            <a:ext cx="11610535" cy="5584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ltLang="en-US" sz="2400" b="1" u="sng" dirty="0">
                <a:solidFill>
                  <a:srgbClr val="FF0000"/>
                </a:solidFill>
              </a:rPr>
              <a:t>Python Classes and Objects</a:t>
            </a:r>
          </a:p>
          <a:p>
            <a:endParaRPr lang="en-IN" altLang="en-US" sz="2400" b="1" u="sng" dirty="0">
              <a:solidFill>
                <a:srgbClr val="FF0000"/>
              </a:solidFill>
            </a:endParaRPr>
          </a:p>
          <a:p>
            <a:pPr marL="342900" indent="-342900">
              <a:buFont typeface="Arial" panose="020B0604020202020204" pitchFamily="34" charset="0"/>
              <a:buChar char="•"/>
            </a:pPr>
            <a:r>
              <a:rPr lang="en-US" sz="2400" b="1" dirty="0">
                <a:solidFill>
                  <a:srgbClr val="C00000"/>
                </a:solidFill>
              </a:rPr>
              <a:t>A class is a collection of objects</a:t>
            </a:r>
            <a:r>
              <a:rPr lang="en-US" sz="2400" dirty="0">
                <a:solidFill>
                  <a:schemeClr val="tx1"/>
                </a:solidFill>
              </a:rPr>
              <a:t>, A c</a:t>
            </a:r>
            <a:r>
              <a:rPr lang="en-US" altLang="en-US" sz="2400" dirty="0">
                <a:solidFill>
                  <a:schemeClr val="tx1"/>
                </a:solidFill>
              </a:rPr>
              <a:t>lass is the main building block in Python.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b="1" dirty="0">
                <a:solidFill>
                  <a:srgbClr val="C00000"/>
                </a:solidFill>
              </a:rPr>
              <a:t>Object is a collection of data and function </a:t>
            </a:r>
            <a:r>
              <a:rPr lang="en-US" altLang="en-US" sz="2400" dirty="0">
                <a:solidFill>
                  <a:schemeClr val="tx1"/>
                </a:solidFill>
              </a:rPr>
              <a:t>that act on those data.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Class is a template for the object. According to the concept of Object Oriented Programming, objects are also called as </a:t>
            </a:r>
            <a:r>
              <a:rPr lang="en-US" altLang="en-US" sz="2400" b="1" dirty="0">
                <a:solidFill>
                  <a:srgbClr val="FF0000"/>
                </a:solidFill>
              </a:rPr>
              <a:t>instances of a class or class variable</a:t>
            </a:r>
            <a:r>
              <a:rPr lang="en-US" altLang="en-US" sz="2400" dirty="0">
                <a:solidFill>
                  <a:schemeClr val="tx1"/>
                </a:solidFill>
              </a:rPr>
              <a:t>.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In Python, everything is an object. For example, all integer variables that we use in our program is an object of class int.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Similarly all string variables are also object of class string.</a:t>
            </a:r>
          </a:p>
          <a:p>
            <a:endParaRPr lang="en-US" altLang="en-US" u="sng" dirty="0">
              <a:solidFill>
                <a:srgbClr val="FF0000"/>
              </a:solidFill>
            </a:endParaRPr>
          </a:p>
        </p:txBody>
      </p:sp>
    </p:spTree>
    <p:extLst>
      <p:ext uri="{BB962C8B-B14F-4D97-AF65-F5344CB8AC3E}">
        <p14:creationId xmlns:p14="http://schemas.microsoft.com/office/powerpoint/2010/main" val="14163091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70</a:t>
            </a:fld>
            <a:endParaRPr/>
          </a:p>
        </p:txBody>
      </p:sp>
      <p:sp>
        <p:nvSpPr>
          <p:cNvPr id="2" name="object 417">
            <a:extLst>
              <a:ext uri="{FF2B5EF4-FFF2-40B4-BE49-F238E27FC236}">
                <a16:creationId xmlns:a16="http://schemas.microsoft.com/office/drawing/2014/main" xmlns="" id="{C5B06AF0-F1EE-0619-BF23-D941308FEC1B}"/>
              </a:ext>
            </a:extLst>
          </p:cNvPr>
          <p:cNvSpPr txBox="1">
            <a:spLocks noChangeArrowheads="1"/>
          </p:cNvSpPr>
          <p:nvPr/>
        </p:nvSpPr>
        <p:spPr bwMode="auto">
          <a:xfrm>
            <a:off x="695911" y="1156989"/>
            <a:ext cx="8423275" cy="453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1800" b="1" dirty="0">
                <a:solidFill>
                  <a:srgbClr val="00B050"/>
                </a:solidFill>
                <a:latin typeface="Arial" panose="020B0604020202020204" pitchFamily="34" charset="0"/>
              </a:rPr>
              <a:t>EXAMPLE:</a:t>
            </a:r>
          </a:p>
          <a:p>
            <a:pPr eaLnBrk="1" hangingPunct="1">
              <a:lnSpc>
                <a:spcPct val="150000"/>
              </a:lnSpc>
              <a:spcBef>
                <a:spcPct val="0"/>
              </a:spcBef>
              <a:buFontTx/>
              <a:buNone/>
            </a:pPr>
            <a:r>
              <a:rPr lang="en-US" altLang="en-US" sz="1800" b="1" dirty="0">
                <a:solidFill>
                  <a:srgbClr val="FF0000"/>
                </a:solidFill>
                <a:latin typeface="Arial" panose="020B0604020202020204" pitchFamily="34" charset="0"/>
              </a:rPr>
              <a:t>try:</a:t>
            </a:r>
          </a:p>
          <a:p>
            <a:pPr eaLnBrk="1" hangingPunct="1">
              <a:lnSpc>
                <a:spcPct val="150000"/>
              </a:lnSpc>
              <a:spcBef>
                <a:spcPct val="0"/>
              </a:spcBef>
              <a:buFontTx/>
              <a:buNone/>
            </a:pPr>
            <a:r>
              <a:rPr lang="en-US" altLang="en-US" sz="1800" b="1" dirty="0">
                <a:solidFill>
                  <a:srgbClr val="FF0000"/>
                </a:solidFill>
                <a:latin typeface="Arial" panose="020B0604020202020204" pitchFamily="34" charset="0"/>
              </a:rPr>
              <a:t>   </a:t>
            </a:r>
            <a:r>
              <a:rPr lang="en-US" altLang="en-US" sz="1800" b="1" dirty="0">
                <a:solidFill>
                  <a:srgbClr val="002060"/>
                </a:solidFill>
                <a:latin typeface="Arial" panose="020B0604020202020204" pitchFamily="34" charset="0"/>
              </a:rPr>
              <a:t>a = eval(input('Enter a number: '))</a:t>
            </a:r>
            <a:endParaRPr lang="en-US" altLang="en-US" sz="1800" b="1" dirty="0">
              <a:solidFill>
                <a:srgbClr val="FF0000"/>
              </a:solidFill>
              <a:latin typeface="Arial" panose="020B0604020202020204" pitchFamily="34" charset="0"/>
            </a:endParaRPr>
          </a:p>
          <a:p>
            <a:pPr eaLnBrk="1" hangingPunct="1">
              <a:lnSpc>
                <a:spcPct val="150000"/>
              </a:lnSpc>
              <a:spcBef>
                <a:spcPct val="0"/>
              </a:spcBef>
              <a:buFontTx/>
              <a:buNone/>
            </a:pPr>
            <a:r>
              <a:rPr lang="en-US" altLang="en-US" sz="1800" b="1" dirty="0">
                <a:solidFill>
                  <a:srgbClr val="FF0000"/>
                </a:solidFill>
                <a:latin typeface="Arial" panose="020B0604020202020204" pitchFamily="34" charset="0"/>
              </a:rPr>
              <a:t>    k = 3/a  # raises divide by zero exception.</a:t>
            </a:r>
          </a:p>
          <a:p>
            <a:pPr eaLnBrk="1" hangingPunct="1">
              <a:lnSpc>
                <a:spcPct val="150000"/>
              </a:lnSpc>
              <a:spcBef>
                <a:spcPct val="0"/>
              </a:spcBef>
              <a:buFontTx/>
              <a:buNone/>
            </a:pPr>
            <a:r>
              <a:rPr lang="en-US" altLang="en-US" sz="1800" b="1" dirty="0">
                <a:solidFill>
                  <a:srgbClr val="FF0000"/>
                </a:solidFill>
                <a:latin typeface="Arial" panose="020B0604020202020204" pitchFamily="34" charset="0"/>
              </a:rPr>
              <a:t>    print(k)</a:t>
            </a:r>
          </a:p>
          <a:p>
            <a:pPr eaLnBrk="1" hangingPunct="1">
              <a:lnSpc>
                <a:spcPct val="150000"/>
              </a:lnSpc>
              <a:spcBef>
                <a:spcPct val="0"/>
              </a:spcBef>
              <a:buFontTx/>
              <a:buNone/>
            </a:pPr>
            <a:r>
              <a:rPr lang="en-US" altLang="en-US" sz="1800" b="1" dirty="0">
                <a:solidFill>
                  <a:srgbClr val="FF0000"/>
                </a:solidFill>
                <a:latin typeface="Arial" panose="020B0604020202020204" pitchFamily="34" charset="0"/>
              </a:rPr>
              <a:t>except </a:t>
            </a:r>
            <a:r>
              <a:rPr lang="en-US" altLang="en-US" sz="1800" b="1" dirty="0" err="1">
                <a:solidFill>
                  <a:srgbClr val="FF0000"/>
                </a:solidFill>
                <a:latin typeface="Arial" panose="020B0604020202020204" pitchFamily="34" charset="0"/>
              </a:rPr>
              <a:t>ZeroDivisionError</a:t>
            </a:r>
            <a:r>
              <a:rPr lang="en-US" altLang="en-US" sz="1800" b="1" dirty="0">
                <a:solidFill>
                  <a:srgbClr val="FF0000"/>
                </a:solidFill>
                <a:latin typeface="Arial" panose="020B0604020202020204" pitchFamily="34" charset="0"/>
              </a:rPr>
              <a:t>:</a:t>
            </a:r>
          </a:p>
          <a:p>
            <a:pPr eaLnBrk="1" hangingPunct="1">
              <a:lnSpc>
                <a:spcPct val="150000"/>
              </a:lnSpc>
              <a:spcBef>
                <a:spcPct val="0"/>
              </a:spcBef>
              <a:buFontTx/>
              <a:buNone/>
            </a:pPr>
            <a:r>
              <a:rPr lang="en-US" altLang="en-US" sz="1800" b="1" dirty="0">
                <a:solidFill>
                  <a:srgbClr val="FF0000"/>
                </a:solidFill>
                <a:latin typeface="Arial" panose="020B0604020202020204" pitchFamily="34" charset="0"/>
              </a:rPr>
              <a:t>    print("Can't divide by zero")</a:t>
            </a:r>
          </a:p>
          <a:p>
            <a:pPr eaLnBrk="1" hangingPunct="1">
              <a:lnSpc>
                <a:spcPct val="150000"/>
              </a:lnSpc>
              <a:spcBef>
                <a:spcPct val="0"/>
              </a:spcBef>
              <a:buFontTx/>
              <a:buNone/>
            </a:pPr>
            <a:r>
              <a:rPr lang="en-US" altLang="en-US" sz="1800" b="1" dirty="0">
                <a:solidFill>
                  <a:srgbClr val="FF0000"/>
                </a:solidFill>
                <a:latin typeface="Arial" panose="020B0604020202020204" pitchFamily="34" charset="0"/>
              </a:rPr>
              <a:t> </a:t>
            </a:r>
          </a:p>
          <a:p>
            <a:pPr eaLnBrk="1" hangingPunct="1">
              <a:lnSpc>
                <a:spcPct val="150000"/>
              </a:lnSpc>
              <a:spcBef>
                <a:spcPct val="0"/>
              </a:spcBef>
              <a:buFontTx/>
              <a:buNone/>
            </a:pPr>
            <a:r>
              <a:rPr lang="en-US" altLang="en-US" sz="1800" b="1" dirty="0">
                <a:solidFill>
                  <a:srgbClr val="0070C0"/>
                </a:solidFill>
                <a:latin typeface="Arial" panose="020B0604020202020204" pitchFamily="34" charset="0"/>
              </a:rPr>
              <a:t>finally:</a:t>
            </a:r>
          </a:p>
          <a:p>
            <a:pPr eaLnBrk="1" hangingPunct="1">
              <a:lnSpc>
                <a:spcPct val="150000"/>
              </a:lnSpc>
              <a:spcBef>
                <a:spcPct val="0"/>
              </a:spcBef>
              <a:buFontTx/>
              <a:buNone/>
            </a:pPr>
            <a:r>
              <a:rPr lang="en-US" altLang="en-US" sz="1800" b="1" dirty="0">
                <a:solidFill>
                  <a:srgbClr val="0070C0"/>
                </a:solidFill>
                <a:latin typeface="Arial" panose="020B0604020202020204" pitchFamily="34" charset="0"/>
              </a:rPr>
              <a:t>    print('This is always executed')</a:t>
            </a:r>
            <a:r>
              <a:rPr lang="en-IN" altLang="en-US" sz="1800" dirty="0">
                <a:solidFill>
                  <a:srgbClr val="0070C0"/>
                </a:solidFill>
                <a:latin typeface="Arial" panose="020B0604020202020204" pitchFamily="34" charset="0"/>
              </a:rPr>
              <a:t> </a:t>
            </a:r>
            <a:r>
              <a:rPr lang="en-IN" altLang="en-US" sz="1800" b="1" dirty="0">
                <a:solidFill>
                  <a:srgbClr val="0070C0"/>
                </a:solidFill>
                <a:latin typeface="Arial" panose="020B0604020202020204" pitchFamily="34" charset="0"/>
              </a:rPr>
              <a:t/>
            </a:r>
            <a:br>
              <a:rPr lang="en-IN" altLang="en-US" sz="1800" b="1" dirty="0">
                <a:solidFill>
                  <a:srgbClr val="0070C0"/>
                </a:solidFill>
                <a:latin typeface="Arial" panose="020B0604020202020204" pitchFamily="34" charset="0"/>
              </a:rPr>
            </a:br>
            <a:endParaRPr lang="en-US" altLang="en-US" sz="1800" b="1" dirty="0">
              <a:solidFill>
                <a:srgbClr val="0070C0"/>
              </a:solidFill>
              <a:latin typeface="Arial" panose="020B0604020202020204" pitchFamily="34" charset="0"/>
            </a:endParaRPr>
          </a:p>
        </p:txBody>
      </p:sp>
      <p:sp>
        <p:nvSpPr>
          <p:cNvPr id="3" name="TextBox 2">
            <a:extLst>
              <a:ext uri="{FF2B5EF4-FFF2-40B4-BE49-F238E27FC236}">
                <a16:creationId xmlns:a16="http://schemas.microsoft.com/office/drawing/2014/main" xmlns="" id="{957B9665-C03A-43A1-0952-D2F92E86E4EB}"/>
              </a:ext>
            </a:extLst>
          </p:cNvPr>
          <p:cNvSpPr txBox="1"/>
          <p:nvPr/>
        </p:nvSpPr>
        <p:spPr>
          <a:xfrm>
            <a:off x="6919327" y="1640383"/>
            <a:ext cx="3500437" cy="134504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lnSpc>
                <a:spcPct val="150000"/>
              </a:lnSpc>
              <a:defRPr/>
            </a:pPr>
            <a:r>
              <a:rPr lang="en-IN" b="1" dirty="0">
                <a:solidFill>
                  <a:srgbClr val="00B050"/>
                </a:solidFill>
              </a:rPr>
              <a:t>OUTPUT  :  1</a:t>
            </a:r>
          </a:p>
          <a:p>
            <a:pPr eaLnBrk="1" hangingPunct="1">
              <a:lnSpc>
                <a:spcPct val="150000"/>
              </a:lnSpc>
              <a:defRPr/>
            </a:pPr>
            <a:r>
              <a:rPr lang="en-IN" b="1" dirty="0">
                <a:solidFill>
                  <a:srgbClr val="FF0000"/>
                </a:solidFill>
              </a:rPr>
              <a:t> </a:t>
            </a:r>
            <a:r>
              <a:rPr lang="en-US" b="1" dirty="0">
                <a:solidFill>
                  <a:srgbClr val="C00000"/>
                </a:solidFill>
              </a:rPr>
              <a:t>Enter a number: 3</a:t>
            </a:r>
          </a:p>
          <a:p>
            <a:pPr eaLnBrk="1" hangingPunct="1">
              <a:lnSpc>
                <a:spcPct val="150000"/>
              </a:lnSpc>
              <a:defRPr/>
            </a:pPr>
            <a:r>
              <a:rPr lang="en-US" b="1" dirty="0">
                <a:solidFill>
                  <a:srgbClr val="C00000"/>
                </a:solidFill>
              </a:rPr>
              <a:t>1.0</a:t>
            </a:r>
          </a:p>
          <a:p>
            <a:pPr eaLnBrk="1" hangingPunct="1">
              <a:lnSpc>
                <a:spcPct val="150000"/>
              </a:lnSpc>
              <a:defRPr/>
            </a:pPr>
            <a:r>
              <a:rPr lang="en-US" b="1" dirty="0">
                <a:solidFill>
                  <a:srgbClr val="C00000"/>
                </a:solidFill>
              </a:rPr>
              <a:t>This is always executed</a:t>
            </a:r>
            <a:endParaRPr lang="en-IN" dirty="0"/>
          </a:p>
        </p:txBody>
      </p:sp>
      <p:sp>
        <p:nvSpPr>
          <p:cNvPr id="4" name="TextBox 3">
            <a:extLst>
              <a:ext uri="{FF2B5EF4-FFF2-40B4-BE49-F238E27FC236}">
                <a16:creationId xmlns:a16="http://schemas.microsoft.com/office/drawing/2014/main" xmlns="" id="{191477D4-CF5C-9474-8980-A7724BAB75C0}"/>
              </a:ext>
            </a:extLst>
          </p:cNvPr>
          <p:cNvSpPr txBox="1"/>
          <p:nvPr/>
        </p:nvSpPr>
        <p:spPr>
          <a:xfrm>
            <a:off x="6919327" y="3640633"/>
            <a:ext cx="3500437" cy="134504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lnSpc>
                <a:spcPct val="150000"/>
              </a:lnSpc>
              <a:defRPr/>
            </a:pPr>
            <a:r>
              <a:rPr lang="en-IN" b="1" dirty="0">
                <a:solidFill>
                  <a:srgbClr val="00B050"/>
                </a:solidFill>
              </a:rPr>
              <a:t>OUTPUT  :  2   </a:t>
            </a:r>
          </a:p>
          <a:p>
            <a:pPr eaLnBrk="1" hangingPunct="1">
              <a:lnSpc>
                <a:spcPct val="150000"/>
              </a:lnSpc>
              <a:defRPr/>
            </a:pPr>
            <a:r>
              <a:rPr lang="en-US" b="1" dirty="0">
                <a:solidFill>
                  <a:srgbClr val="FF0000"/>
                </a:solidFill>
              </a:rPr>
              <a:t>Enter a number: 0</a:t>
            </a:r>
          </a:p>
          <a:p>
            <a:pPr eaLnBrk="1" hangingPunct="1">
              <a:lnSpc>
                <a:spcPct val="150000"/>
              </a:lnSpc>
              <a:defRPr/>
            </a:pPr>
            <a:r>
              <a:rPr lang="en-US" b="1" dirty="0">
                <a:solidFill>
                  <a:srgbClr val="FF0000"/>
                </a:solidFill>
              </a:rPr>
              <a:t>Can't divide by zero</a:t>
            </a:r>
          </a:p>
          <a:p>
            <a:pPr eaLnBrk="1" hangingPunct="1">
              <a:lnSpc>
                <a:spcPct val="150000"/>
              </a:lnSpc>
              <a:defRPr/>
            </a:pPr>
            <a:r>
              <a:rPr lang="en-US" b="1" dirty="0">
                <a:solidFill>
                  <a:srgbClr val="FF0000"/>
                </a:solidFill>
              </a:rPr>
              <a:t>This is always executed</a:t>
            </a:r>
            <a:endParaRPr lang="en-IN" dirty="0"/>
          </a:p>
        </p:txBody>
      </p:sp>
    </p:spTree>
    <p:extLst>
      <p:ext uri="{BB962C8B-B14F-4D97-AF65-F5344CB8AC3E}">
        <p14:creationId xmlns:p14="http://schemas.microsoft.com/office/powerpoint/2010/main" val="22813991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71</a:t>
            </a:fld>
            <a:endParaRPr/>
          </a:p>
        </p:txBody>
      </p:sp>
      <p:sp>
        <p:nvSpPr>
          <p:cNvPr id="2" name="object 417">
            <a:extLst>
              <a:ext uri="{FF2B5EF4-FFF2-40B4-BE49-F238E27FC236}">
                <a16:creationId xmlns:a16="http://schemas.microsoft.com/office/drawing/2014/main" xmlns="" id="{59F3E37B-DFE5-E90D-CAFD-5C4574F70B4F}"/>
              </a:ext>
            </a:extLst>
          </p:cNvPr>
          <p:cNvSpPr txBox="1">
            <a:spLocks noChangeArrowheads="1"/>
          </p:cNvSpPr>
          <p:nvPr/>
        </p:nvSpPr>
        <p:spPr bwMode="auto">
          <a:xfrm>
            <a:off x="581300" y="1057496"/>
            <a:ext cx="10757260" cy="781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400" b="1" dirty="0">
                <a:solidFill>
                  <a:srgbClr val="00B050"/>
                </a:solidFill>
                <a:latin typeface="Arial" panose="020B0604020202020204" pitchFamily="34" charset="0"/>
              </a:rPr>
              <a:t>Raising an Exceptions</a:t>
            </a:r>
            <a:r>
              <a:rPr lang="en-IN" altLang="en-US" sz="2400" dirty="0">
                <a:latin typeface="Arial" panose="020B0604020202020204" pitchFamily="34" charset="0"/>
              </a:rPr>
              <a:t/>
            </a:r>
            <a:br>
              <a:rPr lang="en-IN" altLang="en-US" sz="2400" dirty="0">
                <a:latin typeface="Arial" panose="020B0604020202020204" pitchFamily="34" charset="0"/>
              </a:rPr>
            </a:br>
            <a:r>
              <a:rPr lang="en-IN" altLang="en-US" sz="2200" dirty="0">
                <a:solidFill>
                  <a:srgbClr val="002060"/>
                </a:solidFill>
                <a:latin typeface="Arial" panose="020B0604020202020204" pitchFamily="34" charset="0"/>
              </a:rPr>
              <a:t>The raising statement in Python is used to forcefully invoke an exception. The general syntax for the </a:t>
            </a:r>
            <a:r>
              <a:rPr lang="en-IN" altLang="en-US" sz="2200" b="1" dirty="0">
                <a:solidFill>
                  <a:srgbClr val="002060"/>
                </a:solidFill>
                <a:latin typeface="Arial" panose="020B0604020202020204" pitchFamily="34" charset="0"/>
              </a:rPr>
              <a:t>raise </a:t>
            </a:r>
            <a:r>
              <a:rPr lang="en-IN" altLang="en-US" sz="2200" dirty="0">
                <a:solidFill>
                  <a:srgbClr val="002060"/>
                </a:solidFill>
                <a:latin typeface="Arial" panose="020B0604020202020204" pitchFamily="34" charset="0"/>
              </a:rPr>
              <a:t>statement is as follows.</a:t>
            </a:r>
            <a:r>
              <a:rPr lang="en-IN" altLang="en-US" sz="2400" dirty="0">
                <a:solidFill>
                  <a:srgbClr val="002060"/>
                </a:solidFill>
                <a:latin typeface="Arial" panose="020B0604020202020204" pitchFamily="34" charset="0"/>
              </a:rPr>
              <a:t/>
            </a:r>
            <a:br>
              <a:rPr lang="en-IN" altLang="en-US" sz="2400" dirty="0">
                <a:solidFill>
                  <a:srgbClr val="002060"/>
                </a:solidFill>
                <a:latin typeface="Arial" panose="020B0604020202020204" pitchFamily="34" charset="0"/>
              </a:rPr>
            </a:br>
            <a:r>
              <a:rPr lang="en-IN" altLang="en-US" sz="2400" b="1" dirty="0">
                <a:solidFill>
                  <a:srgbClr val="00B050"/>
                </a:solidFill>
                <a:latin typeface="Arial" panose="020B0604020202020204" pitchFamily="34" charset="0"/>
              </a:rPr>
              <a:t>Syntax</a:t>
            </a:r>
            <a:r>
              <a:rPr lang="en-IN" altLang="en-US" sz="2400" dirty="0">
                <a:solidFill>
                  <a:srgbClr val="002060"/>
                </a:solidFill>
                <a:latin typeface="Arial" panose="020B0604020202020204" pitchFamily="34" charset="0"/>
              </a:rPr>
              <a:t/>
            </a:r>
            <a:br>
              <a:rPr lang="en-IN" altLang="en-US" sz="2400" dirty="0">
                <a:solidFill>
                  <a:srgbClr val="002060"/>
                </a:solidFill>
                <a:latin typeface="Arial" panose="020B0604020202020204" pitchFamily="34" charset="0"/>
              </a:rPr>
            </a:br>
            <a:r>
              <a:rPr lang="en-IN" altLang="en-US" sz="2400" dirty="0">
                <a:solidFill>
                  <a:srgbClr val="002060"/>
                </a:solidFill>
                <a:latin typeface="Arial" panose="020B0604020202020204" pitchFamily="34" charset="0"/>
              </a:rPr>
              <a:t>	</a:t>
            </a:r>
            <a:r>
              <a:rPr lang="en-IN" altLang="en-US" sz="2400" dirty="0">
                <a:solidFill>
                  <a:srgbClr val="FF0000"/>
                </a:solidFill>
                <a:latin typeface="Arial" panose="020B0604020202020204" pitchFamily="34" charset="0"/>
              </a:rPr>
              <a:t>raise [ Exception ]</a:t>
            </a:r>
          </a:p>
          <a:p>
            <a:pPr eaLnBrk="1" hangingPunct="1">
              <a:spcBef>
                <a:spcPct val="0"/>
              </a:spcBef>
              <a:buFontTx/>
              <a:buNone/>
            </a:pPr>
            <a:r>
              <a:rPr lang="en-IN" altLang="en-US" sz="2400" dirty="0">
                <a:latin typeface="Arial" panose="020B0604020202020204" pitchFamily="34" charset="0"/>
              </a:rPr>
              <a:t> </a:t>
            </a:r>
            <a:r>
              <a:rPr lang="en-IN" altLang="en-US" sz="1800" b="1" dirty="0">
                <a:solidFill>
                  <a:srgbClr val="00B050"/>
                </a:solidFill>
                <a:latin typeface="Arial" panose="020B0604020202020204" pitchFamily="34" charset="0"/>
              </a:rPr>
              <a:t>EXAMPLE</a:t>
            </a:r>
            <a:r>
              <a:rPr lang="en-IN" altLang="en-US" sz="2400" dirty="0">
                <a:solidFill>
                  <a:srgbClr val="00B050"/>
                </a:solidFill>
                <a:latin typeface="Arial" panose="020B0604020202020204" pitchFamily="34" charset="0"/>
              </a:rPr>
              <a:t> </a:t>
            </a:r>
          </a:p>
          <a:p>
            <a:pPr eaLnBrk="1" hangingPunct="1">
              <a:spcBef>
                <a:spcPct val="0"/>
              </a:spcBef>
              <a:buFontTx/>
              <a:buNone/>
            </a:pPr>
            <a:r>
              <a:rPr lang="en-IN" altLang="en-US" sz="2400" dirty="0">
                <a:solidFill>
                  <a:srgbClr val="FF0000"/>
                </a:solidFill>
                <a:latin typeface="Arial" panose="020B0604020202020204" pitchFamily="34" charset="0"/>
              </a:rPr>
              <a:t>     try:</a:t>
            </a:r>
          </a:p>
          <a:p>
            <a:pPr eaLnBrk="1" hangingPunct="1">
              <a:spcBef>
                <a:spcPct val="0"/>
              </a:spcBef>
              <a:buFontTx/>
              <a:buNone/>
            </a:pPr>
            <a:r>
              <a:rPr lang="en-IN" altLang="en-US" sz="2400" dirty="0">
                <a:solidFill>
                  <a:srgbClr val="FF0000"/>
                </a:solidFill>
                <a:latin typeface="Arial" panose="020B0604020202020204" pitchFamily="34" charset="0"/>
              </a:rPr>
              <a:t>	raise " Invalid level! " </a:t>
            </a:r>
          </a:p>
          <a:p>
            <a:pPr eaLnBrk="1" hangingPunct="1">
              <a:spcBef>
                <a:spcPct val="0"/>
              </a:spcBef>
              <a:buFontTx/>
              <a:buNone/>
            </a:pPr>
            <a:r>
              <a:rPr lang="en-IN" altLang="en-US" sz="2400" dirty="0">
                <a:solidFill>
                  <a:srgbClr val="FF0000"/>
                </a:solidFill>
                <a:latin typeface="Arial" panose="020B0604020202020204" pitchFamily="34" charset="0"/>
              </a:rPr>
              <a:t>	print “ Raise exception” </a:t>
            </a:r>
            <a:r>
              <a:rPr lang="en-IN" altLang="en-US" sz="2400" dirty="0">
                <a:solidFill>
                  <a:srgbClr val="00B050"/>
                </a:solidFill>
                <a:latin typeface="Arial" panose="020B0604020202020204" pitchFamily="34" charset="0"/>
              </a:rPr>
              <a:t># Not executed</a:t>
            </a:r>
          </a:p>
          <a:p>
            <a:pPr eaLnBrk="1" hangingPunct="1">
              <a:spcBef>
                <a:spcPct val="0"/>
              </a:spcBef>
              <a:buFontTx/>
              <a:buNone/>
            </a:pPr>
            <a:r>
              <a:rPr lang="en-IN" altLang="en-US" sz="2400" dirty="0">
                <a:latin typeface="Arial" panose="020B0604020202020204" pitchFamily="34" charset="0"/>
              </a:rPr>
              <a:t/>
            </a:r>
            <a:br>
              <a:rPr lang="en-IN" altLang="en-US" sz="2400" dirty="0">
                <a:latin typeface="Arial" panose="020B0604020202020204" pitchFamily="34" charset="0"/>
              </a:rPr>
            </a:br>
            <a:r>
              <a:rPr lang="en-IN" altLang="en-US" sz="2400" dirty="0">
                <a:latin typeface="Arial" panose="020B0604020202020204" pitchFamily="34" charset="0"/>
              </a:rPr>
              <a:t>	# The code below to this would not be executed</a:t>
            </a:r>
            <a:br>
              <a:rPr lang="en-IN" altLang="en-US" sz="2400" dirty="0">
                <a:latin typeface="Arial" panose="020B0604020202020204" pitchFamily="34" charset="0"/>
              </a:rPr>
            </a:br>
            <a:r>
              <a:rPr lang="en-IN" altLang="en-US" sz="2400" dirty="0">
                <a:latin typeface="Arial" panose="020B0604020202020204" pitchFamily="34" charset="0"/>
              </a:rPr>
              <a:t>	# if we raise the exception</a:t>
            </a:r>
            <a:br>
              <a:rPr lang="en-IN" altLang="en-US" sz="2400" dirty="0">
                <a:latin typeface="Arial" panose="020B0604020202020204" pitchFamily="34" charset="0"/>
              </a:rPr>
            </a:br>
            <a:r>
              <a:rPr lang="en-IN" altLang="en-US" sz="2400" dirty="0">
                <a:latin typeface="Arial" panose="020B0604020202020204" pitchFamily="34" charset="0"/>
              </a:rPr>
              <a:t/>
            </a:r>
            <a:br>
              <a:rPr lang="en-IN" altLang="en-US" sz="2400" dirty="0">
                <a:latin typeface="Arial" panose="020B0604020202020204" pitchFamily="34" charset="0"/>
              </a:rPr>
            </a:br>
            <a:r>
              <a:rPr lang="en-IN" altLang="en-US" sz="2400" dirty="0">
                <a:latin typeface="Arial" panose="020B0604020202020204" pitchFamily="34" charset="0"/>
              </a:rPr>
              <a:t/>
            </a:r>
            <a:br>
              <a:rPr lang="en-IN" altLang="en-US" sz="2400" dirty="0">
                <a:latin typeface="Arial" panose="020B0604020202020204" pitchFamily="34" charset="0"/>
              </a:rPr>
            </a:br>
            <a:r>
              <a:rPr lang="en-IN" altLang="en-US" sz="2400" dirty="0">
                <a:latin typeface="Arial" panose="020B0604020202020204" pitchFamily="34" charset="0"/>
              </a:rPr>
              <a:t/>
            </a:r>
            <a:br>
              <a:rPr lang="en-IN" altLang="en-US" sz="2400" dirty="0">
                <a:latin typeface="Arial" panose="020B0604020202020204" pitchFamily="34" charset="0"/>
              </a:rPr>
            </a:br>
            <a:endParaRPr lang="en-IN" altLang="en-US" sz="2400" dirty="0">
              <a:solidFill>
                <a:srgbClr val="00B050"/>
              </a:solidFill>
              <a:latin typeface="Arial" panose="020B0604020202020204" pitchFamily="34" charset="0"/>
            </a:endParaRPr>
          </a:p>
          <a:p>
            <a:pPr eaLnBrk="1" hangingPunct="1">
              <a:lnSpc>
                <a:spcPct val="150000"/>
              </a:lnSpc>
              <a:spcBef>
                <a:spcPct val="0"/>
              </a:spcBef>
              <a:buFontTx/>
              <a:buNone/>
            </a:pPr>
            <a:r>
              <a:rPr lang="en-IN" altLang="en-US" sz="2400" dirty="0">
                <a:solidFill>
                  <a:srgbClr val="002060"/>
                </a:solidFill>
                <a:latin typeface="Arial" panose="020B0604020202020204" pitchFamily="34" charset="0"/>
              </a:rPr>
              <a:t> </a:t>
            </a:r>
            <a:r>
              <a:rPr lang="en-IN" altLang="en-US" sz="2200" b="1" dirty="0">
                <a:solidFill>
                  <a:srgbClr val="242494"/>
                </a:solidFill>
                <a:latin typeface="Arial" panose="020B0604020202020204" pitchFamily="34" charset="0"/>
              </a:rPr>
              <a:t/>
            </a:r>
            <a:br>
              <a:rPr lang="en-IN" altLang="en-US" sz="2200" b="1" dirty="0">
                <a:solidFill>
                  <a:srgbClr val="242494"/>
                </a:solidFill>
                <a:latin typeface="Arial" panose="020B0604020202020204" pitchFamily="34" charset="0"/>
              </a:rPr>
            </a:br>
            <a:endParaRPr lang="en-US" altLang="en-US" sz="2200" b="1" dirty="0">
              <a:solidFill>
                <a:srgbClr val="242494"/>
              </a:solidFill>
              <a:latin typeface="Arial" panose="020B0604020202020204" pitchFamily="34" charset="0"/>
            </a:endParaRPr>
          </a:p>
        </p:txBody>
      </p:sp>
    </p:spTree>
    <p:extLst>
      <p:ext uri="{BB962C8B-B14F-4D97-AF65-F5344CB8AC3E}">
        <p14:creationId xmlns:p14="http://schemas.microsoft.com/office/powerpoint/2010/main" val="12502407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72</a:t>
            </a:fld>
            <a:endParaRPr/>
          </a:p>
        </p:txBody>
      </p:sp>
      <p:sp>
        <p:nvSpPr>
          <p:cNvPr id="2" name="object 417">
            <a:extLst>
              <a:ext uri="{FF2B5EF4-FFF2-40B4-BE49-F238E27FC236}">
                <a16:creationId xmlns:a16="http://schemas.microsoft.com/office/drawing/2014/main" xmlns="" id="{59F3E37B-DFE5-E90D-CAFD-5C4574F70B4F}"/>
              </a:ext>
            </a:extLst>
          </p:cNvPr>
          <p:cNvSpPr txBox="1">
            <a:spLocks noChangeArrowheads="1"/>
          </p:cNvSpPr>
          <p:nvPr/>
        </p:nvSpPr>
        <p:spPr bwMode="auto">
          <a:xfrm>
            <a:off x="581300" y="1057496"/>
            <a:ext cx="10757260" cy="156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400" b="1" dirty="0">
                <a:solidFill>
                  <a:srgbClr val="00B050"/>
                </a:solidFill>
                <a:latin typeface="Arial" panose="020B0604020202020204" pitchFamily="34" charset="0"/>
              </a:rPr>
              <a:t>Raising an Exceptions</a:t>
            </a:r>
            <a:r>
              <a:rPr lang="en-IN" altLang="en-US" sz="2400" dirty="0">
                <a:latin typeface="Arial" panose="020B0604020202020204" pitchFamily="34" charset="0"/>
              </a:rPr>
              <a:t/>
            </a:r>
            <a:br>
              <a:rPr lang="en-IN" altLang="en-US" sz="2400" dirty="0">
                <a:latin typeface="Arial" panose="020B0604020202020204" pitchFamily="34" charset="0"/>
              </a:rPr>
            </a:br>
            <a:r>
              <a:rPr lang="en-IN" altLang="en-US" sz="2400" dirty="0">
                <a:solidFill>
                  <a:srgbClr val="002060"/>
                </a:solidFill>
                <a:latin typeface="Arial" panose="020B0604020202020204" pitchFamily="34" charset="0"/>
              </a:rPr>
              <a:t> </a:t>
            </a:r>
            <a:r>
              <a:rPr lang="en-IN" altLang="en-US" sz="2200" b="1" dirty="0">
                <a:solidFill>
                  <a:srgbClr val="242494"/>
                </a:solidFill>
                <a:latin typeface="Arial" panose="020B0604020202020204" pitchFamily="34" charset="0"/>
              </a:rPr>
              <a:t/>
            </a:r>
            <a:br>
              <a:rPr lang="en-IN" altLang="en-US" sz="2200" b="1" dirty="0">
                <a:solidFill>
                  <a:srgbClr val="242494"/>
                </a:solidFill>
                <a:latin typeface="Arial" panose="020B0604020202020204" pitchFamily="34" charset="0"/>
              </a:rPr>
            </a:br>
            <a:endParaRPr lang="en-US" altLang="en-US" sz="2200" b="1" dirty="0">
              <a:solidFill>
                <a:srgbClr val="242494"/>
              </a:solidFill>
              <a:latin typeface="Arial" panose="020B0604020202020204" pitchFamily="34" charset="0"/>
            </a:endParaRPr>
          </a:p>
        </p:txBody>
      </p:sp>
      <p:pic>
        <p:nvPicPr>
          <p:cNvPr id="4" name="Picture 3">
            <a:extLst>
              <a:ext uri="{FF2B5EF4-FFF2-40B4-BE49-F238E27FC236}">
                <a16:creationId xmlns:a16="http://schemas.microsoft.com/office/drawing/2014/main" xmlns="" id="{DA80BBBB-7122-B6B2-A00B-D7501E618A07}"/>
              </a:ext>
            </a:extLst>
          </p:cNvPr>
          <p:cNvPicPr>
            <a:picLocks noChangeAspect="1"/>
          </p:cNvPicPr>
          <p:nvPr/>
        </p:nvPicPr>
        <p:blipFill>
          <a:blip r:embed="rId3"/>
          <a:stretch>
            <a:fillRect/>
          </a:stretch>
        </p:blipFill>
        <p:spPr>
          <a:xfrm>
            <a:off x="853440" y="1840435"/>
            <a:ext cx="6307015" cy="3547161"/>
          </a:xfrm>
          <a:prstGeom prst="rect">
            <a:avLst/>
          </a:prstGeom>
        </p:spPr>
      </p:pic>
    </p:spTree>
    <p:extLst>
      <p:ext uri="{BB962C8B-B14F-4D97-AF65-F5344CB8AC3E}">
        <p14:creationId xmlns:p14="http://schemas.microsoft.com/office/powerpoint/2010/main" val="38678153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73</a:t>
            </a:fld>
            <a:endParaRPr/>
          </a:p>
        </p:txBody>
      </p:sp>
      <p:sp>
        <p:nvSpPr>
          <p:cNvPr id="2" name="object 417">
            <a:extLst>
              <a:ext uri="{FF2B5EF4-FFF2-40B4-BE49-F238E27FC236}">
                <a16:creationId xmlns:a16="http://schemas.microsoft.com/office/drawing/2014/main" xmlns="" id="{59F3E37B-DFE5-E90D-CAFD-5C4574F70B4F}"/>
              </a:ext>
            </a:extLst>
          </p:cNvPr>
          <p:cNvSpPr txBox="1">
            <a:spLocks noChangeArrowheads="1"/>
          </p:cNvSpPr>
          <p:nvPr/>
        </p:nvSpPr>
        <p:spPr bwMode="auto">
          <a:xfrm>
            <a:off x="581300" y="1057496"/>
            <a:ext cx="10757260" cy="101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2400" b="1" dirty="0">
                <a:solidFill>
                  <a:srgbClr val="00B050"/>
                </a:solidFill>
                <a:latin typeface="Arial" panose="020B0604020202020204" pitchFamily="34" charset="0"/>
              </a:rPr>
              <a:t>Exceptions with functions</a:t>
            </a:r>
            <a:r>
              <a:rPr lang="en-IN" altLang="en-US" sz="2400" dirty="0">
                <a:solidFill>
                  <a:srgbClr val="002060"/>
                </a:solidFill>
                <a:latin typeface="Arial" panose="020B0604020202020204" pitchFamily="34" charset="0"/>
              </a:rPr>
              <a:t> </a:t>
            </a:r>
            <a:r>
              <a:rPr lang="en-IN" altLang="en-US" sz="2200" b="1" dirty="0">
                <a:solidFill>
                  <a:srgbClr val="242494"/>
                </a:solidFill>
                <a:latin typeface="Arial" panose="020B0604020202020204" pitchFamily="34" charset="0"/>
              </a:rPr>
              <a:t/>
            </a:r>
            <a:br>
              <a:rPr lang="en-IN" altLang="en-US" sz="2200" b="1" dirty="0">
                <a:solidFill>
                  <a:srgbClr val="242494"/>
                </a:solidFill>
                <a:latin typeface="Arial" panose="020B0604020202020204" pitchFamily="34" charset="0"/>
              </a:rPr>
            </a:br>
            <a:endParaRPr lang="en-US" altLang="en-US" sz="2200" b="1" dirty="0">
              <a:solidFill>
                <a:srgbClr val="242494"/>
              </a:solidFill>
              <a:latin typeface="Arial" panose="020B0604020202020204" pitchFamily="34" charset="0"/>
            </a:endParaRPr>
          </a:p>
        </p:txBody>
      </p:sp>
      <p:sp>
        <p:nvSpPr>
          <p:cNvPr id="5" name="TextBox 4">
            <a:extLst>
              <a:ext uri="{FF2B5EF4-FFF2-40B4-BE49-F238E27FC236}">
                <a16:creationId xmlns:a16="http://schemas.microsoft.com/office/drawing/2014/main" xmlns="" id="{5B4C23FC-DB9C-ECF0-4F80-6410124216B5}"/>
              </a:ext>
            </a:extLst>
          </p:cNvPr>
          <p:cNvSpPr txBox="1"/>
          <p:nvPr/>
        </p:nvSpPr>
        <p:spPr>
          <a:xfrm>
            <a:off x="581300" y="1690062"/>
            <a:ext cx="6098344" cy="3785652"/>
          </a:xfrm>
          <a:prstGeom prst="rect">
            <a:avLst/>
          </a:prstGeom>
          <a:noFill/>
        </p:spPr>
        <p:txBody>
          <a:bodyPr wrap="square">
            <a:spAutoFit/>
          </a:bodyPr>
          <a:lstStyle/>
          <a:p>
            <a:r>
              <a:rPr lang="en-IN" sz="2000" dirty="0">
                <a:solidFill>
                  <a:srgbClr val="C00000"/>
                </a:solidFill>
              </a:rPr>
              <a:t># Define a function here.</a:t>
            </a:r>
          </a:p>
          <a:p>
            <a:endParaRPr lang="en-IN" sz="2000" dirty="0">
              <a:solidFill>
                <a:srgbClr val="C00000"/>
              </a:solidFill>
            </a:endParaRPr>
          </a:p>
          <a:p>
            <a:r>
              <a:rPr lang="en-IN" sz="2000" dirty="0"/>
              <a:t>def </a:t>
            </a:r>
            <a:r>
              <a:rPr lang="en-IN" sz="2000" dirty="0" err="1"/>
              <a:t>temp_convert</a:t>
            </a:r>
            <a:r>
              <a:rPr lang="en-IN" sz="2000" dirty="0"/>
              <a:t>(var):</a:t>
            </a:r>
          </a:p>
          <a:p>
            <a:r>
              <a:rPr lang="en-IN" sz="2000" dirty="0">
                <a:solidFill>
                  <a:srgbClr val="C00000"/>
                </a:solidFill>
              </a:rPr>
              <a:t>   try:</a:t>
            </a:r>
          </a:p>
          <a:p>
            <a:r>
              <a:rPr lang="en-IN" sz="2000" dirty="0">
                <a:solidFill>
                  <a:srgbClr val="C00000"/>
                </a:solidFill>
              </a:rPr>
              <a:t>        k = 3/a  </a:t>
            </a:r>
          </a:p>
          <a:p>
            <a:r>
              <a:rPr lang="en-IN" sz="2000" dirty="0">
                <a:solidFill>
                  <a:srgbClr val="C00000"/>
                </a:solidFill>
              </a:rPr>
              <a:t>        print(k)</a:t>
            </a:r>
          </a:p>
          <a:p>
            <a:r>
              <a:rPr lang="en-IN" sz="2000" dirty="0">
                <a:solidFill>
                  <a:srgbClr val="C00000"/>
                </a:solidFill>
              </a:rPr>
              <a:t>   except :</a:t>
            </a:r>
          </a:p>
          <a:p>
            <a:r>
              <a:rPr lang="en-IN" sz="2000" dirty="0">
                <a:solidFill>
                  <a:srgbClr val="C00000"/>
                </a:solidFill>
              </a:rPr>
              <a:t>        print("Can't divide by zero\n")</a:t>
            </a:r>
          </a:p>
          <a:p>
            <a:endParaRPr lang="en-IN" sz="2000" dirty="0">
              <a:solidFill>
                <a:srgbClr val="C00000"/>
              </a:solidFill>
            </a:endParaRPr>
          </a:p>
          <a:p>
            <a:r>
              <a:rPr lang="en-IN" sz="2000" dirty="0"/>
              <a:t># Call above function here.</a:t>
            </a:r>
          </a:p>
          <a:p>
            <a:r>
              <a:rPr lang="en-IN" sz="2000" dirty="0"/>
              <a:t>a = eval(input('Enter a number: '))</a:t>
            </a:r>
          </a:p>
          <a:p>
            <a:r>
              <a:rPr lang="en-IN" sz="2000" dirty="0" err="1"/>
              <a:t>temp_convert</a:t>
            </a:r>
            <a:r>
              <a:rPr lang="en-IN" sz="2000" dirty="0"/>
              <a:t>(a);</a:t>
            </a:r>
          </a:p>
        </p:txBody>
      </p:sp>
      <p:sp>
        <p:nvSpPr>
          <p:cNvPr id="7" name="TextBox 6">
            <a:extLst>
              <a:ext uri="{FF2B5EF4-FFF2-40B4-BE49-F238E27FC236}">
                <a16:creationId xmlns:a16="http://schemas.microsoft.com/office/drawing/2014/main" xmlns="" id="{FD27CD61-04F1-F804-A86C-BE1DF0B709E0}"/>
              </a:ext>
            </a:extLst>
          </p:cNvPr>
          <p:cNvSpPr txBox="1"/>
          <p:nvPr/>
        </p:nvSpPr>
        <p:spPr>
          <a:xfrm>
            <a:off x="6679644" y="2103497"/>
            <a:ext cx="6098344" cy="1021883"/>
          </a:xfrm>
          <a:prstGeom prst="rect">
            <a:avLst/>
          </a:prstGeom>
          <a:noFill/>
        </p:spPr>
        <p:txBody>
          <a:bodyPr wrap="square">
            <a:spAutoFit/>
          </a:bodyPr>
          <a:lstStyle/>
          <a:p>
            <a:pPr eaLnBrk="1" hangingPunct="1">
              <a:lnSpc>
                <a:spcPct val="150000"/>
              </a:lnSpc>
              <a:defRPr/>
            </a:pPr>
            <a:r>
              <a:rPr lang="en-IN" b="1" dirty="0">
                <a:solidFill>
                  <a:srgbClr val="00B050"/>
                </a:solidFill>
              </a:rPr>
              <a:t>OUTPUT  :  1  </a:t>
            </a:r>
          </a:p>
          <a:p>
            <a:pPr eaLnBrk="1" hangingPunct="1">
              <a:lnSpc>
                <a:spcPct val="150000"/>
              </a:lnSpc>
              <a:defRPr/>
            </a:pPr>
            <a:r>
              <a:rPr lang="en-US" b="1" dirty="0">
                <a:solidFill>
                  <a:srgbClr val="FF0000"/>
                </a:solidFill>
              </a:rPr>
              <a:t>Enter a number: 3</a:t>
            </a:r>
          </a:p>
          <a:p>
            <a:pPr eaLnBrk="1" hangingPunct="1">
              <a:lnSpc>
                <a:spcPct val="150000"/>
              </a:lnSpc>
              <a:defRPr/>
            </a:pPr>
            <a:r>
              <a:rPr lang="en-US" b="1" dirty="0">
                <a:solidFill>
                  <a:srgbClr val="FF0000"/>
                </a:solidFill>
              </a:rPr>
              <a:t>1.0</a:t>
            </a:r>
            <a:endParaRPr lang="en-IN" dirty="0"/>
          </a:p>
        </p:txBody>
      </p:sp>
      <p:sp>
        <p:nvSpPr>
          <p:cNvPr id="9" name="TextBox 8">
            <a:extLst>
              <a:ext uri="{FF2B5EF4-FFF2-40B4-BE49-F238E27FC236}">
                <a16:creationId xmlns:a16="http://schemas.microsoft.com/office/drawing/2014/main" xmlns="" id="{69E437EE-0EA2-635B-0AB6-41E68FF6C039}"/>
              </a:ext>
            </a:extLst>
          </p:cNvPr>
          <p:cNvSpPr txBox="1"/>
          <p:nvPr/>
        </p:nvSpPr>
        <p:spPr>
          <a:xfrm>
            <a:off x="6679644" y="3789605"/>
            <a:ext cx="6386732" cy="1021883"/>
          </a:xfrm>
          <a:prstGeom prst="rect">
            <a:avLst/>
          </a:prstGeom>
          <a:noFill/>
        </p:spPr>
        <p:txBody>
          <a:bodyPr wrap="square">
            <a:spAutoFit/>
          </a:bodyPr>
          <a:lstStyle/>
          <a:p>
            <a:pPr eaLnBrk="1" hangingPunct="1">
              <a:lnSpc>
                <a:spcPct val="150000"/>
              </a:lnSpc>
              <a:defRPr/>
            </a:pPr>
            <a:r>
              <a:rPr lang="en-IN" b="1" dirty="0">
                <a:solidFill>
                  <a:srgbClr val="00B050"/>
                </a:solidFill>
              </a:rPr>
              <a:t>OUTPUT  :  2   </a:t>
            </a:r>
          </a:p>
          <a:p>
            <a:pPr eaLnBrk="1" hangingPunct="1">
              <a:lnSpc>
                <a:spcPct val="150000"/>
              </a:lnSpc>
              <a:defRPr/>
            </a:pPr>
            <a:r>
              <a:rPr lang="en-US" b="1" dirty="0">
                <a:solidFill>
                  <a:srgbClr val="FF0000"/>
                </a:solidFill>
              </a:rPr>
              <a:t>Enter a number: 0</a:t>
            </a:r>
          </a:p>
          <a:p>
            <a:pPr eaLnBrk="1" hangingPunct="1">
              <a:lnSpc>
                <a:spcPct val="150000"/>
              </a:lnSpc>
              <a:defRPr/>
            </a:pPr>
            <a:r>
              <a:rPr lang="en-US" b="1" dirty="0">
                <a:solidFill>
                  <a:srgbClr val="FF0000"/>
                </a:solidFill>
              </a:rPr>
              <a:t>Can't divide by zero</a:t>
            </a:r>
          </a:p>
        </p:txBody>
      </p:sp>
    </p:spTree>
    <p:extLst>
      <p:ext uri="{BB962C8B-B14F-4D97-AF65-F5344CB8AC3E}">
        <p14:creationId xmlns:p14="http://schemas.microsoft.com/office/powerpoint/2010/main" val="1511882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74</a:t>
            </a:fld>
            <a:endParaRPr/>
          </a:p>
        </p:txBody>
      </p:sp>
      <p:sp>
        <p:nvSpPr>
          <p:cNvPr id="2" name="object 417">
            <a:extLst>
              <a:ext uri="{FF2B5EF4-FFF2-40B4-BE49-F238E27FC236}">
                <a16:creationId xmlns:a16="http://schemas.microsoft.com/office/drawing/2014/main" xmlns="" id="{75BE40E8-B184-4B94-4869-7C58778C6094}"/>
              </a:ext>
            </a:extLst>
          </p:cNvPr>
          <p:cNvSpPr txBox="1">
            <a:spLocks noChangeArrowheads="1"/>
          </p:cNvSpPr>
          <p:nvPr/>
        </p:nvSpPr>
        <p:spPr bwMode="auto">
          <a:xfrm>
            <a:off x="844062" y="1285875"/>
            <a:ext cx="10766638" cy="724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IN" altLang="en-US" sz="2400" b="1" dirty="0">
                <a:solidFill>
                  <a:srgbClr val="FF0000"/>
                </a:solidFill>
                <a:latin typeface="Arial" panose="020B0604020202020204" pitchFamily="34" charset="0"/>
              </a:rPr>
              <a:t>User-Defined Exceptions</a:t>
            </a:r>
          </a:p>
          <a:p>
            <a:pPr eaLnBrk="1" hangingPunct="1">
              <a:lnSpc>
                <a:spcPct val="150000"/>
              </a:lnSpc>
              <a:spcBef>
                <a:spcPct val="0"/>
              </a:spcBef>
              <a:buFontTx/>
              <a:buNone/>
            </a:pPr>
            <a:r>
              <a:rPr lang="en-IN" altLang="en-US" sz="2000" b="1" dirty="0">
                <a:solidFill>
                  <a:srgbClr val="002060"/>
                </a:solidFill>
                <a:latin typeface="Arial" panose="020B0604020202020204" pitchFamily="34" charset="0"/>
              </a:rPr>
              <a:t> - Python also allows you to create your own exceptions by deriving classes from the standard built-in exceptions.</a:t>
            </a:r>
          </a:p>
          <a:p>
            <a:pPr eaLnBrk="1" hangingPunct="1">
              <a:lnSpc>
                <a:spcPct val="150000"/>
              </a:lnSpc>
              <a:spcBef>
                <a:spcPct val="0"/>
              </a:spcBef>
              <a:buFontTx/>
              <a:buNone/>
            </a:pPr>
            <a:r>
              <a:rPr lang="en-IN" altLang="en-US" sz="2000" b="1" dirty="0">
                <a:solidFill>
                  <a:srgbClr val="C00000"/>
                </a:solidFill>
                <a:latin typeface="Arial" panose="020B0604020202020204" pitchFamily="34" charset="0"/>
              </a:rPr>
              <a:t>class </a:t>
            </a:r>
            <a:r>
              <a:rPr lang="en-IN" altLang="en-US" sz="2000" b="1" dirty="0" err="1">
                <a:solidFill>
                  <a:srgbClr val="C00000"/>
                </a:solidFill>
                <a:latin typeface="Arial" panose="020B0604020202020204" pitchFamily="34" charset="0"/>
              </a:rPr>
              <a:t>Networkerror</a:t>
            </a:r>
            <a:r>
              <a:rPr lang="en-IN" altLang="en-US" sz="2000" b="1" dirty="0">
                <a:solidFill>
                  <a:srgbClr val="C00000"/>
                </a:solidFill>
                <a:latin typeface="Arial" panose="020B0604020202020204" pitchFamily="34" charset="0"/>
              </a:rPr>
              <a:t>(</a:t>
            </a:r>
            <a:r>
              <a:rPr lang="en-IN" altLang="en-US" sz="2000" b="1" dirty="0" err="1">
                <a:solidFill>
                  <a:srgbClr val="C00000"/>
                </a:solidFill>
                <a:latin typeface="Arial" panose="020B0604020202020204" pitchFamily="34" charset="0"/>
              </a:rPr>
              <a:t>RuntimeError</a:t>
            </a:r>
            <a:r>
              <a:rPr lang="en-IN" altLang="en-US" sz="2000" b="1" dirty="0">
                <a:solidFill>
                  <a:srgbClr val="C00000"/>
                </a:solidFill>
                <a:latin typeface="Arial" panose="020B0604020202020204" pitchFamily="34" charset="0"/>
              </a:rPr>
              <a:t>):</a:t>
            </a:r>
            <a:br>
              <a:rPr lang="en-IN" altLang="en-US" sz="2000" b="1" dirty="0">
                <a:solidFill>
                  <a:srgbClr val="C00000"/>
                </a:solidFill>
                <a:latin typeface="Arial" panose="020B0604020202020204" pitchFamily="34" charset="0"/>
              </a:rPr>
            </a:br>
            <a:r>
              <a:rPr lang="en-IN" altLang="en-US" sz="2000" b="1" dirty="0">
                <a:solidFill>
                  <a:srgbClr val="C00000"/>
                </a:solidFill>
                <a:latin typeface="Arial" panose="020B0604020202020204" pitchFamily="34" charset="0"/>
              </a:rPr>
              <a:t>def __</a:t>
            </a:r>
            <a:r>
              <a:rPr lang="en-IN" altLang="en-US" sz="2000" b="1" dirty="0" err="1">
                <a:solidFill>
                  <a:srgbClr val="C00000"/>
                </a:solidFill>
                <a:latin typeface="Arial" panose="020B0604020202020204" pitchFamily="34" charset="0"/>
              </a:rPr>
              <a:t>init</a:t>
            </a:r>
            <a:r>
              <a:rPr lang="en-IN" altLang="en-US" sz="2000" b="1" dirty="0">
                <a:solidFill>
                  <a:srgbClr val="C00000"/>
                </a:solidFill>
                <a:latin typeface="Arial" panose="020B0604020202020204" pitchFamily="34" charset="0"/>
              </a:rPr>
              <a:t>__(self, </a:t>
            </a:r>
            <a:r>
              <a:rPr lang="en-IN" altLang="en-US" sz="2000" b="1" dirty="0" err="1">
                <a:solidFill>
                  <a:srgbClr val="C00000"/>
                </a:solidFill>
                <a:latin typeface="Arial" panose="020B0604020202020204" pitchFamily="34" charset="0"/>
              </a:rPr>
              <a:t>arg</a:t>
            </a:r>
            <a:r>
              <a:rPr lang="en-IN" altLang="en-US" sz="2000" b="1" dirty="0">
                <a:solidFill>
                  <a:srgbClr val="C00000"/>
                </a:solidFill>
                <a:latin typeface="Arial" panose="020B0604020202020204" pitchFamily="34" charset="0"/>
              </a:rPr>
              <a:t>):</a:t>
            </a:r>
            <a:br>
              <a:rPr lang="en-IN" altLang="en-US" sz="2000" b="1" dirty="0">
                <a:solidFill>
                  <a:srgbClr val="C00000"/>
                </a:solidFill>
                <a:latin typeface="Arial" panose="020B0604020202020204" pitchFamily="34" charset="0"/>
              </a:rPr>
            </a:br>
            <a:r>
              <a:rPr lang="en-IN" altLang="en-US" sz="2000" b="1" dirty="0">
                <a:solidFill>
                  <a:srgbClr val="C00000"/>
                </a:solidFill>
                <a:latin typeface="Arial" panose="020B0604020202020204" pitchFamily="34" charset="0"/>
              </a:rPr>
              <a:t>	self. </a:t>
            </a:r>
            <a:r>
              <a:rPr lang="en-IN" altLang="en-US" sz="2000" b="1" dirty="0" err="1">
                <a:solidFill>
                  <a:srgbClr val="C00000"/>
                </a:solidFill>
                <a:latin typeface="Arial" panose="020B0604020202020204" pitchFamily="34" charset="0"/>
              </a:rPr>
              <a:t>args</a:t>
            </a:r>
            <a:r>
              <a:rPr lang="en-IN" altLang="en-US" sz="2000" b="1" dirty="0">
                <a:solidFill>
                  <a:srgbClr val="C00000"/>
                </a:solidFill>
                <a:latin typeface="Arial" panose="020B0604020202020204" pitchFamily="34" charset="0"/>
              </a:rPr>
              <a:t> = </a:t>
            </a:r>
            <a:r>
              <a:rPr lang="en-IN" altLang="en-US" sz="2000" b="1" dirty="0" err="1">
                <a:solidFill>
                  <a:srgbClr val="C00000"/>
                </a:solidFill>
                <a:latin typeface="Arial" panose="020B0604020202020204" pitchFamily="34" charset="0"/>
              </a:rPr>
              <a:t>arg</a:t>
            </a:r>
            <a:endParaRPr lang="en-IN" altLang="en-US" sz="2000" b="1" dirty="0">
              <a:solidFill>
                <a:srgbClr val="C00000"/>
              </a:solidFill>
              <a:latin typeface="Arial" panose="020B0604020202020204" pitchFamily="34" charset="0"/>
            </a:endParaRPr>
          </a:p>
          <a:p>
            <a:pPr eaLnBrk="1" hangingPunct="1">
              <a:lnSpc>
                <a:spcPct val="150000"/>
              </a:lnSpc>
              <a:spcBef>
                <a:spcPct val="0"/>
              </a:spcBef>
              <a:buFontTx/>
              <a:buNone/>
            </a:pPr>
            <a:r>
              <a:rPr lang="en-IN" altLang="en-US" sz="2000" b="1" dirty="0">
                <a:solidFill>
                  <a:srgbClr val="C00000"/>
                </a:solidFill>
                <a:latin typeface="Arial" panose="020B0604020202020204" pitchFamily="34" charset="0"/>
              </a:rPr>
              <a:t>try:</a:t>
            </a:r>
            <a:br>
              <a:rPr lang="en-IN" altLang="en-US" sz="2000" b="1" dirty="0">
                <a:solidFill>
                  <a:srgbClr val="C00000"/>
                </a:solidFill>
                <a:latin typeface="Arial" panose="020B0604020202020204" pitchFamily="34" charset="0"/>
              </a:rPr>
            </a:br>
            <a:r>
              <a:rPr lang="en-IN" altLang="en-US" sz="2000" b="1" dirty="0">
                <a:solidFill>
                  <a:srgbClr val="C00000"/>
                </a:solidFill>
                <a:latin typeface="Arial" panose="020B0604020202020204" pitchFamily="34" charset="0"/>
              </a:rPr>
              <a:t>	raise </a:t>
            </a:r>
            <a:r>
              <a:rPr lang="en-IN" altLang="en-US" sz="2000" b="1" dirty="0" err="1">
                <a:solidFill>
                  <a:srgbClr val="C00000"/>
                </a:solidFill>
                <a:latin typeface="Arial" panose="020B0604020202020204" pitchFamily="34" charset="0"/>
              </a:rPr>
              <a:t>Networkerror</a:t>
            </a:r>
            <a:r>
              <a:rPr lang="en-IN" altLang="en-US" sz="2000" b="1" dirty="0">
                <a:solidFill>
                  <a:srgbClr val="C00000"/>
                </a:solidFill>
                <a:latin typeface="Arial" panose="020B0604020202020204" pitchFamily="34" charset="0"/>
              </a:rPr>
              <a:t>(" Bad hostname" )</a:t>
            </a:r>
            <a:br>
              <a:rPr lang="en-IN" altLang="en-US" sz="2000" b="1" dirty="0">
                <a:solidFill>
                  <a:srgbClr val="C00000"/>
                </a:solidFill>
                <a:latin typeface="Arial" panose="020B0604020202020204" pitchFamily="34" charset="0"/>
              </a:rPr>
            </a:br>
            <a:r>
              <a:rPr lang="en-IN" altLang="en-US" sz="2000" b="1" dirty="0">
                <a:solidFill>
                  <a:srgbClr val="C00000"/>
                </a:solidFill>
                <a:latin typeface="Arial" panose="020B0604020202020204" pitchFamily="34" charset="0"/>
              </a:rPr>
              <a:t>except </a:t>
            </a:r>
            <a:r>
              <a:rPr lang="en-IN" altLang="en-US" sz="2000" b="1" dirty="0" err="1">
                <a:solidFill>
                  <a:srgbClr val="C00000"/>
                </a:solidFill>
                <a:latin typeface="Arial" panose="020B0604020202020204" pitchFamily="34" charset="0"/>
              </a:rPr>
              <a:t>Networkerror</a:t>
            </a:r>
            <a:r>
              <a:rPr lang="en-IN" altLang="en-US" sz="2000" b="1" dirty="0">
                <a:solidFill>
                  <a:srgbClr val="C00000"/>
                </a:solidFill>
                <a:latin typeface="Arial" panose="020B0604020202020204" pitchFamily="34" charset="0"/>
              </a:rPr>
              <a:t>, e:</a:t>
            </a:r>
            <a:br>
              <a:rPr lang="en-IN" altLang="en-US" sz="2000" b="1" dirty="0">
                <a:solidFill>
                  <a:srgbClr val="C00000"/>
                </a:solidFill>
                <a:latin typeface="Arial" panose="020B0604020202020204" pitchFamily="34" charset="0"/>
              </a:rPr>
            </a:br>
            <a:r>
              <a:rPr lang="en-IN" altLang="en-US" sz="2000" b="1" dirty="0">
                <a:solidFill>
                  <a:srgbClr val="C00000"/>
                </a:solidFill>
                <a:latin typeface="Arial" panose="020B0604020202020204" pitchFamily="34" charset="0"/>
              </a:rPr>
              <a:t>	print e. </a:t>
            </a:r>
            <a:r>
              <a:rPr lang="en-IN" altLang="en-US" sz="2000" b="1" dirty="0" err="1">
                <a:solidFill>
                  <a:srgbClr val="C00000"/>
                </a:solidFill>
                <a:latin typeface="Arial" panose="020B0604020202020204" pitchFamily="34" charset="0"/>
              </a:rPr>
              <a:t>Args</a:t>
            </a:r>
            <a:endParaRPr lang="en-IN" altLang="en-US" sz="2000" b="1" dirty="0">
              <a:solidFill>
                <a:srgbClr val="C00000"/>
              </a:solidFill>
              <a:latin typeface="Arial" panose="020B0604020202020204" pitchFamily="34" charset="0"/>
            </a:endParaRPr>
          </a:p>
          <a:p>
            <a:pPr eaLnBrk="1" hangingPunct="1">
              <a:spcBef>
                <a:spcPct val="0"/>
              </a:spcBef>
              <a:buFontTx/>
              <a:buNone/>
            </a:pPr>
            <a:r>
              <a:rPr lang="en-IN" altLang="en-US" sz="2200" b="1" dirty="0">
                <a:solidFill>
                  <a:srgbClr val="00B050"/>
                </a:solidFill>
                <a:latin typeface="Arial" panose="020B0604020202020204" pitchFamily="34" charset="0"/>
              </a:rPr>
              <a:t>				</a:t>
            </a:r>
            <a:r>
              <a:rPr lang="en-IN" altLang="en-US" sz="2200" b="1" u="sng" dirty="0">
                <a:solidFill>
                  <a:srgbClr val="FF0000"/>
                </a:solidFill>
                <a:latin typeface="Arial" panose="020B0604020202020204" pitchFamily="34" charset="0"/>
              </a:rPr>
              <a:t>OUTPUT :</a:t>
            </a:r>
            <a:r>
              <a:rPr lang="en-IN" altLang="en-US" sz="2200" b="1" dirty="0">
                <a:solidFill>
                  <a:srgbClr val="FF0000"/>
                </a:solidFill>
                <a:latin typeface="Arial" panose="020B0604020202020204" pitchFamily="34" charset="0"/>
              </a:rPr>
              <a:t>  “Bad hostname </a:t>
            </a:r>
            <a:r>
              <a:rPr lang="en-IN" altLang="en-US" sz="2200" b="1" dirty="0">
                <a:solidFill>
                  <a:srgbClr val="00B050"/>
                </a:solidFill>
                <a:latin typeface="Arial" panose="020B0604020202020204" pitchFamily="34" charset="0"/>
              </a:rPr>
              <a:t>“</a:t>
            </a:r>
            <a:r>
              <a:rPr lang="en-IN" altLang="en-US" sz="2200" b="1" dirty="0">
                <a:solidFill>
                  <a:srgbClr val="C00000"/>
                </a:solidFill>
                <a:latin typeface="Arial" panose="020B0604020202020204" pitchFamily="34" charset="0"/>
              </a:rPr>
              <a:t/>
            </a:r>
            <a:br>
              <a:rPr lang="en-IN" altLang="en-US" sz="2200" b="1" dirty="0">
                <a:solidFill>
                  <a:srgbClr val="C00000"/>
                </a:solidFill>
                <a:latin typeface="Arial" panose="020B0604020202020204" pitchFamily="34" charset="0"/>
              </a:rPr>
            </a:br>
            <a:r>
              <a:rPr lang="en-IN" altLang="en-US" sz="2200" b="1" dirty="0">
                <a:solidFill>
                  <a:srgbClr val="C00000"/>
                </a:solidFill>
                <a:latin typeface="Arial" panose="020B0604020202020204" pitchFamily="34" charset="0"/>
              </a:rPr>
              <a:t/>
            </a:r>
            <a:br>
              <a:rPr lang="en-IN" altLang="en-US" sz="2200" b="1" dirty="0">
                <a:solidFill>
                  <a:srgbClr val="C00000"/>
                </a:solidFill>
                <a:latin typeface="Arial" panose="020B0604020202020204" pitchFamily="34" charset="0"/>
              </a:rPr>
            </a:br>
            <a:r>
              <a:rPr lang="en-IN" altLang="en-US" sz="2000" dirty="0">
                <a:latin typeface="Arial" panose="020B0604020202020204" pitchFamily="34" charset="0"/>
              </a:rPr>
              <a:t/>
            </a:r>
            <a:br>
              <a:rPr lang="en-IN" altLang="en-US" sz="2000" dirty="0">
                <a:latin typeface="Arial" panose="020B0604020202020204" pitchFamily="34" charset="0"/>
              </a:rPr>
            </a:br>
            <a:r>
              <a:rPr lang="en-IN" altLang="en-US" sz="2000" dirty="0">
                <a:latin typeface="Arial" panose="020B0604020202020204" pitchFamily="34" charset="0"/>
              </a:rPr>
              <a:t/>
            </a:r>
            <a:br>
              <a:rPr lang="en-IN" altLang="en-US" sz="2000" dirty="0">
                <a:latin typeface="Arial" panose="020B0604020202020204" pitchFamily="34" charset="0"/>
              </a:rPr>
            </a:br>
            <a:endParaRPr lang="en-IN" altLang="en-US" sz="2000" dirty="0">
              <a:solidFill>
                <a:srgbClr val="002060"/>
              </a:solidFill>
              <a:latin typeface="Arial" panose="020B0604020202020204" pitchFamily="34" charset="0"/>
            </a:endParaRPr>
          </a:p>
          <a:p>
            <a:pPr eaLnBrk="1" hangingPunct="1">
              <a:lnSpc>
                <a:spcPct val="150000"/>
              </a:lnSpc>
              <a:spcBef>
                <a:spcPct val="0"/>
              </a:spcBef>
              <a:buFontTx/>
              <a:buNone/>
            </a:pPr>
            <a:r>
              <a:rPr lang="en-IN" altLang="en-US" sz="2000" dirty="0">
                <a:solidFill>
                  <a:srgbClr val="002060"/>
                </a:solidFill>
                <a:latin typeface="Arial" panose="020B0604020202020204" pitchFamily="34" charset="0"/>
              </a:rPr>
              <a:t> </a:t>
            </a:r>
            <a:r>
              <a:rPr lang="en-IN" altLang="en-US" sz="2000" b="1" dirty="0">
                <a:solidFill>
                  <a:srgbClr val="242494"/>
                </a:solidFill>
                <a:latin typeface="Arial" panose="020B0604020202020204" pitchFamily="34" charset="0"/>
              </a:rPr>
              <a:t/>
            </a:r>
            <a:br>
              <a:rPr lang="en-IN" altLang="en-US" sz="2000" b="1" dirty="0">
                <a:solidFill>
                  <a:srgbClr val="242494"/>
                </a:solidFill>
                <a:latin typeface="Arial" panose="020B0604020202020204" pitchFamily="34" charset="0"/>
              </a:rPr>
            </a:br>
            <a:endParaRPr lang="en-US" altLang="en-US" sz="2000" b="1" dirty="0">
              <a:solidFill>
                <a:srgbClr val="242494"/>
              </a:solidFill>
              <a:latin typeface="Arial" panose="020B0604020202020204" pitchFamily="34" charset="0"/>
            </a:endParaRPr>
          </a:p>
        </p:txBody>
      </p:sp>
    </p:spTree>
    <p:extLst>
      <p:ext uri="{BB962C8B-B14F-4D97-AF65-F5344CB8AC3E}">
        <p14:creationId xmlns:p14="http://schemas.microsoft.com/office/powerpoint/2010/main" val="17580008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Exceptions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75</a:t>
            </a:fld>
            <a:endParaRPr/>
          </a:p>
        </p:txBody>
      </p:sp>
      <p:sp>
        <p:nvSpPr>
          <p:cNvPr id="2" name="object 414">
            <a:extLst>
              <a:ext uri="{FF2B5EF4-FFF2-40B4-BE49-F238E27FC236}">
                <a16:creationId xmlns:a16="http://schemas.microsoft.com/office/drawing/2014/main" xmlns="" id="{37FED58A-16EF-C90E-93A0-999AB5FEF6F7}"/>
              </a:ext>
            </a:extLst>
          </p:cNvPr>
          <p:cNvSpPr txBox="1">
            <a:spLocks/>
          </p:cNvSpPr>
          <p:nvPr/>
        </p:nvSpPr>
        <p:spPr>
          <a:xfrm>
            <a:off x="4402064" y="3677359"/>
            <a:ext cx="8151813" cy="627062"/>
          </a:xfrm>
          <a:prstGeom prst="rect">
            <a:avLst/>
          </a:prstGeom>
        </p:spPr>
        <p:txBody>
          <a:bodyPr tIns="12700"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IN" sz="4000" spc="-5" dirty="0">
                <a:solidFill>
                  <a:srgbClr val="FF3300"/>
                </a:solidFill>
              </a:rPr>
              <a:t>Module – 3 END </a:t>
            </a:r>
          </a:p>
        </p:txBody>
      </p:sp>
      <p:sp>
        <p:nvSpPr>
          <p:cNvPr id="4" name="object 414">
            <a:extLst>
              <a:ext uri="{FF2B5EF4-FFF2-40B4-BE49-F238E27FC236}">
                <a16:creationId xmlns:a16="http://schemas.microsoft.com/office/drawing/2014/main" xmlns="" id="{E9009B8E-510D-EF4A-DC82-C34DF2D4D761}"/>
              </a:ext>
            </a:extLst>
          </p:cNvPr>
          <p:cNvSpPr txBox="1">
            <a:spLocks/>
          </p:cNvSpPr>
          <p:nvPr/>
        </p:nvSpPr>
        <p:spPr>
          <a:xfrm>
            <a:off x="4402064" y="2553579"/>
            <a:ext cx="8151813" cy="627062"/>
          </a:xfrm>
          <a:prstGeom prst="rect">
            <a:avLst/>
          </a:prstGeom>
        </p:spPr>
        <p:txBody>
          <a:bodyPr tIns="12700"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IN" sz="4000" spc="-5">
                <a:solidFill>
                  <a:srgbClr val="FF3300"/>
                </a:solidFill>
              </a:rPr>
              <a:t>THANK YOU..</a:t>
            </a:r>
            <a:endParaRPr lang="en-IN" sz="4000" spc="-5" dirty="0">
              <a:solidFill>
                <a:srgbClr val="FF3300"/>
              </a:solidFill>
            </a:endParaRPr>
          </a:p>
        </p:txBody>
      </p:sp>
    </p:spTree>
    <p:extLst>
      <p:ext uri="{BB962C8B-B14F-4D97-AF65-F5344CB8AC3E}">
        <p14:creationId xmlns:p14="http://schemas.microsoft.com/office/powerpoint/2010/main" val="212750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2" name="Rectangle 5">
            <a:extLst>
              <a:ext uri="{FF2B5EF4-FFF2-40B4-BE49-F238E27FC236}">
                <a16:creationId xmlns:a16="http://schemas.microsoft.com/office/drawing/2014/main" xmlns="" id="{205E43D7-7C8C-DF4C-9B8A-C460D1D270B4}"/>
              </a:ext>
            </a:extLst>
          </p:cNvPr>
          <p:cNvSpPr txBox="1">
            <a:spLocks noChangeArrowheads="1"/>
          </p:cNvSpPr>
          <p:nvPr/>
        </p:nvSpPr>
        <p:spPr>
          <a:xfrm>
            <a:off x="581299" y="1273175"/>
            <a:ext cx="11249629" cy="5584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ltLang="en-US" sz="2400" u="sng" dirty="0">
                <a:solidFill>
                  <a:srgbClr val="FF0000"/>
                </a:solidFill>
              </a:rPr>
              <a:t>Defining classes</a:t>
            </a:r>
            <a:endParaRPr lang="en-IN" altLang="en-US" sz="2400" dirty="0">
              <a:solidFill>
                <a:schemeClr val="tx1"/>
              </a:solidFill>
            </a:endParaRPr>
          </a:p>
          <a:p>
            <a:endParaRPr lang="en-IN" altLang="en-US" sz="2400" u="sng" dirty="0">
              <a:solidFill>
                <a:srgbClr val="FF0000"/>
              </a:solidFill>
            </a:endParaRPr>
          </a:p>
          <a:p>
            <a:r>
              <a:rPr lang="en-US" altLang="en-US" sz="2400" dirty="0">
                <a:solidFill>
                  <a:schemeClr val="tx1"/>
                </a:solidFill>
              </a:rPr>
              <a:t>In Python, a class is defined by using the keyword class. Every class has a unique name followed by a colon ( : ).</a:t>
            </a:r>
          </a:p>
          <a:p>
            <a:endParaRPr lang="en-US" altLang="en-US" sz="2400" dirty="0">
              <a:solidFill>
                <a:schemeClr val="tx1"/>
              </a:solidFill>
            </a:endParaRPr>
          </a:p>
          <a:p>
            <a:r>
              <a:rPr lang="en-US" altLang="en-US" sz="2400" b="1" u="sng" dirty="0">
                <a:solidFill>
                  <a:srgbClr val="00B050"/>
                </a:solidFill>
              </a:rPr>
              <a:t>Syntax:</a:t>
            </a:r>
          </a:p>
          <a:p>
            <a:r>
              <a:rPr lang="en-US" altLang="en-US" sz="2400" dirty="0">
                <a:solidFill>
                  <a:schemeClr val="tx1"/>
                </a:solidFill>
              </a:rPr>
              <a:t>class </a:t>
            </a:r>
            <a:r>
              <a:rPr lang="en-US" altLang="en-US" sz="2400" dirty="0" err="1">
                <a:solidFill>
                  <a:srgbClr val="00B0F0"/>
                </a:solidFill>
              </a:rPr>
              <a:t>class_name</a:t>
            </a:r>
            <a:r>
              <a:rPr lang="en-US" altLang="en-US" sz="2400" dirty="0">
                <a:solidFill>
                  <a:schemeClr val="tx1"/>
                </a:solidFill>
              </a:rPr>
              <a:t>:</a:t>
            </a:r>
          </a:p>
          <a:p>
            <a:r>
              <a:rPr lang="en-US" altLang="en-US" sz="2400" dirty="0">
                <a:solidFill>
                  <a:schemeClr val="tx1"/>
                </a:solidFill>
              </a:rPr>
              <a:t>	statement_1</a:t>
            </a:r>
          </a:p>
          <a:p>
            <a:r>
              <a:rPr lang="en-US" altLang="en-US" sz="2400" dirty="0">
                <a:solidFill>
                  <a:schemeClr val="tx1"/>
                </a:solidFill>
              </a:rPr>
              <a:t>	statement_2</a:t>
            </a:r>
          </a:p>
          <a:p>
            <a:r>
              <a:rPr lang="en-US" altLang="en-US" sz="2400" dirty="0">
                <a:solidFill>
                  <a:schemeClr val="tx1"/>
                </a:solidFill>
              </a:rPr>
              <a:t>	…………..</a:t>
            </a:r>
          </a:p>
          <a:p>
            <a:r>
              <a:rPr lang="en-US" altLang="en-US" sz="2400" dirty="0">
                <a:solidFill>
                  <a:schemeClr val="tx1"/>
                </a:solidFill>
              </a:rPr>
              <a:t>	…………..</a:t>
            </a:r>
          </a:p>
          <a:p>
            <a:r>
              <a:rPr lang="en-US" altLang="en-US" sz="2400" dirty="0">
                <a:solidFill>
                  <a:schemeClr val="tx1"/>
                </a:solidFill>
              </a:rPr>
              <a:t>	</a:t>
            </a:r>
            <a:r>
              <a:rPr lang="en-US" altLang="en-US" sz="2400" dirty="0" err="1">
                <a:solidFill>
                  <a:schemeClr val="tx1"/>
                </a:solidFill>
              </a:rPr>
              <a:t>statement_n</a:t>
            </a:r>
            <a:endParaRPr lang="en-US" altLang="en-US" sz="2400" dirty="0">
              <a:solidFill>
                <a:schemeClr val="tx1"/>
              </a:solidFill>
            </a:endParaRPr>
          </a:p>
        </p:txBody>
      </p:sp>
      <p:sp>
        <p:nvSpPr>
          <p:cNvPr id="5" name="TextBox 4">
            <a:extLst>
              <a:ext uri="{FF2B5EF4-FFF2-40B4-BE49-F238E27FC236}">
                <a16:creationId xmlns:a16="http://schemas.microsoft.com/office/drawing/2014/main" xmlns="" id="{45E84D3A-EC58-BA0B-2C9B-2CD7D2066DA1}"/>
              </a:ext>
            </a:extLst>
          </p:cNvPr>
          <p:cNvSpPr txBox="1"/>
          <p:nvPr/>
        </p:nvSpPr>
        <p:spPr>
          <a:xfrm>
            <a:off x="6206113" y="3302390"/>
            <a:ext cx="6098344" cy="1785104"/>
          </a:xfrm>
          <a:prstGeom prst="rect">
            <a:avLst/>
          </a:prstGeom>
          <a:noFill/>
        </p:spPr>
        <p:txBody>
          <a:bodyPr wrap="square">
            <a:spAutoFit/>
          </a:bodyPr>
          <a:lstStyle/>
          <a:p>
            <a:r>
              <a:rPr lang="en-IN" sz="2400" b="1" u="sng" dirty="0">
                <a:solidFill>
                  <a:srgbClr val="00B050"/>
                </a:solidFill>
              </a:rPr>
              <a:t>Example: Program to define a class</a:t>
            </a:r>
          </a:p>
          <a:p>
            <a:endParaRPr lang="en-IN" dirty="0"/>
          </a:p>
          <a:p>
            <a:r>
              <a:rPr lang="en-IN" sz="2400" dirty="0">
                <a:solidFill>
                  <a:schemeClr val="tx1"/>
                </a:solidFill>
              </a:rPr>
              <a:t>class </a:t>
            </a:r>
            <a:r>
              <a:rPr lang="en-IN" sz="2400" dirty="0">
                <a:solidFill>
                  <a:srgbClr val="00B0F0"/>
                </a:solidFill>
              </a:rPr>
              <a:t>Sample</a:t>
            </a:r>
            <a:r>
              <a:rPr lang="en-IN" sz="2400" dirty="0">
                <a:solidFill>
                  <a:schemeClr val="tx1"/>
                </a:solidFill>
              </a:rPr>
              <a:t>:</a:t>
            </a:r>
          </a:p>
          <a:p>
            <a:endParaRPr lang="en-IN" sz="2400" dirty="0">
              <a:solidFill>
                <a:schemeClr val="tx1"/>
              </a:solidFill>
            </a:endParaRPr>
          </a:p>
          <a:p>
            <a:r>
              <a:rPr lang="en-IN" sz="2400" dirty="0">
                <a:solidFill>
                  <a:schemeClr val="tx1"/>
                </a:solidFill>
              </a:rPr>
              <a:t>	x, y = 10, 20 # class variables</a:t>
            </a:r>
          </a:p>
        </p:txBody>
      </p:sp>
      <p:cxnSp>
        <p:nvCxnSpPr>
          <p:cNvPr id="7" name="Straight Connector 6">
            <a:extLst>
              <a:ext uri="{FF2B5EF4-FFF2-40B4-BE49-F238E27FC236}">
                <a16:creationId xmlns:a16="http://schemas.microsoft.com/office/drawing/2014/main" xmlns="" id="{F9645EA8-740B-FD1F-4A83-02104FAA4729}"/>
              </a:ext>
            </a:extLst>
          </p:cNvPr>
          <p:cNvCxnSpPr/>
          <p:nvPr/>
        </p:nvCxnSpPr>
        <p:spPr>
          <a:xfrm>
            <a:off x="5373858" y="3429000"/>
            <a:ext cx="0" cy="3098409"/>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63432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p:nvPr/>
        </p:nvSpPr>
        <p:spPr>
          <a:xfrm>
            <a:off x="0" y="132571"/>
            <a:ext cx="12192000" cy="8083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lang="en-IN" altLang="en-US" sz="3200" b="1" dirty="0">
              <a:solidFill>
                <a:schemeClr val="lt1"/>
              </a:solidFill>
              <a:latin typeface="Gill Sans"/>
            </a:endParaRPr>
          </a:p>
          <a:p>
            <a:pPr marL="0" marR="0" lvl="0" indent="0" algn="ctr" rtl="0">
              <a:lnSpc>
                <a:spcPct val="100000"/>
              </a:lnSpc>
              <a:spcBef>
                <a:spcPts val="0"/>
              </a:spcBef>
              <a:spcAft>
                <a:spcPts val="0"/>
              </a:spcAft>
              <a:buClr>
                <a:srgbClr val="000000"/>
              </a:buClr>
              <a:buSzPts val="3200"/>
              <a:buFont typeface="Arial"/>
              <a:buNone/>
            </a:pPr>
            <a:r>
              <a:rPr lang="en-IN" altLang="en-US" sz="3200" b="1" dirty="0">
                <a:solidFill>
                  <a:schemeClr val="lt1"/>
                </a:solidFill>
                <a:latin typeface="Gill Sans"/>
              </a:rPr>
              <a:t>Classes and Objects</a:t>
            </a:r>
            <a:r>
              <a:rPr lang="en-IN" altLang="en-US" sz="3200" dirty="0">
                <a:latin typeface="Arial" panose="020B0604020202020204" pitchFamily="34" charset="0"/>
                <a:cs typeface="Arial" panose="020B0604020202020204" pitchFamily="34" charset="0"/>
              </a:rPr>
              <a:t/>
            </a:r>
            <a:br>
              <a:rPr lang="en-IN" altLang="en-US" sz="3200" dirty="0">
                <a:latin typeface="Arial" panose="020B0604020202020204" pitchFamily="34" charset="0"/>
                <a:cs typeface="Arial" panose="020B0604020202020204" pitchFamily="34" charset="0"/>
              </a:rPr>
            </a:br>
            <a:endParaRPr lang="en-US" sz="3200" b="0" i="0" u="none" strike="noStrike" cap="none" dirty="0">
              <a:solidFill>
                <a:schemeClr val="lt1"/>
              </a:solidFill>
              <a:latin typeface="Gill Sans"/>
              <a:ea typeface="Gill Sans"/>
              <a:cs typeface="Gill Sans"/>
              <a:sym typeface="Gill Sans"/>
            </a:endParaRPr>
          </a:p>
        </p:txBody>
      </p:sp>
      <p:sp>
        <p:nvSpPr>
          <p:cNvPr id="82" name="Google Shape;82;p3"/>
          <p:cNvSpPr txBox="1">
            <a:spLocks noGrp="1"/>
          </p:cNvSpPr>
          <p:nvPr>
            <p:ph type="sldNum" idx="4294967295"/>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2" name="Rectangle 5">
            <a:extLst>
              <a:ext uri="{FF2B5EF4-FFF2-40B4-BE49-F238E27FC236}">
                <a16:creationId xmlns:a16="http://schemas.microsoft.com/office/drawing/2014/main" xmlns="" id="{6485AFDC-DFA1-B311-F74C-0E275C1BA746}"/>
              </a:ext>
            </a:extLst>
          </p:cNvPr>
          <p:cNvSpPr txBox="1">
            <a:spLocks noChangeArrowheads="1"/>
          </p:cNvSpPr>
          <p:nvPr/>
        </p:nvSpPr>
        <p:spPr>
          <a:xfrm>
            <a:off x="460961" y="1140604"/>
            <a:ext cx="11398104" cy="5584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altLang="en-US" sz="2400" u="sng" dirty="0">
                <a:solidFill>
                  <a:srgbClr val="FF0000"/>
                </a:solidFill>
              </a:rPr>
              <a:t>Defining classes </a:t>
            </a:r>
            <a:endParaRPr lang="en-IN" altLang="en-US" sz="2400" dirty="0">
              <a:solidFill>
                <a:schemeClr val="tx1"/>
              </a:solidFill>
            </a:endParaRPr>
          </a:p>
          <a:p>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The statement in a class definition may be a variable declaration, decision control, loop or even a function definition.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Variables defined inside a class are called as “Class Variable” and functions are called as “Methods”.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Class variable and methods are together known as members of the class.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The class members should be accessed through objects or instance of class. </a:t>
            </a:r>
          </a:p>
          <a:p>
            <a:pPr marL="342900" indent="-342900">
              <a:buFont typeface="Arial" panose="020B0604020202020204" pitchFamily="34" charset="0"/>
              <a:buChar char="•"/>
            </a:pPr>
            <a:endParaRPr lang="en-US" altLang="en-US" sz="2400" dirty="0">
              <a:solidFill>
                <a:schemeClr val="tx1"/>
              </a:solidFill>
            </a:endParaRPr>
          </a:p>
          <a:p>
            <a:pPr marL="342900" indent="-342900">
              <a:buFont typeface="Arial" panose="020B0604020202020204" pitchFamily="34" charset="0"/>
              <a:buChar char="•"/>
            </a:pPr>
            <a:r>
              <a:rPr lang="en-US" altLang="en-US" sz="2400" dirty="0">
                <a:solidFill>
                  <a:schemeClr val="tx1"/>
                </a:solidFill>
              </a:rPr>
              <a:t>A class can be defined anywhere in a Python program.</a:t>
            </a:r>
          </a:p>
        </p:txBody>
      </p:sp>
    </p:spTree>
    <p:extLst>
      <p:ext uri="{BB962C8B-B14F-4D97-AF65-F5344CB8AC3E}">
        <p14:creationId xmlns:p14="http://schemas.microsoft.com/office/powerpoint/2010/main" val="601777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1669</TotalTime>
  <Words>4017</Words>
  <Application>Microsoft Office PowerPoint</Application>
  <PresentationFormat>Custom</PresentationFormat>
  <Paragraphs>1111</Paragraphs>
  <Slides>75</Slides>
  <Notes>73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75</vt:i4>
      </vt:variant>
    </vt:vector>
  </HeadingPairs>
  <TitlesOfParts>
    <vt:vector size="93" baseType="lpstr">
      <vt:lpstr>Arial</vt:lpstr>
      <vt:lpstr>times new roman</vt:lpstr>
      <vt:lpstr>Arial Unicode MS</vt:lpstr>
      <vt:lpstr>Helvetica Neue</vt:lpstr>
      <vt:lpstr>Calibri</vt:lpstr>
      <vt:lpstr>Libre Franklin</vt:lpstr>
      <vt:lpstr>erdana</vt:lpstr>
      <vt:lpstr>inter-bold</vt:lpstr>
      <vt:lpstr>inter-regular</vt:lpstr>
      <vt:lpstr>Courier New</vt:lpstr>
      <vt:lpstr>Gill Sans</vt:lpstr>
      <vt:lpstr>Metropolis</vt:lpstr>
      <vt:lpstr>Wingdings</vt:lpstr>
      <vt:lpstr>Consolas</vt:lpstr>
      <vt:lpstr>Source Sans Pro</vt:lpstr>
      <vt:lpstr>Nunito</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 SHANKAR</dc:creator>
  <cp:lastModifiedBy>PCB</cp:lastModifiedBy>
  <cp:revision>36</cp:revision>
  <dcterms:modified xsi:type="dcterms:W3CDTF">2023-05-18T07:19:23Z</dcterms:modified>
</cp:coreProperties>
</file>