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7" r:id="rId2"/>
    <p:sldId id="258" r:id="rId3"/>
    <p:sldId id="259" r:id="rId4"/>
    <p:sldId id="260" r:id="rId5"/>
    <p:sldId id="318" r:id="rId6"/>
    <p:sldId id="337" r:id="rId7"/>
    <p:sldId id="262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59" r:id="rId27"/>
    <p:sldId id="355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6" r:id="rId43"/>
    <p:sldId id="263" r:id="rId44"/>
    <p:sldId id="264" r:id="rId45"/>
    <p:sldId id="265" r:id="rId46"/>
    <p:sldId id="266" r:id="rId47"/>
    <p:sldId id="267" r:id="rId48"/>
    <p:sldId id="357" r:id="rId49"/>
    <p:sldId id="308" r:id="rId50"/>
    <p:sldId id="307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58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5" autoAdjust="0"/>
    <p:restoredTop sz="96953" autoAdjust="0"/>
  </p:normalViewPr>
  <p:slideViewPr>
    <p:cSldViewPr snapToObjects="1">
      <p:cViewPr varScale="1">
        <p:scale>
          <a:sx n="71" d="100"/>
          <a:sy n="71" d="100"/>
        </p:scale>
        <p:origin x="-7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B0005-4F3B-F745-922C-5F4B4B1DA42B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59DD4-D4DE-0449-AD09-D3EDDDCB36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7DCB6-6BD5-7343-A105-A60136B432A0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0443A-5B8C-AA41-A67E-678966F3A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443A-5B8C-AA41-A67E-678966F3AD4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02166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02166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021665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02166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70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200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3D1ADAF-03FC-7F43-AA8E-24156DF893CA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1672-2606-A74B-B83D-28A139F5D318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79CB-6C9B-9144-AD22-E063115EB40B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08B3-980C-E045-95E9-EA1F4D6AB003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D61E-AD38-6045-8BA5-DF5421D74B28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54B0-DF84-8740-BD76-92C71C01E9D8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CF50-F44E-214B-BEE3-D995B055E338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97A2-7368-2A4E-B9EB-FC1DBACAFD34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1C62-D53F-354F-813F-4278498719E3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3F67-5498-624C-9530-1FA30D85F835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A1C6-04D5-D040-89FA-AA01DD275C0D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B612-B20A-AA41-A607-B50BB746ADE0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66EB-4734-F04F-A7AC-5BD7B51578B7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70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7061978D-28E0-D74E-AF2D-48A830DED2C7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F4E-65C7-7749-8282-9E17C5D2C2F3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B6-3B09-6B4A-9D98-52C18C20D84A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85E-9961-5B4E-9DF8-7D946840D3A3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60E2-4CC2-D545-A616-081AD09FFDA6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4254-00F5-1940-A6E0-3A9482D78D00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1AA0-ED9C-6449-8829-E2ECF22777BE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D05D440B-AA1F-DF41-95E8-0F4F3AEDF6F0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83709CE8-B324-0140-8A95-DD41DB697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67056"/>
            <a:ext cx="7010400" cy="1914144"/>
          </a:xfrm>
        </p:spPr>
        <p:txBody>
          <a:bodyPr/>
          <a:lstStyle/>
          <a:p>
            <a:pPr algn="ctr"/>
            <a:r>
              <a:rPr lang="en-US" dirty="0" smtClean="0">
                <a:latin typeface="Chalkduster"/>
                <a:cs typeface="Chalkduster"/>
              </a:rPr>
              <a:t>Traffic Management </a:t>
            </a:r>
            <a:r>
              <a:rPr lang="en-US" dirty="0" smtClean="0">
                <a:latin typeface="Chalkduster"/>
                <a:cs typeface="Chalkduster"/>
              </a:rPr>
              <a:t>System</a:t>
            </a:r>
            <a:br>
              <a:rPr lang="en-US" dirty="0" smtClean="0">
                <a:latin typeface="Chalkduster"/>
                <a:cs typeface="Chalkduster"/>
              </a:rPr>
            </a:br>
            <a:r>
              <a:rPr lang="en-US" dirty="0" smtClean="0">
                <a:latin typeface="Chalkduster"/>
                <a:cs typeface="Chalkduster"/>
              </a:rPr>
              <a:t>Use case Diagram(Week7)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056632"/>
            <a:ext cx="7467600" cy="24109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pple Casual"/>
                <a:cs typeface="Apple Casual"/>
              </a:rPr>
              <a:t>ISD Project: CSE A2</a:t>
            </a:r>
          </a:p>
          <a:p>
            <a:pPr algn="ctr"/>
            <a:r>
              <a:rPr lang="en-US" dirty="0" smtClean="0">
                <a:latin typeface="Apple Casual"/>
                <a:cs typeface="Apple Casual"/>
              </a:rPr>
              <a:t>Student IDs: 1005032, 1005036, 1005042, 1005050</a:t>
            </a:r>
            <a:endParaRPr lang="en-US" dirty="0">
              <a:latin typeface="Apple Casual"/>
              <a:cs typeface="Apple Casu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Documentation of the use-case(1.1) course of events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Conclusion: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concludes when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 is logged into their respective account.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Post-condition:</a:t>
            </a:r>
            <a:r>
              <a:rPr lang="en-US" sz="3200" dirty="0" smtClean="0">
                <a:latin typeface="+mn-lt"/>
              </a:rPr>
              <a:t>show actor the respective personal account to access communication.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 issues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3200" dirty="0" smtClean="0">
                <a:latin typeface="+mn-lt"/>
              </a:rPr>
              <a:t>GUI will be provided in the website to log in, a Mobile app will be provided to log in from mobile devices.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7620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1.2 Update Road Network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2296886"/>
          <a:ext cx="8229600" cy="3722914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name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and price</a:t>
                      </a:r>
                      <a:endParaRPr lang="en-US" sz="2000" kern="10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1.2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HIGH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 Actor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DMP, RU, AU, RHD 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System Actor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RHD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620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Actors can update</a:t>
                      </a:r>
                      <a:r>
                        <a:rPr lang="en-US" sz="2000" kern="1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connectivity of roads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ADM,RHD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Typical Course of Events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33400" y="2362200"/>
          <a:ext cx="8153400" cy="16002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076700"/>
                <a:gridCol w="4076700"/>
              </a:tblGrid>
              <a:tr h="800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 Action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 Action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1.Update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road network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2.Road network updated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Documentation of the use-case(1.2) course of events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Conclusion: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concludes when system updates the road network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 issues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 database should be made and GUI on a website and a mobile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be provided to allow actors to update the database of road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network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88157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1.3 Update Road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 Maintenance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/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</a:b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halkduster"/>
              <a:ea typeface="+mj-ea"/>
              <a:cs typeface="Chalkduster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1915886"/>
          <a:ext cx="8229600" cy="3722914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name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and price</a:t>
                      </a:r>
                      <a:endParaRPr lang="en-US" sz="2000" kern="10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1.3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High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 Actor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DMP, RU, AU, RHD 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System Actor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RHD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620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Actors can update which</a:t>
                      </a:r>
                      <a:r>
                        <a:rPr lang="en-US" sz="2000" kern="1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roads are under maintenance currently 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RHD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Typical Course of Events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2438400"/>
          <a:ext cx="8229600" cy="138684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 Action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 Action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1.Update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list of roads under maintenance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List of roads under maintenance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updated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Documentation of the use-case(1.3) course of events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00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000" b="1" dirty="0" smtClean="0"/>
              <a:t>Conclusion</a:t>
            </a:r>
            <a:r>
              <a:rPr lang="en-US" sz="3000" b="1" dirty="0"/>
              <a:t>:</a:t>
            </a:r>
            <a:r>
              <a:rPr lang="en-US" sz="3000" dirty="0"/>
              <a:t> concludes when system updates the </a:t>
            </a:r>
            <a:r>
              <a:rPr lang="en-US" sz="3000" dirty="0" smtClean="0"/>
              <a:t>roads under maintenance</a:t>
            </a:r>
            <a:endParaRPr lang="en-US" sz="30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0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000" b="1" dirty="0"/>
              <a:t>Implementation issues</a:t>
            </a:r>
            <a:r>
              <a:rPr lang="en-US" sz="3000" dirty="0"/>
              <a:t>: A database should be made and GUI on a website and a mobile app will be provided to allow actors to update the database of roads under maintenance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4572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1.4 Update Jam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</a:b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halkduster"/>
              <a:ea typeface="+mj-ea"/>
              <a:cs typeface="Chalkduster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1992086"/>
          <a:ext cx="8229600" cy="3831771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name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and price</a:t>
                      </a:r>
                      <a:endParaRPr lang="en-US" sz="2000" kern="10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1.4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HIGH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 Actor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DMP, RU, AU, RHD 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System Actor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ADM,AU,RU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620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Actors can update</a:t>
                      </a:r>
                      <a:r>
                        <a:rPr lang="en-US" sz="2000" kern="1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condition of jam in a certain road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ADM,ATH,REG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Typical Course of Events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2590800"/>
          <a:ext cx="8229600" cy="169164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 Action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 Action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 Update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the Jam Data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 Jam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data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updated according to the weight(significance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quotient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)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of the actor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Documentation of the use-case(1.4) course of events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219438"/>
            <a:ext cx="7772400" cy="328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="1" dirty="0"/>
              <a:t>Conclusion:</a:t>
            </a:r>
            <a:r>
              <a:rPr lang="en-US" sz="2800" dirty="0"/>
              <a:t> concludes when system updates </a:t>
            </a:r>
            <a:r>
              <a:rPr lang="en-US" sz="2800" dirty="0" smtClean="0"/>
              <a:t>the jam data.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="1" dirty="0"/>
              <a:t>Implementation issues</a:t>
            </a:r>
            <a:r>
              <a:rPr lang="en-US" sz="2800" dirty="0"/>
              <a:t>: A database should be made and GUI on a website and a mobile app will be provided to allow actors to update the database of </a:t>
            </a:r>
            <a:r>
              <a:rPr lang="en-US" sz="2800" dirty="0" smtClean="0"/>
              <a:t>jam data according to their significance.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Subsystems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010400" cy="3810000"/>
          </a:xfrm>
        </p:spPr>
        <p:txBody>
          <a:bodyPr/>
          <a:lstStyle/>
          <a:p>
            <a:r>
              <a:rPr lang="en-US" dirty="0" smtClean="0"/>
              <a:t>Road network and updating jam subsystem</a:t>
            </a:r>
          </a:p>
          <a:p>
            <a:r>
              <a:rPr lang="en-US" dirty="0" smtClean="0"/>
              <a:t>Query Subsystem</a:t>
            </a:r>
          </a:p>
          <a:p>
            <a:r>
              <a:rPr lang="en-US" dirty="0" smtClean="0"/>
              <a:t>Complain subsystem</a:t>
            </a:r>
          </a:p>
          <a:p>
            <a:r>
              <a:rPr lang="en-US" dirty="0" smtClean="0"/>
              <a:t>Highway assistance subsystem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4572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1.5 Update Special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 Case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/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</a:b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halkduster"/>
              <a:ea typeface="+mj-ea"/>
              <a:cs typeface="Chalkduster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1600200"/>
          <a:ext cx="8229600" cy="432162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name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and price</a:t>
                      </a:r>
                      <a:endParaRPr lang="en-US" sz="2000" kern="10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1.5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High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 Actor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DMP, RU, AU, RHD 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System Actor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DMP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620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Actors can update</a:t>
                      </a:r>
                      <a:r>
                        <a:rPr lang="en-US" sz="2000" kern="1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which roads will be unavailable to normal users due to arrival of a V.V.I.P during a certain a period of time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DMP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Typical Course of Events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2514600"/>
          <a:ext cx="8229600" cy="13716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 Action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 Action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 Update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the Special Cases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 Special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cases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updated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Documentation of the use-case(1.5) course of events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Conclusion: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concludes when system updates the special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Post-condition:</a:t>
            </a:r>
            <a:r>
              <a:rPr lang="en-US" sz="3000" kern="100" dirty="0" smtClean="0">
                <a:ea typeface="SimSun"/>
              </a:rPr>
              <a:t>system will show to users which roads </a:t>
            </a:r>
            <a:r>
              <a:rPr lang="en-US" sz="3000" kern="100" baseline="0" dirty="0" smtClean="0">
                <a:ea typeface="SimSun"/>
              </a:rPr>
              <a:t>will be unavailable to normal users due to arrival of a V.V.I.P during a certain a period of time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 issues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GUI on a website will and a mobile app will be provided to actors to update the special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halkduster"/>
                <a:cs typeface="Chalkduster"/>
              </a:rPr>
              <a:t>1.6 Update Vehicle Network</a:t>
            </a:r>
            <a:br>
              <a:rPr lang="en-US" sz="3600" dirty="0" smtClean="0">
                <a:latin typeface="Chalkduster"/>
                <a:cs typeface="Chalkduster"/>
              </a:rPr>
            </a:br>
            <a:endParaRPr lang="en-US" sz="3600" dirty="0">
              <a:latin typeface="Chalkduster"/>
              <a:cs typeface="Chalkdus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839686"/>
          <a:ext cx="7313612" cy="3722914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656806"/>
                <a:gridCol w="3656806"/>
              </a:tblGrid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name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and price</a:t>
                      </a:r>
                      <a:endParaRPr lang="en-US" sz="2000" kern="10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1.6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Medium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 Actor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DMP, RU, AU, RHD 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System Actor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RHD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620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Actors can update</a:t>
                      </a:r>
                      <a:r>
                        <a:rPr lang="en-US" sz="2000" kern="1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allowed and available vehicles in a certain road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>
                <a:latin typeface="Chalkduster"/>
                <a:cs typeface="Chalkduster"/>
              </a:rPr>
              <a:t>Typical Course of Events</a:t>
            </a:r>
            <a:endParaRPr lang="en-US" sz="3900" dirty="0">
              <a:latin typeface="Chalkduster"/>
              <a:cs typeface="Chalkdus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667000"/>
          <a:ext cx="8229600" cy="13716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 Action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 Action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 Update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the vehicle network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 Vehicle network updated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>
                <a:latin typeface="Chalkduster"/>
                <a:cs typeface="Chalkduster"/>
              </a:rPr>
              <a:t>Documentation of the use-case(1.6) course of events</a:t>
            </a:r>
            <a:endParaRPr lang="en-US" sz="3400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3000" b="1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3000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sz="3000" dirty="0" smtClean="0">
                <a:latin typeface="+mn-lt"/>
              </a:rPr>
              <a:t> concludes when system updates the vehicle network</a:t>
            </a:r>
          </a:p>
          <a:p>
            <a:r>
              <a:rPr lang="en-US" sz="3000" b="1" dirty="0" smtClean="0">
                <a:solidFill>
                  <a:schemeClr val="tx1"/>
                </a:solidFill>
                <a:latin typeface="+mn-lt"/>
              </a:rPr>
              <a:t>Post-condition:</a:t>
            </a:r>
            <a:r>
              <a:rPr lang="en-US" sz="3000" dirty="0" smtClean="0">
                <a:latin typeface="+mn-lt"/>
              </a:rPr>
              <a:t> show users the respective available and allowed vehicles on the road of user’s choice</a:t>
            </a:r>
          </a:p>
          <a:p>
            <a:r>
              <a:rPr lang="en-US" sz="3000" b="1" dirty="0" smtClean="0">
                <a:solidFill>
                  <a:schemeClr val="tx1"/>
                </a:solidFill>
                <a:latin typeface="+mn-lt"/>
              </a:rPr>
              <a:t>Implementation issues</a:t>
            </a:r>
            <a:r>
              <a:rPr lang="en-US" sz="3000" dirty="0" smtClean="0">
                <a:solidFill>
                  <a:schemeClr val="tx1"/>
                </a:solidFill>
                <a:latin typeface="+mn-lt"/>
              </a:rPr>
              <a:t>: A database should be made and GUI on a website will allow actors to update the database of vehicles </a:t>
            </a:r>
            <a:endParaRPr lang="en-US" sz="3000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1752600"/>
            <a:ext cx="6477000" cy="1914144"/>
          </a:xfrm>
        </p:spPr>
        <p:txBody>
          <a:bodyPr/>
          <a:lstStyle/>
          <a:p>
            <a:pPr algn="ctr"/>
            <a:r>
              <a:rPr lang="en-US" dirty="0" smtClean="0">
                <a:latin typeface="Chalkduster"/>
                <a:cs typeface="Chalkduster"/>
              </a:rPr>
              <a:t>Thank you</a:t>
            </a:r>
            <a:endParaRPr lang="en-US" dirty="0">
              <a:latin typeface="Chalkduster"/>
              <a:cs typeface="Chalkdus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543800" cy="5287962"/>
          </a:xfrm>
        </p:spPr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Subsystem 2:</a:t>
            </a:r>
            <a:br>
              <a:rPr lang="en-US" dirty="0" smtClean="0">
                <a:latin typeface="Chalkduster"/>
                <a:cs typeface="Chalkduster"/>
              </a:rPr>
            </a:br>
            <a:r>
              <a:rPr lang="en-US" dirty="0" smtClean="0">
                <a:latin typeface="Chalkduster"/>
                <a:cs typeface="Chalkduster"/>
              </a:rPr>
              <a:t/>
            </a:r>
            <a:br>
              <a:rPr lang="en-US" dirty="0" smtClean="0">
                <a:latin typeface="Chalkduster"/>
                <a:cs typeface="Chalkduster"/>
              </a:rPr>
            </a:br>
            <a:r>
              <a:rPr lang="en-US" dirty="0" smtClean="0">
                <a:latin typeface="Chalkduster"/>
                <a:cs typeface="Chalkduster"/>
              </a:rPr>
              <a:t>Query Subsystem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004444" cy="838200"/>
          </a:xfrm>
        </p:spPr>
        <p:txBody>
          <a:bodyPr/>
          <a:lstStyle/>
          <a:p>
            <a:r>
              <a:rPr lang="en-US" sz="3200" dirty="0" smtClean="0">
                <a:latin typeface="Chalkduster"/>
                <a:cs typeface="Chalkduster"/>
              </a:rPr>
              <a:t>2. Query Subsystem : Use Case </a:t>
            </a:r>
            <a:endParaRPr lang="en-US" sz="3200" dirty="0">
              <a:latin typeface="Chalkduster"/>
              <a:cs typeface="Chalkduster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328787179"/>
              </p:ext>
            </p:extLst>
          </p:nvPr>
        </p:nvGraphicFramePr>
        <p:xfrm>
          <a:off x="533400" y="1224902"/>
          <a:ext cx="8305800" cy="535369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307394"/>
                <a:gridCol w="2076450"/>
                <a:gridCol w="2460978"/>
                <a:gridCol w="2460978"/>
              </a:tblGrid>
              <a:tr h="7943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Name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Participant Actors and Roles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1214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2.1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Query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for Jam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Show the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routes that are jam at that moment. 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RU, NU  query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for jam via abstract user 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1214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2.2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Query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for Optimal Path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Show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 optimal or minimum distance  from source t destination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AU,RU, NU query for jam via abstract user </a:t>
                      </a:r>
                    </a:p>
                  </a:txBody>
                  <a:tcPr/>
                </a:tc>
              </a:tr>
              <a:tr h="7943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2.3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Query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for Available Path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Show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paths those are jam free  at that moment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RU, NU query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for jam via abstract user 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1214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2.4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Query for Vehicles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Ensure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user about a vehicle in emergency or normal cases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RU, NU query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for jam via abstract user 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62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-457200"/>
            <a:ext cx="8534400" cy="1600200"/>
          </a:xfrm>
        </p:spPr>
        <p:txBody>
          <a:bodyPr/>
          <a:lstStyle/>
          <a:p>
            <a:r>
              <a:rPr lang="en-US" sz="3000" dirty="0" smtClean="0">
                <a:latin typeface="Chalkduster"/>
                <a:cs typeface="Chalkduster"/>
              </a:rPr>
              <a:t>Use-Case Diagram of Query Subsystem</a:t>
            </a:r>
            <a:endParaRPr lang="en-US" sz="3000" dirty="0">
              <a:latin typeface="Chalkduster"/>
              <a:cs typeface="Chalkduster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55700"/>
            <a:ext cx="7677175" cy="484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2806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duster"/>
                <a:cs typeface="Chalkduster"/>
              </a:rPr>
              <a:t>Actors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3613" cy="46656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Subscribed</a:t>
            </a:r>
          </a:p>
          <a:p>
            <a:pPr lvl="1"/>
            <a:r>
              <a:rPr lang="en-US" dirty="0" smtClean="0"/>
              <a:t>Authorized</a:t>
            </a:r>
          </a:p>
          <a:p>
            <a:r>
              <a:rPr lang="en-US" dirty="0" smtClean="0"/>
              <a:t>Admin Panel</a:t>
            </a:r>
          </a:p>
          <a:p>
            <a:r>
              <a:rPr lang="en-US" dirty="0" smtClean="0"/>
              <a:t>Roads and Highway department</a:t>
            </a:r>
          </a:p>
          <a:p>
            <a:r>
              <a:rPr lang="en-US" dirty="0" smtClean="0"/>
              <a:t>Ministry of shipping</a:t>
            </a:r>
          </a:p>
          <a:p>
            <a:r>
              <a:rPr lang="en-US" dirty="0" smtClean="0"/>
              <a:t>Ministry of Communication</a:t>
            </a:r>
          </a:p>
          <a:p>
            <a:r>
              <a:rPr lang="en-US" dirty="0" smtClean="0"/>
              <a:t>Dhaka Metropolitan Police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halkduster"/>
                <a:cs typeface="Chalkduster"/>
              </a:rPr>
              <a:t>2.1 Use Case Narrative : Query for Jam</a:t>
            </a:r>
            <a:endParaRPr lang="en-US" sz="3600" dirty="0">
              <a:latin typeface="Chalkduster"/>
              <a:cs typeface="Chalkduster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916764762"/>
              </p:ext>
            </p:extLst>
          </p:nvPr>
        </p:nvGraphicFramePr>
        <p:xfrm>
          <a:off x="457200" y="2133600"/>
          <a:ext cx="8229600" cy="38162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name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and price</a:t>
                      </a:r>
                      <a:endParaRPr lang="en-US" sz="2000" kern="10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.1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High</a:t>
                      </a:r>
                      <a:endParaRPr lang="en-US" sz="2000" kern="10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RU, NU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System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RU, NU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678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Show the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routes that are jam at that moment. 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Any one of  AU, RU, NU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9441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r>
              <a:rPr lang="en-US" sz="4100" dirty="0" smtClean="0">
                <a:latin typeface="Chalkduster"/>
                <a:cs typeface="Chalkduster"/>
              </a:rPr>
              <a:t>Typical course of events :</a:t>
            </a:r>
            <a:endParaRPr lang="en-US" sz="4100" dirty="0">
              <a:latin typeface="Chalkduster"/>
              <a:cs typeface="Chalkduster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62827501"/>
              </p:ext>
            </p:extLst>
          </p:nvPr>
        </p:nvGraphicFramePr>
        <p:xfrm>
          <a:off x="992188" y="2209800"/>
          <a:ext cx="7313612" cy="3324542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656806"/>
                <a:gridCol w="3656806"/>
              </a:tblGrid>
              <a:tr h="661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9565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 Attempt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to query for jam from source to destination 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 Take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source and destination place.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66106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3. Find out the routes that are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jam at that moment taking the update from system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66106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4. Show the list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of routes that are jam to the user.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5505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14400"/>
          </a:xfrm>
        </p:spPr>
        <p:txBody>
          <a:bodyPr/>
          <a:lstStyle/>
          <a:p>
            <a:r>
              <a:rPr lang="en-US" sz="4900" dirty="0" smtClean="0">
                <a:latin typeface="Chalkduster"/>
                <a:cs typeface="Chalkduster"/>
              </a:rPr>
              <a:t>Documentation</a:t>
            </a:r>
            <a:endParaRPr lang="en-US" sz="4900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221163"/>
          </a:xfrm>
        </p:spPr>
        <p:txBody>
          <a:bodyPr/>
          <a:lstStyle/>
          <a:p>
            <a:endParaRPr lang="en-US" b="1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Conclusion: 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Concludes after providing the list of jam route</a:t>
            </a: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+mn-lt"/>
              </a:rPr>
              <a:t>Business Rules 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Provide the list of routes only the user </a:t>
            </a:r>
          </a:p>
          <a:p>
            <a:pPr lvl="1">
              <a:buFont typeface="Wingdings" pitchFamily="2" charset="2"/>
              <a:buChar char="Ø"/>
            </a:pPr>
            <a:endParaRPr lang="en-US" sz="2800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863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sz="3200" dirty="0" smtClean="0">
                <a:latin typeface="Chalkduster"/>
                <a:cs typeface="Chalkduster"/>
              </a:rPr>
              <a:t>2.2 Use Case Narrative :</a:t>
            </a:r>
            <a:br>
              <a:rPr lang="en-US" sz="3200" dirty="0" smtClean="0">
                <a:latin typeface="Chalkduster"/>
                <a:cs typeface="Chalkduster"/>
              </a:rPr>
            </a:br>
            <a:r>
              <a:rPr lang="en-US" sz="3200" dirty="0" smtClean="0">
                <a:latin typeface="Chalkduster"/>
                <a:cs typeface="Chalkduster"/>
              </a:rPr>
              <a:t>Query for Optimal Path</a:t>
            </a:r>
            <a:endParaRPr lang="en-US" sz="3200" dirty="0">
              <a:latin typeface="Chalkduster"/>
              <a:cs typeface="Chalkduster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112943350"/>
              </p:ext>
            </p:extLst>
          </p:nvPr>
        </p:nvGraphicFramePr>
        <p:xfrm>
          <a:off x="457200" y="2209800"/>
          <a:ext cx="8229600" cy="350227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name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and price</a:t>
                      </a:r>
                      <a:endParaRPr lang="en-US" sz="2000" kern="10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2.2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High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RU, NU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System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RU, NU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7766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  Show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 optimal or minimum distance  from source t destination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Times New Roman"/>
                          <a:ea typeface="SimSun"/>
                        </a:rPr>
                        <a:t>ADM</a:t>
                      </a:r>
                      <a:endParaRPr lang="en-US" sz="2000" b="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0026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219200"/>
          </a:xfrm>
        </p:spPr>
        <p:txBody>
          <a:bodyPr/>
          <a:lstStyle/>
          <a:p>
            <a:r>
              <a:rPr lang="en-US" sz="3700" dirty="0" smtClean="0">
                <a:latin typeface="Chalkduster"/>
                <a:cs typeface="Chalkduster"/>
              </a:rPr>
              <a:t>Typical course of events</a:t>
            </a:r>
            <a:endParaRPr lang="en-US" sz="3700" dirty="0">
              <a:latin typeface="Chalkduster"/>
              <a:cs typeface="Chalkduster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09356242"/>
              </p:ext>
            </p:extLst>
          </p:nvPr>
        </p:nvGraphicFramePr>
        <p:xfrm>
          <a:off x="533400" y="2362200"/>
          <a:ext cx="8229600" cy="2704372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49602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5615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 Try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to query for find out the optimal path from source to destination 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 Take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source and destination .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56158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3. Find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out the optimal path or minimum path from update records 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96028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4. Provide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list to user .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5028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r>
              <a:rPr lang="en-US" sz="4000" dirty="0" smtClean="0">
                <a:latin typeface="Chalkduster"/>
                <a:cs typeface="Chalkduster"/>
              </a:rPr>
              <a:t>Documentation</a:t>
            </a:r>
            <a:endParaRPr lang="en-US" sz="4000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8229600" cy="3611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 : </a:t>
            </a:r>
          </a:p>
          <a:p>
            <a:pPr lvl="3"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Concludes after finding the optimal path</a:t>
            </a:r>
          </a:p>
          <a:p>
            <a:pPr lvl="3">
              <a:buNone/>
            </a:pPr>
            <a:endParaRPr lang="en-US" sz="2800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</a:p>
          <a:p>
            <a:pPr lvl="3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GUI will be provided for query of optimal path.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9124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sz="3800" dirty="0" smtClean="0">
                <a:latin typeface="Chalkduster"/>
                <a:cs typeface="Chalkduster"/>
              </a:rPr>
              <a:t>2.3 Use Case Narrative :</a:t>
            </a:r>
            <a:br>
              <a:rPr lang="en-US" sz="3800" dirty="0" smtClean="0">
                <a:latin typeface="Chalkduster"/>
                <a:cs typeface="Chalkduster"/>
              </a:rPr>
            </a:br>
            <a:r>
              <a:rPr lang="en-US" sz="3800" dirty="0" smtClean="0">
                <a:latin typeface="Chalkduster"/>
                <a:cs typeface="Chalkduster"/>
              </a:rPr>
              <a:t>Query for Available Path</a:t>
            </a:r>
            <a:br>
              <a:rPr lang="en-US" sz="3800" dirty="0" smtClean="0">
                <a:latin typeface="Chalkduster"/>
                <a:cs typeface="Chalkduster"/>
              </a:rPr>
            </a:br>
            <a:endParaRPr lang="en-US" sz="3800" dirty="0">
              <a:latin typeface="Chalkduster"/>
              <a:cs typeface="Chalkduster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262307677"/>
              </p:ext>
            </p:extLst>
          </p:nvPr>
        </p:nvGraphicFramePr>
        <p:xfrm>
          <a:off x="457200" y="2175637"/>
          <a:ext cx="8229600" cy="39116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491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name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and price</a:t>
                      </a:r>
                      <a:endParaRPr lang="en-US" sz="2000" kern="10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91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2.3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91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High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91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RU, NU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91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System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RU, NU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819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Show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the paths those are jam free  at that moment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</a:tr>
              <a:tr h="491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Any one of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RU, NU</a:t>
                      </a:r>
                      <a:endParaRPr lang="en-US" sz="2000" kern="100" dirty="0" smtClean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00" dirty="0" smtClean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7971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sz="3800" dirty="0" smtClean="0">
                <a:latin typeface="Chalkduster"/>
                <a:cs typeface="Chalkduster"/>
              </a:rPr>
              <a:t>Typical course of events</a:t>
            </a:r>
            <a:endParaRPr lang="en-US" sz="3800" dirty="0">
              <a:latin typeface="Chalkduster"/>
              <a:cs typeface="Chalkduster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224158945"/>
              </p:ext>
            </p:extLst>
          </p:nvPr>
        </p:nvGraphicFramePr>
        <p:xfrm>
          <a:off x="457200" y="1828800"/>
          <a:ext cx="8229600" cy="39624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876803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331991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1. Try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to query for find out the available  path from source to destination 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 Take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source and destination .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76803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3.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Find out the available paths from the update records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76803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4. Show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list of available  to the user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6223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/>
          <a:lstStyle/>
          <a:p>
            <a:r>
              <a:rPr lang="en-US" sz="4500" dirty="0" smtClean="0">
                <a:latin typeface="Chalkduster"/>
                <a:cs typeface="Chalkduster"/>
              </a:rPr>
              <a:t>Documentation</a:t>
            </a:r>
            <a:endParaRPr lang="en-US" sz="4500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267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</a:p>
          <a:p>
            <a:pPr lvl="2"/>
            <a:r>
              <a:rPr lang="en-US" sz="2800" dirty="0" smtClean="0">
                <a:latin typeface="+mn-lt"/>
              </a:rPr>
              <a:t>concludes when the user get the list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</a:t>
            </a:r>
          </a:p>
          <a:p>
            <a:pPr lvl="2"/>
            <a:r>
              <a:rPr lang="en-US" sz="2400" dirty="0" smtClean="0"/>
              <a:t>GUI will be provided for query of optimal path.</a:t>
            </a:r>
            <a:endParaRPr lang="en-US" sz="2400" dirty="0" smtClean="0">
              <a:latin typeface="+mn-lt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</a:rPr>
              <a:t>Business Rules: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provide the list of optimal path to user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pPr lvl="2"/>
            <a:endParaRPr lang="en-US" sz="36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0482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914400"/>
          </a:xfrm>
        </p:spPr>
        <p:txBody>
          <a:bodyPr/>
          <a:lstStyle/>
          <a:p>
            <a:r>
              <a:rPr lang="en-US" sz="3500" dirty="0" smtClean="0">
                <a:latin typeface="Chalkduster"/>
                <a:cs typeface="Chalkduster"/>
              </a:rPr>
              <a:t>2.4 Use Case : </a:t>
            </a:r>
            <a:br>
              <a:rPr lang="en-US" sz="3500" dirty="0" smtClean="0">
                <a:latin typeface="Chalkduster"/>
                <a:cs typeface="Chalkduster"/>
              </a:rPr>
            </a:br>
            <a:r>
              <a:rPr lang="en-US" sz="3500" dirty="0" smtClean="0">
                <a:latin typeface="Chalkduster"/>
                <a:cs typeface="Chalkduster"/>
              </a:rPr>
              <a:t>Query for Available Vehicles</a:t>
            </a:r>
            <a:endParaRPr lang="en-US" sz="3500" dirty="0">
              <a:latin typeface="Chalkduster"/>
              <a:cs typeface="Chalkduster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957090245"/>
              </p:ext>
            </p:extLst>
          </p:nvPr>
        </p:nvGraphicFramePr>
        <p:xfrm>
          <a:off x="457200" y="2285999"/>
          <a:ext cx="8229600" cy="373756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name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and price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2.4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high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RU, NU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System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RU, NU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7084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Ensure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user about a vehicle in emergency or normal cases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Any</a:t>
                      </a:r>
                      <a:r>
                        <a:rPr lang="en-US" sz="2000" kern="1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one of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RU, NU</a:t>
                      </a:r>
                      <a:endParaRPr lang="en-US" sz="2000" kern="100" dirty="0" smtClean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00" dirty="0" smtClean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00" dirty="0" smtClean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0432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Actors Glossary</a:t>
            </a:r>
            <a:endParaRPr lang="en-US" dirty="0">
              <a:latin typeface="Chalkduster"/>
              <a:cs typeface="Chalkdus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828800"/>
          <a:ext cx="7804150" cy="45948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806258"/>
                <a:gridCol w="3997892"/>
              </a:tblGrid>
              <a:tr h="5105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Short Key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Roads and Highway department</a:t>
                      </a:r>
                      <a:endParaRPr lang="en-US" sz="2200" dirty="0" smtClean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RHD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Ministry of Shipping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MS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Ministry of</a:t>
                      </a:r>
                      <a:r>
                        <a:rPr lang="en-US" sz="2200" baseline="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Communication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MC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Normal user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NU</a:t>
                      </a:r>
                      <a:endParaRPr lang="en-US" sz="2200" dirty="0" smtClean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Registered User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RU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Authorized</a:t>
                      </a:r>
                      <a:r>
                        <a:rPr lang="en-US" sz="2200" baseline="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user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Admin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Dhaka</a:t>
                      </a:r>
                      <a:r>
                        <a:rPr lang="en-US" sz="2200" baseline="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Metropolitan Police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DMP</a:t>
                      </a:r>
                      <a:endParaRPr lang="en-US" sz="22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halkduster"/>
                <a:cs typeface="Chalkduster"/>
              </a:rPr>
              <a:t>Typical course of events</a:t>
            </a:r>
            <a:endParaRPr lang="en-US" sz="3600" dirty="0">
              <a:latin typeface="Chalkduster"/>
              <a:cs typeface="Chalkduster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26122309"/>
              </p:ext>
            </p:extLst>
          </p:nvPr>
        </p:nvGraphicFramePr>
        <p:xfrm>
          <a:off x="457200" y="2514600"/>
          <a:ext cx="8229600" cy="26009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 Sent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request or query for vehicle in normal or emergency cases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 Take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request or query from the user.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3. Sent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request the control system.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4.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Control system will manage the vehicle and send the ensure message to user.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2293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Chalkduster"/>
                <a:cs typeface="Chalkduster"/>
              </a:rPr>
              <a:t>Documentation</a:t>
            </a:r>
            <a:endParaRPr lang="en-US" sz="4800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38401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</a:p>
          <a:p>
            <a:pPr lvl="3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Concludes after providing the ensure message</a:t>
            </a:r>
          </a:p>
          <a:p>
            <a:pPr lvl="3">
              <a:buFont typeface="Wingdings" pitchFamily="2" charset="2"/>
              <a:buChar char="Ø"/>
            </a:pPr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</a:p>
          <a:p>
            <a:pPr lvl="3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GUI will be provided for ensure message.</a:t>
            </a:r>
          </a:p>
          <a:p>
            <a:pPr lvl="3">
              <a:buFont typeface="Wingdings" pitchFamily="2" charset="2"/>
              <a:buChar char="Ø"/>
            </a:pPr>
            <a:endParaRPr lang="en-US" sz="2400" dirty="0" smtClean="0">
              <a:latin typeface="+mn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Business Rules :</a:t>
            </a:r>
          </a:p>
          <a:p>
            <a:pPr lvl="3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 Send ensure message only for request.</a:t>
            </a:r>
            <a:endParaRPr lang="en-US" sz="2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5554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6354762"/>
          </a:xfrm>
        </p:spPr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Subsystem 3:</a:t>
            </a:r>
            <a:br>
              <a:rPr lang="en-US" dirty="0" smtClean="0">
                <a:latin typeface="Chalkduster"/>
                <a:cs typeface="Chalkduster"/>
              </a:rPr>
            </a:br>
            <a:r>
              <a:rPr lang="en-US" dirty="0" smtClean="0">
                <a:latin typeface="Chalkduster"/>
                <a:cs typeface="Chalkduster"/>
              </a:rPr>
              <a:t/>
            </a:r>
            <a:br>
              <a:rPr lang="en-US" dirty="0" smtClean="0">
                <a:latin typeface="Chalkduster"/>
                <a:cs typeface="Chalkduster"/>
              </a:rPr>
            </a:br>
            <a:r>
              <a:rPr lang="en-US" dirty="0" smtClean="0">
                <a:latin typeface="Chalkduster"/>
                <a:cs typeface="Chalkduster"/>
              </a:rPr>
              <a:t>Highway Assistance Subsystem</a:t>
            </a:r>
            <a:br>
              <a:rPr lang="en-US" dirty="0" smtClean="0">
                <a:latin typeface="Chalkduster"/>
                <a:cs typeface="Chalkduster"/>
              </a:rPr>
            </a:b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2" y="503238"/>
            <a:ext cx="9023352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halkduster"/>
                <a:cs typeface="Chalkduster"/>
              </a:rPr>
              <a:t>Highway Assistance subsystem</a:t>
            </a:r>
            <a:endParaRPr lang="en-US" dirty="0">
              <a:latin typeface="Chalkduster"/>
              <a:cs typeface="Chalkdust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90600" y="2362200"/>
          <a:ext cx="7499352" cy="3652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874838"/>
                <a:gridCol w="1874838"/>
                <a:gridCol w="1874838"/>
                <a:gridCol w="18748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 case Id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Name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Participant actors and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roles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3.1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Highway Assistance guide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Give a clear information about tolls, launch services , bus services, filling stations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etc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Users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are given with information about their  query and the RHD, MC, MS update the guidance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868362"/>
          </a:xfrm>
        </p:spPr>
        <p:txBody>
          <a:bodyPr>
            <a:noAutofit/>
          </a:bodyPr>
          <a:lstStyle/>
          <a:p>
            <a:r>
              <a:rPr lang="en-US" sz="3800" dirty="0" smtClean="0">
                <a:latin typeface="Chalkduster"/>
                <a:cs typeface="Chalkduster"/>
              </a:rPr>
              <a:t>Use case diagram of Highway Assistance Subsystem</a:t>
            </a:r>
            <a:endParaRPr lang="en-US" sz="3800" dirty="0">
              <a:latin typeface="Chalkduster"/>
              <a:cs typeface="Chalkduster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83842" y="1676400"/>
            <a:ext cx="6969558" cy="525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03238"/>
            <a:ext cx="8413750" cy="868362"/>
          </a:xfrm>
        </p:spPr>
        <p:txBody>
          <a:bodyPr>
            <a:noAutofit/>
          </a:bodyPr>
          <a:lstStyle/>
          <a:p>
            <a:r>
              <a:rPr lang="en-US" sz="3500" dirty="0" smtClean="0">
                <a:latin typeface="Chalkduster"/>
                <a:cs typeface="Chalkduster"/>
              </a:rPr>
              <a:t>HIGHWAY ASSISTANCE GUIDE</a:t>
            </a:r>
            <a:endParaRPr lang="en-US" sz="3500" dirty="0">
              <a:latin typeface="Chalkduster"/>
              <a:cs typeface="Chalkdus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82650" y="2286000"/>
          <a:ext cx="7499350" cy="35610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 Case Name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&amp; Price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 case id 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3.1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High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actor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NU, AU,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SU,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MC, MS, RHD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 system actor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MC, MS, RHD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Actors can get information ,and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can also give feedback to the system through their devices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NU,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RU, AU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latin typeface="Chalkduster"/>
                <a:cs typeface="Chalkduster"/>
              </a:rPr>
              <a:t>Typical course of events </a:t>
            </a:r>
            <a:endParaRPr lang="en-US" sz="3800" dirty="0">
              <a:latin typeface="Chalkduster"/>
              <a:cs typeface="Chalkdus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2667000"/>
          <a:ext cx="7499350" cy="1874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 Action 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Response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 The users select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query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 The subsystem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supplied  with the result.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 The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MS, MC notify current conditions about highway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4. The  system get updated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with the new situation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halkduster"/>
                <a:cs typeface="Chalkduster"/>
              </a:rPr>
              <a:t>Documentation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467600" cy="3200400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Conclusion: When the query is completed.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Implementation: GUI will be provided for the query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5059362"/>
          </a:xfrm>
        </p:spPr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Subsystem 4:</a:t>
            </a:r>
            <a:br>
              <a:rPr lang="en-US" dirty="0" smtClean="0">
                <a:latin typeface="Chalkduster"/>
                <a:cs typeface="Chalkduster"/>
              </a:rPr>
            </a:br>
            <a:r>
              <a:rPr lang="en-US" dirty="0" smtClean="0">
                <a:latin typeface="Chalkduster"/>
                <a:cs typeface="Chalkduster"/>
              </a:rPr>
              <a:t/>
            </a:r>
            <a:br>
              <a:rPr lang="en-US" dirty="0" smtClean="0">
                <a:latin typeface="Chalkduster"/>
                <a:cs typeface="Chalkduster"/>
              </a:rPr>
            </a:br>
            <a:r>
              <a:rPr lang="en-US" dirty="0" smtClean="0">
                <a:latin typeface="Chalkduster"/>
                <a:cs typeface="Chalkduster"/>
              </a:rPr>
              <a:t>Complain Subsystem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Complain Subsystem</a:t>
            </a:r>
            <a:endParaRPr lang="en-US" dirty="0">
              <a:latin typeface="Chalkduster"/>
              <a:cs typeface="Chalkdus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2187" y="2133601"/>
          <a:ext cx="7313613" cy="44297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354373"/>
                <a:gridCol w="1354373"/>
                <a:gridCol w="2776464"/>
                <a:gridCol w="1828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ID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Name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 and Roles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4.1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Log in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Subscribed and Authorized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users need to login to file their complaints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Users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can log in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4.2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Complain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Users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 can complain anything about a road in order to develop it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RU can complain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4.2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Notification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According to the count of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complaints, RHD will be notified about public demand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RHD will be notified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5897562"/>
          </a:xfrm>
        </p:spPr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Subsystem 1:</a:t>
            </a:r>
            <a:br>
              <a:rPr lang="en-US" dirty="0" smtClean="0">
                <a:latin typeface="Chalkduster"/>
                <a:cs typeface="Chalkduster"/>
              </a:rPr>
            </a:br>
            <a:r>
              <a:rPr lang="en-US" dirty="0" smtClean="0">
                <a:latin typeface="Chalkduster"/>
                <a:cs typeface="Chalkduster"/>
              </a:rPr>
              <a:t/>
            </a:r>
            <a:br>
              <a:rPr lang="en-US" dirty="0" smtClean="0">
                <a:latin typeface="Chalkduster"/>
                <a:cs typeface="Chalkduster"/>
              </a:rPr>
            </a:br>
            <a:r>
              <a:rPr lang="en-US" dirty="0" smtClean="0">
                <a:latin typeface="Chalkduster"/>
                <a:cs typeface="Chalkduster"/>
              </a:rPr>
              <a:t>Road Network And Updating Jam Subsystem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Use case Diagram:</a:t>
            </a:r>
            <a:endParaRPr lang="en-US" dirty="0">
              <a:latin typeface="Chalkduster"/>
              <a:cs typeface="Chalkduster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90600" y="1624340"/>
            <a:ext cx="7769731" cy="492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4.1: Log in</a:t>
            </a:r>
            <a:endParaRPr lang="en-US" dirty="0">
              <a:latin typeface="Chalkduster"/>
              <a:cs typeface="Chalkdus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398" y="2438400"/>
          <a:ext cx="7313614" cy="25958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656807"/>
                <a:gridCol w="3656807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name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and price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4.1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Medium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Any User, ADM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System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Log in to report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complaints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NU,AU, RU,ADM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0947" marR="60947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halkduster"/>
                <a:cs typeface="Chalkduster"/>
              </a:rPr>
              <a:t>Typical course of events</a:t>
            </a:r>
            <a:endParaRPr lang="en-US" sz="4000" dirty="0">
              <a:latin typeface="Chalkduster"/>
              <a:cs typeface="Chalkdus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2188" y="2428240"/>
          <a:ext cx="7313612" cy="16865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656806"/>
                <a:gridCol w="36568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Attempt to log in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 Verify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account and log in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3.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Show account to actor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4. File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their complaints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duster"/>
                <a:cs typeface="Chalkduster"/>
              </a:rPr>
              <a:t>Documentation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696200" cy="4741862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logged into account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Post-condition:</a:t>
            </a:r>
            <a:r>
              <a:rPr lang="en-US" dirty="0" smtClean="0">
                <a:latin typeface="+mn-lt"/>
              </a:rPr>
              <a:t> show actor the respective personal account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  <a:r>
              <a:rPr lang="en-US" dirty="0" smtClean="0">
                <a:latin typeface="+mn-lt"/>
              </a:rPr>
              <a:t>GUI will be provided in the website to log in, a Mobile app will be provided to log in from mobile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4.2 Complain</a:t>
            </a:r>
            <a:endParaRPr lang="en-US" dirty="0">
              <a:latin typeface="Chalkduster"/>
              <a:cs typeface="Chalkdust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14400" y="2209800"/>
          <a:ext cx="7313612" cy="286004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656806"/>
                <a:gridCol w="3656806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name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and price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Times New Roman"/>
                          <a:ea typeface="SimSun"/>
                        </a:rPr>
                        <a:t>4.2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Medium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System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 RU can complain about a road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AU,</a:t>
                      </a:r>
                      <a:r>
                        <a:rPr lang="en-US" sz="2000" kern="1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RU, ADM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>
                <a:latin typeface="Chalkduster"/>
                <a:cs typeface="Chalkduster"/>
              </a:rPr>
              <a:t>Typical Course of Events</a:t>
            </a:r>
            <a:endParaRPr lang="en-US" sz="3900" dirty="0">
              <a:latin typeface="Chalkduster"/>
              <a:cs typeface="Chalkdus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2188" y="2423160"/>
          <a:ext cx="7313612" cy="30226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656806"/>
                <a:gridCol w="36568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Search the road map for the place to complain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 Show the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Road map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3. Find the place on the map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4. Show the list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of complaints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5. Report the complaint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6. Flag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complaint and count the number of flags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7. Notify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RHD if too many flags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duster"/>
                <a:cs typeface="Chalkduster"/>
              </a:rPr>
              <a:t>Documentation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620000" cy="4741862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for user when the complain is accepted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Post-condition:</a:t>
            </a:r>
            <a:r>
              <a:rPr lang="en-US" dirty="0" smtClean="0">
                <a:latin typeface="+mn-lt"/>
              </a:rPr>
              <a:t> notify the RHD to about the complain in case of too many flags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graphical road map and list of complaints will be provided to the users</a:t>
            </a:r>
            <a:endParaRPr lang="en-US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4.3 Notification</a:t>
            </a:r>
            <a:endParaRPr lang="en-US" dirty="0">
              <a:latin typeface="Chalkduster"/>
              <a:cs typeface="Chalkdus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8388" y="2016760"/>
          <a:ext cx="7313612" cy="316484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656806"/>
                <a:gridCol w="3656806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name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and price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Times New Roman"/>
                          <a:ea typeface="SimSun"/>
                        </a:rPr>
                        <a:t>4.3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Medium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System Actor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RHD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In case of too many flags, system will notify RHD to develop</a:t>
                      </a:r>
                      <a:r>
                        <a:rPr lang="en-US" sz="2000" kern="1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the road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0947" marR="60947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3238"/>
            <a:ext cx="8153400" cy="868362"/>
          </a:xfrm>
        </p:spPr>
        <p:txBody>
          <a:bodyPr/>
          <a:lstStyle/>
          <a:p>
            <a:r>
              <a:rPr lang="en-US" sz="4100" dirty="0" smtClean="0">
                <a:latin typeface="Chalkduster"/>
                <a:cs typeface="Chalkduster"/>
              </a:rPr>
              <a:t>Typical Course of Events</a:t>
            </a:r>
            <a:endParaRPr lang="en-US" sz="4100" dirty="0">
              <a:latin typeface="Chalkduster"/>
              <a:cs typeface="Chalkdus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529840"/>
          <a:ext cx="7313612" cy="1874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656806"/>
                <a:gridCol w="36568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 Action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 Notify the RHD in case of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too many flags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 RHD takes necessary actions to develop the road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3. System remove the flags</a:t>
                      </a:r>
                      <a:endParaRPr lang="en-US" sz="2000" dirty="0">
                        <a:solidFill>
                          <a:srgbClr val="000000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duster"/>
                <a:cs typeface="Chalkduster"/>
              </a:rPr>
              <a:t>Documentation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741862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for user when the complain is accepted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Post-condition:</a:t>
            </a:r>
            <a:r>
              <a:rPr lang="en-US" dirty="0" smtClean="0">
                <a:latin typeface="+mn-lt"/>
              </a:rPr>
              <a:t> notify the RHD to about the complain in case of too many flags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graphical road map and list of complaints will be provided to the users</a:t>
            </a:r>
            <a:endParaRPr lang="en-US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274638"/>
            <a:ext cx="9753600" cy="63976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halkduster"/>
                <a:cs typeface="Chalkduster"/>
              </a:rPr>
              <a:t>Road network and updating jam subsystem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071546"/>
          <a:ext cx="8229601" cy="584798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219200"/>
                <a:gridCol w="1905000"/>
                <a:gridCol w="2650959"/>
                <a:gridCol w="2454442"/>
              </a:tblGrid>
              <a:tr h="6152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 Case ID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Name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Participant Actors and Roles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882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1.1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Log In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Log into member account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DMP, RU, AU, RHD can log into their accounts</a:t>
                      </a:r>
                    </a:p>
                  </a:txBody>
                  <a:tcPr marL="81262" marR="81262"/>
                </a:tc>
              </a:tr>
              <a:tr h="727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1.2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Update Road Network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Update which roads are connected to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each other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RHD can update road network</a:t>
                      </a:r>
                    </a:p>
                  </a:txBody>
                  <a:tcPr marL="81262" marR="81262"/>
                </a:tc>
              </a:tr>
              <a:tr h="63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1.3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Update Road Maintenance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Updates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which roads are under maintenance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RHD can update road maintenance</a:t>
                      </a:r>
                    </a:p>
                  </a:txBody>
                  <a:tcPr marL="81262" marR="81262"/>
                </a:tc>
              </a:tr>
              <a:tr h="6504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1.4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Update Jam 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Update the data about jam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AU, RU can update jam data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6152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1.5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Update Special Case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Update special cases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for V.V.I.P  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DMP can update special cases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</a:tr>
              <a:tr h="1150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1.6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Update Vehicle Network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Update the available and allowed vehicles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in a road</a:t>
                      </a:r>
                      <a:endParaRPr lang="en-US" sz="2000" dirty="0" smtClean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81262" marR="8126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RHD can update vehicle network</a:t>
                      </a:r>
                    </a:p>
                  </a:txBody>
                  <a:tcPr marL="81262" marR="81262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800" y="1371600"/>
            <a:ext cx="7848600" cy="2218944"/>
          </a:xfrm>
        </p:spPr>
        <p:txBody>
          <a:bodyPr/>
          <a:lstStyle/>
          <a:p>
            <a:pPr algn="ctr"/>
            <a:r>
              <a:rPr lang="en-US" dirty="0" smtClean="0">
                <a:latin typeface="Chalkduster"/>
                <a:cs typeface="Chalkduster"/>
              </a:rPr>
              <a:t>Thank you once again</a:t>
            </a:r>
            <a:endParaRPr lang="en-US" dirty="0">
              <a:latin typeface="Chalkduster"/>
              <a:cs typeface="Chalkdus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313613" cy="8683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Chalkduster"/>
                <a:cs typeface="Chalkduster"/>
              </a:rPr>
              <a:t>       Use case diagram</a:t>
            </a:r>
            <a:endParaRPr lang="en-US" sz="3200" dirty="0">
              <a:latin typeface="Chalkduster"/>
              <a:cs typeface="Chalkduster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143000"/>
            <a:ext cx="7448576" cy="550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229600" cy="7921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858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1.1 Log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 In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/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</a:b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halkduster"/>
              <a:ea typeface="+mj-ea"/>
              <a:cs typeface="Chalkduster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1828801"/>
          <a:ext cx="8229600" cy="434339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584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name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Define route and price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84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Use-Case ID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1.1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Priority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High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84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Business Actor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RU, AU, DMP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84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Primary System Actor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RHD, DMP, AU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7238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Actors can log</a:t>
                      </a:r>
                      <a:r>
                        <a:rPr lang="en-US" sz="1800" kern="1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into their accounts 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584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Trigger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ADM, RHD, DMP, AU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duster"/>
                <a:ea typeface="+mj-ea"/>
                <a:cs typeface="Chalkduster"/>
              </a:rPr>
              <a:t>Typical Course of Events</a:t>
            </a: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="" val="62827501"/>
              </p:ext>
            </p:extLst>
          </p:nvPr>
        </p:nvGraphicFramePr>
        <p:xfrm>
          <a:off x="457200" y="2209800"/>
          <a:ext cx="8229600" cy="2590801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14800"/>
                <a:gridCol w="4114800"/>
              </a:tblGrid>
              <a:tr h="5521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Actor Action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System Action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343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1. Attempt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to log in to system from internet or mobile app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2. Verification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and log in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5213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3. Show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account to actor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521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4. Access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 personal account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50800" dist="38100" dir="270000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CE8-B324-0140-8A95-DD41DB69711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146</TotalTime>
  <Words>2319</Words>
  <Application>Microsoft Macintosh PowerPoint</Application>
  <PresentationFormat>On-screen Show (4:3)</PresentationFormat>
  <Paragraphs>574</Paragraphs>
  <Slides>60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Inkwell</vt:lpstr>
      <vt:lpstr>Traffic Management System Use case Diagram(Week7)</vt:lpstr>
      <vt:lpstr>Subsystems</vt:lpstr>
      <vt:lpstr>Actors</vt:lpstr>
      <vt:lpstr>Actors Glossary</vt:lpstr>
      <vt:lpstr>Subsystem 1:  Road Network And Updating Jam Subsystem </vt:lpstr>
      <vt:lpstr>Road network and updating jam subsystem</vt:lpstr>
      <vt:lpstr>       Use case diagram</vt:lpstr>
      <vt:lpstr>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1.6 Update Vehicle Network </vt:lpstr>
      <vt:lpstr>Typical Course of Events</vt:lpstr>
      <vt:lpstr>Documentation of the use-case(1.6) course of events</vt:lpstr>
      <vt:lpstr>Thank you</vt:lpstr>
      <vt:lpstr>Subsystem 2:  Query Subsystem </vt:lpstr>
      <vt:lpstr>2. Query Subsystem : Use Case </vt:lpstr>
      <vt:lpstr>Use-Case Diagram of Query Subsystem</vt:lpstr>
      <vt:lpstr>2.1 Use Case Narrative : Query for Jam</vt:lpstr>
      <vt:lpstr>Typical course of events :</vt:lpstr>
      <vt:lpstr>Documentation</vt:lpstr>
      <vt:lpstr>2.2 Use Case Narrative : Query for Optimal Path</vt:lpstr>
      <vt:lpstr>Typical course of events</vt:lpstr>
      <vt:lpstr>Documentation</vt:lpstr>
      <vt:lpstr>2.3 Use Case Narrative : Query for Available Path </vt:lpstr>
      <vt:lpstr>Typical course of events</vt:lpstr>
      <vt:lpstr>Documentation</vt:lpstr>
      <vt:lpstr>2.4 Use Case :  Query for Available Vehicles</vt:lpstr>
      <vt:lpstr>Typical course of events</vt:lpstr>
      <vt:lpstr>Documentation</vt:lpstr>
      <vt:lpstr>Subsystem 3:  Highway Assistance Subsystem </vt:lpstr>
      <vt:lpstr>Highway Assistance subsystem</vt:lpstr>
      <vt:lpstr>Use case diagram of Highway Assistance Subsystem</vt:lpstr>
      <vt:lpstr>HIGHWAY ASSISTANCE GUIDE</vt:lpstr>
      <vt:lpstr>Typical course of events </vt:lpstr>
      <vt:lpstr>Documentation</vt:lpstr>
      <vt:lpstr>Subsystem 4:  Complain Subsystem</vt:lpstr>
      <vt:lpstr>Complain Subsystem</vt:lpstr>
      <vt:lpstr>Use case Diagram:</vt:lpstr>
      <vt:lpstr>4.1: Log in</vt:lpstr>
      <vt:lpstr>Typical course of events</vt:lpstr>
      <vt:lpstr>Documentation</vt:lpstr>
      <vt:lpstr>4.2 Complain</vt:lpstr>
      <vt:lpstr>Typical Course of Events</vt:lpstr>
      <vt:lpstr>Documentation</vt:lpstr>
      <vt:lpstr>4.3 Notification</vt:lpstr>
      <vt:lpstr>Typical Course of Events</vt:lpstr>
      <vt:lpstr>Documentation</vt:lpstr>
      <vt:lpstr>Thank you once again</vt:lpstr>
    </vt:vector>
  </TitlesOfParts>
  <Company>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 System</dc:title>
  <dc:creator>Shuvo Rahman</dc:creator>
  <cp:lastModifiedBy>lenovo</cp:lastModifiedBy>
  <cp:revision>25</cp:revision>
  <dcterms:created xsi:type="dcterms:W3CDTF">2014-02-10T18:43:06Z</dcterms:created>
  <dcterms:modified xsi:type="dcterms:W3CDTF">2014-02-28T09:08:42Z</dcterms:modified>
</cp:coreProperties>
</file>