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1124" r:id="rId2"/>
    <p:sldId id="1125" r:id="rId3"/>
    <p:sldId id="1126" r:id="rId4"/>
    <p:sldId id="1127" r:id="rId5"/>
    <p:sldId id="1128" r:id="rId6"/>
    <p:sldId id="1130" r:id="rId7"/>
    <p:sldId id="1134" r:id="rId8"/>
    <p:sldId id="1129" r:id="rId9"/>
    <p:sldId id="1131" r:id="rId10"/>
    <p:sldId id="1132" r:id="rId11"/>
    <p:sldId id="113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0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2119" y="1590"/>
          <a:ext cx="2116" cy="1587"/>
        </p:xfrm>
        <a:graphic>
          <a:graphicData uri="http://schemas.openxmlformats.org/presentationml/2006/ole">
            <mc:AlternateContent xmlns:mc="http://schemas.openxmlformats.org/markup-compatibility/2006">
              <mc:Choice xmlns:v="urn:schemas-microsoft-com:vml" Requires="v">
                <p:oleObj spid="_x0000_s1143" name="think-cell Slide" r:id="rId4" imgW="393" imgH="394" progId="TCLayout.ActiveDocument.1">
                  <p:embed/>
                </p:oleObj>
              </mc:Choice>
              <mc:Fallback>
                <p:oleObj name="think-cell Slide" r:id="rId4" imgW="393" imgH="394" progId="TCLayout.ActiveDocument.1">
                  <p:embed/>
                  <p:pic>
                    <p:nvPicPr>
                      <p:cNvPr id="2" name="Object 1" hidden="1"/>
                      <p:cNvPicPr/>
                      <p:nvPr/>
                    </p:nvPicPr>
                    <p:blipFill>
                      <a:blip r:embed="rId5"/>
                      <a:stretch>
                        <a:fillRect/>
                      </a:stretch>
                    </p:blipFill>
                    <p:spPr>
                      <a:xfrm>
                        <a:off x="2119" y="1590"/>
                        <a:ext cx="2116" cy="1587"/>
                      </a:xfrm>
                      <a:prstGeom prst="rect">
                        <a:avLst/>
                      </a:prstGeom>
                    </p:spPr>
                  </p:pic>
                </p:oleObj>
              </mc:Fallback>
            </mc:AlternateContent>
          </a:graphicData>
        </a:graphic>
      </p:graphicFrame>
      <p:sp>
        <p:nvSpPr>
          <p:cNvPr id="50" name="Text Placeholder 49"/>
          <p:cNvSpPr>
            <a:spLocks noGrp="1"/>
          </p:cNvSpPr>
          <p:nvPr>
            <p:ph type="body" sz="quarter" idx="25" hasCustomPrompt="1"/>
          </p:nvPr>
        </p:nvSpPr>
        <p:spPr>
          <a:xfrm>
            <a:off x="142224" y="69940"/>
            <a:ext cx="9296745" cy="418127"/>
          </a:xfrm>
          <a:prstGeom prst="rect">
            <a:avLst/>
          </a:prstGeom>
        </p:spPr>
        <p:txBody>
          <a:bodyPr anchor="ctr">
            <a:noAutofit/>
          </a:bodyPr>
          <a:lstStyle>
            <a:lvl1pPr marL="0" indent="0">
              <a:buNone/>
              <a:defRPr sz="2399">
                <a:solidFill>
                  <a:schemeClr val="accent1"/>
                </a:solidFill>
              </a:defRPr>
            </a:lvl1pPr>
          </a:lstStyle>
          <a:p>
            <a:pPr lvl="0"/>
            <a:r>
              <a:rPr lang="en-US" dirty="0"/>
              <a:t>Click To Edit</a:t>
            </a:r>
          </a:p>
        </p:txBody>
      </p:sp>
      <p:sp>
        <p:nvSpPr>
          <p:cNvPr id="4" name="Rectangle 9"/>
          <p:cNvSpPr txBox="1">
            <a:spLocks noGrp="1" noChangeArrowheads="1"/>
          </p:cNvSpPr>
          <p:nvPr userDrawn="1"/>
        </p:nvSpPr>
        <p:spPr bwMode="auto">
          <a:xfrm>
            <a:off x="10057846" y="6663795"/>
            <a:ext cx="2134156" cy="194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56" tIns="34278" rIns="68556" bIns="34278"/>
          <a:lstStyle>
            <a:lvl1pPr>
              <a:defRPr>
                <a:solidFill>
                  <a:schemeClr val="tx1"/>
                </a:solidFill>
                <a:latin typeface="Arial" pitchFamily="34" charset="0"/>
                <a:ea typeface="ヒラギノ角ゴ Pro W3"/>
                <a:cs typeface="ヒラギノ角ゴ Pro W3"/>
              </a:defRPr>
            </a:lvl1pPr>
            <a:lvl2pPr marL="742950" indent="-285750">
              <a:defRPr>
                <a:solidFill>
                  <a:schemeClr val="tx1"/>
                </a:solidFill>
                <a:latin typeface="Arial" pitchFamily="34" charset="0"/>
                <a:ea typeface="ヒラギノ角ゴ Pro W3"/>
                <a:cs typeface="ヒラギノ角ゴ Pro W3"/>
              </a:defRPr>
            </a:lvl2pPr>
            <a:lvl3pPr marL="1143000" indent="-228600">
              <a:defRPr>
                <a:solidFill>
                  <a:schemeClr val="tx1"/>
                </a:solidFill>
                <a:latin typeface="Arial" pitchFamily="34" charset="0"/>
                <a:ea typeface="ヒラギノ角ゴ Pro W3"/>
                <a:cs typeface="ヒラギノ角ゴ Pro W3"/>
              </a:defRPr>
            </a:lvl3pPr>
            <a:lvl4pPr marL="1600200" indent="-228600">
              <a:defRPr>
                <a:solidFill>
                  <a:schemeClr val="tx1"/>
                </a:solidFill>
                <a:latin typeface="Arial" pitchFamily="34" charset="0"/>
                <a:ea typeface="ヒラギノ角ゴ Pro W3"/>
                <a:cs typeface="ヒラギノ角ゴ Pro W3"/>
              </a:defRPr>
            </a:lvl4pPr>
            <a:lvl5pPr marL="2057400" indent="-228600">
              <a:defRPr>
                <a:solidFill>
                  <a:schemeClr val="tx1"/>
                </a:solidFill>
                <a:latin typeface="Arial" pitchFamily="34" charset="0"/>
                <a:ea typeface="ヒラギノ角ゴ Pro W3"/>
                <a:cs typeface="ヒラギノ角ゴ Pro W3"/>
              </a:defRPr>
            </a:lvl5pPr>
            <a:lvl6pPr marL="2514600" indent="-228600" defTabSz="457200" fontAlgn="base">
              <a:spcBef>
                <a:spcPct val="0"/>
              </a:spcBef>
              <a:spcAft>
                <a:spcPct val="0"/>
              </a:spcAft>
              <a:defRPr>
                <a:solidFill>
                  <a:schemeClr val="tx1"/>
                </a:solidFill>
                <a:latin typeface="Arial" pitchFamily="34" charset="0"/>
                <a:ea typeface="ヒラギノ角ゴ Pro W3"/>
                <a:cs typeface="ヒラギノ角ゴ Pro W3"/>
              </a:defRPr>
            </a:lvl6pPr>
            <a:lvl7pPr marL="2971800" indent="-228600" defTabSz="457200" fontAlgn="base">
              <a:spcBef>
                <a:spcPct val="0"/>
              </a:spcBef>
              <a:spcAft>
                <a:spcPct val="0"/>
              </a:spcAft>
              <a:defRPr>
                <a:solidFill>
                  <a:schemeClr val="tx1"/>
                </a:solidFill>
                <a:latin typeface="Arial" pitchFamily="34" charset="0"/>
                <a:ea typeface="ヒラギノ角ゴ Pro W3"/>
                <a:cs typeface="ヒラギノ角ゴ Pro W3"/>
              </a:defRPr>
            </a:lvl7pPr>
            <a:lvl8pPr marL="3429000" indent="-228600" defTabSz="457200" fontAlgn="base">
              <a:spcBef>
                <a:spcPct val="0"/>
              </a:spcBef>
              <a:spcAft>
                <a:spcPct val="0"/>
              </a:spcAft>
              <a:defRPr>
                <a:solidFill>
                  <a:schemeClr val="tx1"/>
                </a:solidFill>
                <a:latin typeface="Arial" pitchFamily="34" charset="0"/>
                <a:ea typeface="ヒラギノ角ゴ Pro W3"/>
                <a:cs typeface="ヒラギノ角ゴ Pro W3"/>
              </a:defRPr>
            </a:lvl8pPr>
            <a:lvl9pPr marL="3886200" indent="-228600" defTabSz="457200" fontAlgn="base">
              <a:spcBef>
                <a:spcPct val="0"/>
              </a:spcBef>
              <a:spcAft>
                <a:spcPct val="0"/>
              </a:spcAft>
              <a:defRPr>
                <a:solidFill>
                  <a:schemeClr val="tx1"/>
                </a:solidFill>
                <a:latin typeface="Arial" pitchFamily="34" charset="0"/>
                <a:ea typeface="ヒラギノ角ゴ Pro W3"/>
                <a:cs typeface="ヒラギノ角ゴ Pro W3"/>
              </a:defRPr>
            </a:lvl9pPr>
          </a:lstStyle>
          <a:p>
            <a:pPr algn="r">
              <a:spcBef>
                <a:spcPts val="450"/>
              </a:spcBef>
            </a:pPr>
            <a:fld id="{F0D8350F-0E0F-427B-832F-FAED3B82B737}" type="slidenum">
              <a:rPr lang="en-US" sz="825">
                <a:solidFill>
                  <a:schemeClr val="bg2"/>
                </a:solidFill>
                <a:latin typeface="Arial"/>
              </a:rPr>
              <a:pPr algn="r">
                <a:spcBef>
                  <a:spcPts val="450"/>
                </a:spcBef>
              </a:pPr>
              <a:t>‹#›</a:t>
            </a:fld>
            <a:endParaRPr lang="en-US" sz="825" dirty="0">
              <a:solidFill>
                <a:schemeClr val="bg2"/>
              </a:solidFill>
              <a:latin typeface="Arial"/>
            </a:endParaRPr>
          </a:p>
        </p:txBody>
      </p:sp>
      <p:sp>
        <p:nvSpPr>
          <p:cNvPr id="5" name="Text Placeholder 2"/>
          <p:cNvSpPr>
            <a:spLocks noGrp="1"/>
          </p:cNvSpPr>
          <p:nvPr>
            <p:ph type="body" sz="quarter" idx="10"/>
          </p:nvPr>
        </p:nvSpPr>
        <p:spPr>
          <a:xfrm>
            <a:off x="142224" y="586376"/>
            <a:ext cx="9296745" cy="367353"/>
          </a:xfrm>
          <a:prstGeom prst="rect">
            <a:avLst/>
          </a:prstGeom>
        </p:spPr>
        <p:txBody>
          <a:bodyPr lIns="91440" tIns="45720" rIns="91440" bIns="45720" anchor="ctr"/>
          <a:lstStyle>
            <a:lvl1pPr marL="0" indent="0">
              <a:buNone/>
              <a:defRPr sz="1400" b="0">
                <a:solidFill>
                  <a:srgbClr val="000000"/>
                </a:solidFill>
              </a:defRPr>
            </a:lvl1pPr>
          </a:lstStyle>
          <a:p>
            <a:pPr lvl="0"/>
            <a:endParaRPr lang="en-US" dirty="0"/>
          </a:p>
        </p:txBody>
      </p:sp>
      <p:sp>
        <p:nvSpPr>
          <p:cNvPr id="6" name="Content Placeholder 5">
            <a:extLst>
              <a:ext uri="{FF2B5EF4-FFF2-40B4-BE49-F238E27FC236}">
                <a16:creationId xmlns:a16="http://schemas.microsoft.com/office/drawing/2014/main" id="{51CB1484-8617-44D4-B6BC-A4648211454E}"/>
              </a:ext>
            </a:extLst>
          </p:cNvPr>
          <p:cNvSpPr>
            <a:spLocks noGrp="1"/>
          </p:cNvSpPr>
          <p:nvPr>
            <p:ph sz="quarter" idx="26"/>
          </p:nvPr>
        </p:nvSpPr>
        <p:spPr>
          <a:xfrm>
            <a:off x="142223" y="1455174"/>
            <a:ext cx="11826240" cy="4598155"/>
          </a:xfrm>
          <a:prstGeom prst="rect">
            <a:avLst/>
          </a:prstGeom>
        </p:spPr>
        <p:txBody>
          <a:bodyPr/>
          <a:lstStyle>
            <a:lvl1pPr marL="284092" indent="-284092">
              <a:defRPr sz="1400">
                <a:solidFill>
                  <a:srgbClr val="000000"/>
                </a:solidFill>
              </a:defRPr>
            </a:lvl1pPr>
            <a:lvl2pPr marL="576119" indent="-284092">
              <a:buFont typeface="Courier New" panose="02070309020205020404" pitchFamily="49" charset="0"/>
              <a:buChar char="o"/>
              <a:defRPr sz="1400">
                <a:solidFill>
                  <a:srgbClr val="000000"/>
                </a:solidFill>
              </a:defRPr>
            </a:lvl2pPr>
            <a:lvl3pPr marL="804662" indent="-226956">
              <a:buFont typeface="Verdana" panose="020B0604030504040204" pitchFamily="34" charset="0"/>
              <a:buChar char="–"/>
              <a:defRPr sz="1400">
                <a:solidFill>
                  <a:srgbClr val="000000"/>
                </a:solidFill>
              </a:defRPr>
            </a:lvl3pPr>
            <a:lvl4pPr marL="1033205" indent="-226956">
              <a:buFont typeface="Wingdings" panose="05000000000000000000" pitchFamily="2" charset="2"/>
              <a:buChar char="§"/>
              <a:defRPr sz="1400">
                <a:solidFill>
                  <a:srgbClr val="000000"/>
                </a:solidFill>
              </a:defRPr>
            </a:lvl4pPr>
            <a:lvl5pPr marL="1261748" indent="-226956">
              <a:defRPr sz="1400">
                <a:solidFill>
                  <a:srgbClr val="000000"/>
                </a:solidFill>
              </a:defRPr>
            </a:lvl5pPr>
            <a:lvl6pPr marL="1543050" indent="-227013">
              <a:defRPr lang="en-US" sz="1400" kern="1200" dirty="0">
                <a:solidFill>
                  <a:srgbClr val="000000"/>
                </a:solidFill>
                <a:latin typeface="+mn-lt"/>
                <a:ea typeface="+mn-ea"/>
                <a:cs typeface="+mn-cs"/>
              </a:defRPr>
            </a:lvl6pPr>
            <a:lvl7pPr marL="1770063" indent="-227013">
              <a:buFont typeface="Courier New" panose="02070309020205020404" pitchFamily="49" charset="0"/>
              <a:buChar char="o"/>
              <a:defRPr lang="en-US" sz="1400" kern="1200" dirty="0">
                <a:solidFill>
                  <a:srgbClr val="000000"/>
                </a:solidFill>
                <a:latin typeface="+mn-lt"/>
                <a:ea typeface="+mn-ea"/>
                <a:cs typeface="+mn-cs"/>
              </a:defRPr>
            </a:lvl7pPr>
            <a:lvl8pPr marL="1768475" indent="0">
              <a:buFont typeface="Verdana" panose="020B0604030504040204" pitchFamily="34" charset="0"/>
              <a:buNone/>
              <a:defRPr sz="1400">
                <a:solidFill>
                  <a:srgbClr val="000000"/>
                </a:solidFill>
              </a:defRPr>
            </a:lvl8pPr>
            <a:lvl9pPr marL="3658507" indent="0">
              <a:buNone/>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sz="1400" dirty="0"/>
              <a:t>Sixth level</a:t>
            </a:r>
          </a:p>
          <a:p>
            <a:pPr lvl="6"/>
            <a:r>
              <a:rPr lang="en-US" dirty="0"/>
              <a:t>Seventh level</a:t>
            </a:r>
          </a:p>
        </p:txBody>
      </p:sp>
    </p:spTree>
    <p:extLst>
      <p:ext uri="{BB962C8B-B14F-4D97-AF65-F5344CB8AC3E}">
        <p14:creationId xmlns:p14="http://schemas.microsoft.com/office/powerpoint/2010/main" val="3887861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reaker Slide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963035B-9615-48E9-AC32-18F75AD1EE7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8240"/>
          <a:stretch/>
        </p:blipFill>
        <p:spPr>
          <a:xfrm>
            <a:off x="1587" y="0"/>
            <a:ext cx="12188827" cy="6858000"/>
          </a:xfrm>
          <a:prstGeom prst="rect">
            <a:avLst/>
          </a:prstGeom>
        </p:spPr>
      </p:pic>
      <p:sp>
        <p:nvSpPr>
          <p:cNvPr id="8" name="Rectangle 7">
            <a:extLst>
              <a:ext uri="{FF2B5EF4-FFF2-40B4-BE49-F238E27FC236}">
                <a16:creationId xmlns:a16="http://schemas.microsoft.com/office/drawing/2014/main" id="{A8B852D0-B3EA-4BC8-B1EE-0BF7609B9D62}"/>
              </a:ext>
            </a:extLst>
          </p:cNvPr>
          <p:cNvSpPr/>
          <p:nvPr userDrawn="1"/>
        </p:nvSpPr>
        <p:spPr>
          <a:xfrm>
            <a:off x="9461318" y="6439896"/>
            <a:ext cx="2047355" cy="246221"/>
          </a:xfrm>
          <a:prstGeom prst="rect">
            <a:avLst/>
          </a:prstGeom>
        </p:spPr>
        <p:txBody>
          <a:bodyPr wrap="none" anchor="ctr">
            <a:spAutoFit/>
          </a:bodyPr>
          <a:lstStyle/>
          <a:p>
            <a:r>
              <a:rPr lang="en-US" sz="1000" cap="all" dirty="0">
                <a:solidFill>
                  <a:srgbClr val="FFFFFF"/>
                </a:solidFill>
                <a:latin typeface="Arial" panose="020B0604020202020204" pitchFamily="34" charset="0"/>
                <a:cs typeface="Arial" panose="020B0604020202020204" pitchFamily="34" charset="0"/>
              </a:rPr>
              <a:t>Sheraton vistana resort</a:t>
            </a:r>
            <a:endParaRPr lang="en-US" sz="1000" cap="all" dirty="0">
              <a:solidFill>
                <a:srgbClr val="FFFFFF"/>
              </a:solidFill>
              <a:latin typeface="Arial" panose="020B0604020202020204" pitchFamily="34" charset="0"/>
              <a:ea typeface="Calibri" panose="020F050202020403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2A206FFD-5105-4A53-9364-481A92678ADF}"/>
              </a:ext>
            </a:extLst>
          </p:cNvPr>
          <p:cNvPicPr>
            <a:picLocks noChangeAspect="1"/>
          </p:cNvPicPr>
          <p:nvPr userDrawn="1"/>
        </p:nvPicPr>
        <p:blipFill>
          <a:blip r:embed="rId3">
            <a:biLevel thresh="25000"/>
            <a:extLst>
              <a:ext uri="{28A0092B-C50C-407E-A947-70E740481C1C}">
                <a14:useLocalDpi xmlns:a14="http://schemas.microsoft.com/office/drawing/2010/main" val="0"/>
              </a:ext>
            </a:extLst>
          </a:blip>
          <a:stretch>
            <a:fillRect/>
          </a:stretch>
        </p:blipFill>
        <p:spPr>
          <a:xfrm>
            <a:off x="40433" y="6174183"/>
            <a:ext cx="1296072" cy="777644"/>
          </a:xfrm>
          <a:prstGeom prst="rect">
            <a:avLst/>
          </a:prstGeom>
        </p:spPr>
      </p:pic>
      <p:sp>
        <p:nvSpPr>
          <p:cNvPr id="10" name="Flowchart: Process 9">
            <a:extLst>
              <a:ext uri="{FF2B5EF4-FFF2-40B4-BE49-F238E27FC236}">
                <a16:creationId xmlns:a16="http://schemas.microsoft.com/office/drawing/2014/main" id="{37547F8D-A81A-4DF9-836B-750733552AD7}"/>
              </a:ext>
            </a:extLst>
          </p:cNvPr>
          <p:cNvSpPr/>
          <p:nvPr userDrawn="1"/>
        </p:nvSpPr>
        <p:spPr>
          <a:xfrm>
            <a:off x="1588" y="4928482"/>
            <a:ext cx="12209363" cy="476930"/>
          </a:xfrm>
          <a:prstGeom prst="flowChartProcess">
            <a:avLst/>
          </a:pr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defTabSz="914171"/>
            <a:endParaRPr lang="en-US" sz="2500" b="0" dirty="0">
              <a:solidFill>
                <a:srgbClr val="FFFFFF"/>
              </a:solidFill>
              <a:latin typeface="Arial"/>
            </a:endParaRPr>
          </a:p>
        </p:txBody>
      </p:sp>
      <p:sp>
        <p:nvSpPr>
          <p:cNvPr id="14" name="Content Placeholder 13">
            <a:extLst>
              <a:ext uri="{FF2B5EF4-FFF2-40B4-BE49-F238E27FC236}">
                <a16:creationId xmlns:a16="http://schemas.microsoft.com/office/drawing/2014/main" id="{A76DCC51-DB69-42EE-80FE-B4289177ED27}"/>
              </a:ext>
            </a:extLst>
          </p:cNvPr>
          <p:cNvSpPr>
            <a:spLocks noGrp="1"/>
          </p:cNvSpPr>
          <p:nvPr>
            <p:ph sz="quarter" idx="10" hasCustomPrompt="1"/>
          </p:nvPr>
        </p:nvSpPr>
        <p:spPr>
          <a:xfrm>
            <a:off x="1297518" y="4929188"/>
            <a:ext cx="9925049" cy="476250"/>
          </a:xfrm>
          <a:prstGeom prst="rect">
            <a:avLst/>
          </a:prstGeom>
        </p:spPr>
        <p:txBody>
          <a:bodyPr anchor="ctr"/>
          <a:lstStyle>
            <a:lvl1pPr marL="0" indent="0">
              <a:buNone/>
              <a:defRPr sz="2500">
                <a:solidFill>
                  <a:schemeClr val="bg1"/>
                </a:solidFill>
                <a:latin typeface="Arial" panose="020B0604020202020204" pitchFamily="34" charset="0"/>
                <a:cs typeface="Arial" panose="020B0604020202020204" pitchFamily="34" charset="0"/>
              </a:defRPr>
            </a:lvl1pPr>
          </a:lstStyle>
          <a:p>
            <a:pPr lvl="0"/>
            <a:r>
              <a:rPr lang="en-US" dirty="0"/>
              <a:t>SUBTITLE</a:t>
            </a:r>
          </a:p>
        </p:txBody>
      </p:sp>
    </p:spTree>
    <p:extLst>
      <p:ext uri="{BB962C8B-B14F-4D97-AF65-F5344CB8AC3E}">
        <p14:creationId xmlns:p14="http://schemas.microsoft.com/office/powerpoint/2010/main" val="22435527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4098" name="Picture 2" descr="C:\Users\f562204\Desktop\PAULA\1\NUEVAS COVERS\Template_v1.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95" y="0"/>
            <a:ext cx="12190412"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32543" y="149198"/>
            <a:ext cx="1678751" cy="1007249"/>
          </a:xfrm>
          <a:prstGeom prst="rect">
            <a:avLst/>
          </a:prstGeom>
        </p:spPr>
      </p:pic>
      <p:sp>
        <p:nvSpPr>
          <p:cNvPr id="6" name="Rectangle 5"/>
          <p:cNvSpPr/>
          <p:nvPr userDrawn="1"/>
        </p:nvSpPr>
        <p:spPr>
          <a:xfrm>
            <a:off x="653903" y="6309551"/>
            <a:ext cx="10884195" cy="2057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spcCol="0" rtlCol="0" anchor="ctr"/>
          <a:lstStyle/>
          <a:p>
            <a:pPr algn="ctr"/>
            <a:endParaRPr lang="en-US" sz="1350" dirty="0"/>
          </a:p>
        </p:txBody>
      </p:sp>
      <p:sp>
        <p:nvSpPr>
          <p:cNvPr id="8" name="Oval 7"/>
          <p:cNvSpPr/>
          <p:nvPr userDrawn="1"/>
        </p:nvSpPr>
        <p:spPr>
          <a:xfrm>
            <a:off x="5911802" y="6181726"/>
            <a:ext cx="368396" cy="276225"/>
          </a:xfrm>
          <a:prstGeom prst="ellipse">
            <a:avLst/>
          </a:prstGeom>
          <a:solidFill>
            <a:schemeClr val="bg2"/>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Rectangle 9">
            <a:extLst>
              <a:ext uri="{FF2B5EF4-FFF2-40B4-BE49-F238E27FC236}">
                <a16:creationId xmlns:a16="http://schemas.microsoft.com/office/drawing/2014/main" id="{BE68D029-6B1A-4B7B-A51C-4AFA0F24AE43}"/>
              </a:ext>
            </a:extLst>
          </p:cNvPr>
          <p:cNvSpPr txBox="1">
            <a:spLocks noGrp="1" noChangeArrowheads="1"/>
          </p:cNvSpPr>
          <p:nvPr userDrawn="1"/>
        </p:nvSpPr>
        <p:spPr bwMode="auto">
          <a:xfrm>
            <a:off x="5028922" y="6216119"/>
            <a:ext cx="2134156" cy="194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4" tIns="34287" rIns="68574" bIns="34287"/>
          <a:lstStyle>
            <a:lvl1pPr>
              <a:defRPr>
                <a:solidFill>
                  <a:schemeClr val="tx1"/>
                </a:solidFill>
                <a:latin typeface="Arial" pitchFamily="34" charset="0"/>
                <a:ea typeface="ヒラギノ角ゴ Pro W3"/>
                <a:cs typeface="ヒラギノ角ゴ Pro W3"/>
              </a:defRPr>
            </a:lvl1pPr>
            <a:lvl2pPr marL="742950" indent="-285750">
              <a:defRPr>
                <a:solidFill>
                  <a:schemeClr val="tx1"/>
                </a:solidFill>
                <a:latin typeface="Arial" pitchFamily="34" charset="0"/>
                <a:ea typeface="ヒラギノ角ゴ Pro W3"/>
                <a:cs typeface="ヒラギノ角ゴ Pro W3"/>
              </a:defRPr>
            </a:lvl2pPr>
            <a:lvl3pPr marL="1143000" indent="-228600">
              <a:defRPr>
                <a:solidFill>
                  <a:schemeClr val="tx1"/>
                </a:solidFill>
                <a:latin typeface="Arial" pitchFamily="34" charset="0"/>
                <a:ea typeface="ヒラギノ角ゴ Pro W3"/>
                <a:cs typeface="ヒラギノ角ゴ Pro W3"/>
              </a:defRPr>
            </a:lvl3pPr>
            <a:lvl4pPr marL="1600200" indent="-228600">
              <a:defRPr>
                <a:solidFill>
                  <a:schemeClr val="tx1"/>
                </a:solidFill>
                <a:latin typeface="Arial" pitchFamily="34" charset="0"/>
                <a:ea typeface="ヒラギノ角ゴ Pro W3"/>
                <a:cs typeface="ヒラギノ角ゴ Pro W3"/>
              </a:defRPr>
            </a:lvl4pPr>
            <a:lvl5pPr marL="2057400" indent="-228600">
              <a:defRPr>
                <a:solidFill>
                  <a:schemeClr val="tx1"/>
                </a:solidFill>
                <a:latin typeface="Arial" pitchFamily="34" charset="0"/>
                <a:ea typeface="ヒラギノ角ゴ Pro W3"/>
                <a:cs typeface="ヒラギノ角ゴ Pro W3"/>
              </a:defRPr>
            </a:lvl5pPr>
            <a:lvl6pPr marL="2514600" indent="-228600" defTabSz="457200" fontAlgn="base">
              <a:spcBef>
                <a:spcPct val="0"/>
              </a:spcBef>
              <a:spcAft>
                <a:spcPct val="0"/>
              </a:spcAft>
              <a:defRPr>
                <a:solidFill>
                  <a:schemeClr val="tx1"/>
                </a:solidFill>
                <a:latin typeface="Arial" pitchFamily="34" charset="0"/>
                <a:ea typeface="ヒラギノ角ゴ Pro W3"/>
                <a:cs typeface="ヒラギノ角ゴ Pro W3"/>
              </a:defRPr>
            </a:lvl6pPr>
            <a:lvl7pPr marL="2971800" indent="-228600" defTabSz="457200" fontAlgn="base">
              <a:spcBef>
                <a:spcPct val="0"/>
              </a:spcBef>
              <a:spcAft>
                <a:spcPct val="0"/>
              </a:spcAft>
              <a:defRPr>
                <a:solidFill>
                  <a:schemeClr val="tx1"/>
                </a:solidFill>
                <a:latin typeface="Arial" pitchFamily="34" charset="0"/>
                <a:ea typeface="ヒラギノ角ゴ Pro W3"/>
                <a:cs typeface="ヒラギノ角ゴ Pro W3"/>
              </a:defRPr>
            </a:lvl7pPr>
            <a:lvl8pPr marL="3429000" indent="-228600" defTabSz="457200" fontAlgn="base">
              <a:spcBef>
                <a:spcPct val="0"/>
              </a:spcBef>
              <a:spcAft>
                <a:spcPct val="0"/>
              </a:spcAft>
              <a:defRPr>
                <a:solidFill>
                  <a:schemeClr val="tx1"/>
                </a:solidFill>
                <a:latin typeface="Arial" pitchFamily="34" charset="0"/>
                <a:ea typeface="ヒラギノ角ゴ Pro W3"/>
                <a:cs typeface="ヒラギノ角ゴ Pro W3"/>
              </a:defRPr>
            </a:lvl8pPr>
            <a:lvl9pPr marL="3886200" indent="-228600" defTabSz="457200" fontAlgn="base">
              <a:spcBef>
                <a:spcPct val="0"/>
              </a:spcBef>
              <a:spcAft>
                <a:spcPct val="0"/>
              </a:spcAft>
              <a:defRPr>
                <a:solidFill>
                  <a:schemeClr val="tx1"/>
                </a:solidFill>
                <a:latin typeface="Arial" pitchFamily="34" charset="0"/>
                <a:ea typeface="ヒラギノ角ゴ Pro W3"/>
                <a:cs typeface="ヒラギノ角ゴ Pro W3"/>
              </a:defRPr>
            </a:lvl9pPr>
          </a:lstStyle>
          <a:p>
            <a:pPr algn="ctr">
              <a:spcBef>
                <a:spcPts val="450"/>
              </a:spcBef>
            </a:pPr>
            <a:fld id="{F0D8350F-0E0F-427B-832F-FAED3B82B737}" type="slidenum">
              <a:rPr lang="en-US" sz="825" b="1">
                <a:solidFill>
                  <a:schemeClr val="accent1"/>
                </a:solidFill>
                <a:latin typeface="+mj-lt"/>
              </a:rPr>
              <a:pPr algn="ctr">
                <a:spcBef>
                  <a:spcPts val="450"/>
                </a:spcBef>
              </a:pPr>
              <a:t>‹#›</a:t>
            </a:fld>
            <a:endParaRPr lang="en-US" sz="825" b="1" dirty="0">
              <a:solidFill>
                <a:schemeClr val="accent1"/>
              </a:solidFill>
              <a:latin typeface="+mj-lt"/>
            </a:endParaRPr>
          </a:p>
        </p:txBody>
      </p:sp>
    </p:spTree>
    <p:extLst>
      <p:ext uri="{BB962C8B-B14F-4D97-AF65-F5344CB8AC3E}">
        <p14:creationId xmlns:p14="http://schemas.microsoft.com/office/powerpoint/2010/main" val="3176543163"/>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ftr="0" dt="0"/>
  <p:txStyles>
    <p:titleStyle>
      <a:lvl1pPr algn="ctr" defTabSz="914240" rtl="0" eaLnBrk="1" latinLnBrk="0" hangingPunct="1">
        <a:spcBef>
          <a:spcPct val="0"/>
        </a:spcBef>
        <a:buNone/>
        <a:defRPr sz="4425" kern="1200">
          <a:solidFill>
            <a:schemeClr val="tx1"/>
          </a:solidFill>
          <a:latin typeface="+mj-lt"/>
          <a:ea typeface="+mj-ea"/>
          <a:cs typeface="+mj-cs"/>
        </a:defRPr>
      </a:lvl1pPr>
    </p:titleStyle>
    <p:bodyStyle>
      <a:lvl1pPr marL="342840" indent="-342840" algn="l" defTabSz="914240" rtl="0" eaLnBrk="1" latinLnBrk="0" hangingPunct="1">
        <a:spcBef>
          <a:spcPct val="20000"/>
        </a:spcBef>
        <a:buFont typeface="Arial" panose="020B0604020202020204" pitchFamily="34" charset="0"/>
        <a:buChar char="•"/>
        <a:defRPr sz="3225" kern="1200">
          <a:solidFill>
            <a:schemeClr val="tx1"/>
          </a:solidFill>
          <a:latin typeface="+mn-lt"/>
          <a:ea typeface="+mn-ea"/>
          <a:cs typeface="+mn-cs"/>
        </a:defRPr>
      </a:lvl1pPr>
      <a:lvl2pPr marL="742820" indent="-285700" algn="l" defTabSz="914240" rtl="0" eaLnBrk="1" latinLnBrk="0" hangingPunct="1">
        <a:spcBef>
          <a:spcPct val="20000"/>
        </a:spcBef>
        <a:buFont typeface="Arial" panose="020B0604020202020204" pitchFamily="34" charset="0"/>
        <a:buChar char="–"/>
        <a:defRPr sz="2775" kern="1200">
          <a:solidFill>
            <a:schemeClr val="tx1"/>
          </a:solidFill>
          <a:latin typeface="+mn-lt"/>
          <a:ea typeface="+mn-ea"/>
          <a:cs typeface="+mn-cs"/>
        </a:defRPr>
      </a:lvl2pPr>
      <a:lvl3pPr marL="1142800" indent="-228560" algn="l" defTabSz="91424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920" indent="-228560" algn="l" defTabSz="914240" rtl="0" eaLnBrk="1" latinLnBrk="0" hangingPunct="1">
        <a:spcBef>
          <a:spcPct val="20000"/>
        </a:spcBef>
        <a:buFont typeface="Arial" panose="020B0604020202020204" pitchFamily="34" charset="0"/>
        <a:buChar char="–"/>
        <a:defRPr sz="2025" kern="1200">
          <a:solidFill>
            <a:schemeClr val="tx1"/>
          </a:solidFill>
          <a:latin typeface="+mn-lt"/>
          <a:ea typeface="+mn-ea"/>
          <a:cs typeface="+mn-cs"/>
        </a:defRPr>
      </a:lvl4pPr>
      <a:lvl5pPr marL="2057040" indent="-228560" algn="l" defTabSz="914240" rtl="0" eaLnBrk="1" latinLnBrk="0" hangingPunct="1">
        <a:spcBef>
          <a:spcPct val="20000"/>
        </a:spcBef>
        <a:buFont typeface="Arial" panose="020B0604020202020204" pitchFamily="34" charset="0"/>
        <a:buChar char="»"/>
        <a:defRPr sz="2025" kern="1200">
          <a:solidFill>
            <a:schemeClr val="tx1"/>
          </a:solidFill>
          <a:latin typeface="+mn-lt"/>
          <a:ea typeface="+mn-ea"/>
          <a:cs typeface="+mn-cs"/>
        </a:defRPr>
      </a:lvl5pPr>
      <a:lvl6pPr marL="2514160" indent="-228560" algn="l" defTabSz="914240" rtl="0" eaLnBrk="1" latinLnBrk="0" hangingPunct="1">
        <a:spcBef>
          <a:spcPct val="20000"/>
        </a:spcBef>
        <a:buFont typeface="Arial" panose="020B0604020202020204" pitchFamily="34" charset="0"/>
        <a:buChar char="•"/>
        <a:defRPr sz="2025" kern="1200">
          <a:solidFill>
            <a:schemeClr val="tx1"/>
          </a:solidFill>
          <a:latin typeface="+mn-lt"/>
          <a:ea typeface="+mn-ea"/>
          <a:cs typeface="+mn-cs"/>
        </a:defRPr>
      </a:lvl6pPr>
      <a:lvl7pPr marL="2971280" indent="-228560" algn="l" defTabSz="914240" rtl="0" eaLnBrk="1" latinLnBrk="0" hangingPunct="1">
        <a:spcBef>
          <a:spcPct val="20000"/>
        </a:spcBef>
        <a:buFont typeface="Arial" panose="020B0604020202020204" pitchFamily="34" charset="0"/>
        <a:buChar char="•"/>
        <a:defRPr sz="2025" kern="1200">
          <a:solidFill>
            <a:schemeClr val="tx1"/>
          </a:solidFill>
          <a:latin typeface="+mn-lt"/>
          <a:ea typeface="+mn-ea"/>
          <a:cs typeface="+mn-cs"/>
        </a:defRPr>
      </a:lvl7pPr>
      <a:lvl8pPr marL="3428400" indent="-228560" algn="l" defTabSz="914240" rtl="0" eaLnBrk="1" latinLnBrk="0" hangingPunct="1">
        <a:spcBef>
          <a:spcPct val="20000"/>
        </a:spcBef>
        <a:buFont typeface="Arial" panose="020B0604020202020204" pitchFamily="34" charset="0"/>
        <a:buChar char="•"/>
        <a:defRPr sz="2025" kern="1200">
          <a:solidFill>
            <a:schemeClr val="tx1"/>
          </a:solidFill>
          <a:latin typeface="+mn-lt"/>
          <a:ea typeface="+mn-ea"/>
          <a:cs typeface="+mn-cs"/>
        </a:defRPr>
      </a:lvl8pPr>
      <a:lvl9pPr marL="3885520" indent="-228560" algn="l" defTabSz="914240" rtl="0" eaLnBrk="1" latinLnBrk="0" hangingPunct="1">
        <a:spcBef>
          <a:spcPct val="20000"/>
        </a:spcBef>
        <a:buFont typeface="Arial" panose="020B0604020202020204" pitchFamily="34" charset="0"/>
        <a:buChar char="•"/>
        <a:defRPr sz="2025" kern="1200">
          <a:solidFill>
            <a:schemeClr val="tx1"/>
          </a:solidFill>
          <a:latin typeface="+mn-lt"/>
          <a:ea typeface="+mn-ea"/>
          <a:cs typeface="+mn-cs"/>
        </a:defRPr>
      </a:lvl9pPr>
    </p:bodyStyle>
    <p:otherStyle>
      <a:defPPr>
        <a:defRPr lang="en-US"/>
      </a:defPPr>
      <a:lvl1pPr marL="0" algn="l" defTabSz="914240" rtl="0" eaLnBrk="1" latinLnBrk="0" hangingPunct="1">
        <a:defRPr sz="1800" kern="1200">
          <a:solidFill>
            <a:schemeClr val="tx1"/>
          </a:solidFill>
          <a:latin typeface="+mn-lt"/>
          <a:ea typeface="+mn-ea"/>
          <a:cs typeface="+mn-cs"/>
        </a:defRPr>
      </a:lvl1pPr>
      <a:lvl2pPr marL="457120" algn="l" defTabSz="914240" rtl="0" eaLnBrk="1" latinLnBrk="0" hangingPunct="1">
        <a:defRPr sz="1800" kern="1200">
          <a:solidFill>
            <a:schemeClr val="tx1"/>
          </a:solidFill>
          <a:latin typeface="+mn-lt"/>
          <a:ea typeface="+mn-ea"/>
          <a:cs typeface="+mn-cs"/>
        </a:defRPr>
      </a:lvl2pPr>
      <a:lvl3pPr marL="914240" algn="l" defTabSz="914240" rtl="0" eaLnBrk="1" latinLnBrk="0" hangingPunct="1">
        <a:defRPr sz="1800" kern="1200">
          <a:solidFill>
            <a:schemeClr val="tx1"/>
          </a:solidFill>
          <a:latin typeface="+mn-lt"/>
          <a:ea typeface="+mn-ea"/>
          <a:cs typeface="+mn-cs"/>
        </a:defRPr>
      </a:lvl3pPr>
      <a:lvl4pPr marL="1371360" algn="l" defTabSz="914240" rtl="0" eaLnBrk="1" latinLnBrk="0" hangingPunct="1">
        <a:defRPr sz="1800" kern="1200">
          <a:solidFill>
            <a:schemeClr val="tx1"/>
          </a:solidFill>
          <a:latin typeface="+mn-lt"/>
          <a:ea typeface="+mn-ea"/>
          <a:cs typeface="+mn-cs"/>
        </a:defRPr>
      </a:lvl4pPr>
      <a:lvl5pPr marL="1828480" algn="l" defTabSz="914240" rtl="0" eaLnBrk="1" latinLnBrk="0" hangingPunct="1">
        <a:defRPr sz="1800" kern="1200">
          <a:solidFill>
            <a:schemeClr val="tx1"/>
          </a:solidFill>
          <a:latin typeface="+mn-lt"/>
          <a:ea typeface="+mn-ea"/>
          <a:cs typeface="+mn-cs"/>
        </a:defRPr>
      </a:lvl5pPr>
      <a:lvl6pPr marL="2285600" algn="l" defTabSz="914240" rtl="0" eaLnBrk="1" latinLnBrk="0" hangingPunct="1">
        <a:defRPr sz="1800" kern="1200">
          <a:solidFill>
            <a:schemeClr val="tx1"/>
          </a:solidFill>
          <a:latin typeface="+mn-lt"/>
          <a:ea typeface="+mn-ea"/>
          <a:cs typeface="+mn-cs"/>
        </a:defRPr>
      </a:lvl6pPr>
      <a:lvl7pPr marL="2742720" algn="l" defTabSz="914240" rtl="0" eaLnBrk="1" latinLnBrk="0" hangingPunct="1">
        <a:defRPr sz="1800" kern="1200">
          <a:solidFill>
            <a:schemeClr val="tx1"/>
          </a:solidFill>
          <a:latin typeface="+mn-lt"/>
          <a:ea typeface="+mn-ea"/>
          <a:cs typeface="+mn-cs"/>
        </a:defRPr>
      </a:lvl7pPr>
      <a:lvl8pPr marL="3199840" algn="l" defTabSz="914240" rtl="0" eaLnBrk="1" latinLnBrk="0" hangingPunct="1">
        <a:defRPr sz="1800" kern="1200">
          <a:solidFill>
            <a:schemeClr val="tx1"/>
          </a:solidFill>
          <a:latin typeface="+mn-lt"/>
          <a:ea typeface="+mn-ea"/>
          <a:cs typeface="+mn-cs"/>
        </a:defRPr>
      </a:lvl8pPr>
      <a:lvl9pPr marL="3656960" algn="l" defTabSz="91424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Layout" Target="../slideLayouts/slideLayout1.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DADDC5-7BFE-413A-BA1B-3ED24D81732C}"/>
              </a:ext>
            </a:extLst>
          </p:cNvPr>
          <p:cNvSpPr>
            <a:spLocks noGrp="1"/>
          </p:cNvSpPr>
          <p:nvPr>
            <p:ph type="body" sz="quarter" idx="25"/>
          </p:nvPr>
        </p:nvSpPr>
        <p:spPr>
          <a:xfrm>
            <a:off x="1630668" y="69940"/>
            <a:ext cx="9037333" cy="418127"/>
          </a:xfrm>
        </p:spPr>
        <p:txBody>
          <a:bodyPr/>
          <a:lstStyle/>
          <a:p>
            <a:r>
              <a:rPr lang="en-US" dirty="0"/>
              <a:t>Learnings: Model Performance</a:t>
            </a:r>
          </a:p>
        </p:txBody>
      </p:sp>
      <p:sp>
        <p:nvSpPr>
          <p:cNvPr id="17" name="Rectangle 16">
            <a:extLst>
              <a:ext uri="{FF2B5EF4-FFF2-40B4-BE49-F238E27FC236}">
                <a16:creationId xmlns:a16="http://schemas.microsoft.com/office/drawing/2014/main" id="{0BE3F043-3C61-EB44-B823-C0537A773A4D}"/>
              </a:ext>
            </a:extLst>
          </p:cNvPr>
          <p:cNvSpPr/>
          <p:nvPr/>
        </p:nvSpPr>
        <p:spPr>
          <a:xfrm>
            <a:off x="2092532" y="1133466"/>
            <a:ext cx="7696863" cy="538609"/>
          </a:xfrm>
          <a:prstGeom prst="rect">
            <a:avLst/>
          </a:prstGeom>
          <a:noFill/>
        </p:spPr>
        <p:txBody>
          <a:bodyPr wrap="square" rtlCol="0">
            <a:spAutoFit/>
          </a:bodyPr>
          <a:lstStyle/>
          <a:p>
            <a:pPr defTabSz="457200">
              <a:spcAft>
                <a:spcPts val="600"/>
              </a:spcAft>
              <a:defRPr/>
            </a:pPr>
            <a:r>
              <a:rPr lang="en-US" sz="1200" b="1" spc="300" dirty="0">
                <a:solidFill>
                  <a:srgbClr val="0070AB"/>
                </a:solidFill>
                <a:latin typeface="Arial"/>
              </a:rPr>
              <a:t>WHAT THE MODEL DOES</a:t>
            </a:r>
          </a:p>
          <a:p>
            <a:pPr defTabSz="457200">
              <a:defRPr/>
            </a:pPr>
            <a:r>
              <a:rPr lang="en-US" sz="1200" dirty="0">
                <a:solidFill>
                  <a:srgbClr val="000000"/>
                </a:solidFill>
                <a:latin typeface="Arial"/>
              </a:rPr>
              <a:t>It tries to predict </a:t>
            </a:r>
            <a:r>
              <a:rPr lang="en-US" sz="1200" b="1" dirty="0">
                <a:solidFill>
                  <a:srgbClr val="000000"/>
                </a:solidFill>
                <a:latin typeface="Arial"/>
              </a:rPr>
              <a:t>the bid close price in the next 4 hour cycle </a:t>
            </a:r>
            <a:r>
              <a:rPr lang="en-US" sz="1200" dirty="0">
                <a:solidFill>
                  <a:srgbClr val="000000"/>
                </a:solidFill>
                <a:latin typeface="Arial"/>
              </a:rPr>
              <a:t>and also whether the </a:t>
            </a:r>
            <a:r>
              <a:rPr lang="en-US" sz="1200" b="1" dirty="0">
                <a:solidFill>
                  <a:srgbClr val="000000"/>
                </a:solidFill>
                <a:latin typeface="Arial"/>
              </a:rPr>
              <a:t>price will go up or down</a:t>
            </a:r>
          </a:p>
        </p:txBody>
      </p:sp>
      <p:sp>
        <p:nvSpPr>
          <p:cNvPr id="23" name="Rectangle 22">
            <a:extLst>
              <a:ext uri="{FF2B5EF4-FFF2-40B4-BE49-F238E27FC236}">
                <a16:creationId xmlns:a16="http://schemas.microsoft.com/office/drawing/2014/main" id="{0D85E183-AEDB-47A6-ADC4-729B02E3466D}"/>
              </a:ext>
            </a:extLst>
          </p:cNvPr>
          <p:cNvSpPr/>
          <p:nvPr/>
        </p:nvSpPr>
        <p:spPr>
          <a:xfrm>
            <a:off x="2080773" y="5659777"/>
            <a:ext cx="8014907" cy="461665"/>
          </a:xfrm>
          <a:prstGeom prst="rect">
            <a:avLst/>
          </a:prstGeom>
          <a:noFill/>
        </p:spPr>
        <p:txBody>
          <a:bodyPr wrap="square" rtlCol="0">
            <a:spAutoFit/>
          </a:bodyPr>
          <a:lstStyle/>
          <a:p>
            <a:pPr defTabSz="457200">
              <a:defRPr/>
            </a:pPr>
            <a:r>
              <a:rPr lang="en-US" sz="1200" i="1" dirty="0">
                <a:solidFill>
                  <a:srgbClr val="000000"/>
                </a:solidFill>
                <a:latin typeface="Arial"/>
              </a:rPr>
              <a:t>It is normal for the percentages to drop during the validation test because the data (in terms of variance, mean, etc.) is different from what the model has seen, and this particular observed gap is within acceptable values.</a:t>
            </a:r>
          </a:p>
        </p:txBody>
      </p:sp>
      <p:sp>
        <p:nvSpPr>
          <p:cNvPr id="26" name="Rectangle 25">
            <a:extLst>
              <a:ext uri="{FF2B5EF4-FFF2-40B4-BE49-F238E27FC236}">
                <a16:creationId xmlns:a16="http://schemas.microsoft.com/office/drawing/2014/main" id="{E47DA81C-A486-8543-9212-1D788368645F}"/>
              </a:ext>
            </a:extLst>
          </p:cNvPr>
          <p:cNvSpPr/>
          <p:nvPr/>
        </p:nvSpPr>
        <p:spPr>
          <a:xfrm>
            <a:off x="2080773" y="1772170"/>
            <a:ext cx="8511027" cy="1277273"/>
          </a:xfrm>
          <a:prstGeom prst="rect">
            <a:avLst/>
          </a:prstGeom>
          <a:noFill/>
        </p:spPr>
        <p:txBody>
          <a:bodyPr wrap="square" rtlCol="0">
            <a:spAutoFit/>
          </a:bodyPr>
          <a:lstStyle/>
          <a:p>
            <a:pPr defTabSz="457200">
              <a:spcAft>
                <a:spcPts val="600"/>
              </a:spcAft>
              <a:defRPr/>
            </a:pPr>
            <a:r>
              <a:rPr lang="en-US" sz="1200" b="1" spc="300" dirty="0">
                <a:solidFill>
                  <a:srgbClr val="0070AB"/>
                </a:solidFill>
                <a:latin typeface="Arial"/>
              </a:rPr>
              <a:t>HOW THE MODEL WORKS</a:t>
            </a:r>
          </a:p>
          <a:p>
            <a:pPr defTabSz="457200">
              <a:defRPr/>
            </a:pPr>
            <a:r>
              <a:rPr lang="en-US" sz="1200" dirty="0">
                <a:solidFill>
                  <a:srgbClr val="000000"/>
                </a:solidFill>
                <a:latin typeface="Arial"/>
              </a:rPr>
              <a:t>The forex prediction model was built  </a:t>
            </a:r>
            <a:r>
              <a:rPr lang="en-US" sz="1200" b="1" dirty="0">
                <a:solidFill>
                  <a:srgbClr val="000000"/>
                </a:solidFill>
                <a:latin typeface="Arial"/>
              </a:rPr>
              <a:t>on 4 features</a:t>
            </a:r>
            <a:r>
              <a:rPr lang="en-US" sz="1200" dirty="0">
                <a:solidFill>
                  <a:srgbClr val="000000"/>
                </a:solidFill>
                <a:latin typeface="Arial"/>
              </a:rPr>
              <a:t>, and an additional more than 500</a:t>
            </a:r>
            <a:r>
              <a:rPr lang="en-US" sz="1200" b="1" dirty="0">
                <a:solidFill>
                  <a:srgbClr val="000000"/>
                </a:solidFill>
                <a:latin typeface="Arial"/>
              </a:rPr>
              <a:t> new engineered features </a:t>
            </a:r>
            <a:r>
              <a:rPr lang="en-US" sz="1200" dirty="0">
                <a:solidFill>
                  <a:srgbClr val="000000"/>
                </a:solidFill>
                <a:latin typeface="Arial"/>
              </a:rPr>
              <a:t>(e.g.,  Various technical indicators such as momentum, trend , Volatility) were based on open, close, low and high for every four hour interval. A </a:t>
            </a:r>
            <a:r>
              <a:rPr lang="en-US" sz="1200" b="1" dirty="0">
                <a:solidFill>
                  <a:srgbClr val="000000"/>
                </a:solidFill>
                <a:latin typeface="Arial"/>
              </a:rPr>
              <a:t>Ridge regressor </a:t>
            </a:r>
            <a:r>
              <a:rPr lang="en-US" sz="1200" dirty="0">
                <a:solidFill>
                  <a:srgbClr val="000000"/>
                </a:solidFill>
                <a:latin typeface="Arial"/>
              </a:rPr>
              <a:t>tries to fit a regression line in sequence and computes the bid close values. Forex classification model  tries to  estimate whether the bid close value with go up or will go down depending upon the difference between predicted values and close value.</a:t>
            </a:r>
          </a:p>
        </p:txBody>
      </p:sp>
      <p:sp>
        <p:nvSpPr>
          <p:cNvPr id="43" name="Rectangle 42">
            <a:extLst>
              <a:ext uri="{FF2B5EF4-FFF2-40B4-BE49-F238E27FC236}">
                <a16:creationId xmlns:a16="http://schemas.microsoft.com/office/drawing/2014/main" id="{0D85E183-AEDB-47A6-ADC4-729B02E3466D}"/>
              </a:ext>
            </a:extLst>
          </p:cNvPr>
          <p:cNvSpPr/>
          <p:nvPr/>
        </p:nvSpPr>
        <p:spPr>
          <a:xfrm>
            <a:off x="2080772" y="3115964"/>
            <a:ext cx="8260656" cy="723275"/>
          </a:xfrm>
          <a:prstGeom prst="rect">
            <a:avLst/>
          </a:prstGeom>
          <a:noFill/>
        </p:spPr>
        <p:txBody>
          <a:bodyPr wrap="square" rtlCol="0">
            <a:spAutoFit/>
          </a:bodyPr>
          <a:lstStyle/>
          <a:p>
            <a:pPr defTabSz="457200">
              <a:spcAft>
                <a:spcPts val="600"/>
              </a:spcAft>
              <a:defRPr/>
            </a:pPr>
            <a:r>
              <a:rPr lang="en-US" sz="1200" b="1" spc="300" dirty="0">
                <a:solidFill>
                  <a:srgbClr val="0070AB"/>
                </a:solidFill>
                <a:latin typeface="Arial"/>
              </a:rPr>
              <a:t>HOW THE MODEL PERFORMED</a:t>
            </a:r>
          </a:p>
          <a:p>
            <a:pPr defTabSz="457200">
              <a:defRPr/>
            </a:pPr>
            <a:r>
              <a:rPr lang="en-US" sz="1200" dirty="0">
                <a:solidFill>
                  <a:srgbClr val="000000"/>
                </a:solidFill>
                <a:latin typeface="Arial"/>
              </a:rPr>
              <a:t>The model is proving effective, as it is able to correctly predict bid close values on an average RMSE score 25 in preliminary testing </a:t>
            </a:r>
          </a:p>
        </p:txBody>
      </p:sp>
      <p:sp>
        <p:nvSpPr>
          <p:cNvPr id="13" name="TextBox 12"/>
          <p:cNvSpPr txBox="1"/>
          <p:nvPr/>
        </p:nvSpPr>
        <p:spPr>
          <a:xfrm>
            <a:off x="9654017" y="16788"/>
            <a:ext cx="1002238" cy="369332"/>
          </a:xfrm>
          <a:prstGeom prst="rect">
            <a:avLst/>
          </a:prstGeom>
          <a:noFill/>
        </p:spPr>
        <p:txBody>
          <a:bodyPr wrap="square" rtlCol="0" anchor="ctr">
            <a:spAutoFit/>
          </a:bodyPr>
          <a:lstStyle/>
          <a:p>
            <a:pPr defTabSz="457200"/>
            <a:r>
              <a:rPr lang="en-US" b="1">
                <a:solidFill>
                  <a:srgbClr val="FF0000"/>
                </a:solidFill>
                <a:latin typeface="Arial"/>
              </a:rPr>
              <a:t>DRAFT</a:t>
            </a:r>
          </a:p>
        </p:txBody>
      </p:sp>
      <p:sp>
        <p:nvSpPr>
          <p:cNvPr id="5" name="Rectangle 4">
            <a:extLst>
              <a:ext uri="{FF2B5EF4-FFF2-40B4-BE49-F238E27FC236}">
                <a16:creationId xmlns:a16="http://schemas.microsoft.com/office/drawing/2014/main" id="{623079D5-386B-4E7E-99AA-75E75665F481}"/>
              </a:ext>
            </a:extLst>
          </p:cNvPr>
          <p:cNvSpPr/>
          <p:nvPr/>
        </p:nvSpPr>
        <p:spPr>
          <a:xfrm>
            <a:off x="9654017" y="69941"/>
            <a:ext cx="2327451" cy="9555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Tree>
    <p:extLst>
      <p:ext uri="{BB962C8B-B14F-4D97-AF65-F5344CB8AC3E}">
        <p14:creationId xmlns:p14="http://schemas.microsoft.com/office/powerpoint/2010/main" val="3783014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B31545A-3530-4AE0-86A3-10CDD256C5A1}"/>
              </a:ext>
            </a:extLst>
          </p:cNvPr>
          <p:cNvSpPr/>
          <p:nvPr/>
        </p:nvSpPr>
        <p:spPr>
          <a:xfrm>
            <a:off x="9864549" y="0"/>
            <a:ext cx="2327451" cy="9555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ext Placeholder 1">
            <a:extLst>
              <a:ext uri="{FF2B5EF4-FFF2-40B4-BE49-F238E27FC236}">
                <a16:creationId xmlns:a16="http://schemas.microsoft.com/office/drawing/2014/main" id="{2CDADDC5-7BFE-413A-BA1B-3ED24D81732C}"/>
              </a:ext>
            </a:extLst>
          </p:cNvPr>
          <p:cNvSpPr>
            <a:spLocks noGrp="1"/>
          </p:cNvSpPr>
          <p:nvPr>
            <p:ph type="body" sz="quarter" idx="25"/>
          </p:nvPr>
        </p:nvSpPr>
        <p:spPr>
          <a:xfrm>
            <a:off x="779646" y="222686"/>
            <a:ext cx="10395285" cy="719138"/>
          </a:xfrm>
        </p:spPr>
        <p:txBody>
          <a:bodyPr/>
          <a:lstStyle/>
          <a:p>
            <a:r>
              <a:rPr lang="en-US" sz="2000" dirty="0"/>
              <a:t>Learnings: Model7 Performance(Classification-Logistic-No Tuning-Smote)- 02-04-2019</a:t>
            </a:r>
            <a:endParaRPr lang="en-US" dirty="0"/>
          </a:p>
        </p:txBody>
      </p:sp>
      <p:sp>
        <p:nvSpPr>
          <p:cNvPr id="17" name="Rectangle 16">
            <a:extLst>
              <a:ext uri="{FF2B5EF4-FFF2-40B4-BE49-F238E27FC236}">
                <a16:creationId xmlns:a16="http://schemas.microsoft.com/office/drawing/2014/main" id="{0BE3F043-3C61-EB44-B823-C0537A773A4D}"/>
              </a:ext>
            </a:extLst>
          </p:cNvPr>
          <p:cNvSpPr/>
          <p:nvPr/>
        </p:nvSpPr>
        <p:spPr>
          <a:xfrm>
            <a:off x="2092532" y="1133466"/>
            <a:ext cx="7696863" cy="276999"/>
          </a:xfrm>
          <a:prstGeom prst="rect">
            <a:avLst/>
          </a:prstGeom>
          <a:noFill/>
        </p:spPr>
        <p:txBody>
          <a:bodyPr wrap="square" rtlCol="0">
            <a:spAutoFit/>
          </a:bodyPr>
          <a:lstStyle/>
          <a:p>
            <a:pPr defTabSz="457200">
              <a:spcAft>
                <a:spcPts val="600"/>
              </a:spcAft>
              <a:defRPr/>
            </a:pPr>
            <a:endParaRPr lang="en-US" sz="1200" dirty="0">
              <a:solidFill>
                <a:srgbClr val="000000"/>
              </a:solidFill>
              <a:latin typeface="Arial"/>
            </a:endParaRPr>
          </a:p>
        </p:txBody>
      </p:sp>
      <p:sp>
        <p:nvSpPr>
          <p:cNvPr id="23" name="Rectangle 22">
            <a:extLst>
              <a:ext uri="{FF2B5EF4-FFF2-40B4-BE49-F238E27FC236}">
                <a16:creationId xmlns:a16="http://schemas.microsoft.com/office/drawing/2014/main" id="{0D85E183-AEDB-47A6-ADC4-729B02E3466D}"/>
              </a:ext>
            </a:extLst>
          </p:cNvPr>
          <p:cNvSpPr/>
          <p:nvPr/>
        </p:nvSpPr>
        <p:spPr>
          <a:xfrm>
            <a:off x="2080773" y="5659777"/>
            <a:ext cx="8014907" cy="461665"/>
          </a:xfrm>
          <a:prstGeom prst="rect">
            <a:avLst/>
          </a:prstGeom>
          <a:noFill/>
        </p:spPr>
        <p:txBody>
          <a:bodyPr wrap="square" rtlCol="0">
            <a:spAutoFit/>
          </a:bodyPr>
          <a:lstStyle/>
          <a:p>
            <a:pPr defTabSz="457200">
              <a:defRPr/>
            </a:pPr>
            <a:r>
              <a:rPr lang="en-US" sz="1200" i="1" dirty="0">
                <a:solidFill>
                  <a:srgbClr val="000000"/>
                </a:solidFill>
                <a:latin typeface="Arial"/>
              </a:rPr>
              <a:t>It is normal for the percentages to drop during the validation test because the data (in terms of variance, mean, etc.) is different from what the model has seen, and this particular observed gap is within acceptable values.</a:t>
            </a:r>
          </a:p>
        </p:txBody>
      </p:sp>
      <p:sp>
        <p:nvSpPr>
          <p:cNvPr id="25" name="Rectangle 1">
            <a:extLst>
              <a:ext uri="{FF2B5EF4-FFF2-40B4-BE49-F238E27FC236}">
                <a16:creationId xmlns:a16="http://schemas.microsoft.com/office/drawing/2014/main" id="{13F883B8-2C74-4C9C-A7BF-1E7F55C730A6}"/>
              </a:ext>
            </a:extLst>
          </p:cNvPr>
          <p:cNvSpPr>
            <a:spLocks noChangeArrowheads="1"/>
          </p:cNvSpPr>
          <p:nvPr/>
        </p:nvSpPr>
        <p:spPr bwMode="auto">
          <a:xfrm>
            <a:off x="1630667" y="6422431"/>
            <a:ext cx="3083690" cy="21544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rtlCol="0">
            <a:spAutoFit/>
          </a:bodyPr>
          <a:lstStyle/>
          <a:p>
            <a:pPr defTabSz="457200">
              <a:defRPr/>
            </a:pPr>
            <a:endParaRPr lang="en-US" sz="800" dirty="0">
              <a:solidFill>
                <a:srgbClr val="000000"/>
              </a:solidFill>
              <a:latin typeface="Arial"/>
            </a:endParaRPr>
          </a:p>
        </p:txBody>
      </p:sp>
      <p:sp>
        <p:nvSpPr>
          <p:cNvPr id="35" name="Rectangle 1">
            <a:extLst>
              <a:ext uri="{FF2B5EF4-FFF2-40B4-BE49-F238E27FC236}">
                <a16:creationId xmlns:a16="http://schemas.microsoft.com/office/drawing/2014/main" id="{63D93C83-E0DC-4522-AC06-005DB731DBDA}"/>
              </a:ext>
            </a:extLst>
          </p:cNvPr>
          <p:cNvSpPr>
            <a:spLocks noChangeArrowheads="1"/>
          </p:cNvSpPr>
          <p:nvPr/>
        </p:nvSpPr>
        <p:spPr bwMode="auto">
          <a:xfrm>
            <a:off x="4784652" y="6422431"/>
            <a:ext cx="5858875" cy="21544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rtlCol="0">
            <a:spAutoFit/>
          </a:bodyPr>
          <a:lstStyle/>
          <a:p>
            <a:pPr defTabSz="457200">
              <a:defRPr/>
            </a:pPr>
            <a:endParaRPr lang="en-US" altLang="en-US" sz="800" dirty="0">
              <a:solidFill>
                <a:srgbClr val="000000"/>
              </a:solidFill>
              <a:latin typeface="Arial"/>
            </a:endParaRPr>
          </a:p>
        </p:txBody>
      </p:sp>
      <p:sp>
        <p:nvSpPr>
          <p:cNvPr id="3" name="Rectangle 2">
            <a:extLst>
              <a:ext uri="{FF2B5EF4-FFF2-40B4-BE49-F238E27FC236}">
                <a16:creationId xmlns:a16="http://schemas.microsoft.com/office/drawing/2014/main" id="{C02E9AA7-EAED-415B-9397-AF91C816F3D3}"/>
              </a:ext>
            </a:extLst>
          </p:cNvPr>
          <p:cNvSpPr/>
          <p:nvPr/>
        </p:nvSpPr>
        <p:spPr>
          <a:xfrm>
            <a:off x="1894788" y="3094223"/>
            <a:ext cx="9605912" cy="646331"/>
          </a:xfrm>
          <a:prstGeom prst="rect">
            <a:avLst/>
          </a:prstGeom>
        </p:spPr>
        <p:txBody>
          <a:bodyPr wrap="square">
            <a:spAutoFit/>
          </a:bodyPr>
          <a:lstStyle/>
          <a:p>
            <a:pPr defTabSz="457200">
              <a:defRPr/>
            </a:pPr>
            <a:endParaRPr lang="en-US" sz="1200" b="1" i="1" dirty="0">
              <a:solidFill>
                <a:srgbClr val="0070AB"/>
              </a:solidFill>
              <a:latin typeface="Arial"/>
            </a:endParaRPr>
          </a:p>
          <a:p>
            <a:pPr defTabSz="457200">
              <a:defRPr/>
            </a:pPr>
            <a:endParaRPr lang="en-US" sz="1200" b="1" i="1" dirty="0">
              <a:solidFill>
                <a:srgbClr val="0070AB"/>
              </a:solidFill>
              <a:latin typeface="Arial"/>
            </a:endParaRPr>
          </a:p>
          <a:p>
            <a:pPr defTabSz="457200">
              <a:defRPr/>
            </a:pPr>
            <a:r>
              <a:rPr lang="en-US" sz="1200" b="1" i="1" dirty="0">
                <a:solidFill>
                  <a:srgbClr val="0070AB"/>
                </a:solidFill>
                <a:latin typeface="Arial"/>
              </a:rPr>
              <a:t>	</a:t>
            </a:r>
            <a:endParaRPr lang="en-US" b="1" i="1" dirty="0">
              <a:solidFill>
                <a:srgbClr val="0070AB"/>
              </a:solidFill>
            </a:endParaRPr>
          </a:p>
        </p:txBody>
      </p:sp>
      <p:sp>
        <p:nvSpPr>
          <p:cNvPr id="7" name="TextBox 6">
            <a:extLst>
              <a:ext uri="{FF2B5EF4-FFF2-40B4-BE49-F238E27FC236}">
                <a16:creationId xmlns:a16="http://schemas.microsoft.com/office/drawing/2014/main" id="{B93143BD-6C58-46AC-B2CF-465B338D89FB}"/>
              </a:ext>
            </a:extLst>
          </p:cNvPr>
          <p:cNvSpPr txBox="1"/>
          <p:nvPr/>
        </p:nvSpPr>
        <p:spPr>
          <a:xfrm>
            <a:off x="480767" y="1410465"/>
            <a:ext cx="2743200" cy="307777"/>
          </a:xfrm>
          <a:prstGeom prst="rect">
            <a:avLst/>
          </a:prstGeom>
          <a:noFill/>
        </p:spPr>
        <p:txBody>
          <a:bodyPr wrap="square" rtlCol="0">
            <a:spAutoFit/>
          </a:bodyPr>
          <a:lstStyle/>
          <a:p>
            <a:r>
              <a:rPr lang="en-US" sz="1400" dirty="0">
                <a:solidFill>
                  <a:schemeClr val="accent1">
                    <a:lumMod val="50000"/>
                  </a:schemeClr>
                </a:solidFill>
              </a:rPr>
              <a:t>Test</a:t>
            </a:r>
          </a:p>
        </p:txBody>
      </p:sp>
      <p:sp>
        <p:nvSpPr>
          <p:cNvPr id="10" name="TextBox 9">
            <a:extLst>
              <a:ext uri="{FF2B5EF4-FFF2-40B4-BE49-F238E27FC236}">
                <a16:creationId xmlns:a16="http://schemas.microsoft.com/office/drawing/2014/main" id="{1F4FE070-981A-41AC-9575-0A316A2926D9}"/>
              </a:ext>
            </a:extLst>
          </p:cNvPr>
          <p:cNvSpPr txBox="1"/>
          <p:nvPr/>
        </p:nvSpPr>
        <p:spPr>
          <a:xfrm>
            <a:off x="4416963" y="1363175"/>
            <a:ext cx="1903259" cy="307777"/>
          </a:xfrm>
          <a:prstGeom prst="rect">
            <a:avLst/>
          </a:prstGeom>
          <a:noFill/>
        </p:spPr>
        <p:txBody>
          <a:bodyPr wrap="square" rtlCol="0">
            <a:spAutoFit/>
          </a:bodyPr>
          <a:lstStyle/>
          <a:p>
            <a:r>
              <a:rPr lang="en-US" sz="1400" dirty="0">
                <a:solidFill>
                  <a:schemeClr val="accent1">
                    <a:lumMod val="50000"/>
                  </a:schemeClr>
                </a:solidFill>
              </a:rPr>
              <a:t>Train</a:t>
            </a:r>
          </a:p>
        </p:txBody>
      </p:sp>
      <p:sp>
        <p:nvSpPr>
          <p:cNvPr id="18" name="TextBox 17">
            <a:extLst>
              <a:ext uri="{FF2B5EF4-FFF2-40B4-BE49-F238E27FC236}">
                <a16:creationId xmlns:a16="http://schemas.microsoft.com/office/drawing/2014/main" id="{1B2866DC-3201-45BA-B500-D8819ABFD22B}"/>
              </a:ext>
            </a:extLst>
          </p:cNvPr>
          <p:cNvSpPr txBox="1"/>
          <p:nvPr/>
        </p:nvSpPr>
        <p:spPr>
          <a:xfrm>
            <a:off x="8305972" y="1313686"/>
            <a:ext cx="1324125" cy="307777"/>
          </a:xfrm>
          <a:prstGeom prst="rect">
            <a:avLst/>
          </a:prstGeom>
          <a:noFill/>
        </p:spPr>
        <p:txBody>
          <a:bodyPr wrap="square" rtlCol="0">
            <a:spAutoFit/>
          </a:bodyPr>
          <a:lstStyle/>
          <a:p>
            <a:r>
              <a:rPr lang="en-US" sz="1400" dirty="0">
                <a:solidFill>
                  <a:schemeClr val="accent1">
                    <a:lumMod val="50000"/>
                  </a:schemeClr>
                </a:solidFill>
              </a:rPr>
              <a:t>Test</a:t>
            </a:r>
          </a:p>
        </p:txBody>
      </p:sp>
      <p:sp>
        <p:nvSpPr>
          <p:cNvPr id="21" name="TextBox 20">
            <a:extLst>
              <a:ext uri="{FF2B5EF4-FFF2-40B4-BE49-F238E27FC236}">
                <a16:creationId xmlns:a16="http://schemas.microsoft.com/office/drawing/2014/main" id="{5EE477B2-6BB2-44EB-A44B-9065578FD72F}"/>
              </a:ext>
            </a:extLst>
          </p:cNvPr>
          <p:cNvSpPr txBox="1"/>
          <p:nvPr/>
        </p:nvSpPr>
        <p:spPr>
          <a:xfrm>
            <a:off x="444707" y="3472710"/>
            <a:ext cx="1819373" cy="307777"/>
          </a:xfrm>
          <a:prstGeom prst="rect">
            <a:avLst/>
          </a:prstGeom>
          <a:noFill/>
        </p:spPr>
        <p:txBody>
          <a:bodyPr wrap="square" rtlCol="0">
            <a:spAutoFit/>
          </a:bodyPr>
          <a:lstStyle/>
          <a:p>
            <a:r>
              <a:rPr lang="en-US" sz="1400" dirty="0">
                <a:solidFill>
                  <a:schemeClr val="accent1">
                    <a:lumMod val="50000"/>
                  </a:schemeClr>
                </a:solidFill>
              </a:rPr>
              <a:t>Train</a:t>
            </a:r>
          </a:p>
        </p:txBody>
      </p:sp>
      <p:pic>
        <p:nvPicPr>
          <p:cNvPr id="5" name="Picture 4">
            <a:extLst>
              <a:ext uri="{FF2B5EF4-FFF2-40B4-BE49-F238E27FC236}">
                <a16:creationId xmlns:a16="http://schemas.microsoft.com/office/drawing/2014/main" id="{A2D88E6D-7D53-475E-B339-55DEC31FA8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431" y="2121814"/>
            <a:ext cx="3155747" cy="1072145"/>
          </a:xfrm>
          <a:prstGeom prst="rect">
            <a:avLst/>
          </a:prstGeom>
        </p:spPr>
      </p:pic>
      <p:pic>
        <p:nvPicPr>
          <p:cNvPr id="9" name="Picture 8">
            <a:extLst>
              <a:ext uri="{FF2B5EF4-FFF2-40B4-BE49-F238E27FC236}">
                <a16:creationId xmlns:a16="http://schemas.microsoft.com/office/drawing/2014/main" id="{56F3CE74-2AC6-4E2E-B46F-2BDAC79FD3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3204" y="2080434"/>
            <a:ext cx="3577413" cy="1273944"/>
          </a:xfrm>
          <a:prstGeom prst="rect">
            <a:avLst/>
          </a:prstGeom>
        </p:spPr>
      </p:pic>
      <p:pic>
        <p:nvPicPr>
          <p:cNvPr id="19" name="Picture 18">
            <a:extLst>
              <a:ext uri="{FF2B5EF4-FFF2-40B4-BE49-F238E27FC236}">
                <a16:creationId xmlns:a16="http://schemas.microsoft.com/office/drawing/2014/main" id="{DEFD8D6D-27A6-4A38-A545-9012C4DCF9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092" y="3603589"/>
            <a:ext cx="2114550" cy="1609725"/>
          </a:xfrm>
          <a:prstGeom prst="rect">
            <a:avLst/>
          </a:prstGeom>
        </p:spPr>
      </p:pic>
      <p:pic>
        <p:nvPicPr>
          <p:cNvPr id="24" name="Picture 23">
            <a:extLst>
              <a:ext uri="{FF2B5EF4-FFF2-40B4-BE49-F238E27FC236}">
                <a16:creationId xmlns:a16="http://schemas.microsoft.com/office/drawing/2014/main" id="{BC6A28F6-9E0C-4009-9B2A-00B43CD059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04955" y="1805442"/>
            <a:ext cx="1990725" cy="1600200"/>
          </a:xfrm>
          <a:prstGeom prst="rect">
            <a:avLst/>
          </a:prstGeom>
        </p:spPr>
      </p:pic>
    </p:spTree>
    <p:extLst>
      <p:ext uri="{BB962C8B-B14F-4D97-AF65-F5344CB8AC3E}">
        <p14:creationId xmlns:p14="http://schemas.microsoft.com/office/powerpoint/2010/main" val="490442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B31545A-3530-4AE0-86A3-10CDD256C5A1}"/>
              </a:ext>
            </a:extLst>
          </p:cNvPr>
          <p:cNvSpPr/>
          <p:nvPr/>
        </p:nvSpPr>
        <p:spPr>
          <a:xfrm>
            <a:off x="9864549" y="0"/>
            <a:ext cx="2327451" cy="9555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ext Placeholder 1">
            <a:extLst>
              <a:ext uri="{FF2B5EF4-FFF2-40B4-BE49-F238E27FC236}">
                <a16:creationId xmlns:a16="http://schemas.microsoft.com/office/drawing/2014/main" id="{2CDADDC5-7BFE-413A-BA1B-3ED24D81732C}"/>
              </a:ext>
            </a:extLst>
          </p:cNvPr>
          <p:cNvSpPr>
            <a:spLocks noGrp="1"/>
          </p:cNvSpPr>
          <p:nvPr>
            <p:ph type="body" sz="quarter" idx="25"/>
          </p:nvPr>
        </p:nvSpPr>
        <p:spPr>
          <a:xfrm>
            <a:off x="779646" y="222686"/>
            <a:ext cx="10395285" cy="719138"/>
          </a:xfrm>
        </p:spPr>
        <p:txBody>
          <a:bodyPr/>
          <a:lstStyle/>
          <a:p>
            <a:r>
              <a:rPr lang="en-US" sz="2000" dirty="0"/>
              <a:t>Learnings: Model8 Performance(Classification-Logistic-Tuning-No Smote)- 02-04-2019</a:t>
            </a:r>
            <a:endParaRPr lang="en-US" dirty="0"/>
          </a:p>
        </p:txBody>
      </p:sp>
      <p:sp>
        <p:nvSpPr>
          <p:cNvPr id="17" name="Rectangle 16">
            <a:extLst>
              <a:ext uri="{FF2B5EF4-FFF2-40B4-BE49-F238E27FC236}">
                <a16:creationId xmlns:a16="http://schemas.microsoft.com/office/drawing/2014/main" id="{0BE3F043-3C61-EB44-B823-C0537A773A4D}"/>
              </a:ext>
            </a:extLst>
          </p:cNvPr>
          <p:cNvSpPr/>
          <p:nvPr/>
        </p:nvSpPr>
        <p:spPr>
          <a:xfrm>
            <a:off x="2092532" y="1133466"/>
            <a:ext cx="7696863" cy="276999"/>
          </a:xfrm>
          <a:prstGeom prst="rect">
            <a:avLst/>
          </a:prstGeom>
          <a:noFill/>
        </p:spPr>
        <p:txBody>
          <a:bodyPr wrap="square" rtlCol="0">
            <a:spAutoFit/>
          </a:bodyPr>
          <a:lstStyle/>
          <a:p>
            <a:pPr defTabSz="457200">
              <a:spcAft>
                <a:spcPts val="600"/>
              </a:spcAft>
              <a:defRPr/>
            </a:pPr>
            <a:endParaRPr lang="en-US" sz="1200" dirty="0">
              <a:solidFill>
                <a:srgbClr val="000000"/>
              </a:solidFill>
              <a:latin typeface="Arial"/>
            </a:endParaRPr>
          </a:p>
        </p:txBody>
      </p:sp>
      <p:sp>
        <p:nvSpPr>
          <p:cNvPr id="23" name="Rectangle 22">
            <a:extLst>
              <a:ext uri="{FF2B5EF4-FFF2-40B4-BE49-F238E27FC236}">
                <a16:creationId xmlns:a16="http://schemas.microsoft.com/office/drawing/2014/main" id="{0D85E183-AEDB-47A6-ADC4-729B02E3466D}"/>
              </a:ext>
            </a:extLst>
          </p:cNvPr>
          <p:cNvSpPr/>
          <p:nvPr/>
        </p:nvSpPr>
        <p:spPr>
          <a:xfrm>
            <a:off x="2080773" y="5659777"/>
            <a:ext cx="8014907" cy="461665"/>
          </a:xfrm>
          <a:prstGeom prst="rect">
            <a:avLst/>
          </a:prstGeom>
          <a:noFill/>
        </p:spPr>
        <p:txBody>
          <a:bodyPr wrap="square" rtlCol="0">
            <a:spAutoFit/>
          </a:bodyPr>
          <a:lstStyle/>
          <a:p>
            <a:pPr defTabSz="457200">
              <a:defRPr/>
            </a:pPr>
            <a:r>
              <a:rPr lang="en-US" sz="1200" i="1" dirty="0">
                <a:solidFill>
                  <a:srgbClr val="000000"/>
                </a:solidFill>
                <a:latin typeface="Arial"/>
              </a:rPr>
              <a:t>It is normal for the percentages to drop during the validation test because the data (in terms of variance, mean, etc.) is different from what the model has seen, and this particular observed gap is within acceptable values.</a:t>
            </a:r>
          </a:p>
        </p:txBody>
      </p:sp>
      <p:sp>
        <p:nvSpPr>
          <p:cNvPr id="25" name="Rectangle 1">
            <a:extLst>
              <a:ext uri="{FF2B5EF4-FFF2-40B4-BE49-F238E27FC236}">
                <a16:creationId xmlns:a16="http://schemas.microsoft.com/office/drawing/2014/main" id="{13F883B8-2C74-4C9C-A7BF-1E7F55C730A6}"/>
              </a:ext>
            </a:extLst>
          </p:cNvPr>
          <p:cNvSpPr>
            <a:spLocks noChangeArrowheads="1"/>
          </p:cNvSpPr>
          <p:nvPr/>
        </p:nvSpPr>
        <p:spPr bwMode="auto">
          <a:xfrm>
            <a:off x="1630667" y="6422431"/>
            <a:ext cx="3083690" cy="21544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rtlCol="0">
            <a:spAutoFit/>
          </a:bodyPr>
          <a:lstStyle/>
          <a:p>
            <a:pPr defTabSz="457200">
              <a:defRPr/>
            </a:pPr>
            <a:endParaRPr lang="en-US" sz="800" dirty="0">
              <a:solidFill>
                <a:srgbClr val="000000"/>
              </a:solidFill>
              <a:latin typeface="Arial"/>
            </a:endParaRPr>
          </a:p>
        </p:txBody>
      </p:sp>
      <p:sp>
        <p:nvSpPr>
          <p:cNvPr id="35" name="Rectangle 1">
            <a:extLst>
              <a:ext uri="{FF2B5EF4-FFF2-40B4-BE49-F238E27FC236}">
                <a16:creationId xmlns:a16="http://schemas.microsoft.com/office/drawing/2014/main" id="{63D93C83-E0DC-4522-AC06-005DB731DBDA}"/>
              </a:ext>
            </a:extLst>
          </p:cNvPr>
          <p:cNvSpPr>
            <a:spLocks noChangeArrowheads="1"/>
          </p:cNvSpPr>
          <p:nvPr/>
        </p:nvSpPr>
        <p:spPr bwMode="auto">
          <a:xfrm>
            <a:off x="4784652" y="6422431"/>
            <a:ext cx="5858875" cy="21544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rtlCol="0">
            <a:spAutoFit/>
          </a:bodyPr>
          <a:lstStyle/>
          <a:p>
            <a:pPr defTabSz="457200">
              <a:defRPr/>
            </a:pPr>
            <a:endParaRPr lang="en-US" altLang="en-US" sz="800" dirty="0">
              <a:solidFill>
                <a:srgbClr val="000000"/>
              </a:solidFill>
              <a:latin typeface="Arial"/>
            </a:endParaRPr>
          </a:p>
        </p:txBody>
      </p:sp>
      <p:sp>
        <p:nvSpPr>
          <p:cNvPr id="3" name="Rectangle 2">
            <a:extLst>
              <a:ext uri="{FF2B5EF4-FFF2-40B4-BE49-F238E27FC236}">
                <a16:creationId xmlns:a16="http://schemas.microsoft.com/office/drawing/2014/main" id="{C02E9AA7-EAED-415B-9397-AF91C816F3D3}"/>
              </a:ext>
            </a:extLst>
          </p:cNvPr>
          <p:cNvSpPr/>
          <p:nvPr/>
        </p:nvSpPr>
        <p:spPr>
          <a:xfrm>
            <a:off x="1894788" y="3094223"/>
            <a:ext cx="9605912" cy="646331"/>
          </a:xfrm>
          <a:prstGeom prst="rect">
            <a:avLst/>
          </a:prstGeom>
        </p:spPr>
        <p:txBody>
          <a:bodyPr wrap="square">
            <a:spAutoFit/>
          </a:bodyPr>
          <a:lstStyle/>
          <a:p>
            <a:pPr defTabSz="457200">
              <a:defRPr/>
            </a:pPr>
            <a:endParaRPr lang="en-US" sz="1200" b="1" i="1" dirty="0">
              <a:solidFill>
                <a:srgbClr val="0070AB"/>
              </a:solidFill>
              <a:latin typeface="Arial"/>
            </a:endParaRPr>
          </a:p>
          <a:p>
            <a:pPr defTabSz="457200">
              <a:defRPr/>
            </a:pPr>
            <a:endParaRPr lang="en-US" sz="1200" b="1" i="1" dirty="0">
              <a:solidFill>
                <a:srgbClr val="0070AB"/>
              </a:solidFill>
              <a:latin typeface="Arial"/>
            </a:endParaRPr>
          </a:p>
          <a:p>
            <a:pPr defTabSz="457200">
              <a:defRPr/>
            </a:pPr>
            <a:r>
              <a:rPr lang="en-US" sz="1200" b="1" i="1" dirty="0">
                <a:solidFill>
                  <a:srgbClr val="0070AB"/>
                </a:solidFill>
                <a:latin typeface="Arial"/>
              </a:rPr>
              <a:t>	</a:t>
            </a:r>
            <a:endParaRPr lang="en-US" b="1" i="1" dirty="0">
              <a:solidFill>
                <a:srgbClr val="0070AB"/>
              </a:solidFill>
            </a:endParaRPr>
          </a:p>
        </p:txBody>
      </p:sp>
      <p:sp>
        <p:nvSpPr>
          <p:cNvPr id="7" name="TextBox 6">
            <a:extLst>
              <a:ext uri="{FF2B5EF4-FFF2-40B4-BE49-F238E27FC236}">
                <a16:creationId xmlns:a16="http://schemas.microsoft.com/office/drawing/2014/main" id="{B93143BD-6C58-46AC-B2CF-465B338D89FB}"/>
              </a:ext>
            </a:extLst>
          </p:cNvPr>
          <p:cNvSpPr txBox="1"/>
          <p:nvPr/>
        </p:nvSpPr>
        <p:spPr>
          <a:xfrm>
            <a:off x="480767" y="1410465"/>
            <a:ext cx="2743200" cy="307777"/>
          </a:xfrm>
          <a:prstGeom prst="rect">
            <a:avLst/>
          </a:prstGeom>
          <a:noFill/>
        </p:spPr>
        <p:txBody>
          <a:bodyPr wrap="square" rtlCol="0">
            <a:spAutoFit/>
          </a:bodyPr>
          <a:lstStyle/>
          <a:p>
            <a:r>
              <a:rPr lang="en-US" sz="1400" dirty="0">
                <a:solidFill>
                  <a:schemeClr val="accent1">
                    <a:lumMod val="50000"/>
                  </a:schemeClr>
                </a:solidFill>
              </a:rPr>
              <a:t>Test</a:t>
            </a:r>
          </a:p>
        </p:txBody>
      </p:sp>
      <p:sp>
        <p:nvSpPr>
          <p:cNvPr id="10" name="TextBox 9">
            <a:extLst>
              <a:ext uri="{FF2B5EF4-FFF2-40B4-BE49-F238E27FC236}">
                <a16:creationId xmlns:a16="http://schemas.microsoft.com/office/drawing/2014/main" id="{1F4FE070-981A-41AC-9575-0A316A2926D9}"/>
              </a:ext>
            </a:extLst>
          </p:cNvPr>
          <p:cNvSpPr txBox="1"/>
          <p:nvPr/>
        </p:nvSpPr>
        <p:spPr>
          <a:xfrm>
            <a:off x="4416963" y="1363175"/>
            <a:ext cx="1903259" cy="307777"/>
          </a:xfrm>
          <a:prstGeom prst="rect">
            <a:avLst/>
          </a:prstGeom>
          <a:noFill/>
        </p:spPr>
        <p:txBody>
          <a:bodyPr wrap="square" rtlCol="0">
            <a:spAutoFit/>
          </a:bodyPr>
          <a:lstStyle/>
          <a:p>
            <a:r>
              <a:rPr lang="en-US" sz="1400" dirty="0">
                <a:solidFill>
                  <a:schemeClr val="accent1">
                    <a:lumMod val="50000"/>
                  </a:schemeClr>
                </a:solidFill>
              </a:rPr>
              <a:t>Train</a:t>
            </a:r>
          </a:p>
        </p:txBody>
      </p:sp>
      <p:sp>
        <p:nvSpPr>
          <p:cNvPr id="18" name="TextBox 17">
            <a:extLst>
              <a:ext uri="{FF2B5EF4-FFF2-40B4-BE49-F238E27FC236}">
                <a16:creationId xmlns:a16="http://schemas.microsoft.com/office/drawing/2014/main" id="{1B2866DC-3201-45BA-B500-D8819ABFD22B}"/>
              </a:ext>
            </a:extLst>
          </p:cNvPr>
          <p:cNvSpPr txBox="1"/>
          <p:nvPr/>
        </p:nvSpPr>
        <p:spPr>
          <a:xfrm>
            <a:off x="8305972" y="1313686"/>
            <a:ext cx="1324125" cy="307777"/>
          </a:xfrm>
          <a:prstGeom prst="rect">
            <a:avLst/>
          </a:prstGeom>
          <a:noFill/>
        </p:spPr>
        <p:txBody>
          <a:bodyPr wrap="square" rtlCol="0">
            <a:spAutoFit/>
          </a:bodyPr>
          <a:lstStyle/>
          <a:p>
            <a:r>
              <a:rPr lang="en-US" sz="1400" dirty="0">
                <a:solidFill>
                  <a:schemeClr val="accent1">
                    <a:lumMod val="50000"/>
                  </a:schemeClr>
                </a:solidFill>
              </a:rPr>
              <a:t>Test</a:t>
            </a:r>
          </a:p>
        </p:txBody>
      </p:sp>
      <p:sp>
        <p:nvSpPr>
          <p:cNvPr id="21" name="TextBox 20">
            <a:extLst>
              <a:ext uri="{FF2B5EF4-FFF2-40B4-BE49-F238E27FC236}">
                <a16:creationId xmlns:a16="http://schemas.microsoft.com/office/drawing/2014/main" id="{5EE477B2-6BB2-44EB-A44B-9065578FD72F}"/>
              </a:ext>
            </a:extLst>
          </p:cNvPr>
          <p:cNvSpPr txBox="1"/>
          <p:nvPr/>
        </p:nvSpPr>
        <p:spPr>
          <a:xfrm>
            <a:off x="444707" y="3472710"/>
            <a:ext cx="1819373" cy="307777"/>
          </a:xfrm>
          <a:prstGeom prst="rect">
            <a:avLst/>
          </a:prstGeom>
          <a:noFill/>
        </p:spPr>
        <p:txBody>
          <a:bodyPr wrap="square" rtlCol="0">
            <a:spAutoFit/>
          </a:bodyPr>
          <a:lstStyle/>
          <a:p>
            <a:r>
              <a:rPr lang="en-US" sz="1400" dirty="0">
                <a:solidFill>
                  <a:schemeClr val="accent1">
                    <a:lumMod val="50000"/>
                  </a:schemeClr>
                </a:solidFill>
              </a:rPr>
              <a:t>Train</a:t>
            </a:r>
          </a:p>
        </p:txBody>
      </p:sp>
      <p:pic>
        <p:nvPicPr>
          <p:cNvPr id="6" name="Picture 5">
            <a:extLst>
              <a:ext uri="{FF2B5EF4-FFF2-40B4-BE49-F238E27FC236}">
                <a16:creationId xmlns:a16="http://schemas.microsoft.com/office/drawing/2014/main" id="{613E04DE-FB76-4D1B-9014-2E203ACEE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708" y="2034998"/>
            <a:ext cx="3241468" cy="1232604"/>
          </a:xfrm>
          <a:prstGeom prst="rect">
            <a:avLst/>
          </a:prstGeom>
        </p:spPr>
      </p:pic>
      <p:pic>
        <p:nvPicPr>
          <p:cNvPr id="9" name="Picture 8">
            <a:extLst>
              <a:ext uri="{FF2B5EF4-FFF2-40B4-BE49-F238E27FC236}">
                <a16:creationId xmlns:a16="http://schemas.microsoft.com/office/drawing/2014/main" id="{2DC05240-384B-4062-8FDB-DD92DDC049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4696" y="2034998"/>
            <a:ext cx="3738741" cy="1210451"/>
          </a:xfrm>
          <a:prstGeom prst="rect">
            <a:avLst/>
          </a:prstGeom>
        </p:spPr>
      </p:pic>
      <p:pic>
        <p:nvPicPr>
          <p:cNvPr id="14" name="Picture 13">
            <a:extLst>
              <a:ext uri="{FF2B5EF4-FFF2-40B4-BE49-F238E27FC236}">
                <a16:creationId xmlns:a16="http://schemas.microsoft.com/office/drawing/2014/main" id="{2266A6EE-6B5D-4A87-A938-9683E5BAFD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8425" y="1840883"/>
            <a:ext cx="2250184" cy="1550210"/>
          </a:xfrm>
          <a:prstGeom prst="rect">
            <a:avLst/>
          </a:prstGeom>
        </p:spPr>
      </p:pic>
      <p:pic>
        <p:nvPicPr>
          <p:cNvPr id="20" name="Picture 19">
            <a:extLst>
              <a:ext uri="{FF2B5EF4-FFF2-40B4-BE49-F238E27FC236}">
                <a16:creationId xmlns:a16="http://schemas.microsoft.com/office/drawing/2014/main" id="{94683B9C-0669-4419-A261-D1ED97AB76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8217" y="4052409"/>
            <a:ext cx="2371725" cy="1590675"/>
          </a:xfrm>
          <a:prstGeom prst="rect">
            <a:avLst/>
          </a:prstGeom>
        </p:spPr>
      </p:pic>
    </p:spTree>
    <p:extLst>
      <p:ext uri="{BB962C8B-B14F-4D97-AF65-F5344CB8AC3E}">
        <p14:creationId xmlns:p14="http://schemas.microsoft.com/office/powerpoint/2010/main" val="2945472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DADDC5-7BFE-413A-BA1B-3ED24D81732C}"/>
              </a:ext>
            </a:extLst>
          </p:cNvPr>
          <p:cNvSpPr>
            <a:spLocks noGrp="1"/>
          </p:cNvSpPr>
          <p:nvPr>
            <p:ph type="body" sz="quarter" idx="25"/>
          </p:nvPr>
        </p:nvSpPr>
        <p:spPr>
          <a:xfrm>
            <a:off x="1630668" y="69940"/>
            <a:ext cx="9037333" cy="418127"/>
          </a:xfrm>
        </p:spPr>
        <p:txBody>
          <a:bodyPr/>
          <a:lstStyle/>
          <a:p>
            <a:r>
              <a:rPr lang="en-US" dirty="0"/>
              <a:t>Learnings: Model Performance</a:t>
            </a:r>
          </a:p>
        </p:txBody>
      </p:sp>
      <p:sp>
        <p:nvSpPr>
          <p:cNvPr id="17" name="Rectangle 16">
            <a:extLst>
              <a:ext uri="{FF2B5EF4-FFF2-40B4-BE49-F238E27FC236}">
                <a16:creationId xmlns:a16="http://schemas.microsoft.com/office/drawing/2014/main" id="{0BE3F043-3C61-EB44-B823-C0537A773A4D}"/>
              </a:ext>
            </a:extLst>
          </p:cNvPr>
          <p:cNvSpPr/>
          <p:nvPr/>
        </p:nvSpPr>
        <p:spPr>
          <a:xfrm>
            <a:off x="2092532" y="1133466"/>
            <a:ext cx="7696863" cy="276999"/>
          </a:xfrm>
          <a:prstGeom prst="rect">
            <a:avLst/>
          </a:prstGeom>
          <a:noFill/>
        </p:spPr>
        <p:txBody>
          <a:bodyPr wrap="square" rtlCol="0">
            <a:spAutoFit/>
          </a:bodyPr>
          <a:lstStyle/>
          <a:p>
            <a:pPr defTabSz="457200">
              <a:spcAft>
                <a:spcPts val="600"/>
              </a:spcAft>
              <a:defRPr/>
            </a:pPr>
            <a:endParaRPr lang="en-US" sz="1200" dirty="0">
              <a:solidFill>
                <a:srgbClr val="000000"/>
              </a:solidFill>
              <a:latin typeface="Arial"/>
            </a:endParaRPr>
          </a:p>
        </p:txBody>
      </p:sp>
      <p:sp>
        <p:nvSpPr>
          <p:cNvPr id="23" name="Rectangle 22">
            <a:extLst>
              <a:ext uri="{FF2B5EF4-FFF2-40B4-BE49-F238E27FC236}">
                <a16:creationId xmlns:a16="http://schemas.microsoft.com/office/drawing/2014/main" id="{0D85E183-AEDB-47A6-ADC4-729B02E3466D}"/>
              </a:ext>
            </a:extLst>
          </p:cNvPr>
          <p:cNvSpPr/>
          <p:nvPr/>
        </p:nvSpPr>
        <p:spPr>
          <a:xfrm>
            <a:off x="2080773" y="5659777"/>
            <a:ext cx="8014907" cy="461665"/>
          </a:xfrm>
          <a:prstGeom prst="rect">
            <a:avLst/>
          </a:prstGeom>
          <a:noFill/>
        </p:spPr>
        <p:txBody>
          <a:bodyPr wrap="square" rtlCol="0">
            <a:spAutoFit/>
          </a:bodyPr>
          <a:lstStyle/>
          <a:p>
            <a:pPr defTabSz="457200">
              <a:defRPr/>
            </a:pPr>
            <a:r>
              <a:rPr lang="en-US" sz="1200" i="1" dirty="0">
                <a:solidFill>
                  <a:srgbClr val="000000"/>
                </a:solidFill>
                <a:latin typeface="Arial"/>
              </a:rPr>
              <a:t>It is normal for the percentages to drop during the validation test because the data (in terms of variance, mean, etc.) is different from what the model has seen, and this particular observed gap is within acceptable values.</a:t>
            </a:r>
          </a:p>
        </p:txBody>
      </p:sp>
      <p:graphicFrame>
        <p:nvGraphicFramePr>
          <p:cNvPr id="36" name="Table 35">
            <a:extLst>
              <a:ext uri="{FF2B5EF4-FFF2-40B4-BE49-F238E27FC236}">
                <a16:creationId xmlns:a16="http://schemas.microsoft.com/office/drawing/2014/main" id="{FB535863-7638-435E-91C6-2EEFE818E48F}"/>
              </a:ext>
            </a:extLst>
          </p:cNvPr>
          <p:cNvGraphicFramePr>
            <a:graphicFrameLocks noGrp="1"/>
          </p:cNvGraphicFramePr>
          <p:nvPr>
            <p:extLst>
              <p:ext uri="{D42A27DB-BD31-4B8C-83A1-F6EECF244321}">
                <p14:modId xmlns:p14="http://schemas.microsoft.com/office/powerpoint/2010/main" val="1713774114"/>
              </p:ext>
            </p:extLst>
          </p:nvPr>
        </p:nvGraphicFramePr>
        <p:xfrm>
          <a:off x="2213654" y="4174638"/>
          <a:ext cx="7749144" cy="518160"/>
        </p:xfrm>
        <a:graphic>
          <a:graphicData uri="http://schemas.openxmlformats.org/drawingml/2006/table">
            <a:tbl>
              <a:tblPr firstRow="1" bandRow="1">
                <a:tableStyleId>{2D5ABB26-0587-4C30-8999-92F81FD0307C}</a:tableStyleId>
              </a:tblPr>
              <a:tblGrid>
                <a:gridCol w="1937286">
                  <a:extLst>
                    <a:ext uri="{9D8B030D-6E8A-4147-A177-3AD203B41FA5}">
                      <a16:colId xmlns:a16="http://schemas.microsoft.com/office/drawing/2014/main" val="3949933895"/>
                    </a:ext>
                  </a:extLst>
                </a:gridCol>
                <a:gridCol w="1937286">
                  <a:extLst>
                    <a:ext uri="{9D8B030D-6E8A-4147-A177-3AD203B41FA5}">
                      <a16:colId xmlns:a16="http://schemas.microsoft.com/office/drawing/2014/main" val="1101248167"/>
                    </a:ext>
                  </a:extLst>
                </a:gridCol>
                <a:gridCol w="1937286">
                  <a:extLst>
                    <a:ext uri="{9D8B030D-6E8A-4147-A177-3AD203B41FA5}">
                      <a16:colId xmlns:a16="http://schemas.microsoft.com/office/drawing/2014/main" val="2684165928"/>
                    </a:ext>
                  </a:extLst>
                </a:gridCol>
                <a:gridCol w="1937286">
                  <a:extLst>
                    <a:ext uri="{9D8B030D-6E8A-4147-A177-3AD203B41FA5}">
                      <a16:colId xmlns:a16="http://schemas.microsoft.com/office/drawing/2014/main" val="629144921"/>
                    </a:ext>
                  </a:extLst>
                </a:gridCol>
              </a:tblGrid>
              <a:tr h="0">
                <a:tc>
                  <a:txBody>
                    <a:bodyPr/>
                    <a:lstStyle/>
                    <a:p>
                      <a:pPr algn="ctr"/>
                      <a:r>
                        <a:rPr lang="en-US" sz="1100" b="1" dirty="0">
                          <a:solidFill>
                            <a:srgbClr val="000000"/>
                          </a:solidFill>
                        </a:rPr>
                        <a:t>Model  Accuracy </a:t>
                      </a:r>
                    </a:p>
                  </a:txBody>
                  <a:tcP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a:solidFill>
                            <a:srgbClr val="000000"/>
                          </a:solidFill>
                        </a:rPr>
                        <a:t>Model precision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a:solidFill>
                            <a:srgbClr val="000000"/>
                          </a:solidFill>
                        </a:rPr>
                        <a:t>Average  recall</a:t>
                      </a:r>
                      <a:endParaRPr lang="en-US" sz="1100" b="1" baseline="30000" dirty="0">
                        <a:solidFill>
                          <a:srgbClr val="0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a:solidFill>
                            <a:srgbClr val="000000"/>
                          </a:solidFill>
                        </a:rPr>
                        <a:t>Average F1</a:t>
                      </a:r>
                      <a:endParaRPr lang="en-US" sz="1100" b="1" baseline="30000" dirty="0">
                        <a:solidFill>
                          <a:srgbClr val="000000"/>
                        </a:solidFill>
                      </a:endParaRPr>
                    </a:p>
                  </a:txBody>
                  <a:tcP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6012337"/>
                  </a:ext>
                </a:extLst>
              </a:tr>
              <a:tr h="0">
                <a:tc>
                  <a:txBody>
                    <a:bodyPr/>
                    <a:lstStyle/>
                    <a:p>
                      <a:pPr marL="0" algn="ctr" defTabSz="914240" rtl="0" eaLnBrk="1" latinLnBrk="0" hangingPunct="1"/>
                      <a:r>
                        <a:rPr lang="en-US" sz="1100" kern="1200" dirty="0">
                          <a:solidFill>
                            <a:srgbClr val="000000"/>
                          </a:solidFill>
                          <a:latin typeface="+mn-lt"/>
                          <a:ea typeface="+mn-ea"/>
                          <a:cs typeface="+mn-cs"/>
                        </a:rPr>
                        <a:t>0.317</a:t>
                      </a:r>
                    </a:p>
                  </a:txBody>
                  <a:tcP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a:solidFill>
                            <a:srgbClr val="000000"/>
                          </a:solidFill>
                        </a:rPr>
                        <a:t>0.38</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a:solidFill>
                            <a:srgbClr val="000000"/>
                          </a:solidFill>
                        </a:rPr>
                        <a:t>0.32 </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a:solidFill>
                            <a:srgbClr val="000000"/>
                          </a:solidFill>
                        </a:rPr>
                        <a:t>0.33</a:t>
                      </a:r>
                    </a:p>
                  </a:txBody>
                  <a:tcP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426077"/>
                  </a:ext>
                </a:extLst>
              </a:tr>
            </a:tbl>
          </a:graphicData>
        </a:graphic>
      </p:graphicFrame>
      <p:sp>
        <p:nvSpPr>
          <p:cNvPr id="4" name="TextBox 3"/>
          <p:cNvSpPr txBox="1"/>
          <p:nvPr/>
        </p:nvSpPr>
        <p:spPr>
          <a:xfrm>
            <a:off x="2080773" y="3163614"/>
            <a:ext cx="9514197" cy="1200329"/>
          </a:xfrm>
          <a:prstGeom prst="rect">
            <a:avLst/>
          </a:prstGeom>
          <a:noFill/>
        </p:spPr>
        <p:txBody>
          <a:bodyPr wrap="square" rtlCol="0">
            <a:spAutoFit/>
          </a:bodyPr>
          <a:lstStyle/>
          <a:p>
            <a:pPr defTabSz="457200">
              <a:defRPr/>
            </a:pPr>
            <a:r>
              <a:rPr lang="en-US" sz="1200" b="1" i="1" dirty="0">
                <a:solidFill>
                  <a:srgbClr val="0070AB"/>
                </a:solidFill>
                <a:latin typeface="Arial"/>
              </a:rPr>
              <a:t>Model Metrics (Testing</a:t>
            </a:r>
            <a:r>
              <a:rPr lang="en-US" sz="1200" b="1" i="1" baseline="30000" dirty="0">
                <a:solidFill>
                  <a:srgbClr val="0070AB"/>
                </a:solidFill>
                <a:latin typeface="Arial"/>
              </a:rPr>
              <a:t>1</a:t>
            </a:r>
            <a:r>
              <a:rPr lang="en-US" sz="1200" b="1" i="1" dirty="0">
                <a:solidFill>
                  <a:srgbClr val="0070AB"/>
                </a:solidFill>
                <a:latin typeface="Arial"/>
              </a:rPr>
              <a:t>)</a:t>
            </a:r>
          </a:p>
          <a:p>
            <a:pPr defTabSz="457200">
              <a:defRPr/>
            </a:pPr>
            <a:endParaRPr lang="en-US" sz="1200" b="1" i="1" dirty="0">
              <a:solidFill>
                <a:srgbClr val="0070AB"/>
              </a:solidFill>
              <a:latin typeface="Arial"/>
            </a:endParaRPr>
          </a:p>
          <a:p>
            <a:pPr defTabSz="457200">
              <a:defRPr/>
            </a:pPr>
            <a:r>
              <a:rPr lang="en-US" sz="1200" b="1" i="1" dirty="0">
                <a:solidFill>
                  <a:srgbClr val="0070AB"/>
                </a:solidFill>
                <a:latin typeface="Arial"/>
              </a:rPr>
              <a:t>Model 1 classification : </a:t>
            </a:r>
            <a:r>
              <a:rPr lang="en-US" sz="1200" dirty="0">
                <a:solidFill>
                  <a:srgbClr val="000000"/>
                </a:solidFill>
                <a:latin typeface="Arial"/>
              </a:rPr>
              <a:t>Model 1 contain data with features such as various technical indicators, macro economic events at particular time </a:t>
            </a:r>
          </a:p>
          <a:p>
            <a:pPr defTabSz="457200">
              <a:defRPr/>
            </a:pPr>
            <a:r>
              <a:rPr lang="en-US" sz="1200" dirty="0">
                <a:solidFill>
                  <a:srgbClr val="000000"/>
                </a:solidFill>
                <a:latin typeface="Arial"/>
              </a:rPr>
              <a:t>as well the features with one hour lead data(Calculated)</a:t>
            </a:r>
          </a:p>
          <a:p>
            <a:pPr defTabSz="457200">
              <a:defRPr/>
            </a:pPr>
            <a:r>
              <a:rPr lang="en-US" sz="1200" i="1" dirty="0">
                <a:solidFill>
                  <a:srgbClr val="0070AB"/>
                </a:solidFill>
                <a:latin typeface="Arial"/>
              </a:rPr>
              <a:t> </a:t>
            </a:r>
          </a:p>
          <a:p>
            <a:pPr defTabSz="457200">
              <a:defRPr/>
            </a:pPr>
            <a:r>
              <a:rPr lang="en-US" sz="1200" b="1" i="1" dirty="0">
                <a:solidFill>
                  <a:srgbClr val="0070AB"/>
                </a:solidFill>
                <a:latin typeface="Arial"/>
              </a:rPr>
              <a:t> </a:t>
            </a:r>
          </a:p>
        </p:txBody>
      </p:sp>
      <p:sp>
        <p:nvSpPr>
          <p:cNvPr id="13" name="TextBox 12"/>
          <p:cNvSpPr txBox="1"/>
          <p:nvPr/>
        </p:nvSpPr>
        <p:spPr>
          <a:xfrm>
            <a:off x="9654017" y="16788"/>
            <a:ext cx="1002238" cy="369332"/>
          </a:xfrm>
          <a:prstGeom prst="rect">
            <a:avLst/>
          </a:prstGeom>
          <a:noFill/>
        </p:spPr>
        <p:txBody>
          <a:bodyPr wrap="square" rtlCol="0" anchor="ctr">
            <a:spAutoFit/>
          </a:bodyPr>
          <a:lstStyle/>
          <a:p>
            <a:pPr defTabSz="457200"/>
            <a:r>
              <a:rPr lang="en-US" b="1">
                <a:solidFill>
                  <a:srgbClr val="FF0000"/>
                </a:solidFill>
                <a:latin typeface="Arial"/>
              </a:rPr>
              <a:t>DRAFT</a:t>
            </a:r>
          </a:p>
        </p:txBody>
      </p:sp>
      <p:sp>
        <p:nvSpPr>
          <p:cNvPr id="3" name="Rectangle 2">
            <a:extLst>
              <a:ext uri="{FF2B5EF4-FFF2-40B4-BE49-F238E27FC236}">
                <a16:creationId xmlns:a16="http://schemas.microsoft.com/office/drawing/2014/main" id="{C02E9AA7-EAED-415B-9397-AF91C816F3D3}"/>
              </a:ext>
            </a:extLst>
          </p:cNvPr>
          <p:cNvSpPr/>
          <p:nvPr/>
        </p:nvSpPr>
        <p:spPr>
          <a:xfrm>
            <a:off x="1630668" y="4628444"/>
            <a:ext cx="9605912" cy="1292662"/>
          </a:xfrm>
          <a:prstGeom prst="rect">
            <a:avLst/>
          </a:prstGeom>
        </p:spPr>
        <p:txBody>
          <a:bodyPr wrap="square">
            <a:spAutoFit/>
          </a:bodyPr>
          <a:lstStyle/>
          <a:p>
            <a:pPr defTabSz="457200">
              <a:defRPr/>
            </a:pPr>
            <a:endParaRPr lang="en-US" sz="1200" b="1" i="1" dirty="0">
              <a:solidFill>
                <a:srgbClr val="0070AB"/>
              </a:solidFill>
              <a:latin typeface="Arial"/>
            </a:endParaRPr>
          </a:p>
          <a:p>
            <a:pPr defTabSz="457200">
              <a:defRPr/>
            </a:pPr>
            <a:r>
              <a:rPr lang="en-US" sz="1200" b="1" i="1" dirty="0">
                <a:solidFill>
                  <a:srgbClr val="0070AB"/>
                </a:solidFill>
                <a:latin typeface="Arial"/>
              </a:rPr>
              <a:t>	Model 2  regression and classification: </a:t>
            </a:r>
            <a:r>
              <a:rPr lang="en-US" sz="1200" dirty="0">
                <a:solidFill>
                  <a:srgbClr val="000000"/>
                </a:solidFill>
              </a:rPr>
              <a:t>Model 2 contain data with features such as various technical indicators, macro economic 	events at particular time as well the features with one hour lead data and percentage change values for price indicators</a:t>
            </a:r>
          </a:p>
          <a:p>
            <a:pPr defTabSz="457200">
              <a:defRPr/>
            </a:pPr>
            <a:endParaRPr lang="en-US" sz="1200" b="1" i="1" dirty="0">
              <a:solidFill>
                <a:srgbClr val="0070AB"/>
              </a:solidFill>
              <a:latin typeface="Arial"/>
            </a:endParaRPr>
          </a:p>
          <a:p>
            <a:pPr defTabSz="457200">
              <a:defRPr/>
            </a:pPr>
            <a:r>
              <a:rPr lang="en-US" sz="1200" b="1" i="1" dirty="0">
                <a:solidFill>
                  <a:srgbClr val="0070AB"/>
                </a:solidFill>
                <a:latin typeface="Arial"/>
              </a:rPr>
              <a:t>							</a:t>
            </a:r>
            <a:r>
              <a:rPr lang="en-US" sz="1200" b="1" dirty="0">
                <a:solidFill>
                  <a:srgbClr val="000000"/>
                </a:solidFill>
                <a:latin typeface="Arial"/>
              </a:rPr>
              <a:t>Results are same as model 1 </a:t>
            </a:r>
          </a:p>
          <a:p>
            <a:pPr defTabSz="457200">
              <a:defRPr/>
            </a:pPr>
            <a:r>
              <a:rPr lang="en-US" b="1" i="1" dirty="0">
                <a:solidFill>
                  <a:srgbClr val="0070AB"/>
                </a:solidFill>
              </a:rPr>
              <a:t> </a:t>
            </a:r>
          </a:p>
        </p:txBody>
      </p:sp>
      <p:sp>
        <p:nvSpPr>
          <p:cNvPr id="16" name="Rectangle 15">
            <a:extLst>
              <a:ext uri="{FF2B5EF4-FFF2-40B4-BE49-F238E27FC236}">
                <a16:creationId xmlns:a16="http://schemas.microsoft.com/office/drawing/2014/main" id="{870F1045-FF48-4825-AFAC-F0ED2FCE64E2}"/>
              </a:ext>
            </a:extLst>
          </p:cNvPr>
          <p:cNvSpPr/>
          <p:nvPr/>
        </p:nvSpPr>
        <p:spPr>
          <a:xfrm>
            <a:off x="9654017" y="69941"/>
            <a:ext cx="2327451" cy="9555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1" name="TextBox 10">
            <a:extLst>
              <a:ext uri="{FF2B5EF4-FFF2-40B4-BE49-F238E27FC236}">
                <a16:creationId xmlns:a16="http://schemas.microsoft.com/office/drawing/2014/main" id="{F90BCDA6-394F-4D42-B077-71055D07AC6B}"/>
              </a:ext>
            </a:extLst>
          </p:cNvPr>
          <p:cNvSpPr txBox="1"/>
          <p:nvPr/>
        </p:nvSpPr>
        <p:spPr>
          <a:xfrm>
            <a:off x="1901663" y="1241223"/>
            <a:ext cx="9514197" cy="1384995"/>
          </a:xfrm>
          <a:prstGeom prst="rect">
            <a:avLst/>
          </a:prstGeom>
          <a:noFill/>
        </p:spPr>
        <p:txBody>
          <a:bodyPr wrap="square" rtlCol="0">
            <a:spAutoFit/>
          </a:bodyPr>
          <a:lstStyle/>
          <a:p>
            <a:pPr defTabSz="457200">
              <a:defRPr/>
            </a:pPr>
            <a:r>
              <a:rPr lang="en-US" sz="1200" b="1" i="1" dirty="0">
                <a:solidFill>
                  <a:srgbClr val="0070AB"/>
                </a:solidFill>
                <a:latin typeface="Arial"/>
              </a:rPr>
              <a:t>Model Metrics (Testing</a:t>
            </a:r>
            <a:r>
              <a:rPr lang="en-US" sz="1200" b="1" i="1" baseline="30000" dirty="0">
                <a:solidFill>
                  <a:srgbClr val="0070AB"/>
                </a:solidFill>
                <a:latin typeface="Arial"/>
              </a:rPr>
              <a:t>1</a:t>
            </a:r>
            <a:r>
              <a:rPr lang="en-US" sz="1200" b="1" i="1" dirty="0">
                <a:solidFill>
                  <a:srgbClr val="0070AB"/>
                </a:solidFill>
                <a:latin typeface="Arial"/>
              </a:rPr>
              <a:t>)</a:t>
            </a:r>
          </a:p>
          <a:p>
            <a:pPr defTabSz="457200">
              <a:defRPr/>
            </a:pPr>
            <a:endParaRPr lang="en-US" sz="1200" b="1" i="1" dirty="0">
              <a:solidFill>
                <a:srgbClr val="0070AB"/>
              </a:solidFill>
              <a:latin typeface="Arial"/>
            </a:endParaRPr>
          </a:p>
          <a:p>
            <a:pPr defTabSz="457200">
              <a:defRPr/>
            </a:pPr>
            <a:r>
              <a:rPr lang="en-US" sz="1200" b="1" i="1" dirty="0">
                <a:solidFill>
                  <a:srgbClr val="0070AB"/>
                </a:solidFill>
                <a:latin typeface="Arial"/>
              </a:rPr>
              <a:t>Model 1 regression: </a:t>
            </a:r>
            <a:r>
              <a:rPr lang="en-US" sz="1200" dirty="0">
                <a:solidFill>
                  <a:srgbClr val="000000"/>
                </a:solidFill>
                <a:latin typeface="Arial"/>
              </a:rPr>
              <a:t>Model 1 contain data with features such as various technical indicators, macro economic events at particular time </a:t>
            </a:r>
          </a:p>
          <a:p>
            <a:pPr defTabSz="457200">
              <a:defRPr/>
            </a:pPr>
            <a:r>
              <a:rPr lang="en-US" sz="1200" dirty="0">
                <a:solidFill>
                  <a:srgbClr val="000000"/>
                </a:solidFill>
                <a:latin typeface="Arial"/>
              </a:rPr>
              <a:t>as well the features with one hour lead data</a:t>
            </a:r>
          </a:p>
          <a:p>
            <a:pPr defTabSz="457200">
              <a:defRPr/>
            </a:pPr>
            <a:r>
              <a:rPr lang="en-US" sz="1200" i="1" dirty="0">
                <a:solidFill>
                  <a:srgbClr val="0070AB"/>
                </a:solidFill>
                <a:latin typeface="Arial"/>
              </a:rPr>
              <a:t> </a:t>
            </a:r>
          </a:p>
          <a:p>
            <a:pPr defTabSz="457200">
              <a:defRPr/>
            </a:pPr>
            <a:r>
              <a:rPr lang="en-US" sz="1200" b="1" i="1" dirty="0">
                <a:solidFill>
                  <a:srgbClr val="0070AB"/>
                </a:solidFill>
                <a:latin typeface="Arial"/>
              </a:rPr>
              <a:t> </a:t>
            </a:r>
          </a:p>
          <a:p>
            <a:pPr defTabSz="457200">
              <a:defRPr/>
            </a:pPr>
            <a:endParaRPr lang="en-US" sz="1200" b="1" i="1" dirty="0">
              <a:solidFill>
                <a:srgbClr val="0070AB"/>
              </a:solidFill>
              <a:latin typeface="Arial"/>
            </a:endParaRPr>
          </a:p>
        </p:txBody>
      </p:sp>
      <p:graphicFrame>
        <p:nvGraphicFramePr>
          <p:cNvPr id="12" name="Table 11">
            <a:extLst>
              <a:ext uri="{FF2B5EF4-FFF2-40B4-BE49-F238E27FC236}">
                <a16:creationId xmlns:a16="http://schemas.microsoft.com/office/drawing/2014/main" id="{123AD874-DEDB-4DED-9A50-AF747FCE8044}"/>
              </a:ext>
            </a:extLst>
          </p:cNvPr>
          <p:cNvGraphicFramePr>
            <a:graphicFrameLocks noGrp="1"/>
          </p:cNvGraphicFramePr>
          <p:nvPr>
            <p:extLst>
              <p:ext uri="{D42A27DB-BD31-4B8C-83A1-F6EECF244321}">
                <p14:modId xmlns:p14="http://schemas.microsoft.com/office/powerpoint/2010/main" val="3412182054"/>
              </p:ext>
            </p:extLst>
          </p:nvPr>
        </p:nvGraphicFramePr>
        <p:xfrm>
          <a:off x="2040251" y="2367138"/>
          <a:ext cx="7749144" cy="518160"/>
        </p:xfrm>
        <a:graphic>
          <a:graphicData uri="http://schemas.openxmlformats.org/drawingml/2006/table">
            <a:tbl>
              <a:tblPr firstRow="1" bandRow="1">
                <a:tableStyleId>{2D5ABB26-0587-4C30-8999-92F81FD0307C}</a:tableStyleId>
              </a:tblPr>
              <a:tblGrid>
                <a:gridCol w="1937286">
                  <a:extLst>
                    <a:ext uri="{9D8B030D-6E8A-4147-A177-3AD203B41FA5}">
                      <a16:colId xmlns:a16="http://schemas.microsoft.com/office/drawing/2014/main" val="3949933895"/>
                    </a:ext>
                  </a:extLst>
                </a:gridCol>
                <a:gridCol w="1937286">
                  <a:extLst>
                    <a:ext uri="{9D8B030D-6E8A-4147-A177-3AD203B41FA5}">
                      <a16:colId xmlns:a16="http://schemas.microsoft.com/office/drawing/2014/main" val="1101248167"/>
                    </a:ext>
                  </a:extLst>
                </a:gridCol>
                <a:gridCol w="1937286">
                  <a:extLst>
                    <a:ext uri="{9D8B030D-6E8A-4147-A177-3AD203B41FA5}">
                      <a16:colId xmlns:a16="http://schemas.microsoft.com/office/drawing/2014/main" val="2684165928"/>
                    </a:ext>
                  </a:extLst>
                </a:gridCol>
                <a:gridCol w="1937286">
                  <a:extLst>
                    <a:ext uri="{9D8B030D-6E8A-4147-A177-3AD203B41FA5}">
                      <a16:colId xmlns:a16="http://schemas.microsoft.com/office/drawing/2014/main" val="629144921"/>
                    </a:ext>
                  </a:extLst>
                </a:gridCol>
              </a:tblGrid>
              <a:tr h="0">
                <a:tc>
                  <a:txBody>
                    <a:bodyPr/>
                    <a:lstStyle/>
                    <a:p>
                      <a:pPr algn="ctr"/>
                      <a:r>
                        <a:rPr lang="en-US" sz="1100" b="1" dirty="0">
                          <a:solidFill>
                            <a:srgbClr val="000000"/>
                          </a:solidFill>
                        </a:rPr>
                        <a:t>Model R2 </a:t>
                      </a:r>
                    </a:p>
                  </a:txBody>
                  <a:tcP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a:solidFill>
                            <a:srgbClr val="000000"/>
                          </a:solidFill>
                        </a:rPr>
                        <a:t>Model Adjusted R2</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a:solidFill>
                            <a:srgbClr val="000000"/>
                          </a:solidFill>
                        </a:rPr>
                        <a:t>Average MAE</a:t>
                      </a:r>
                      <a:endParaRPr lang="en-US" sz="1100" b="1" baseline="30000" dirty="0">
                        <a:solidFill>
                          <a:srgbClr val="0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a:solidFill>
                            <a:srgbClr val="000000"/>
                          </a:solidFill>
                        </a:rPr>
                        <a:t>Average RMSE</a:t>
                      </a:r>
                      <a:endParaRPr lang="en-US" sz="1100" b="1" baseline="30000" dirty="0">
                        <a:solidFill>
                          <a:srgbClr val="000000"/>
                        </a:solidFill>
                      </a:endParaRPr>
                    </a:p>
                  </a:txBody>
                  <a:tcP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6012337"/>
                  </a:ext>
                </a:extLst>
              </a:tr>
              <a:tr h="0">
                <a:tc>
                  <a:txBody>
                    <a:bodyPr/>
                    <a:lstStyle/>
                    <a:p>
                      <a:pPr algn="ctr"/>
                      <a:r>
                        <a:rPr lang="en-US" sz="1100" dirty="0">
                          <a:solidFill>
                            <a:srgbClr val="000000"/>
                          </a:solidFill>
                        </a:rPr>
                        <a:t>0.999459</a:t>
                      </a:r>
                    </a:p>
                  </a:txBody>
                  <a:tcP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a:solidFill>
                            <a:srgbClr val="000000"/>
                          </a:solidFill>
                        </a:rPr>
                        <a:t>0.99923</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a:solidFill>
                            <a:srgbClr val="000000"/>
                          </a:solidFill>
                        </a:rPr>
                        <a:t>19.3674</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a:solidFill>
                            <a:srgbClr val="000000"/>
                          </a:solidFill>
                        </a:rPr>
                        <a:t>27.7063</a:t>
                      </a:r>
                    </a:p>
                  </a:txBody>
                  <a:tcP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426077"/>
                  </a:ext>
                </a:extLst>
              </a:tr>
            </a:tbl>
          </a:graphicData>
        </a:graphic>
      </p:graphicFrame>
    </p:spTree>
    <p:extLst>
      <p:ext uri="{BB962C8B-B14F-4D97-AF65-F5344CB8AC3E}">
        <p14:creationId xmlns:p14="http://schemas.microsoft.com/office/powerpoint/2010/main" val="1667882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DADDC5-7BFE-413A-BA1B-3ED24D81732C}"/>
              </a:ext>
            </a:extLst>
          </p:cNvPr>
          <p:cNvSpPr>
            <a:spLocks noGrp="1"/>
          </p:cNvSpPr>
          <p:nvPr>
            <p:ph type="body" sz="quarter" idx="25"/>
          </p:nvPr>
        </p:nvSpPr>
        <p:spPr>
          <a:xfrm>
            <a:off x="1630668" y="69940"/>
            <a:ext cx="9037333" cy="418127"/>
          </a:xfrm>
        </p:spPr>
        <p:txBody>
          <a:bodyPr/>
          <a:lstStyle/>
          <a:p>
            <a:r>
              <a:rPr lang="en-US" dirty="0"/>
              <a:t>Learnings: Model Performance</a:t>
            </a:r>
          </a:p>
        </p:txBody>
      </p:sp>
      <p:sp>
        <p:nvSpPr>
          <p:cNvPr id="17" name="Rectangle 16">
            <a:extLst>
              <a:ext uri="{FF2B5EF4-FFF2-40B4-BE49-F238E27FC236}">
                <a16:creationId xmlns:a16="http://schemas.microsoft.com/office/drawing/2014/main" id="{0BE3F043-3C61-EB44-B823-C0537A773A4D}"/>
              </a:ext>
            </a:extLst>
          </p:cNvPr>
          <p:cNvSpPr/>
          <p:nvPr/>
        </p:nvSpPr>
        <p:spPr>
          <a:xfrm>
            <a:off x="2092532" y="1133466"/>
            <a:ext cx="7696863" cy="276999"/>
          </a:xfrm>
          <a:prstGeom prst="rect">
            <a:avLst/>
          </a:prstGeom>
          <a:noFill/>
        </p:spPr>
        <p:txBody>
          <a:bodyPr wrap="square" rtlCol="0">
            <a:spAutoFit/>
          </a:bodyPr>
          <a:lstStyle/>
          <a:p>
            <a:pPr defTabSz="457200">
              <a:spcAft>
                <a:spcPts val="600"/>
              </a:spcAft>
              <a:defRPr/>
            </a:pPr>
            <a:endParaRPr lang="en-US" sz="1200" dirty="0">
              <a:solidFill>
                <a:srgbClr val="000000"/>
              </a:solidFill>
              <a:latin typeface="Arial"/>
            </a:endParaRPr>
          </a:p>
        </p:txBody>
      </p:sp>
      <p:sp>
        <p:nvSpPr>
          <p:cNvPr id="23" name="Rectangle 22">
            <a:extLst>
              <a:ext uri="{FF2B5EF4-FFF2-40B4-BE49-F238E27FC236}">
                <a16:creationId xmlns:a16="http://schemas.microsoft.com/office/drawing/2014/main" id="{0D85E183-AEDB-47A6-ADC4-729B02E3466D}"/>
              </a:ext>
            </a:extLst>
          </p:cNvPr>
          <p:cNvSpPr/>
          <p:nvPr/>
        </p:nvSpPr>
        <p:spPr>
          <a:xfrm>
            <a:off x="2080773" y="5659777"/>
            <a:ext cx="8014907" cy="461665"/>
          </a:xfrm>
          <a:prstGeom prst="rect">
            <a:avLst/>
          </a:prstGeom>
          <a:noFill/>
        </p:spPr>
        <p:txBody>
          <a:bodyPr wrap="square" rtlCol="0">
            <a:spAutoFit/>
          </a:bodyPr>
          <a:lstStyle/>
          <a:p>
            <a:pPr defTabSz="457200">
              <a:defRPr/>
            </a:pPr>
            <a:r>
              <a:rPr lang="en-US" sz="1200" i="1" dirty="0">
                <a:solidFill>
                  <a:srgbClr val="000000"/>
                </a:solidFill>
                <a:latin typeface="Arial"/>
              </a:rPr>
              <a:t>It is normal for the percentages to drop during the validation test because the data (in terms of variance, mean, etc.) is different from what the model has seen, and this particular observed gap is within acceptable values.</a:t>
            </a:r>
          </a:p>
        </p:txBody>
      </p:sp>
      <p:graphicFrame>
        <p:nvGraphicFramePr>
          <p:cNvPr id="36" name="Table 35">
            <a:extLst>
              <a:ext uri="{FF2B5EF4-FFF2-40B4-BE49-F238E27FC236}">
                <a16:creationId xmlns:a16="http://schemas.microsoft.com/office/drawing/2014/main" id="{FB535863-7638-435E-91C6-2EEFE818E48F}"/>
              </a:ext>
            </a:extLst>
          </p:cNvPr>
          <p:cNvGraphicFramePr>
            <a:graphicFrameLocks noGrp="1"/>
          </p:cNvGraphicFramePr>
          <p:nvPr>
            <p:extLst>
              <p:ext uri="{D42A27DB-BD31-4B8C-83A1-F6EECF244321}">
                <p14:modId xmlns:p14="http://schemas.microsoft.com/office/powerpoint/2010/main" val="755892153"/>
              </p:ext>
            </p:extLst>
          </p:nvPr>
        </p:nvGraphicFramePr>
        <p:xfrm>
          <a:off x="2746855" y="4920022"/>
          <a:ext cx="7749144" cy="518160"/>
        </p:xfrm>
        <a:graphic>
          <a:graphicData uri="http://schemas.openxmlformats.org/drawingml/2006/table">
            <a:tbl>
              <a:tblPr firstRow="1" bandRow="1">
                <a:tableStyleId>{2D5ABB26-0587-4C30-8999-92F81FD0307C}</a:tableStyleId>
              </a:tblPr>
              <a:tblGrid>
                <a:gridCol w="1937286">
                  <a:extLst>
                    <a:ext uri="{9D8B030D-6E8A-4147-A177-3AD203B41FA5}">
                      <a16:colId xmlns:a16="http://schemas.microsoft.com/office/drawing/2014/main" val="3949933895"/>
                    </a:ext>
                  </a:extLst>
                </a:gridCol>
                <a:gridCol w="1937286">
                  <a:extLst>
                    <a:ext uri="{9D8B030D-6E8A-4147-A177-3AD203B41FA5}">
                      <a16:colId xmlns:a16="http://schemas.microsoft.com/office/drawing/2014/main" val="1101248167"/>
                    </a:ext>
                  </a:extLst>
                </a:gridCol>
                <a:gridCol w="1937286">
                  <a:extLst>
                    <a:ext uri="{9D8B030D-6E8A-4147-A177-3AD203B41FA5}">
                      <a16:colId xmlns:a16="http://schemas.microsoft.com/office/drawing/2014/main" val="2684165928"/>
                    </a:ext>
                  </a:extLst>
                </a:gridCol>
                <a:gridCol w="1937286">
                  <a:extLst>
                    <a:ext uri="{9D8B030D-6E8A-4147-A177-3AD203B41FA5}">
                      <a16:colId xmlns:a16="http://schemas.microsoft.com/office/drawing/2014/main" val="629144921"/>
                    </a:ext>
                  </a:extLst>
                </a:gridCol>
              </a:tblGrid>
              <a:tr h="0">
                <a:tc>
                  <a:txBody>
                    <a:bodyPr/>
                    <a:lstStyle/>
                    <a:p>
                      <a:pPr algn="ctr"/>
                      <a:r>
                        <a:rPr lang="en-US" sz="1100" b="1" dirty="0">
                          <a:solidFill>
                            <a:srgbClr val="000000"/>
                          </a:solidFill>
                        </a:rPr>
                        <a:t>Model  Accuracy </a:t>
                      </a:r>
                    </a:p>
                  </a:txBody>
                  <a:tcP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a:solidFill>
                            <a:srgbClr val="000000"/>
                          </a:solidFill>
                        </a:rPr>
                        <a:t>Model precision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a:solidFill>
                            <a:srgbClr val="000000"/>
                          </a:solidFill>
                        </a:rPr>
                        <a:t>Average  recall</a:t>
                      </a:r>
                      <a:endParaRPr lang="en-US" sz="1100" b="1" baseline="30000" dirty="0">
                        <a:solidFill>
                          <a:srgbClr val="0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a:solidFill>
                            <a:srgbClr val="000000"/>
                          </a:solidFill>
                        </a:rPr>
                        <a:t>Average F1</a:t>
                      </a:r>
                      <a:endParaRPr lang="en-US" sz="1100" b="1" baseline="30000" dirty="0">
                        <a:solidFill>
                          <a:srgbClr val="000000"/>
                        </a:solidFill>
                      </a:endParaRPr>
                    </a:p>
                  </a:txBody>
                  <a:tcP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6012337"/>
                  </a:ext>
                </a:extLst>
              </a:tr>
              <a:tr h="0">
                <a:tc>
                  <a:txBody>
                    <a:bodyPr/>
                    <a:lstStyle/>
                    <a:p>
                      <a:pPr marL="0" algn="ctr" defTabSz="914240" rtl="0" eaLnBrk="1" latinLnBrk="0" hangingPunct="1"/>
                      <a:r>
                        <a:rPr lang="en-US" sz="1100" kern="1200">
                          <a:solidFill>
                            <a:srgbClr val="000000"/>
                          </a:solidFill>
                          <a:latin typeface="+mn-lt"/>
                          <a:ea typeface="+mn-ea"/>
                          <a:cs typeface="+mn-cs"/>
                        </a:rPr>
                        <a:t>0.3182 </a:t>
                      </a:r>
                      <a:endParaRPr lang="en-US" sz="1100" kern="1200" dirty="0">
                        <a:solidFill>
                          <a:srgbClr val="000000"/>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a:solidFill>
                            <a:srgbClr val="000000"/>
                          </a:solidFill>
                        </a:rPr>
                        <a:t>0.40</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a:solidFill>
                            <a:srgbClr val="000000"/>
                          </a:solidFill>
                        </a:rPr>
                        <a:t>0.31</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a:solidFill>
                            <a:srgbClr val="000000"/>
                          </a:solidFill>
                        </a:rPr>
                        <a:t>0.32 </a:t>
                      </a:r>
                    </a:p>
                  </a:txBody>
                  <a:tcP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426077"/>
                  </a:ext>
                </a:extLst>
              </a:tr>
            </a:tbl>
          </a:graphicData>
        </a:graphic>
      </p:graphicFrame>
      <p:sp>
        <p:nvSpPr>
          <p:cNvPr id="4" name="TextBox 3"/>
          <p:cNvSpPr txBox="1"/>
          <p:nvPr/>
        </p:nvSpPr>
        <p:spPr>
          <a:xfrm>
            <a:off x="1932276" y="3721716"/>
            <a:ext cx="9514197" cy="646331"/>
          </a:xfrm>
          <a:prstGeom prst="rect">
            <a:avLst/>
          </a:prstGeom>
          <a:noFill/>
        </p:spPr>
        <p:txBody>
          <a:bodyPr wrap="square" rtlCol="0">
            <a:spAutoFit/>
          </a:bodyPr>
          <a:lstStyle/>
          <a:p>
            <a:pPr defTabSz="457200">
              <a:defRPr/>
            </a:pPr>
            <a:r>
              <a:rPr lang="en-US" sz="1200" b="1" i="1" dirty="0">
                <a:solidFill>
                  <a:srgbClr val="0070AB"/>
                </a:solidFill>
                <a:latin typeface="Arial"/>
              </a:rPr>
              <a:t>Model 3 classification : </a:t>
            </a:r>
            <a:r>
              <a:rPr lang="en-US" sz="1200" dirty="0">
                <a:solidFill>
                  <a:srgbClr val="000000"/>
                </a:solidFill>
                <a:latin typeface="Arial"/>
              </a:rPr>
              <a:t>Model 3 contain data with features such as various technical indicators, macro economic events at particular time </a:t>
            </a:r>
          </a:p>
          <a:p>
            <a:pPr defTabSz="457200">
              <a:defRPr/>
            </a:pPr>
            <a:r>
              <a:rPr lang="en-US" sz="1200" dirty="0">
                <a:solidFill>
                  <a:srgbClr val="000000"/>
                </a:solidFill>
                <a:latin typeface="Arial"/>
              </a:rPr>
              <a:t>as well the </a:t>
            </a:r>
            <a:r>
              <a:rPr lang="en-US" sz="1200" dirty="0">
                <a:solidFill>
                  <a:srgbClr val="000000"/>
                </a:solidFill>
              </a:rPr>
              <a:t>features with one ,two and three hour lead data</a:t>
            </a:r>
            <a:r>
              <a:rPr lang="en-US" sz="1200" i="1" dirty="0">
                <a:solidFill>
                  <a:srgbClr val="0070AB"/>
                </a:solidFill>
                <a:latin typeface="Arial"/>
              </a:rPr>
              <a:t> </a:t>
            </a:r>
          </a:p>
          <a:p>
            <a:pPr defTabSz="457200">
              <a:defRPr/>
            </a:pPr>
            <a:r>
              <a:rPr lang="en-US" sz="1200" b="1" i="1" dirty="0">
                <a:solidFill>
                  <a:srgbClr val="0070AB"/>
                </a:solidFill>
                <a:latin typeface="Arial"/>
              </a:rPr>
              <a:t> </a:t>
            </a:r>
          </a:p>
        </p:txBody>
      </p:sp>
      <p:sp>
        <p:nvSpPr>
          <p:cNvPr id="13" name="TextBox 12"/>
          <p:cNvSpPr txBox="1"/>
          <p:nvPr/>
        </p:nvSpPr>
        <p:spPr>
          <a:xfrm>
            <a:off x="9654017" y="7361"/>
            <a:ext cx="1002238" cy="369332"/>
          </a:xfrm>
          <a:prstGeom prst="rect">
            <a:avLst/>
          </a:prstGeom>
          <a:noFill/>
        </p:spPr>
        <p:txBody>
          <a:bodyPr wrap="square" rtlCol="0" anchor="ctr">
            <a:spAutoFit/>
          </a:bodyPr>
          <a:lstStyle/>
          <a:p>
            <a:pPr defTabSz="457200"/>
            <a:r>
              <a:rPr lang="en-US" b="1" dirty="0">
                <a:solidFill>
                  <a:srgbClr val="FF0000"/>
                </a:solidFill>
                <a:latin typeface="Arial"/>
              </a:rPr>
              <a:t>DRAFT</a:t>
            </a:r>
          </a:p>
        </p:txBody>
      </p:sp>
      <p:sp>
        <p:nvSpPr>
          <p:cNvPr id="14" name="Rectangle 13">
            <a:extLst>
              <a:ext uri="{FF2B5EF4-FFF2-40B4-BE49-F238E27FC236}">
                <a16:creationId xmlns:a16="http://schemas.microsoft.com/office/drawing/2014/main" id="{0522E3AE-3878-4136-BB71-4D341F8847B0}"/>
              </a:ext>
            </a:extLst>
          </p:cNvPr>
          <p:cNvSpPr/>
          <p:nvPr/>
        </p:nvSpPr>
        <p:spPr>
          <a:xfrm>
            <a:off x="9654017" y="69941"/>
            <a:ext cx="2327451" cy="9555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graphicFrame>
        <p:nvGraphicFramePr>
          <p:cNvPr id="11" name="Table 10">
            <a:extLst>
              <a:ext uri="{FF2B5EF4-FFF2-40B4-BE49-F238E27FC236}">
                <a16:creationId xmlns:a16="http://schemas.microsoft.com/office/drawing/2014/main" id="{E0037834-85E2-4521-9B13-810DFEBDEE30}"/>
              </a:ext>
            </a:extLst>
          </p:cNvPr>
          <p:cNvGraphicFramePr>
            <a:graphicFrameLocks noGrp="1"/>
          </p:cNvGraphicFramePr>
          <p:nvPr>
            <p:extLst>
              <p:ext uri="{D42A27DB-BD31-4B8C-83A1-F6EECF244321}">
                <p14:modId xmlns:p14="http://schemas.microsoft.com/office/powerpoint/2010/main" val="1796284480"/>
              </p:ext>
            </p:extLst>
          </p:nvPr>
        </p:nvGraphicFramePr>
        <p:xfrm>
          <a:off x="1823930" y="2981961"/>
          <a:ext cx="7749144" cy="518160"/>
        </p:xfrm>
        <a:graphic>
          <a:graphicData uri="http://schemas.openxmlformats.org/drawingml/2006/table">
            <a:tbl>
              <a:tblPr firstRow="1" bandRow="1">
                <a:tableStyleId>{2D5ABB26-0587-4C30-8999-92F81FD0307C}</a:tableStyleId>
              </a:tblPr>
              <a:tblGrid>
                <a:gridCol w="1937286">
                  <a:extLst>
                    <a:ext uri="{9D8B030D-6E8A-4147-A177-3AD203B41FA5}">
                      <a16:colId xmlns:a16="http://schemas.microsoft.com/office/drawing/2014/main" val="3949933895"/>
                    </a:ext>
                  </a:extLst>
                </a:gridCol>
                <a:gridCol w="1937286">
                  <a:extLst>
                    <a:ext uri="{9D8B030D-6E8A-4147-A177-3AD203B41FA5}">
                      <a16:colId xmlns:a16="http://schemas.microsoft.com/office/drawing/2014/main" val="1101248167"/>
                    </a:ext>
                  </a:extLst>
                </a:gridCol>
                <a:gridCol w="1937286">
                  <a:extLst>
                    <a:ext uri="{9D8B030D-6E8A-4147-A177-3AD203B41FA5}">
                      <a16:colId xmlns:a16="http://schemas.microsoft.com/office/drawing/2014/main" val="2684165928"/>
                    </a:ext>
                  </a:extLst>
                </a:gridCol>
                <a:gridCol w="1937286">
                  <a:extLst>
                    <a:ext uri="{9D8B030D-6E8A-4147-A177-3AD203B41FA5}">
                      <a16:colId xmlns:a16="http://schemas.microsoft.com/office/drawing/2014/main" val="629144921"/>
                    </a:ext>
                  </a:extLst>
                </a:gridCol>
              </a:tblGrid>
              <a:tr h="0">
                <a:tc>
                  <a:txBody>
                    <a:bodyPr/>
                    <a:lstStyle/>
                    <a:p>
                      <a:pPr algn="ctr"/>
                      <a:r>
                        <a:rPr lang="en-US" sz="1100" b="1" dirty="0">
                          <a:solidFill>
                            <a:srgbClr val="000000"/>
                          </a:solidFill>
                        </a:rPr>
                        <a:t>Model R2 </a:t>
                      </a:r>
                    </a:p>
                  </a:txBody>
                  <a:tcP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a:solidFill>
                            <a:srgbClr val="000000"/>
                          </a:solidFill>
                        </a:rPr>
                        <a:t>Model Adjusted R2</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a:solidFill>
                            <a:srgbClr val="000000"/>
                          </a:solidFill>
                        </a:rPr>
                        <a:t>Average MAE</a:t>
                      </a:r>
                      <a:endParaRPr lang="en-US" sz="1100" b="1" baseline="30000" dirty="0">
                        <a:solidFill>
                          <a:srgbClr val="0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a:solidFill>
                            <a:srgbClr val="000000"/>
                          </a:solidFill>
                        </a:rPr>
                        <a:t>Average RMSE</a:t>
                      </a:r>
                      <a:endParaRPr lang="en-US" sz="1100" b="1" baseline="30000" dirty="0">
                        <a:solidFill>
                          <a:srgbClr val="000000"/>
                        </a:solidFill>
                      </a:endParaRPr>
                    </a:p>
                  </a:txBody>
                  <a:tcP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6012337"/>
                  </a:ext>
                </a:extLst>
              </a:tr>
              <a:tr h="0">
                <a:tc>
                  <a:txBody>
                    <a:bodyPr/>
                    <a:lstStyle/>
                    <a:p>
                      <a:pPr algn="ctr"/>
                      <a:r>
                        <a:rPr lang="en-US" sz="1100" dirty="0">
                          <a:solidFill>
                            <a:srgbClr val="000000"/>
                          </a:solidFill>
                        </a:rPr>
                        <a:t>0.98834</a:t>
                      </a:r>
                    </a:p>
                  </a:txBody>
                  <a:tcP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a:solidFill>
                            <a:srgbClr val="000000"/>
                          </a:solidFill>
                        </a:rPr>
                        <a:t>0.985265</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a:solidFill>
                            <a:srgbClr val="000000"/>
                          </a:solidFill>
                        </a:rPr>
                        <a:t>19.3674</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a:solidFill>
                            <a:srgbClr val="000000"/>
                          </a:solidFill>
                        </a:rPr>
                        <a:t>131.21</a:t>
                      </a:r>
                    </a:p>
                  </a:txBody>
                  <a:tcP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426077"/>
                  </a:ext>
                </a:extLst>
              </a:tr>
            </a:tbl>
          </a:graphicData>
        </a:graphic>
      </p:graphicFrame>
      <p:sp>
        <p:nvSpPr>
          <p:cNvPr id="5" name="Rectangle 4">
            <a:extLst>
              <a:ext uri="{FF2B5EF4-FFF2-40B4-BE49-F238E27FC236}">
                <a16:creationId xmlns:a16="http://schemas.microsoft.com/office/drawing/2014/main" id="{641516FC-01E7-4A5B-B6AC-5DADDF94D7D0}"/>
              </a:ext>
            </a:extLst>
          </p:cNvPr>
          <p:cNvSpPr/>
          <p:nvPr/>
        </p:nvSpPr>
        <p:spPr>
          <a:xfrm>
            <a:off x="1417163" y="1319050"/>
            <a:ext cx="10029310" cy="1477328"/>
          </a:xfrm>
          <a:prstGeom prst="rect">
            <a:avLst/>
          </a:prstGeom>
        </p:spPr>
        <p:txBody>
          <a:bodyPr wrap="square">
            <a:spAutoFit/>
          </a:bodyPr>
          <a:lstStyle/>
          <a:p>
            <a:pPr defTabSz="457200">
              <a:defRPr/>
            </a:pPr>
            <a:endParaRPr lang="en-US" dirty="0">
              <a:solidFill>
                <a:srgbClr val="000000"/>
              </a:solidFill>
            </a:endParaRPr>
          </a:p>
          <a:p>
            <a:pPr defTabSz="457200">
              <a:defRPr/>
            </a:pPr>
            <a:r>
              <a:rPr lang="en-US" b="1" i="1" dirty="0">
                <a:solidFill>
                  <a:srgbClr val="0070AB"/>
                </a:solidFill>
              </a:rPr>
              <a:t>Model 3 regression: </a:t>
            </a:r>
            <a:r>
              <a:rPr lang="en-US" dirty="0">
                <a:solidFill>
                  <a:srgbClr val="000000"/>
                </a:solidFill>
              </a:rPr>
              <a:t>Model 2 contain data with features such as various technical indicators, macro economic events at particular 	time as well the features with one ,two and three hour lead data </a:t>
            </a:r>
          </a:p>
          <a:p>
            <a:pPr defTabSz="457200">
              <a:defRPr/>
            </a:pPr>
            <a:r>
              <a:rPr lang="en-US" i="1" dirty="0">
                <a:solidFill>
                  <a:srgbClr val="0070AB"/>
                </a:solidFill>
              </a:rPr>
              <a:t> </a:t>
            </a:r>
          </a:p>
        </p:txBody>
      </p:sp>
    </p:spTree>
    <p:extLst>
      <p:ext uri="{BB962C8B-B14F-4D97-AF65-F5344CB8AC3E}">
        <p14:creationId xmlns:p14="http://schemas.microsoft.com/office/powerpoint/2010/main" val="2259020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DADDC5-7BFE-413A-BA1B-3ED24D81732C}"/>
              </a:ext>
            </a:extLst>
          </p:cNvPr>
          <p:cNvSpPr>
            <a:spLocks noGrp="1"/>
          </p:cNvSpPr>
          <p:nvPr>
            <p:ph type="body" sz="quarter" idx="25"/>
          </p:nvPr>
        </p:nvSpPr>
        <p:spPr>
          <a:xfrm>
            <a:off x="1630668" y="69940"/>
            <a:ext cx="9037333" cy="418127"/>
          </a:xfrm>
        </p:spPr>
        <p:txBody>
          <a:bodyPr/>
          <a:lstStyle/>
          <a:p>
            <a:r>
              <a:rPr lang="en-US" dirty="0"/>
              <a:t>Learnings: Model Performance</a:t>
            </a:r>
          </a:p>
        </p:txBody>
      </p:sp>
      <p:sp>
        <p:nvSpPr>
          <p:cNvPr id="17" name="Rectangle 16">
            <a:extLst>
              <a:ext uri="{FF2B5EF4-FFF2-40B4-BE49-F238E27FC236}">
                <a16:creationId xmlns:a16="http://schemas.microsoft.com/office/drawing/2014/main" id="{0BE3F043-3C61-EB44-B823-C0537A773A4D}"/>
              </a:ext>
            </a:extLst>
          </p:cNvPr>
          <p:cNvSpPr/>
          <p:nvPr/>
        </p:nvSpPr>
        <p:spPr>
          <a:xfrm>
            <a:off x="2092532" y="1133466"/>
            <a:ext cx="7696863" cy="276999"/>
          </a:xfrm>
          <a:prstGeom prst="rect">
            <a:avLst/>
          </a:prstGeom>
          <a:noFill/>
        </p:spPr>
        <p:txBody>
          <a:bodyPr wrap="square" rtlCol="0">
            <a:spAutoFit/>
          </a:bodyPr>
          <a:lstStyle/>
          <a:p>
            <a:pPr defTabSz="457200">
              <a:spcAft>
                <a:spcPts val="600"/>
              </a:spcAft>
              <a:defRPr/>
            </a:pPr>
            <a:endParaRPr lang="en-US" sz="1200" dirty="0">
              <a:solidFill>
                <a:srgbClr val="000000"/>
              </a:solidFill>
              <a:latin typeface="Arial"/>
            </a:endParaRPr>
          </a:p>
        </p:txBody>
      </p:sp>
      <p:sp>
        <p:nvSpPr>
          <p:cNvPr id="23" name="Rectangle 22">
            <a:extLst>
              <a:ext uri="{FF2B5EF4-FFF2-40B4-BE49-F238E27FC236}">
                <a16:creationId xmlns:a16="http://schemas.microsoft.com/office/drawing/2014/main" id="{0D85E183-AEDB-47A6-ADC4-729B02E3466D}"/>
              </a:ext>
            </a:extLst>
          </p:cNvPr>
          <p:cNvSpPr/>
          <p:nvPr/>
        </p:nvSpPr>
        <p:spPr>
          <a:xfrm>
            <a:off x="2080773" y="5659777"/>
            <a:ext cx="8014907" cy="461665"/>
          </a:xfrm>
          <a:prstGeom prst="rect">
            <a:avLst/>
          </a:prstGeom>
          <a:noFill/>
        </p:spPr>
        <p:txBody>
          <a:bodyPr wrap="square" rtlCol="0">
            <a:spAutoFit/>
          </a:bodyPr>
          <a:lstStyle/>
          <a:p>
            <a:pPr defTabSz="457200">
              <a:defRPr/>
            </a:pPr>
            <a:r>
              <a:rPr lang="en-US" sz="1200" i="1" dirty="0">
                <a:solidFill>
                  <a:srgbClr val="000000"/>
                </a:solidFill>
                <a:latin typeface="Arial"/>
              </a:rPr>
              <a:t>It is normal for the percentages to drop during the validation test because the data (in terms of variance, mean, etc.) is different from what the model has seen, and this particular observed gap is within acceptable values.</a:t>
            </a:r>
          </a:p>
        </p:txBody>
      </p:sp>
      <p:sp>
        <p:nvSpPr>
          <p:cNvPr id="25" name="Rectangle 1">
            <a:extLst>
              <a:ext uri="{FF2B5EF4-FFF2-40B4-BE49-F238E27FC236}">
                <a16:creationId xmlns:a16="http://schemas.microsoft.com/office/drawing/2014/main" id="{13F883B8-2C74-4C9C-A7BF-1E7F55C730A6}"/>
              </a:ext>
            </a:extLst>
          </p:cNvPr>
          <p:cNvSpPr>
            <a:spLocks noChangeArrowheads="1"/>
          </p:cNvSpPr>
          <p:nvPr/>
        </p:nvSpPr>
        <p:spPr bwMode="auto">
          <a:xfrm>
            <a:off x="1630667" y="6422431"/>
            <a:ext cx="3083690" cy="21544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rtlCol="0">
            <a:spAutoFit/>
          </a:bodyPr>
          <a:lstStyle/>
          <a:p>
            <a:pPr defTabSz="457200">
              <a:defRPr/>
            </a:pPr>
            <a:r>
              <a:rPr lang="en-US" sz="800" baseline="30000" dirty="0">
                <a:solidFill>
                  <a:srgbClr val="000000"/>
                </a:solidFill>
                <a:latin typeface="Arial"/>
              </a:rPr>
              <a:t>1</a:t>
            </a:r>
            <a:endParaRPr lang="en-US" sz="800" dirty="0">
              <a:solidFill>
                <a:srgbClr val="000000"/>
              </a:solidFill>
              <a:latin typeface="Arial"/>
            </a:endParaRPr>
          </a:p>
        </p:txBody>
      </p:sp>
      <p:graphicFrame>
        <p:nvGraphicFramePr>
          <p:cNvPr id="36" name="Table 35">
            <a:extLst>
              <a:ext uri="{FF2B5EF4-FFF2-40B4-BE49-F238E27FC236}">
                <a16:creationId xmlns:a16="http://schemas.microsoft.com/office/drawing/2014/main" id="{FB535863-7638-435E-91C6-2EEFE818E48F}"/>
              </a:ext>
            </a:extLst>
          </p:cNvPr>
          <p:cNvGraphicFramePr>
            <a:graphicFrameLocks noGrp="1"/>
          </p:cNvGraphicFramePr>
          <p:nvPr>
            <p:extLst>
              <p:ext uri="{D42A27DB-BD31-4B8C-83A1-F6EECF244321}">
                <p14:modId xmlns:p14="http://schemas.microsoft.com/office/powerpoint/2010/main" val="3379511801"/>
              </p:ext>
            </p:extLst>
          </p:nvPr>
        </p:nvGraphicFramePr>
        <p:xfrm>
          <a:off x="2092532" y="4644821"/>
          <a:ext cx="7749144" cy="518160"/>
        </p:xfrm>
        <a:graphic>
          <a:graphicData uri="http://schemas.openxmlformats.org/drawingml/2006/table">
            <a:tbl>
              <a:tblPr firstRow="1" bandRow="1">
                <a:tableStyleId>{2D5ABB26-0587-4C30-8999-92F81FD0307C}</a:tableStyleId>
              </a:tblPr>
              <a:tblGrid>
                <a:gridCol w="1937286">
                  <a:extLst>
                    <a:ext uri="{9D8B030D-6E8A-4147-A177-3AD203B41FA5}">
                      <a16:colId xmlns:a16="http://schemas.microsoft.com/office/drawing/2014/main" val="3949933895"/>
                    </a:ext>
                  </a:extLst>
                </a:gridCol>
                <a:gridCol w="1937286">
                  <a:extLst>
                    <a:ext uri="{9D8B030D-6E8A-4147-A177-3AD203B41FA5}">
                      <a16:colId xmlns:a16="http://schemas.microsoft.com/office/drawing/2014/main" val="1101248167"/>
                    </a:ext>
                  </a:extLst>
                </a:gridCol>
                <a:gridCol w="1937286">
                  <a:extLst>
                    <a:ext uri="{9D8B030D-6E8A-4147-A177-3AD203B41FA5}">
                      <a16:colId xmlns:a16="http://schemas.microsoft.com/office/drawing/2014/main" val="2684165928"/>
                    </a:ext>
                  </a:extLst>
                </a:gridCol>
                <a:gridCol w="1937286">
                  <a:extLst>
                    <a:ext uri="{9D8B030D-6E8A-4147-A177-3AD203B41FA5}">
                      <a16:colId xmlns:a16="http://schemas.microsoft.com/office/drawing/2014/main" val="629144921"/>
                    </a:ext>
                  </a:extLst>
                </a:gridCol>
              </a:tblGrid>
              <a:tr h="0">
                <a:tc>
                  <a:txBody>
                    <a:bodyPr/>
                    <a:lstStyle/>
                    <a:p>
                      <a:pPr algn="ctr"/>
                      <a:r>
                        <a:rPr lang="en-US" sz="1100" b="1" dirty="0">
                          <a:solidFill>
                            <a:srgbClr val="000000"/>
                          </a:solidFill>
                        </a:rPr>
                        <a:t>Model  Accuracy </a:t>
                      </a:r>
                    </a:p>
                  </a:txBody>
                  <a:tcP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a:solidFill>
                            <a:srgbClr val="000000"/>
                          </a:solidFill>
                        </a:rPr>
                        <a:t>Model precision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a:solidFill>
                            <a:srgbClr val="000000"/>
                          </a:solidFill>
                        </a:rPr>
                        <a:t>Average  recall</a:t>
                      </a:r>
                      <a:endParaRPr lang="en-US" sz="1100" b="1" baseline="30000" dirty="0">
                        <a:solidFill>
                          <a:srgbClr val="0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a:solidFill>
                            <a:srgbClr val="000000"/>
                          </a:solidFill>
                        </a:rPr>
                        <a:t>Average F1</a:t>
                      </a:r>
                      <a:endParaRPr lang="en-US" sz="1100" b="1" baseline="30000" dirty="0">
                        <a:solidFill>
                          <a:srgbClr val="000000"/>
                        </a:solidFill>
                      </a:endParaRPr>
                    </a:p>
                  </a:txBody>
                  <a:tcP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6012337"/>
                  </a:ext>
                </a:extLst>
              </a:tr>
              <a:tr h="0">
                <a:tc>
                  <a:txBody>
                    <a:bodyPr/>
                    <a:lstStyle/>
                    <a:p>
                      <a:pPr marL="0" algn="ctr" defTabSz="914240" rtl="0" eaLnBrk="1" latinLnBrk="0" hangingPunct="1"/>
                      <a:r>
                        <a:rPr lang="en-US" sz="1100" kern="1200" dirty="0">
                          <a:solidFill>
                            <a:srgbClr val="000000"/>
                          </a:solidFill>
                          <a:latin typeface="+mn-lt"/>
                          <a:ea typeface="+mn-ea"/>
                          <a:cs typeface="+mn-cs"/>
                        </a:rPr>
                        <a:t>0.3167</a:t>
                      </a:r>
                    </a:p>
                  </a:txBody>
                  <a:tcP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a:solidFill>
                            <a:srgbClr val="000000"/>
                          </a:solidFill>
                        </a:rPr>
                        <a:t>0.49</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a:solidFill>
                            <a:srgbClr val="000000"/>
                          </a:solidFill>
                        </a:rPr>
                        <a:t>0.32</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a:solidFill>
                            <a:srgbClr val="000000"/>
                          </a:solidFill>
                        </a:rPr>
                        <a:t>0.32</a:t>
                      </a:r>
                    </a:p>
                  </a:txBody>
                  <a:tcP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426077"/>
                  </a:ext>
                </a:extLst>
              </a:tr>
            </a:tbl>
          </a:graphicData>
        </a:graphic>
      </p:graphicFrame>
      <p:sp>
        <p:nvSpPr>
          <p:cNvPr id="4" name="TextBox 3"/>
          <p:cNvSpPr txBox="1"/>
          <p:nvPr/>
        </p:nvSpPr>
        <p:spPr>
          <a:xfrm>
            <a:off x="2007691" y="3477064"/>
            <a:ext cx="9514197" cy="830997"/>
          </a:xfrm>
          <a:prstGeom prst="rect">
            <a:avLst/>
          </a:prstGeom>
          <a:noFill/>
        </p:spPr>
        <p:txBody>
          <a:bodyPr wrap="square" rtlCol="0">
            <a:spAutoFit/>
          </a:bodyPr>
          <a:lstStyle/>
          <a:p>
            <a:pPr defTabSz="457200">
              <a:defRPr/>
            </a:pPr>
            <a:r>
              <a:rPr lang="en-US" sz="1200" b="1" i="1" dirty="0">
                <a:solidFill>
                  <a:srgbClr val="0070AB"/>
                </a:solidFill>
                <a:latin typeface="Arial"/>
              </a:rPr>
              <a:t>Model 4 classification : </a:t>
            </a:r>
            <a:r>
              <a:rPr lang="en-US" sz="1200" dirty="0">
                <a:solidFill>
                  <a:srgbClr val="000000"/>
                </a:solidFill>
                <a:latin typeface="Arial"/>
              </a:rPr>
              <a:t>Model 4 contain data with features such as various technical indicators, macro economic events at particular time </a:t>
            </a:r>
          </a:p>
          <a:p>
            <a:pPr defTabSz="457200">
              <a:defRPr/>
            </a:pPr>
            <a:r>
              <a:rPr lang="en-US" sz="1200" dirty="0">
                <a:solidFill>
                  <a:srgbClr val="000000"/>
                </a:solidFill>
                <a:latin typeface="Arial"/>
              </a:rPr>
              <a:t>as well the features with one, two, three hour lead data with stacking </a:t>
            </a:r>
          </a:p>
          <a:p>
            <a:pPr defTabSz="457200">
              <a:defRPr/>
            </a:pPr>
            <a:r>
              <a:rPr lang="en-US" sz="1200" i="1" dirty="0">
                <a:solidFill>
                  <a:srgbClr val="0070AB"/>
                </a:solidFill>
                <a:latin typeface="Arial"/>
              </a:rPr>
              <a:t> </a:t>
            </a:r>
          </a:p>
          <a:p>
            <a:pPr defTabSz="457200">
              <a:defRPr/>
            </a:pPr>
            <a:r>
              <a:rPr lang="en-US" sz="1200" b="1" i="1" dirty="0">
                <a:solidFill>
                  <a:srgbClr val="0070AB"/>
                </a:solidFill>
                <a:latin typeface="Arial"/>
              </a:rPr>
              <a:t> </a:t>
            </a:r>
          </a:p>
        </p:txBody>
      </p:sp>
      <p:sp>
        <p:nvSpPr>
          <p:cNvPr id="35" name="Rectangle 1">
            <a:extLst>
              <a:ext uri="{FF2B5EF4-FFF2-40B4-BE49-F238E27FC236}">
                <a16:creationId xmlns:a16="http://schemas.microsoft.com/office/drawing/2014/main" id="{63D93C83-E0DC-4522-AC06-005DB731DBDA}"/>
              </a:ext>
            </a:extLst>
          </p:cNvPr>
          <p:cNvSpPr>
            <a:spLocks noChangeArrowheads="1"/>
          </p:cNvSpPr>
          <p:nvPr/>
        </p:nvSpPr>
        <p:spPr bwMode="auto">
          <a:xfrm>
            <a:off x="4784652" y="6422431"/>
            <a:ext cx="5858875" cy="21544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rtlCol="0">
            <a:spAutoFit/>
          </a:bodyPr>
          <a:lstStyle/>
          <a:p>
            <a:pPr defTabSz="457200">
              <a:defRPr/>
            </a:pPr>
            <a:r>
              <a:rPr lang="en-US" altLang="en-US" sz="800" baseline="30000" dirty="0">
                <a:solidFill>
                  <a:srgbClr val="000000"/>
                </a:solidFill>
                <a:latin typeface="Arial"/>
              </a:rPr>
              <a:t>4</a:t>
            </a:r>
            <a:r>
              <a:rPr lang="en-US" altLang="en-US" sz="800" dirty="0">
                <a:solidFill>
                  <a:srgbClr val="000000"/>
                </a:solidFill>
                <a:latin typeface="Arial"/>
              </a:rPr>
              <a:t> </a:t>
            </a:r>
          </a:p>
        </p:txBody>
      </p:sp>
      <p:sp>
        <p:nvSpPr>
          <p:cNvPr id="13" name="TextBox 12"/>
          <p:cNvSpPr txBox="1"/>
          <p:nvPr/>
        </p:nvSpPr>
        <p:spPr>
          <a:xfrm>
            <a:off x="9654017" y="16788"/>
            <a:ext cx="1002238" cy="369332"/>
          </a:xfrm>
          <a:prstGeom prst="rect">
            <a:avLst/>
          </a:prstGeom>
          <a:noFill/>
        </p:spPr>
        <p:txBody>
          <a:bodyPr wrap="square" rtlCol="0" anchor="ctr">
            <a:spAutoFit/>
          </a:bodyPr>
          <a:lstStyle/>
          <a:p>
            <a:pPr defTabSz="457200"/>
            <a:r>
              <a:rPr lang="en-US" b="1">
                <a:solidFill>
                  <a:srgbClr val="FF0000"/>
                </a:solidFill>
                <a:latin typeface="Arial"/>
              </a:rPr>
              <a:t>DRAFT</a:t>
            </a:r>
          </a:p>
        </p:txBody>
      </p:sp>
      <p:sp>
        <p:nvSpPr>
          <p:cNvPr id="12" name="Rectangle 11">
            <a:extLst>
              <a:ext uri="{FF2B5EF4-FFF2-40B4-BE49-F238E27FC236}">
                <a16:creationId xmlns:a16="http://schemas.microsoft.com/office/drawing/2014/main" id="{B439573A-D4CF-489F-8CC4-94A544DBBD96}"/>
              </a:ext>
            </a:extLst>
          </p:cNvPr>
          <p:cNvSpPr/>
          <p:nvPr/>
        </p:nvSpPr>
        <p:spPr>
          <a:xfrm>
            <a:off x="9654017" y="69941"/>
            <a:ext cx="2327451" cy="9555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4" name="Rectangle 13">
            <a:extLst>
              <a:ext uri="{FF2B5EF4-FFF2-40B4-BE49-F238E27FC236}">
                <a16:creationId xmlns:a16="http://schemas.microsoft.com/office/drawing/2014/main" id="{7FE1949F-5935-414C-991B-F1654C361A67}"/>
              </a:ext>
            </a:extLst>
          </p:cNvPr>
          <p:cNvSpPr/>
          <p:nvPr/>
        </p:nvSpPr>
        <p:spPr>
          <a:xfrm>
            <a:off x="1442301" y="1153169"/>
            <a:ext cx="9605912" cy="1384995"/>
          </a:xfrm>
          <a:prstGeom prst="rect">
            <a:avLst/>
          </a:prstGeom>
        </p:spPr>
        <p:txBody>
          <a:bodyPr wrap="square">
            <a:spAutoFit/>
          </a:bodyPr>
          <a:lstStyle/>
          <a:p>
            <a:pPr defTabSz="457200">
              <a:defRPr/>
            </a:pPr>
            <a:endParaRPr lang="en-US" sz="1200" b="1" i="1" dirty="0">
              <a:solidFill>
                <a:srgbClr val="0070AB"/>
              </a:solidFill>
              <a:latin typeface="Arial"/>
            </a:endParaRPr>
          </a:p>
          <a:p>
            <a:pPr defTabSz="457200">
              <a:defRPr/>
            </a:pPr>
            <a:endParaRPr lang="en-US" sz="1200" b="1" i="1" dirty="0">
              <a:solidFill>
                <a:srgbClr val="0070AB"/>
              </a:solidFill>
              <a:latin typeface="Arial"/>
            </a:endParaRPr>
          </a:p>
          <a:p>
            <a:pPr defTabSz="457200">
              <a:defRPr/>
            </a:pPr>
            <a:r>
              <a:rPr lang="en-US" sz="1200" b="1" i="1" dirty="0">
                <a:solidFill>
                  <a:srgbClr val="0070AB"/>
                </a:solidFill>
                <a:latin typeface="Arial"/>
              </a:rPr>
              <a:t>	Model 4 regression: </a:t>
            </a:r>
            <a:r>
              <a:rPr lang="en-US" sz="1200" dirty="0">
                <a:solidFill>
                  <a:srgbClr val="000000"/>
                </a:solidFill>
                <a:latin typeface="Arial"/>
              </a:rPr>
              <a:t>Model 4 contain data with features such as various technical indicators, macro economic events at particular 	time as well the features with one ,two and three hour lead data with stacking</a:t>
            </a:r>
          </a:p>
          <a:p>
            <a:pPr defTabSz="457200">
              <a:defRPr/>
            </a:pPr>
            <a:r>
              <a:rPr lang="en-US" i="1" dirty="0">
                <a:solidFill>
                  <a:srgbClr val="0070AB"/>
                </a:solidFill>
              </a:rPr>
              <a:t> </a:t>
            </a:r>
          </a:p>
          <a:p>
            <a:pPr defTabSz="457200">
              <a:defRPr/>
            </a:pPr>
            <a:r>
              <a:rPr lang="en-US" b="1" i="1" dirty="0">
                <a:solidFill>
                  <a:srgbClr val="0070AB"/>
                </a:solidFill>
              </a:rPr>
              <a:t> </a:t>
            </a:r>
          </a:p>
        </p:txBody>
      </p:sp>
      <p:graphicFrame>
        <p:nvGraphicFramePr>
          <p:cNvPr id="16" name="Table 15">
            <a:extLst>
              <a:ext uri="{FF2B5EF4-FFF2-40B4-BE49-F238E27FC236}">
                <a16:creationId xmlns:a16="http://schemas.microsoft.com/office/drawing/2014/main" id="{822226B0-B3D4-4C8B-8DD0-B4C9CD6BEA40}"/>
              </a:ext>
            </a:extLst>
          </p:cNvPr>
          <p:cNvGraphicFramePr>
            <a:graphicFrameLocks noGrp="1"/>
          </p:cNvGraphicFramePr>
          <p:nvPr>
            <p:extLst>
              <p:ext uri="{D42A27DB-BD31-4B8C-83A1-F6EECF244321}">
                <p14:modId xmlns:p14="http://schemas.microsoft.com/office/powerpoint/2010/main" val="627839590"/>
              </p:ext>
            </p:extLst>
          </p:nvPr>
        </p:nvGraphicFramePr>
        <p:xfrm>
          <a:off x="2522571" y="2228957"/>
          <a:ext cx="7749144" cy="518160"/>
        </p:xfrm>
        <a:graphic>
          <a:graphicData uri="http://schemas.openxmlformats.org/drawingml/2006/table">
            <a:tbl>
              <a:tblPr firstRow="1" bandRow="1">
                <a:tableStyleId>{2D5ABB26-0587-4C30-8999-92F81FD0307C}</a:tableStyleId>
              </a:tblPr>
              <a:tblGrid>
                <a:gridCol w="1937286">
                  <a:extLst>
                    <a:ext uri="{9D8B030D-6E8A-4147-A177-3AD203B41FA5}">
                      <a16:colId xmlns:a16="http://schemas.microsoft.com/office/drawing/2014/main" val="3949933895"/>
                    </a:ext>
                  </a:extLst>
                </a:gridCol>
                <a:gridCol w="1937286">
                  <a:extLst>
                    <a:ext uri="{9D8B030D-6E8A-4147-A177-3AD203B41FA5}">
                      <a16:colId xmlns:a16="http://schemas.microsoft.com/office/drawing/2014/main" val="1101248167"/>
                    </a:ext>
                  </a:extLst>
                </a:gridCol>
                <a:gridCol w="1937286">
                  <a:extLst>
                    <a:ext uri="{9D8B030D-6E8A-4147-A177-3AD203B41FA5}">
                      <a16:colId xmlns:a16="http://schemas.microsoft.com/office/drawing/2014/main" val="2684165928"/>
                    </a:ext>
                  </a:extLst>
                </a:gridCol>
                <a:gridCol w="1937286">
                  <a:extLst>
                    <a:ext uri="{9D8B030D-6E8A-4147-A177-3AD203B41FA5}">
                      <a16:colId xmlns:a16="http://schemas.microsoft.com/office/drawing/2014/main" val="629144921"/>
                    </a:ext>
                  </a:extLst>
                </a:gridCol>
              </a:tblGrid>
              <a:tr h="0">
                <a:tc>
                  <a:txBody>
                    <a:bodyPr/>
                    <a:lstStyle/>
                    <a:p>
                      <a:pPr algn="ctr"/>
                      <a:r>
                        <a:rPr lang="en-US" sz="1100" b="1" dirty="0">
                          <a:solidFill>
                            <a:srgbClr val="000000"/>
                          </a:solidFill>
                        </a:rPr>
                        <a:t>Model R2 </a:t>
                      </a:r>
                    </a:p>
                  </a:txBody>
                  <a:tcP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a:solidFill>
                            <a:srgbClr val="000000"/>
                          </a:solidFill>
                        </a:rPr>
                        <a:t>Model Adjusted R2</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a:solidFill>
                            <a:srgbClr val="000000"/>
                          </a:solidFill>
                        </a:rPr>
                        <a:t>Average MAE</a:t>
                      </a:r>
                      <a:endParaRPr lang="en-US" sz="1100" b="1" baseline="30000" dirty="0">
                        <a:solidFill>
                          <a:srgbClr val="0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a:solidFill>
                            <a:srgbClr val="000000"/>
                          </a:solidFill>
                        </a:rPr>
                        <a:t>Average RMSE</a:t>
                      </a:r>
                      <a:endParaRPr lang="en-US" sz="1100" b="1" baseline="30000" dirty="0">
                        <a:solidFill>
                          <a:srgbClr val="000000"/>
                        </a:solidFill>
                      </a:endParaRPr>
                    </a:p>
                  </a:txBody>
                  <a:tcP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6012337"/>
                  </a:ext>
                </a:extLst>
              </a:tr>
              <a:tr h="0">
                <a:tc>
                  <a:txBody>
                    <a:bodyPr/>
                    <a:lstStyle/>
                    <a:p>
                      <a:pPr algn="ctr"/>
                      <a:r>
                        <a:rPr lang="en-US" sz="1100" dirty="0">
                          <a:solidFill>
                            <a:srgbClr val="000000"/>
                          </a:solidFill>
                        </a:rPr>
                        <a:t>0.99958</a:t>
                      </a:r>
                    </a:p>
                  </a:txBody>
                  <a:tcP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a:solidFill>
                            <a:srgbClr val="000000"/>
                          </a:solidFill>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a:solidFill>
                            <a:srgbClr val="000000"/>
                          </a:solidFill>
                        </a:rPr>
                        <a:t>17.1282</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a:solidFill>
                            <a:srgbClr val="000000"/>
                          </a:solidFill>
                        </a:rPr>
                        <a:t>24.61</a:t>
                      </a:r>
                    </a:p>
                  </a:txBody>
                  <a:tcP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426077"/>
                  </a:ext>
                </a:extLst>
              </a:tr>
            </a:tbl>
          </a:graphicData>
        </a:graphic>
      </p:graphicFrame>
    </p:spTree>
    <p:extLst>
      <p:ext uri="{BB962C8B-B14F-4D97-AF65-F5344CB8AC3E}">
        <p14:creationId xmlns:p14="http://schemas.microsoft.com/office/powerpoint/2010/main" val="621041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DADDC5-7BFE-413A-BA1B-3ED24D81732C}"/>
              </a:ext>
            </a:extLst>
          </p:cNvPr>
          <p:cNvSpPr>
            <a:spLocks noGrp="1"/>
          </p:cNvSpPr>
          <p:nvPr>
            <p:ph type="body" sz="quarter" idx="25"/>
          </p:nvPr>
        </p:nvSpPr>
        <p:spPr>
          <a:xfrm>
            <a:off x="1630668" y="69940"/>
            <a:ext cx="9037333" cy="418127"/>
          </a:xfrm>
        </p:spPr>
        <p:txBody>
          <a:bodyPr/>
          <a:lstStyle/>
          <a:p>
            <a:r>
              <a:rPr lang="en-US" dirty="0"/>
              <a:t>Learnings: Model Performance</a:t>
            </a:r>
          </a:p>
        </p:txBody>
      </p:sp>
      <p:sp>
        <p:nvSpPr>
          <p:cNvPr id="17" name="Rectangle 16">
            <a:extLst>
              <a:ext uri="{FF2B5EF4-FFF2-40B4-BE49-F238E27FC236}">
                <a16:creationId xmlns:a16="http://schemas.microsoft.com/office/drawing/2014/main" id="{0BE3F043-3C61-EB44-B823-C0537A773A4D}"/>
              </a:ext>
            </a:extLst>
          </p:cNvPr>
          <p:cNvSpPr/>
          <p:nvPr/>
        </p:nvSpPr>
        <p:spPr>
          <a:xfrm>
            <a:off x="2092532" y="1133466"/>
            <a:ext cx="7696863" cy="276999"/>
          </a:xfrm>
          <a:prstGeom prst="rect">
            <a:avLst/>
          </a:prstGeom>
          <a:noFill/>
        </p:spPr>
        <p:txBody>
          <a:bodyPr wrap="square" rtlCol="0">
            <a:spAutoFit/>
          </a:bodyPr>
          <a:lstStyle/>
          <a:p>
            <a:pPr defTabSz="457200">
              <a:spcAft>
                <a:spcPts val="600"/>
              </a:spcAft>
              <a:defRPr/>
            </a:pPr>
            <a:endParaRPr lang="en-US" sz="1200" dirty="0">
              <a:solidFill>
                <a:srgbClr val="000000"/>
              </a:solidFill>
              <a:latin typeface="Arial"/>
            </a:endParaRPr>
          </a:p>
        </p:txBody>
      </p:sp>
      <p:sp>
        <p:nvSpPr>
          <p:cNvPr id="23" name="Rectangle 22">
            <a:extLst>
              <a:ext uri="{FF2B5EF4-FFF2-40B4-BE49-F238E27FC236}">
                <a16:creationId xmlns:a16="http://schemas.microsoft.com/office/drawing/2014/main" id="{0D85E183-AEDB-47A6-ADC4-729B02E3466D}"/>
              </a:ext>
            </a:extLst>
          </p:cNvPr>
          <p:cNvSpPr/>
          <p:nvPr/>
        </p:nvSpPr>
        <p:spPr>
          <a:xfrm>
            <a:off x="2080773" y="5659777"/>
            <a:ext cx="8014907" cy="461665"/>
          </a:xfrm>
          <a:prstGeom prst="rect">
            <a:avLst/>
          </a:prstGeom>
          <a:noFill/>
        </p:spPr>
        <p:txBody>
          <a:bodyPr wrap="square" rtlCol="0">
            <a:spAutoFit/>
          </a:bodyPr>
          <a:lstStyle/>
          <a:p>
            <a:pPr defTabSz="457200">
              <a:defRPr/>
            </a:pPr>
            <a:r>
              <a:rPr lang="en-US" sz="1200" i="1" dirty="0">
                <a:solidFill>
                  <a:srgbClr val="000000"/>
                </a:solidFill>
                <a:latin typeface="Arial"/>
              </a:rPr>
              <a:t>It is normal for the percentages to drop during the validation test because the data (in terms of variance, mean, etc.) is different from what the model has seen, and this particular observed gap is within acceptable values.</a:t>
            </a:r>
          </a:p>
        </p:txBody>
      </p:sp>
      <p:sp>
        <p:nvSpPr>
          <p:cNvPr id="25" name="Rectangle 1">
            <a:extLst>
              <a:ext uri="{FF2B5EF4-FFF2-40B4-BE49-F238E27FC236}">
                <a16:creationId xmlns:a16="http://schemas.microsoft.com/office/drawing/2014/main" id="{13F883B8-2C74-4C9C-A7BF-1E7F55C730A6}"/>
              </a:ext>
            </a:extLst>
          </p:cNvPr>
          <p:cNvSpPr>
            <a:spLocks noChangeArrowheads="1"/>
          </p:cNvSpPr>
          <p:nvPr/>
        </p:nvSpPr>
        <p:spPr bwMode="auto">
          <a:xfrm>
            <a:off x="1630667" y="6422431"/>
            <a:ext cx="3083690" cy="21544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rtlCol="0">
            <a:spAutoFit/>
          </a:bodyPr>
          <a:lstStyle/>
          <a:p>
            <a:pPr defTabSz="457200">
              <a:defRPr/>
            </a:pPr>
            <a:endParaRPr lang="en-US" sz="800" dirty="0">
              <a:solidFill>
                <a:srgbClr val="000000"/>
              </a:solidFill>
              <a:latin typeface="Arial"/>
            </a:endParaRPr>
          </a:p>
        </p:txBody>
      </p:sp>
      <p:graphicFrame>
        <p:nvGraphicFramePr>
          <p:cNvPr id="36" name="Table 35">
            <a:extLst>
              <a:ext uri="{FF2B5EF4-FFF2-40B4-BE49-F238E27FC236}">
                <a16:creationId xmlns:a16="http://schemas.microsoft.com/office/drawing/2014/main" id="{FB535863-7638-435E-91C6-2EEFE818E48F}"/>
              </a:ext>
            </a:extLst>
          </p:cNvPr>
          <p:cNvGraphicFramePr>
            <a:graphicFrameLocks noGrp="1"/>
          </p:cNvGraphicFramePr>
          <p:nvPr>
            <p:extLst>
              <p:ext uri="{D42A27DB-BD31-4B8C-83A1-F6EECF244321}">
                <p14:modId xmlns:p14="http://schemas.microsoft.com/office/powerpoint/2010/main" val="536471779"/>
              </p:ext>
            </p:extLst>
          </p:nvPr>
        </p:nvGraphicFramePr>
        <p:xfrm>
          <a:off x="1630667" y="3946890"/>
          <a:ext cx="7749144" cy="518160"/>
        </p:xfrm>
        <a:graphic>
          <a:graphicData uri="http://schemas.openxmlformats.org/drawingml/2006/table">
            <a:tbl>
              <a:tblPr firstRow="1" bandRow="1">
                <a:tableStyleId>{2D5ABB26-0587-4C30-8999-92F81FD0307C}</a:tableStyleId>
              </a:tblPr>
              <a:tblGrid>
                <a:gridCol w="1937286">
                  <a:extLst>
                    <a:ext uri="{9D8B030D-6E8A-4147-A177-3AD203B41FA5}">
                      <a16:colId xmlns:a16="http://schemas.microsoft.com/office/drawing/2014/main" val="3949933895"/>
                    </a:ext>
                  </a:extLst>
                </a:gridCol>
                <a:gridCol w="1937286">
                  <a:extLst>
                    <a:ext uri="{9D8B030D-6E8A-4147-A177-3AD203B41FA5}">
                      <a16:colId xmlns:a16="http://schemas.microsoft.com/office/drawing/2014/main" val="1101248167"/>
                    </a:ext>
                  </a:extLst>
                </a:gridCol>
                <a:gridCol w="1937286">
                  <a:extLst>
                    <a:ext uri="{9D8B030D-6E8A-4147-A177-3AD203B41FA5}">
                      <a16:colId xmlns:a16="http://schemas.microsoft.com/office/drawing/2014/main" val="2684165928"/>
                    </a:ext>
                  </a:extLst>
                </a:gridCol>
                <a:gridCol w="1937286">
                  <a:extLst>
                    <a:ext uri="{9D8B030D-6E8A-4147-A177-3AD203B41FA5}">
                      <a16:colId xmlns:a16="http://schemas.microsoft.com/office/drawing/2014/main" val="629144921"/>
                    </a:ext>
                  </a:extLst>
                </a:gridCol>
              </a:tblGrid>
              <a:tr h="0">
                <a:tc>
                  <a:txBody>
                    <a:bodyPr/>
                    <a:lstStyle/>
                    <a:p>
                      <a:pPr algn="ctr"/>
                      <a:r>
                        <a:rPr lang="en-US" sz="1100" b="1" dirty="0">
                          <a:solidFill>
                            <a:srgbClr val="000000"/>
                          </a:solidFill>
                        </a:rPr>
                        <a:t>Model  Accuracy </a:t>
                      </a:r>
                    </a:p>
                  </a:txBody>
                  <a:tcP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a:solidFill>
                            <a:srgbClr val="000000"/>
                          </a:solidFill>
                        </a:rPr>
                        <a:t>Model precision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a:solidFill>
                            <a:srgbClr val="000000"/>
                          </a:solidFill>
                        </a:rPr>
                        <a:t>Average  recall</a:t>
                      </a:r>
                      <a:endParaRPr lang="en-US" sz="1100" b="1" baseline="30000" dirty="0">
                        <a:solidFill>
                          <a:srgbClr val="0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a:solidFill>
                            <a:srgbClr val="000000"/>
                          </a:solidFill>
                        </a:rPr>
                        <a:t>Average F1</a:t>
                      </a:r>
                      <a:endParaRPr lang="en-US" sz="1100" b="1" baseline="30000" dirty="0">
                        <a:solidFill>
                          <a:srgbClr val="000000"/>
                        </a:solidFill>
                      </a:endParaRPr>
                    </a:p>
                  </a:txBody>
                  <a:tcP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6012337"/>
                  </a:ext>
                </a:extLst>
              </a:tr>
              <a:tr h="0">
                <a:tc>
                  <a:txBody>
                    <a:bodyPr/>
                    <a:lstStyle/>
                    <a:p>
                      <a:pPr marL="0" algn="ctr" defTabSz="914240" rtl="0" eaLnBrk="1" latinLnBrk="0" hangingPunct="1"/>
                      <a:r>
                        <a:rPr lang="en-US" sz="1100" kern="1200" dirty="0">
                          <a:solidFill>
                            <a:srgbClr val="000000"/>
                          </a:solidFill>
                          <a:latin typeface="+mn-lt"/>
                          <a:ea typeface="+mn-ea"/>
                          <a:cs typeface="+mn-cs"/>
                        </a:rPr>
                        <a:t>0.4169 </a:t>
                      </a:r>
                    </a:p>
                  </a:txBody>
                  <a:tcP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a:solidFill>
                            <a:srgbClr val="000000"/>
                          </a:solidFill>
                        </a:rPr>
                        <a:t>0.37</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a:solidFill>
                            <a:srgbClr val="000000"/>
                          </a:solidFill>
                        </a:rPr>
                        <a:t>0.42</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a:solidFill>
                            <a:srgbClr val="000000"/>
                          </a:solidFill>
                        </a:rPr>
                        <a:t>0.38</a:t>
                      </a:r>
                    </a:p>
                  </a:txBody>
                  <a:tcP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426077"/>
                  </a:ext>
                </a:extLst>
              </a:tr>
            </a:tbl>
          </a:graphicData>
        </a:graphic>
      </p:graphicFrame>
      <p:sp>
        <p:nvSpPr>
          <p:cNvPr id="4" name="TextBox 3"/>
          <p:cNvSpPr txBox="1"/>
          <p:nvPr/>
        </p:nvSpPr>
        <p:spPr>
          <a:xfrm>
            <a:off x="1751206" y="1082901"/>
            <a:ext cx="9514197" cy="3416320"/>
          </a:xfrm>
          <a:prstGeom prst="rect">
            <a:avLst/>
          </a:prstGeom>
          <a:noFill/>
        </p:spPr>
        <p:txBody>
          <a:bodyPr wrap="square" rtlCol="0">
            <a:spAutoFit/>
          </a:bodyPr>
          <a:lstStyle/>
          <a:p>
            <a:pPr defTabSz="457200">
              <a:defRPr/>
            </a:pPr>
            <a:r>
              <a:rPr lang="en-US" sz="1200" b="1" i="1" dirty="0">
                <a:solidFill>
                  <a:srgbClr val="0070AB"/>
                </a:solidFill>
                <a:latin typeface="Arial"/>
              </a:rPr>
              <a:t>Model Metrics (Testing</a:t>
            </a:r>
            <a:r>
              <a:rPr lang="en-US" sz="1200" b="1" i="1" baseline="30000" dirty="0">
                <a:solidFill>
                  <a:srgbClr val="0070AB"/>
                </a:solidFill>
                <a:latin typeface="Arial"/>
              </a:rPr>
              <a:t>1</a:t>
            </a:r>
            <a:r>
              <a:rPr lang="en-US" sz="1200" b="1" i="1" dirty="0">
                <a:solidFill>
                  <a:srgbClr val="0070AB"/>
                </a:solidFill>
                <a:latin typeface="Arial"/>
              </a:rPr>
              <a:t>)</a:t>
            </a:r>
          </a:p>
          <a:p>
            <a:pPr defTabSz="457200">
              <a:defRPr/>
            </a:pPr>
            <a:endParaRPr lang="en-US" sz="1200" b="1" i="1" dirty="0">
              <a:solidFill>
                <a:srgbClr val="0070AB"/>
              </a:solidFill>
              <a:latin typeface="Arial"/>
            </a:endParaRPr>
          </a:p>
          <a:p>
            <a:pPr defTabSz="457200">
              <a:defRPr/>
            </a:pPr>
            <a:endParaRPr lang="en-US" sz="1200" b="1" i="1" dirty="0">
              <a:solidFill>
                <a:srgbClr val="0070AB"/>
              </a:solidFill>
              <a:latin typeface="Arial"/>
            </a:endParaRPr>
          </a:p>
          <a:p>
            <a:pPr defTabSz="457200">
              <a:defRPr/>
            </a:pPr>
            <a:endParaRPr lang="en-US" sz="1200" b="1" i="1" dirty="0">
              <a:solidFill>
                <a:srgbClr val="0070AB"/>
              </a:solidFill>
              <a:latin typeface="Arial"/>
            </a:endParaRPr>
          </a:p>
          <a:p>
            <a:pPr defTabSz="457200">
              <a:defRPr/>
            </a:pPr>
            <a:endParaRPr lang="en-US" sz="1200" b="1" i="1" dirty="0">
              <a:solidFill>
                <a:srgbClr val="0070AB"/>
              </a:solidFill>
              <a:latin typeface="Arial"/>
            </a:endParaRPr>
          </a:p>
          <a:p>
            <a:pPr defTabSz="457200">
              <a:defRPr/>
            </a:pPr>
            <a:endParaRPr lang="en-US" sz="1200" b="1" i="1" dirty="0">
              <a:solidFill>
                <a:srgbClr val="0070AB"/>
              </a:solidFill>
              <a:latin typeface="Arial"/>
            </a:endParaRPr>
          </a:p>
          <a:p>
            <a:pPr defTabSz="457200">
              <a:defRPr/>
            </a:pPr>
            <a:endParaRPr lang="en-US" sz="1200" b="1" i="1" dirty="0">
              <a:solidFill>
                <a:srgbClr val="0070AB"/>
              </a:solidFill>
              <a:latin typeface="Arial"/>
            </a:endParaRPr>
          </a:p>
          <a:p>
            <a:pPr defTabSz="457200">
              <a:defRPr/>
            </a:pPr>
            <a:endParaRPr lang="en-US" sz="1200" b="1" i="1" dirty="0">
              <a:solidFill>
                <a:srgbClr val="0070AB"/>
              </a:solidFill>
              <a:latin typeface="Arial"/>
            </a:endParaRPr>
          </a:p>
          <a:p>
            <a:pPr defTabSz="457200">
              <a:defRPr/>
            </a:pPr>
            <a:endParaRPr lang="en-US" sz="1200" b="1" i="1" dirty="0">
              <a:solidFill>
                <a:srgbClr val="0070AB"/>
              </a:solidFill>
              <a:latin typeface="Arial"/>
            </a:endParaRPr>
          </a:p>
          <a:p>
            <a:pPr defTabSz="457200">
              <a:defRPr/>
            </a:pPr>
            <a:endParaRPr lang="en-US" sz="1200" b="1" i="1" dirty="0">
              <a:solidFill>
                <a:srgbClr val="0070AB"/>
              </a:solidFill>
              <a:latin typeface="Arial"/>
            </a:endParaRPr>
          </a:p>
          <a:p>
            <a:pPr defTabSz="457200">
              <a:defRPr/>
            </a:pPr>
            <a:endParaRPr lang="en-US" sz="1200" b="1" i="1" dirty="0">
              <a:solidFill>
                <a:srgbClr val="0070AB"/>
              </a:solidFill>
              <a:latin typeface="Arial"/>
            </a:endParaRPr>
          </a:p>
          <a:p>
            <a:pPr defTabSz="457200">
              <a:defRPr/>
            </a:pPr>
            <a:endParaRPr lang="en-US" sz="1200" b="1" i="1" dirty="0">
              <a:solidFill>
                <a:srgbClr val="0070AB"/>
              </a:solidFill>
              <a:latin typeface="Arial"/>
            </a:endParaRPr>
          </a:p>
          <a:p>
            <a:pPr defTabSz="457200">
              <a:defRPr/>
            </a:pPr>
            <a:r>
              <a:rPr lang="en-US" sz="1200" b="1" i="1" dirty="0">
                <a:solidFill>
                  <a:srgbClr val="0070AB"/>
                </a:solidFill>
                <a:latin typeface="Arial"/>
              </a:rPr>
              <a:t>Model 5 classification : </a:t>
            </a:r>
            <a:r>
              <a:rPr lang="en-US" sz="1200" dirty="0">
                <a:solidFill>
                  <a:srgbClr val="000000"/>
                </a:solidFill>
                <a:latin typeface="Arial"/>
              </a:rPr>
              <a:t>Model 5 contain data with features such as various technical indicators, macro economic events at particular time </a:t>
            </a:r>
          </a:p>
          <a:p>
            <a:pPr defTabSz="457200">
              <a:defRPr/>
            </a:pPr>
            <a:r>
              <a:rPr lang="en-US" sz="1200" dirty="0">
                <a:solidFill>
                  <a:srgbClr val="000000"/>
                </a:solidFill>
                <a:latin typeface="Arial"/>
              </a:rPr>
              <a:t>as well the features </a:t>
            </a:r>
            <a:r>
              <a:rPr lang="en-US" sz="1200" dirty="0">
                <a:solidFill>
                  <a:srgbClr val="000000"/>
                </a:solidFill>
              </a:rPr>
              <a:t>with one ,two and three hour lead data with essembling</a:t>
            </a:r>
          </a:p>
          <a:p>
            <a:pPr defTabSz="457200">
              <a:defRPr/>
            </a:pPr>
            <a:r>
              <a:rPr lang="en-US" sz="1200" i="1" dirty="0">
                <a:solidFill>
                  <a:srgbClr val="0070AB"/>
                </a:solidFill>
              </a:rPr>
              <a:t> </a:t>
            </a:r>
          </a:p>
          <a:p>
            <a:pPr defTabSz="457200">
              <a:defRPr/>
            </a:pPr>
            <a:endParaRPr lang="en-US" sz="1200" dirty="0">
              <a:solidFill>
                <a:srgbClr val="000000"/>
              </a:solidFill>
              <a:latin typeface="Arial"/>
            </a:endParaRPr>
          </a:p>
          <a:p>
            <a:pPr defTabSz="457200">
              <a:defRPr/>
            </a:pPr>
            <a:r>
              <a:rPr lang="en-US" sz="1200" i="1" dirty="0">
                <a:solidFill>
                  <a:srgbClr val="0070AB"/>
                </a:solidFill>
                <a:latin typeface="Arial"/>
              </a:rPr>
              <a:t> </a:t>
            </a:r>
          </a:p>
          <a:p>
            <a:pPr defTabSz="457200">
              <a:defRPr/>
            </a:pPr>
            <a:r>
              <a:rPr lang="en-US" sz="1200" b="1" i="1" dirty="0">
                <a:solidFill>
                  <a:srgbClr val="0070AB"/>
                </a:solidFill>
                <a:latin typeface="Arial"/>
              </a:rPr>
              <a:t> </a:t>
            </a:r>
          </a:p>
        </p:txBody>
      </p:sp>
      <p:sp>
        <p:nvSpPr>
          <p:cNvPr id="35" name="Rectangle 1">
            <a:extLst>
              <a:ext uri="{FF2B5EF4-FFF2-40B4-BE49-F238E27FC236}">
                <a16:creationId xmlns:a16="http://schemas.microsoft.com/office/drawing/2014/main" id="{63D93C83-E0DC-4522-AC06-005DB731DBDA}"/>
              </a:ext>
            </a:extLst>
          </p:cNvPr>
          <p:cNvSpPr>
            <a:spLocks noChangeArrowheads="1"/>
          </p:cNvSpPr>
          <p:nvPr/>
        </p:nvSpPr>
        <p:spPr bwMode="auto">
          <a:xfrm>
            <a:off x="4784652" y="6422431"/>
            <a:ext cx="5858875" cy="21544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rtlCol="0">
            <a:spAutoFit/>
          </a:bodyPr>
          <a:lstStyle/>
          <a:p>
            <a:pPr defTabSz="457200">
              <a:defRPr/>
            </a:pPr>
            <a:endParaRPr lang="en-US" altLang="en-US" sz="800" dirty="0">
              <a:solidFill>
                <a:srgbClr val="000000"/>
              </a:solidFill>
              <a:latin typeface="Arial"/>
            </a:endParaRPr>
          </a:p>
        </p:txBody>
      </p:sp>
      <p:sp>
        <p:nvSpPr>
          <p:cNvPr id="13" name="TextBox 12"/>
          <p:cNvSpPr txBox="1"/>
          <p:nvPr/>
        </p:nvSpPr>
        <p:spPr>
          <a:xfrm>
            <a:off x="9654017" y="16788"/>
            <a:ext cx="1002238" cy="369332"/>
          </a:xfrm>
          <a:prstGeom prst="rect">
            <a:avLst/>
          </a:prstGeom>
          <a:noFill/>
        </p:spPr>
        <p:txBody>
          <a:bodyPr wrap="square" rtlCol="0" anchor="ctr">
            <a:spAutoFit/>
          </a:bodyPr>
          <a:lstStyle/>
          <a:p>
            <a:pPr defTabSz="457200"/>
            <a:r>
              <a:rPr lang="en-US" b="1">
                <a:solidFill>
                  <a:srgbClr val="FF0000"/>
                </a:solidFill>
                <a:latin typeface="Arial"/>
              </a:rPr>
              <a:t>DRAFT</a:t>
            </a:r>
          </a:p>
        </p:txBody>
      </p:sp>
      <p:sp>
        <p:nvSpPr>
          <p:cNvPr id="3" name="Rectangle 2">
            <a:extLst>
              <a:ext uri="{FF2B5EF4-FFF2-40B4-BE49-F238E27FC236}">
                <a16:creationId xmlns:a16="http://schemas.microsoft.com/office/drawing/2014/main" id="{C02E9AA7-EAED-415B-9397-AF91C816F3D3}"/>
              </a:ext>
            </a:extLst>
          </p:cNvPr>
          <p:cNvSpPr/>
          <p:nvPr/>
        </p:nvSpPr>
        <p:spPr>
          <a:xfrm>
            <a:off x="1894788" y="3094223"/>
            <a:ext cx="9605912" cy="646331"/>
          </a:xfrm>
          <a:prstGeom prst="rect">
            <a:avLst/>
          </a:prstGeom>
        </p:spPr>
        <p:txBody>
          <a:bodyPr wrap="square">
            <a:spAutoFit/>
          </a:bodyPr>
          <a:lstStyle/>
          <a:p>
            <a:pPr defTabSz="457200">
              <a:defRPr/>
            </a:pPr>
            <a:endParaRPr lang="en-US" sz="1200" b="1" i="1" dirty="0">
              <a:solidFill>
                <a:srgbClr val="0070AB"/>
              </a:solidFill>
              <a:latin typeface="Arial"/>
            </a:endParaRPr>
          </a:p>
          <a:p>
            <a:pPr defTabSz="457200">
              <a:defRPr/>
            </a:pPr>
            <a:endParaRPr lang="en-US" sz="1200" b="1" i="1" dirty="0">
              <a:solidFill>
                <a:srgbClr val="0070AB"/>
              </a:solidFill>
              <a:latin typeface="Arial"/>
            </a:endParaRPr>
          </a:p>
          <a:p>
            <a:pPr defTabSz="457200">
              <a:defRPr/>
            </a:pPr>
            <a:r>
              <a:rPr lang="en-US" sz="1200" b="1" i="1" dirty="0">
                <a:solidFill>
                  <a:srgbClr val="0070AB"/>
                </a:solidFill>
                <a:latin typeface="Arial"/>
              </a:rPr>
              <a:t>	</a:t>
            </a:r>
            <a:endParaRPr lang="en-US" b="1" i="1" dirty="0">
              <a:solidFill>
                <a:srgbClr val="0070AB"/>
              </a:solidFill>
            </a:endParaRPr>
          </a:p>
        </p:txBody>
      </p:sp>
      <p:sp>
        <p:nvSpPr>
          <p:cNvPr id="12" name="Rectangle 11">
            <a:extLst>
              <a:ext uri="{FF2B5EF4-FFF2-40B4-BE49-F238E27FC236}">
                <a16:creationId xmlns:a16="http://schemas.microsoft.com/office/drawing/2014/main" id="{6B31545A-3530-4AE0-86A3-10CDD256C5A1}"/>
              </a:ext>
            </a:extLst>
          </p:cNvPr>
          <p:cNvSpPr/>
          <p:nvPr/>
        </p:nvSpPr>
        <p:spPr>
          <a:xfrm>
            <a:off x="9654017" y="69941"/>
            <a:ext cx="2327451" cy="9555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4" name="Rectangle 13">
            <a:extLst>
              <a:ext uri="{FF2B5EF4-FFF2-40B4-BE49-F238E27FC236}">
                <a16:creationId xmlns:a16="http://schemas.microsoft.com/office/drawing/2014/main" id="{937F6638-69CB-4D2A-8E4C-EA5DB0FE4105}"/>
              </a:ext>
            </a:extLst>
          </p:cNvPr>
          <p:cNvSpPr/>
          <p:nvPr/>
        </p:nvSpPr>
        <p:spPr>
          <a:xfrm>
            <a:off x="1293044" y="1144410"/>
            <a:ext cx="9605912" cy="1384995"/>
          </a:xfrm>
          <a:prstGeom prst="rect">
            <a:avLst/>
          </a:prstGeom>
        </p:spPr>
        <p:txBody>
          <a:bodyPr wrap="square">
            <a:spAutoFit/>
          </a:bodyPr>
          <a:lstStyle/>
          <a:p>
            <a:pPr defTabSz="457200">
              <a:defRPr/>
            </a:pPr>
            <a:endParaRPr lang="en-US" sz="1200" b="1" i="1" dirty="0">
              <a:solidFill>
                <a:srgbClr val="0070AB"/>
              </a:solidFill>
              <a:latin typeface="Arial"/>
            </a:endParaRPr>
          </a:p>
          <a:p>
            <a:pPr defTabSz="457200">
              <a:defRPr/>
            </a:pPr>
            <a:endParaRPr lang="en-US" sz="1200" b="1" i="1" dirty="0">
              <a:solidFill>
                <a:srgbClr val="0070AB"/>
              </a:solidFill>
              <a:latin typeface="Arial"/>
            </a:endParaRPr>
          </a:p>
          <a:p>
            <a:pPr defTabSz="457200">
              <a:defRPr/>
            </a:pPr>
            <a:r>
              <a:rPr lang="en-US" sz="1200" b="1" i="1" dirty="0">
                <a:solidFill>
                  <a:srgbClr val="0070AB"/>
                </a:solidFill>
                <a:latin typeface="Arial"/>
              </a:rPr>
              <a:t>	Model 5 regression: </a:t>
            </a:r>
            <a:r>
              <a:rPr lang="en-US" sz="1200" dirty="0">
                <a:solidFill>
                  <a:srgbClr val="000000"/>
                </a:solidFill>
                <a:latin typeface="Arial"/>
              </a:rPr>
              <a:t>Model 5 contain data with features such as various technical indicators, macro economic events at particular 	time as well the features with one ,two and three hour lead data with essembling</a:t>
            </a:r>
          </a:p>
          <a:p>
            <a:pPr defTabSz="457200">
              <a:defRPr/>
            </a:pPr>
            <a:r>
              <a:rPr lang="en-US" i="1" dirty="0">
                <a:solidFill>
                  <a:srgbClr val="0070AB"/>
                </a:solidFill>
              </a:rPr>
              <a:t> </a:t>
            </a:r>
          </a:p>
          <a:p>
            <a:pPr defTabSz="457200">
              <a:defRPr/>
            </a:pPr>
            <a:r>
              <a:rPr lang="en-US" b="1" i="1" dirty="0">
                <a:solidFill>
                  <a:srgbClr val="0070AB"/>
                </a:solidFill>
              </a:rPr>
              <a:t> </a:t>
            </a:r>
          </a:p>
        </p:txBody>
      </p:sp>
      <p:graphicFrame>
        <p:nvGraphicFramePr>
          <p:cNvPr id="15" name="Table 14">
            <a:extLst>
              <a:ext uri="{FF2B5EF4-FFF2-40B4-BE49-F238E27FC236}">
                <a16:creationId xmlns:a16="http://schemas.microsoft.com/office/drawing/2014/main" id="{502D6691-04D8-4C3D-ADD2-92C73072C72C}"/>
              </a:ext>
            </a:extLst>
          </p:cNvPr>
          <p:cNvGraphicFramePr>
            <a:graphicFrameLocks noGrp="1"/>
          </p:cNvGraphicFramePr>
          <p:nvPr>
            <p:extLst>
              <p:ext uri="{D42A27DB-BD31-4B8C-83A1-F6EECF244321}">
                <p14:modId xmlns:p14="http://schemas.microsoft.com/office/powerpoint/2010/main" val="3337160305"/>
              </p:ext>
            </p:extLst>
          </p:nvPr>
        </p:nvGraphicFramePr>
        <p:xfrm>
          <a:off x="2346536" y="2031018"/>
          <a:ext cx="7749144" cy="518160"/>
        </p:xfrm>
        <a:graphic>
          <a:graphicData uri="http://schemas.openxmlformats.org/drawingml/2006/table">
            <a:tbl>
              <a:tblPr firstRow="1" bandRow="1">
                <a:tableStyleId>{2D5ABB26-0587-4C30-8999-92F81FD0307C}</a:tableStyleId>
              </a:tblPr>
              <a:tblGrid>
                <a:gridCol w="1937286">
                  <a:extLst>
                    <a:ext uri="{9D8B030D-6E8A-4147-A177-3AD203B41FA5}">
                      <a16:colId xmlns:a16="http://schemas.microsoft.com/office/drawing/2014/main" val="3949933895"/>
                    </a:ext>
                  </a:extLst>
                </a:gridCol>
                <a:gridCol w="1937286">
                  <a:extLst>
                    <a:ext uri="{9D8B030D-6E8A-4147-A177-3AD203B41FA5}">
                      <a16:colId xmlns:a16="http://schemas.microsoft.com/office/drawing/2014/main" val="1101248167"/>
                    </a:ext>
                  </a:extLst>
                </a:gridCol>
                <a:gridCol w="1937286">
                  <a:extLst>
                    <a:ext uri="{9D8B030D-6E8A-4147-A177-3AD203B41FA5}">
                      <a16:colId xmlns:a16="http://schemas.microsoft.com/office/drawing/2014/main" val="2684165928"/>
                    </a:ext>
                  </a:extLst>
                </a:gridCol>
                <a:gridCol w="1937286">
                  <a:extLst>
                    <a:ext uri="{9D8B030D-6E8A-4147-A177-3AD203B41FA5}">
                      <a16:colId xmlns:a16="http://schemas.microsoft.com/office/drawing/2014/main" val="629144921"/>
                    </a:ext>
                  </a:extLst>
                </a:gridCol>
              </a:tblGrid>
              <a:tr h="0">
                <a:tc>
                  <a:txBody>
                    <a:bodyPr/>
                    <a:lstStyle/>
                    <a:p>
                      <a:pPr algn="ctr"/>
                      <a:r>
                        <a:rPr lang="en-US" sz="1100" b="1" dirty="0">
                          <a:solidFill>
                            <a:srgbClr val="000000"/>
                          </a:solidFill>
                        </a:rPr>
                        <a:t>Model R2 </a:t>
                      </a:r>
                    </a:p>
                  </a:txBody>
                  <a:tcP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a:solidFill>
                            <a:srgbClr val="000000"/>
                          </a:solidFill>
                        </a:rPr>
                        <a:t>Model Adjusted R2</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a:solidFill>
                            <a:srgbClr val="000000"/>
                          </a:solidFill>
                        </a:rPr>
                        <a:t>Average MAE</a:t>
                      </a:r>
                      <a:endParaRPr lang="en-US" sz="1100" b="1" baseline="30000" dirty="0">
                        <a:solidFill>
                          <a:srgbClr val="0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a:solidFill>
                            <a:srgbClr val="000000"/>
                          </a:solidFill>
                        </a:rPr>
                        <a:t>Average RMSE</a:t>
                      </a:r>
                      <a:endParaRPr lang="en-US" sz="1100" b="1" baseline="30000" dirty="0">
                        <a:solidFill>
                          <a:srgbClr val="000000"/>
                        </a:solidFill>
                      </a:endParaRPr>
                    </a:p>
                  </a:txBody>
                  <a:tcP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6012337"/>
                  </a:ext>
                </a:extLst>
              </a:tr>
              <a:tr h="0">
                <a:tc>
                  <a:txBody>
                    <a:bodyPr/>
                    <a:lstStyle/>
                    <a:p>
                      <a:pPr algn="ctr"/>
                      <a:r>
                        <a:rPr lang="en-US" sz="1100" dirty="0">
                          <a:solidFill>
                            <a:srgbClr val="000000"/>
                          </a:solidFill>
                        </a:rPr>
                        <a:t>0.9157</a:t>
                      </a:r>
                    </a:p>
                  </a:txBody>
                  <a:tcP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a:solidFill>
                            <a:srgbClr val="000000"/>
                          </a:solidFill>
                        </a:rPr>
                        <a: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a:solidFill>
                            <a:srgbClr val="000000"/>
                          </a:solidFill>
                        </a:rPr>
                        <a:t>282.85</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a:solidFill>
                            <a:srgbClr val="000000"/>
                          </a:solidFill>
                        </a:rPr>
                        <a:t>352.8</a:t>
                      </a:r>
                    </a:p>
                  </a:txBody>
                  <a:tcP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426077"/>
                  </a:ext>
                </a:extLst>
              </a:tr>
            </a:tbl>
          </a:graphicData>
        </a:graphic>
      </p:graphicFrame>
    </p:spTree>
    <p:extLst>
      <p:ext uri="{BB962C8B-B14F-4D97-AF65-F5344CB8AC3E}">
        <p14:creationId xmlns:p14="http://schemas.microsoft.com/office/powerpoint/2010/main" val="1750303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DADDC5-7BFE-413A-BA1B-3ED24D81732C}"/>
              </a:ext>
            </a:extLst>
          </p:cNvPr>
          <p:cNvSpPr>
            <a:spLocks noGrp="1"/>
          </p:cNvSpPr>
          <p:nvPr>
            <p:ph type="body" sz="quarter" idx="25"/>
          </p:nvPr>
        </p:nvSpPr>
        <p:spPr>
          <a:xfrm>
            <a:off x="1630668" y="69940"/>
            <a:ext cx="9037333" cy="418127"/>
          </a:xfrm>
        </p:spPr>
        <p:txBody>
          <a:bodyPr/>
          <a:lstStyle/>
          <a:p>
            <a:r>
              <a:rPr lang="en-US" dirty="0"/>
              <a:t>Learnings: Model Performance- 02-04-2019</a:t>
            </a:r>
          </a:p>
        </p:txBody>
      </p:sp>
      <p:sp>
        <p:nvSpPr>
          <p:cNvPr id="17" name="Rectangle 16">
            <a:extLst>
              <a:ext uri="{FF2B5EF4-FFF2-40B4-BE49-F238E27FC236}">
                <a16:creationId xmlns:a16="http://schemas.microsoft.com/office/drawing/2014/main" id="{0BE3F043-3C61-EB44-B823-C0537A773A4D}"/>
              </a:ext>
            </a:extLst>
          </p:cNvPr>
          <p:cNvSpPr/>
          <p:nvPr/>
        </p:nvSpPr>
        <p:spPr>
          <a:xfrm>
            <a:off x="2092532" y="1133466"/>
            <a:ext cx="7696863" cy="276999"/>
          </a:xfrm>
          <a:prstGeom prst="rect">
            <a:avLst/>
          </a:prstGeom>
          <a:noFill/>
        </p:spPr>
        <p:txBody>
          <a:bodyPr wrap="square" rtlCol="0">
            <a:spAutoFit/>
          </a:bodyPr>
          <a:lstStyle/>
          <a:p>
            <a:pPr defTabSz="457200">
              <a:spcAft>
                <a:spcPts val="600"/>
              </a:spcAft>
              <a:defRPr/>
            </a:pPr>
            <a:endParaRPr lang="en-US" sz="1200" dirty="0">
              <a:solidFill>
                <a:srgbClr val="000000"/>
              </a:solidFill>
              <a:latin typeface="Arial"/>
            </a:endParaRPr>
          </a:p>
        </p:txBody>
      </p:sp>
      <p:sp>
        <p:nvSpPr>
          <p:cNvPr id="23" name="Rectangle 22">
            <a:extLst>
              <a:ext uri="{FF2B5EF4-FFF2-40B4-BE49-F238E27FC236}">
                <a16:creationId xmlns:a16="http://schemas.microsoft.com/office/drawing/2014/main" id="{0D85E183-AEDB-47A6-ADC4-729B02E3466D}"/>
              </a:ext>
            </a:extLst>
          </p:cNvPr>
          <p:cNvSpPr/>
          <p:nvPr/>
        </p:nvSpPr>
        <p:spPr>
          <a:xfrm>
            <a:off x="2080773" y="5659777"/>
            <a:ext cx="8014907" cy="461665"/>
          </a:xfrm>
          <a:prstGeom prst="rect">
            <a:avLst/>
          </a:prstGeom>
          <a:noFill/>
        </p:spPr>
        <p:txBody>
          <a:bodyPr wrap="square" rtlCol="0">
            <a:spAutoFit/>
          </a:bodyPr>
          <a:lstStyle/>
          <a:p>
            <a:pPr defTabSz="457200">
              <a:defRPr/>
            </a:pPr>
            <a:r>
              <a:rPr lang="en-US" sz="1200" i="1" dirty="0">
                <a:solidFill>
                  <a:srgbClr val="000000"/>
                </a:solidFill>
                <a:latin typeface="Arial"/>
              </a:rPr>
              <a:t>It is normal for the percentages to drop during the validation test because the data (in terms of variance, mean, etc.) is different from what the model has seen, and this particular observed gap is within acceptable values.</a:t>
            </a:r>
          </a:p>
        </p:txBody>
      </p:sp>
      <p:sp>
        <p:nvSpPr>
          <p:cNvPr id="25" name="Rectangle 1">
            <a:extLst>
              <a:ext uri="{FF2B5EF4-FFF2-40B4-BE49-F238E27FC236}">
                <a16:creationId xmlns:a16="http://schemas.microsoft.com/office/drawing/2014/main" id="{13F883B8-2C74-4C9C-A7BF-1E7F55C730A6}"/>
              </a:ext>
            </a:extLst>
          </p:cNvPr>
          <p:cNvSpPr>
            <a:spLocks noChangeArrowheads="1"/>
          </p:cNvSpPr>
          <p:nvPr/>
        </p:nvSpPr>
        <p:spPr bwMode="auto">
          <a:xfrm>
            <a:off x="1630667" y="6422431"/>
            <a:ext cx="3083690" cy="21544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rtlCol="0">
            <a:spAutoFit/>
          </a:bodyPr>
          <a:lstStyle/>
          <a:p>
            <a:pPr defTabSz="457200">
              <a:defRPr/>
            </a:pPr>
            <a:r>
              <a:rPr lang="en-US" sz="800" baseline="30000" dirty="0">
                <a:solidFill>
                  <a:srgbClr val="000000"/>
                </a:solidFill>
                <a:latin typeface="Arial"/>
              </a:rPr>
              <a:t>1</a:t>
            </a:r>
            <a:endParaRPr lang="en-US" sz="800" dirty="0">
              <a:solidFill>
                <a:srgbClr val="000000"/>
              </a:solidFill>
              <a:latin typeface="Arial"/>
            </a:endParaRPr>
          </a:p>
        </p:txBody>
      </p:sp>
      <p:sp>
        <p:nvSpPr>
          <p:cNvPr id="4" name="TextBox 3"/>
          <p:cNvSpPr txBox="1"/>
          <p:nvPr/>
        </p:nvSpPr>
        <p:spPr>
          <a:xfrm>
            <a:off x="1753835" y="3489613"/>
            <a:ext cx="9514197" cy="1015663"/>
          </a:xfrm>
          <a:prstGeom prst="rect">
            <a:avLst/>
          </a:prstGeom>
          <a:noFill/>
        </p:spPr>
        <p:txBody>
          <a:bodyPr wrap="square" rtlCol="0">
            <a:spAutoFit/>
          </a:bodyPr>
          <a:lstStyle/>
          <a:p>
            <a:pPr defTabSz="457200">
              <a:defRPr/>
            </a:pPr>
            <a:r>
              <a:rPr lang="en-US" sz="1200" b="1" i="1" dirty="0">
                <a:solidFill>
                  <a:srgbClr val="0070AB"/>
                </a:solidFill>
                <a:latin typeface="Arial"/>
              </a:rPr>
              <a:t>Model 7 classification </a:t>
            </a:r>
            <a:r>
              <a:rPr lang="en-US" sz="1200" b="1" i="1" dirty="0">
                <a:solidFill>
                  <a:srgbClr val="0070AB"/>
                </a:solidFill>
              </a:rPr>
              <a:t>: </a:t>
            </a:r>
            <a:r>
              <a:rPr lang="en-US" sz="1200" dirty="0">
                <a:solidFill>
                  <a:srgbClr val="000000"/>
                </a:solidFill>
              </a:rPr>
              <a:t>Model 7 contains data with features such as various technical indicators, macro economic events at particular time  as well the features with one, two, three hour lead data hyper parameter tuned Logistic Regression on Non-SMOTE data with L1 regularization random sampling of data for test &amp; train and predicted on  SMOTE data.</a:t>
            </a:r>
          </a:p>
          <a:p>
            <a:pPr defTabSz="457200">
              <a:defRPr/>
            </a:pPr>
            <a:r>
              <a:rPr lang="en-US" sz="1200" i="1" dirty="0">
                <a:solidFill>
                  <a:srgbClr val="0070AB"/>
                </a:solidFill>
                <a:latin typeface="Arial"/>
              </a:rPr>
              <a:t> </a:t>
            </a:r>
          </a:p>
          <a:p>
            <a:pPr defTabSz="457200">
              <a:defRPr/>
            </a:pPr>
            <a:r>
              <a:rPr lang="en-US" sz="1200" b="1" i="1" dirty="0">
                <a:solidFill>
                  <a:srgbClr val="0070AB"/>
                </a:solidFill>
                <a:latin typeface="Arial"/>
              </a:rPr>
              <a:t> </a:t>
            </a:r>
          </a:p>
        </p:txBody>
      </p:sp>
      <p:sp>
        <p:nvSpPr>
          <p:cNvPr id="35" name="Rectangle 1">
            <a:extLst>
              <a:ext uri="{FF2B5EF4-FFF2-40B4-BE49-F238E27FC236}">
                <a16:creationId xmlns:a16="http://schemas.microsoft.com/office/drawing/2014/main" id="{63D93C83-E0DC-4522-AC06-005DB731DBDA}"/>
              </a:ext>
            </a:extLst>
          </p:cNvPr>
          <p:cNvSpPr>
            <a:spLocks noChangeArrowheads="1"/>
          </p:cNvSpPr>
          <p:nvPr/>
        </p:nvSpPr>
        <p:spPr bwMode="auto">
          <a:xfrm>
            <a:off x="4784652" y="6422431"/>
            <a:ext cx="5858875" cy="21544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rtlCol="0">
            <a:spAutoFit/>
          </a:bodyPr>
          <a:lstStyle/>
          <a:p>
            <a:pPr defTabSz="457200">
              <a:defRPr/>
            </a:pPr>
            <a:r>
              <a:rPr lang="en-US" altLang="en-US" sz="800" baseline="30000" dirty="0">
                <a:solidFill>
                  <a:srgbClr val="000000"/>
                </a:solidFill>
                <a:latin typeface="Arial"/>
              </a:rPr>
              <a:t>4</a:t>
            </a:r>
            <a:r>
              <a:rPr lang="en-US" altLang="en-US" sz="800" dirty="0">
                <a:solidFill>
                  <a:srgbClr val="000000"/>
                </a:solidFill>
                <a:latin typeface="Arial"/>
              </a:rPr>
              <a:t> </a:t>
            </a:r>
          </a:p>
        </p:txBody>
      </p:sp>
      <p:sp>
        <p:nvSpPr>
          <p:cNvPr id="13" name="TextBox 12"/>
          <p:cNvSpPr txBox="1"/>
          <p:nvPr/>
        </p:nvSpPr>
        <p:spPr>
          <a:xfrm>
            <a:off x="9654017" y="16788"/>
            <a:ext cx="1002238" cy="369332"/>
          </a:xfrm>
          <a:prstGeom prst="rect">
            <a:avLst/>
          </a:prstGeom>
          <a:noFill/>
        </p:spPr>
        <p:txBody>
          <a:bodyPr wrap="square" rtlCol="0" anchor="ctr">
            <a:spAutoFit/>
          </a:bodyPr>
          <a:lstStyle/>
          <a:p>
            <a:pPr defTabSz="457200"/>
            <a:r>
              <a:rPr lang="en-US" b="1">
                <a:solidFill>
                  <a:srgbClr val="FF0000"/>
                </a:solidFill>
                <a:latin typeface="Arial"/>
              </a:rPr>
              <a:t>DRAFT</a:t>
            </a:r>
          </a:p>
        </p:txBody>
      </p:sp>
      <p:sp>
        <p:nvSpPr>
          <p:cNvPr id="12" name="Rectangle 11">
            <a:extLst>
              <a:ext uri="{FF2B5EF4-FFF2-40B4-BE49-F238E27FC236}">
                <a16:creationId xmlns:a16="http://schemas.microsoft.com/office/drawing/2014/main" id="{B439573A-D4CF-489F-8CC4-94A544DBBD96}"/>
              </a:ext>
            </a:extLst>
          </p:cNvPr>
          <p:cNvSpPr/>
          <p:nvPr/>
        </p:nvSpPr>
        <p:spPr>
          <a:xfrm>
            <a:off x="9654017" y="69941"/>
            <a:ext cx="2327451" cy="9555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4" name="Rectangle 13">
            <a:extLst>
              <a:ext uri="{FF2B5EF4-FFF2-40B4-BE49-F238E27FC236}">
                <a16:creationId xmlns:a16="http://schemas.microsoft.com/office/drawing/2014/main" id="{7FE1949F-5935-414C-991B-F1654C361A67}"/>
              </a:ext>
            </a:extLst>
          </p:cNvPr>
          <p:cNvSpPr/>
          <p:nvPr/>
        </p:nvSpPr>
        <p:spPr>
          <a:xfrm>
            <a:off x="1463039" y="1318471"/>
            <a:ext cx="9585173" cy="1754326"/>
          </a:xfrm>
          <a:prstGeom prst="rect">
            <a:avLst/>
          </a:prstGeom>
        </p:spPr>
        <p:txBody>
          <a:bodyPr wrap="square">
            <a:spAutoFit/>
          </a:bodyPr>
          <a:lstStyle/>
          <a:p>
            <a:pPr defTabSz="457200">
              <a:defRPr/>
            </a:pPr>
            <a:endParaRPr lang="en-US" sz="1200" b="1" i="1" dirty="0">
              <a:solidFill>
                <a:srgbClr val="0070AB"/>
              </a:solidFill>
              <a:latin typeface="Arial"/>
            </a:endParaRPr>
          </a:p>
          <a:p>
            <a:pPr defTabSz="457200">
              <a:defRPr/>
            </a:pPr>
            <a:endParaRPr lang="en-US" sz="1200" b="1" i="1" dirty="0">
              <a:solidFill>
                <a:srgbClr val="0070AB"/>
              </a:solidFill>
              <a:latin typeface="Arial"/>
            </a:endParaRPr>
          </a:p>
          <a:p>
            <a:pPr defTabSz="457200">
              <a:defRPr/>
            </a:pPr>
            <a:r>
              <a:rPr lang="en-US" sz="1200" b="1" i="1" dirty="0">
                <a:solidFill>
                  <a:srgbClr val="0070AB"/>
                </a:solidFill>
                <a:latin typeface="Arial"/>
              </a:rPr>
              <a:t>	Model 6 Classification: </a:t>
            </a:r>
            <a:r>
              <a:rPr lang="en-US" sz="1200" dirty="0">
                <a:solidFill>
                  <a:srgbClr val="000000"/>
                </a:solidFill>
              </a:rPr>
              <a:t>Model 6 contains data with features such as various technical indicators, macro economic events at particular time  as well the features with one, two, three hour lead data with SMOTE, Logistic Regression without feature selection and with random sampling</a:t>
            </a:r>
          </a:p>
          <a:p>
            <a:pPr defTabSz="457200">
              <a:defRPr/>
            </a:pPr>
            <a:r>
              <a:rPr lang="en-US" sz="1200" b="1" i="1" dirty="0">
                <a:solidFill>
                  <a:srgbClr val="0070AB"/>
                </a:solidFill>
                <a:latin typeface="Arial"/>
              </a:rPr>
              <a:t> </a:t>
            </a:r>
            <a:endParaRPr lang="en-US" sz="1200" dirty="0">
              <a:solidFill>
                <a:srgbClr val="000000"/>
              </a:solidFill>
              <a:latin typeface="Arial"/>
            </a:endParaRPr>
          </a:p>
          <a:p>
            <a:pPr defTabSz="457200">
              <a:defRPr/>
            </a:pPr>
            <a:r>
              <a:rPr lang="en-US" i="1" dirty="0">
                <a:solidFill>
                  <a:srgbClr val="0070AB"/>
                </a:solidFill>
              </a:rPr>
              <a:t> </a:t>
            </a:r>
          </a:p>
          <a:p>
            <a:pPr defTabSz="457200">
              <a:defRPr/>
            </a:pPr>
            <a:r>
              <a:rPr lang="en-US" b="1" i="1" dirty="0">
                <a:solidFill>
                  <a:srgbClr val="0070AB"/>
                </a:solidFill>
              </a:rPr>
              <a:t> </a:t>
            </a:r>
          </a:p>
        </p:txBody>
      </p:sp>
      <p:graphicFrame>
        <p:nvGraphicFramePr>
          <p:cNvPr id="15" name="Table 14">
            <a:extLst>
              <a:ext uri="{FF2B5EF4-FFF2-40B4-BE49-F238E27FC236}">
                <a16:creationId xmlns:a16="http://schemas.microsoft.com/office/drawing/2014/main" id="{402E4EF3-CCF5-440B-BAE8-19DCB26AE258}"/>
              </a:ext>
            </a:extLst>
          </p:cNvPr>
          <p:cNvGraphicFramePr>
            <a:graphicFrameLocks noGrp="1"/>
          </p:cNvGraphicFramePr>
          <p:nvPr>
            <p:extLst>
              <p:ext uri="{D42A27DB-BD31-4B8C-83A1-F6EECF244321}">
                <p14:modId xmlns:p14="http://schemas.microsoft.com/office/powerpoint/2010/main" val="630672020"/>
              </p:ext>
            </p:extLst>
          </p:nvPr>
        </p:nvGraphicFramePr>
        <p:xfrm>
          <a:off x="1904873" y="2539287"/>
          <a:ext cx="7749144" cy="518160"/>
        </p:xfrm>
        <a:graphic>
          <a:graphicData uri="http://schemas.openxmlformats.org/drawingml/2006/table">
            <a:tbl>
              <a:tblPr firstRow="1" bandRow="1">
                <a:tableStyleId>{2D5ABB26-0587-4C30-8999-92F81FD0307C}</a:tableStyleId>
              </a:tblPr>
              <a:tblGrid>
                <a:gridCol w="1937286">
                  <a:extLst>
                    <a:ext uri="{9D8B030D-6E8A-4147-A177-3AD203B41FA5}">
                      <a16:colId xmlns:a16="http://schemas.microsoft.com/office/drawing/2014/main" val="3949933895"/>
                    </a:ext>
                  </a:extLst>
                </a:gridCol>
                <a:gridCol w="1937286">
                  <a:extLst>
                    <a:ext uri="{9D8B030D-6E8A-4147-A177-3AD203B41FA5}">
                      <a16:colId xmlns:a16="http://schemas.microsoft.com/office/drawing/2014/main" val="1101248167"/>
                    </a:ext>
                  </a:extLst>
                </a:gridCol>
                <a:gridCol w="1937286">
                  <a:extLst>
                    <a:ext uri="{9D8B030D-6E8A-4147-A177-3AD203B41FA5}">
                      <a16:colId xmlns:a16="http://schemas.microsoft.com/office/drawing/2014/main" val="2684165928"/>
                    </a:ext>
                  </a:extLst>
                </a:gridCol>
                <a:gridCol w="1937286">
                  <a:extLst>
                    <a:ext uri="{9D8B030D-6E8A-4147-A177-3AD203B41FA5}">
                      <a16:colId xmlns:a16="http://schemas.microsoft.com/office/drawing/2014/main" val="629144921"/>
                    </a:ext>
                  </a:extLst>
                </a:gridCol>
              </a:tblGrid>
              <a:tr h="0">
                <a:tc>
                  <a:txBody>
                    <a:bodyPr/>
                    <a:lstStyle/>
                    <a:p>
                      <a:pPr algn="ctr"/>
                      <a:r>
                        <a:rPr lang="en-US" sz="1100" b="1" dirty="0">
                          <a:solidFill>
                            <a:srgbClr val="000000"/>
                          </a:solidFill>
                        </a:rPr>
                        <a:t>Model  Accuracy </a:t>
                      </a:r>
                    </a:p>
                  </a:txBody>
                  <a:tcP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a:solidFill>
                            <a:srgbClr val="000000"/>
                          </a:solidFill>
                        </a:rPr>
                        <a:t>Model precision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a:solidFill>
                            <a:srgbClr val="000000"/>
                          </a:solidFill>
                        </a:rPr>
                        <a:t>Average  recall</a:t>
                      </a:r>
                      <a:endParaRPr lang="en-US" sz="1100" b="1" baseline="30000" dirty="0">
                        <a:solidFill>
                          <a:srgbClr val="0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a:solidFill>
                            <a:srgbClr val="000000"/>
                          </a:solidFill>
                        </a:rPr>
                        <a:t>Average F1</a:t>
                      </a:r>
                      <a:endParaRPr lang="en-US" sz="1100" b="1" baseline="30000" dirty="0">
                        <a:solidFill>
                          <a:srgbClr val="000000"/>
                        </a:solidFill>
                      </a:endParaRPr>
                    </a:p>
                  </a:txBody>
                  <a:tcP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6012337"/>
                  </a:ext>
                </a:extLst>
              </a:tr>
              <a:tr h="0">
                <a:tc>
                  <a:txBody>
                    <a:bodyPr/>
                    <a:lstStyle/>
                    <a:p>
                      <a:pPr marL="0" algn="ctr" defTabSz="914240" rtl="0" eaLnBrk="1" latinLnBrk="0" hangingPunct="1"/>
                      <a:r>
                        <a:rPr lang="en-US" sz="1100" kern="1200" dirty="0">
                          <a:solidFill>
                            <a:srgbClr val="000000"/>
                          </a:solidFill>
                          <a:latin typeface="+mn-lt"/>
                          <a:ea typeface="+mn-ea"/>
                          <a:cs typeface="+mn-cs"/>
                        </a:rPr>
                        <a:t>0.775</a:t>
                      </a:r>
                    </a:p>
                  </a:txBody>
                  <a:tcP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a:solidFill>
                            <a:srgbClr val="000000"/>
                          </a:solidFill>
                        </a:rPr>
                        <a:t>0.80</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a:solidFill>
                            <a:srgbClr val="000000"/>
                          </a:solidFill>
                        </a:rPr>
                        <a:t>0.78</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a:solidFill>
                            <a:srgbClr val="000000"/>
                          </a:solidFill>
                        </a:rPr>
                        <a:t>0.77</a:t>
                      </a:r>
                    </a:p>
                  </a:txBody>
                  <a:tcP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426077"/>
                  </a:ext>
                </a:extLst>
              </a:tr>
            </a:tbl>
          </a:graphicData>
        </a:graphic>
      </p:graphicFrame>
      <p:graphicFrame>
        <p:nvGraphicFramePr>
          <p:cNvPr id="18" name="Table 17">
            <a:extLst>
              <a:ext uri="{FF2B5EF4-FFF2-40B4-BE49-F238E27FC236}">
                <a16:creationId xmlns:a16="http://schemas.microsoft.com/office/drawing/2014/main" id="{6EB78C33-0C15-4E6B-8411-A2278729D874}"/>
              </a:ext>
            </a:extLst>
          </p:cNvPr>
          <p:cNvGraphicFramePr>
            <a:graphicFrameLocks noGrp="1"/>
          </p:cNvGraphicFramePr>
          <p:nvPr>
            <p:extLst>
              <p:ext uri="{D42A27DB-BD31-4B8C-83A1-F6EECF244321}">
                <p14:modId xmlns:p14="http://schemas.microsoft.com/office/powerpoint/2010/main" val="2470717402"/>
              </p:ext>
            </p:extLst>
          </p:nvPr>
        </p:nvGraphicFramePr>
        <p:xfrm>
          <a:off x="2040251" y="4501019"/>
          <a:ext cx="7749144" cy="518160"/>
        </p:xfrm>
        <a:graphic>
          <a:graphicData uri="http://schemas.openxmlformats.org/drawingml/2006/table">
            <a:tbl>
              <a:tblPr firstRow="1" bandRow="1">
                <a:tableStyleId>{2D5ABB26-0587-4C30-8999-92F81FD0307C}</a:tableStyleId>
              </a:tblPr>
              <a:tblGrid>
                <a:gridCol w="1937286">
                  <a:extLst>
                    <a:ext uri="{9D8B030D-6E8A-4147-A177-3AD203B41FA5}">
                      <a16:colId xmlns:a16="http://schemas.microsoft.com/office/drawing/2014/main" val="3949933895"/>
                    </a:ext>
                  </a:extLst>
                </a:gridCol>
                <a:gridCol w="1937286">
                  <a:extLst>
                    <a:ext uri="{9D8B030D-6E8A-4147-A177-3AD203B41FA5}">
                      <a16:colId xmlns:a16="http://schemas.microsoft.com/office/drawing/2014/main" val="1101248167"/>
                    </a:ext>
                  </a:extLst>
                </a:gridCol>
                <a:gridCol w="1937286">
                  <a:extLst>
                    <a:ext uri="{9D8B030D-6E8A-4147-A177-3AD203B41FA5}">
                      <a16:colId xmlns:a16="http://schemas.microsoft.com/office/drawing/2014/main" val="2684165928"/>
                    </a:ext>
                  </a:extLst>
                </a:gridCol>
                <a:gridCol w="1937286">
                  <a:extLst>
                    <a:ext uri="{9D8B030D-6E8A-4147-A177-3AD203B41FA5}">
                      <a16:colId xmlns:a16="http://schemas.microsoft.com/office/drawing/2014/main" val="629144921"/>
                    </a:ext>
                  </a:extLst>
                </a:gridCol>
              </a:tblGrid>
              <a:tr h="0">
                <a:tc>
                  <a:txBody>
                    <a:bodyPr/>
                    <a:lstStyle/>
                    <a:p>
                      <a:pPr algn="ctr"/>
                      <a:r>
                        <a:rPr lang="en-US" sz="1100" b="1" dirty="0">
                          <a:solidFill>
                            <a:srgbClr val="000000"/>
                          </a:solidFill>
                        </a:rPr>
                        <a:t>Model  Accuracy </a:t>
                      </a:r>
                    </a:p>
                  </a:txBody>
                  <a:tcP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a:solidFill>
                            <a:srgbClr val="000000"/>
                          </a:solidFill>
                        </a:rPr>
                        <a:t>Model precision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a:solidFill>
                            <a:srgbClr val="000000"/>
                          </a:solidFill>
                        </a:rPr>
                        <a:t>Average  recall</a:t>
                      </a:r>
                      <a:endParaRPr lang="en-US" sz="1100" b="1" baseline="30000" dirty="0">
                        <a:solidFill>
                          <a:srgbClr val="0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a:solidFill>
                            <a:srgbClr val="000000"/>
                          </a:solidFill>
                        </a:rPr>
                        <a:t>Average F1</a:t>
                      </a:r>
                      <a:endParaRPr lang="en-US" sz="1100" b="1" baseline="30000" dirty="0">
                        <a:solidFill>
                          <a:srgbClr val="000000"/>
                        </a:solidFill>
                      </a:endParaRPr>
                    </a:p>
                  </a:txBody>
                  <a:tcP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6012337"/>
                  </a:ext>
                </a:extLst>
              </a:tr>
              <a:tr h="0">
                <a:tc>
                  <a:txBody>
                    <a:bodyPr/>
                    <a:lstStyle/>
                    <a:p>
                      <a:pPr marL="0" algn="ctr" defTabSz="914240" rtl="0" eaLnBrk="1" latinLnBrk="0" hangingPunct="1"/>
                      <a:r>
                        <a:rPr lang="en-US" sz="1100" kern="1200" dirty="0">
                          <a:solidFill>
                            <a:srgbClr val="000000"/>
                          </a:solidFill>
                          <a:latin typeface="+mn-lt"/>
                          <a:ea typeface="+mn-ea"/>
                          <a:cs typeface="+mn-cs"/>
                        </a:rPr>
                        <a:t>0.70</a:t>
                      </a:r>
                    </a:p>
                  </a:txBody>
                  <a:tcP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a:solidFill>
                            <a:srgbClr val="000000"/>
                          </a:solidFill>
                        </a:rPr>
                        <a:t>0.78</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a:solidFill>
                            <a:srgbClr val="000000"/>
                          </a:solidFill>
                        </a:rPr>
                        <a:t>0.71</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a:solidFill>
                            <a:srgbClr val="000000"/>
                          </a:solidFill>
                        </a:rPr>
                        <a:t>0.70</a:t>
                      </a:r>
                    </a:p>
                  </a:txBody>
                  <a:tcP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426077"/>
                  </a:ext>
                </a:extLst>
              </a:tr>
            </a:tbl>
          </a:graphicData>
        </a:graphic>
      </p:graphicFrame>
    </p:spTree>
    <p:extLst>
      <p:ext uri="{BB962C8B-B14F-4D97-AF65-F5344CB8AC3E}">
        <p14:creationId xmlns:p14="http://schemas.microsoft.com/office/powerpoint/2010/main" val="1364806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DADDC5-7BFE-413A-BA1B-3ED24D81732C}"/>
              </a:ext>
            </a:extLst>
          </p:cNvPr>
          <p:cNvSpPr>
            <a:spLocks noGrp="1"/>
          </p:cNvSpPr>
          <p:nvPr>
            <p:ph type="body" sz="quarter" idx="25"/>
          </p:nvPr>
        </p:nvSpPr>
        <p:spPr>
          <a:xfrm>
            <a:off x="1630668" y="69940"/>
            <a:ext cx="9037333" cy="418127"/>
          </a:xfrm>
        </p:spPr>
        <p:txBody>
          <a:bodyPr/>
          <a:lstStyle/>
          <a:p>
            <a:r>
              <a:rPr lang="en-US" dirty="0"/>
              <a:t>Learnings: Model Performance- 02-04-2019</a:t>
            </a:r>
          </a:p>
        </p:txBody>
      </p:sp>
      <p:sp>
        <p:nvSpPr>
          <p:cNvPr id="17" name="Rectangle 16">
            <a:extLst>
              <a:ext uri="{FF2B5EF4-FFF2-40B4-BE49-F238E27FC236}">
                <a16:creationId xmlns:a16="http://schemas.microsoft.com/office/drawing/2014/main" id="{0BE3F043-3C61-EB44-B823-C0537A773A4D}"/>
              </a:ext>
            </a:extLst>
          </p:cNvPr>
          <p:cNvSpPr/>
          <p:nvPr/>
        </p:nvSpPr>
        <p:spPr>
          <a:xfrm>
            <a:off x="2092532" y="1133466"/>
            <a:ext cx="7696863" cy="276999"/>
          </a:xfrm>
          <a:prstGeom prst="rect">
            <a:avLst/>
          </a:prstGeom>
          <a:noFill/>
        </p:spPr>
        <p:txBody>
          <a:bodyPr wrap="square" rtlCol="0">
            <a:spAutoFit/>
          </a:bodyPr>
          <a:lstStyle/>
          <a:p>
            <a:pPr defTabSz="457200">
              <a:spcAft>
                <a:spcPts val="600"/>
              </a:spcAft>
              <a:defRPr/>
            </a:pPr>
            <a:endParaRPr lang="en-US" sz="1200" dirty="0">
              <a:solidFill>
                <a:srgbClr val="000000"/>
              </a:solidFill>
              <a:latin typeface="Arial"/>
            </a:endParaRPr>
          </a:p>
        </p:txBody>
      </p:sp>
      <p:sp>
        <p:nvSpPr>
          <p:cNvPr id="23" name="Rectangle 22">
            <a:extLst>
              <a:ext uri="{FF2B5EF4-FFF2-40B4-BE49-F238E27FC236}">
                <a16:creationId xmlns:a16="http://schemas.microsoft.com/office/drawing/2014/main" id="{0D85E183-AEDB-47A6-ADC4-729B02E3466D}"/>
              </a:ext>
            </a:extLst>
          </p:cNvPr>
          <p:cNvSpPr/>
          <p:nvPr/>
        </p:nvSpPr>
        <p:spPr>
          <a:xfrm>
            <a:off x="2080773" y="5659777"/>
            <a:ext cx="8014907" cy="461665"/>
          </a:xfrm>
          <a:prstGeom prst="rect">
            <a:avLst/>
          </a:prstGeom>
          <a:noFill/>
        </p:spPr>
        <p:txBody>
          <a:bodyPr wrap="square" rtlCol="0">
            <a:spAutoFit/>
          </a:bodyPr>
          <a:lstStyle/>
          <a:p>
            <a:pPr defTabSz="457200">
              <a:defRPr/>
            </a:pPr>
            <a:r>
              <a:rPr lang="en-US" sz="1200" i="1" dirty="0">
                <a:solidFill>
                  <a:srgbClr val="000000"/>
                </a:solidFill>
                <a:latin typeface="Arial"/>
              </a:rPr>
              <a:t>It is normal for the percentages to drop during the validation test because the data (in terms of variance, mean, etc.) is different from what the model has seen, and this particular observed gap is within acceptable values.</a:t>
            </a:r>
          </a:p>
        </p:txBody>
      </p:sp>
      <p:sp>
        <p:nvSpPr>
          <p:cNvPr id="25" name="Rectangle 1">
            <a:extLst>
              <a:ext uri="{FF2B5EF4-FFF2-40B4-BE49-F238E27FC236}">
                <a16:creationId xmlns:a16="http://schemas.microsoft.com/office/drawing/2014/main" id="{13F883B8-2C74-4C9C-A7BF-1E7F55C730A6}"/>
              </a:ext>
            </a:extLst>
          </p:cNvPr>
          <p:cNvSpPr>
            <a:spLocks noChangeArrowheads="1"/>
          </p:cNvSpPr>
          <p:nvPr/>
        </p:nvSpPr>
        <p:spPr bwMode="auto">
          <a:xfrm>
            <a:off x="1630667" y="6422431"/>
            <a:ext cx="3083690" cy="21544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rtlCol="0">
            <a:spAutoFit/>
          </a:bodyPr>
          <a:lstStyle/>
          <a:p>
            <a:pPr defTabSz="457200">
              <a:defRPr/>
            </a:pPr>
            <a:r>
              <a:rPr lang="en-US" sz="800" baseline="30000" dirty="0">
                <a:solidFill>
                  <a:srgbClr val="000000"/>
                </a:solidFill>
                <a:latin typeface="Arial"/>
              </a:rPr>
              <a:t>1</a:t>
            </a:r>
            <a:endParaRPr lang="en-US" sz="800" dirty="0">
              <a:solidFill>
                <a:srgbClr val="000000"/>
              </a:solidFill>
              <a:latin typeface="Arial"/>
            </a:endParaRPr>
          </a:p>
        </p:txBody>
      </p:sp>
      <p:sp>
        <p:nvSpPr>
          <p:cNvPr id="4" name="TextBox 3"/>
          <p:cNvSpPr txBox="1"/>
          <p:nvPr/>
        </p:nvSpPr>
        <p:spPr>
          <a:xfrm>
            <a:off x="1715334" y="1649562"/>
            <a:ext cx="9514197" cy="1015663"/>
          </a:xfrm>
          <a:prstGeom prst="rect">
            <a:avLst/>
          </a:prstGeom>
          <a:noFill/>
        </p:spPr>
        <p:txBody>
          <a:bodyPr wrap="square" rtlCol="0">
            <a:spAutoFit/>
          </a:bodyPr>
          <a:lstStyle/>
          <a:p>
            <a:pPr defTabSz="457200">
              <a:defRPr/>
            </a:pPr>
            <a:r>
              <a:rPr lang="en-US" sz="1200" b="1" i="1" dirty="0">
                <a:solidFill>
                  <a:srgbClr val="0070AB"/>
                </a:solidFill>
                <a:latin typeface="Arial"/>
              </a:rPr>
              <a:t>Model 8 classification </a:t>
            </a:r>
            <a:r>
              <a:rPr lang="en-US" sz="1200" b="1" i="1" dirty="0">
                <a:solidFill>
                  <a:srgbClr val="0070AB"/>
                </a:solidFill>
              </a:rPr>
              <a:t>: </a:t>
            </a:r>
            <a:r>
              <a:rPr lang="en-US" sz="1200" dirty="0">
                <a:solidFill>
                  <a:srgbClr val="000000"/>
                </a:solidFill>
              </a:rPr>
              <a:t>Model 8 contains data with features such as various technical indicators, macro economic events at particular time  as well the features with one, two, three hour lead data hyper parameter tuned Logistic Regression on Non-SMOTE data with L1 regularization random sampling of data for test &amp; train</a:t>
            </a:r>
          </a:p>
          <a:p>
            <a:pPr defTabSz="457200">
              <a:defRPr/>
            </a:pPr>
            <a:r>
              <a:rPr lang="en-US" sz="1200" i="1" dirty="0">
                <a:solidFill>
                  <a:srgbClr val="0070AB"/>
                </a:solidFill>
                <a:latin typeface="Arial"/>
              </a:rPr>
              <a:t> </a:t>
            </a:r>
          </a:p>
          <a:p>
            <a:pPr defTabSz="457200">
              <a:defRPr/>
            </a:pPr>
            <a:r>
              <a:rPr lang="en-US" sz="1200" b="1" i="1" dirty="0">
                <a:solidFill>
                  <a:srgbClr val="0070AB"/>
                </a:solidFill>
                <a:latin typeface="Arial"/>
              </a:rPr>
              <a:t> </a:t>
            </a:r>
          </a:p>
        </p:txBody>
      </p:sp>
      <p:sp>
        <p:nvSpPr>
          <p:cNvPr id="35" name="Rectangle 1">
            <a:extLst>
              <a:ext uri="{FF2B5EF4-FFF2-40B4-BE49-F238E27FC236}">
                <a16:creationId xmlns:a16="http://schemas.microsoft.com/office/drawing/2014/main" id="{63D93C83-E0DC-4522-AC06-005DB731DBDA}"/>
              </a:ext>
            </a:extLst>
          </p:cNvPr>
          <p:cNvSpPr>
            <a:spLocks noChangeArrowheads="1"/>
          </p:cNvSpPr>
          <p:nvPr/>
        </p:nvSpPr>
        <p:spPr bwMode="auto">
          <a:xfrm>
            <a:off x="4784652" y="6422431"/>
            <a:ext cx="5858875" cy="21544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rtlCol="0">
            <a:spAutoFit/>
          </a:bodyPr>
          <a:lstStyle/>
          <a:p>
            <a:pPr defTabSz="457200">
              <a:defRPr/>
            </a:pPr>
            <a:r>
              <a:rPr lang="en-US" altLang="en-US" sz="800" baseline="30000" dirty="0">
                <a:solidFill>
                  <a:srgbClr val="000000"/>
                </a:solidFill>
                <a:latin typeface="Arial"/>
              </a:rPr>
              <a:t>4</a:t>
            </a:r>
            <a:r>
              <a:rPr lang="en-US" altLang="en-US" sz="800" dirty="0">
                <a:solidFill>
                  <a:srgbClr val="000000"/>
                </a:solidFill>
                <a:latin typeface="Arial"/>
              </a:rPr>
              <a:t> </a:t>
            </a:r>
          </a:p>
        </p:txBody>
      </p:sp>
      <p:sp>
        <p:nvSpPr>
          <p:cNvPr id="13" name="TextBox 12"/>
          <p:cNvSpPr txBox="1"/>
          <p:nvPr/>
        </p:nvSpPr>
        <p:spPr>
          <a:xfrm>
            <a:off x="9654017" y="16788"/>
            <a:ext cx="1002238" cy="369332"/>
          </a:xfrm>
          <a:prstGeom prst="rect">
            <a:avLst/>
          </a:prstGeom>
          <a:noFill/>
        </p:spPr>
        <p:txBody>
          <a:bodyPr wrap="square" rtlCol="0" anchor="ctr">
            <a:spAutoFit/>
          </a:bodyPr>
          <a:lstStyle/>
          <a:p>
            <a:pPr defTabSz="457200"/>
            <a:r>
              <a:rPr lang="en-US" b="1">
                <a:solidFill>
                  <a:srgbClr val="FF0000"/>
                </a:solidFill>
                <a:latin typeface="Arial"/>
              </a:rPr>
              <a:t>DRAFT</a:t>
            </a:r>
          </a:p>
        </p:txBody>
      </p:sp>
      <p:sp>
        <p:nvSpPr>
          <p:cNvPr id="12" name="Rectangle 11">
            <a:extLst>
              <a:ext uri="{FF2B5EF4-FFF2-40B4-BE49-F238E27FC236}">
                <a16:creationId xmlns:a16="http://schemas.microsoft.com/office/drawing/2014/main" id="{B439573A-D4CF-489F-8CC4-94A544DBBD96}"/>
              </a:ext>
            </a:extLst>
          </p:cNvPr>
          <p:cNvSpPr/>
          <p:nvPr/>
        </p:nvSpPr>
        <p:spPr>
          <a:xfrm>
            <a:off x="9654017" y="69941"/>
            <a:ext cx="2327451" cy="9555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graphicFrame>
        <p:nvGraphicFramePr>
          <p:cNvPr id="18" name="Table 17">
            <a:extLst>
              <a:ext uri="{FF2B5EF4-FFF2-40B4-BE49-F238E27FC236}">
                <a16:creationId xmlns:a16="http://schemas.microsoft.com/office/drawing/2014/main" id="{6EB78C33-0C15-4E6B-8411-A2278729D874}"/>
              </a:ext>
            </a:extLst>
          </p:cNvPr>
          <p:cNvGraphicFramePr>
            <a:graphicFrameLocks noGrp="1"/>
          </p:cNvGraphicFramePr>
          <p:nvPr>
            <p:extLst>
              <p:ext uri="{D42A27DB-BD31-4B8C-83A1-F6EECF244321}">
                <p14:modId xmlns:p14="http://schemas.microsoft.com/office/powerpoint/2010/main" val="3598697624"/>
              </p:ext>
            </p:extLst>
          </p:nvPr>
        </p:nvGraphicFramePr>
        <p:xfrm>
          <a:off x="1904873" y="2770908"/>
          <a:ext cx="7749144" cy="518160"/>
        </p:xfrm>
        <a:graphic>
          <a:graphicData uri="http://schemas.openxmlformats.org/drawingml/2006/table">
            <a:tbl>
              <a:tblPr firstRow="1" bandRow="1">
                <a:tableStyleId>{2D5ABB26-0587-4C30-8999-92F81FD0307C}</a:tableStyleId>
              </a:tblPr>
              <a:tblGrid>
                <a:gridCol w="1937286">
                  <a:extLst>
                    <a:ext uri="{9D8B030D-6E8A-4147-A177-3AD203B41FA5}">
                      <a16:colId xmlns:a16="http://schemas.microsoft.com/office/drawing/2014/main" val="3949933895"/>
                    </a:ext>
                  </a:extLst>
                </a:gridCol>
                <a:gridCol w="1937286">
                  <a:extLst>
                    <a:ext uri="{9D8B030D-6E8A-4147-A177-3AD203B41FA5}">
                      <a16:colId xmlns:a16="http://schemas.microsoft.com/office/drawing/2014/main" val="1101248167"/>
                    </a:ext>
                  </a:extLst>
                </a:gridCol>
                <a:gridCol w="1937286">
                  <a:extLst>
                    <a:ext uri="{9D8B030D-6E8A-4147-A177-3AD203B41FA5}">
                      <a16:colId xmlns:a16="http://schemas.microsoft.com/office/drawing/2014/main" val="2684165928"/>
                    </a:ext>
                  </a:extLst>
                </a:gridCol>
                <a:gridCol w="1937286">
                  <a:extLst>
                    <a:ext uri="{9D8B030D-6E8A-4147-A177-3AD203B41FA5}">
                      <a16:colId xmlns:a16="http://schemas.microsoft.com/office/drawing/2014/main" val="629144921"/>
                    </a:ext>
                  </a:extLst>
                </a:gridCol>
              </a:tblGrid>
              <a:tr h="0">
                <a:tc>
                  <a:txBody>
                    <a:bodyPr/>
                    <a:lstStyle/>
                    <a:p>
                      <a:pPr algn="ctr"/>
                      <a:r>
                        <a:rPr lang="en-US" sz="1100" b="1" dirty="0">
                          <a:solidFill>
                            <a:srgbClr val="000000"/>
                          </a:solidFill>
                        </a:rPr>
                        <a:t>Model  Accuracy </a:t>
                      </a:r>
                    </a:p>
                  </a:txBody>
                  <a:tcP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a:solidFill>
                            <a:srgbClr val="000000"/>
                          </a:solidFill>
                        </a:rPr>
                        <a:t>Model precision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a:solidFill>
                            <a:srgbClr val="000000"/>
                          </a:solidFill>
                        </a:rPr>
                        <a:t>Average  recall</a:t>
                      </a:r>
                      <a:endParaRPr lang="en-US" sz="1100" b="1" baseline="30000" dirty="0">
                        <a:solidFill>
                          <a:srgbClr val="0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a:solidFill>
                            <a:srgbClr val="000000"/>
                          </a:solidFill>
                        </a:rPr>
                        <a:t>Average F1</a:t>
                      </a:r>
                      <a:endParaRPr lang="en-US" sz="1100" b="1" baseline="30000" dirty="0">
                        <a:solidFill>
                          <a:srgbClr val="000000"/>
                        </a:solidFill>
                      </a:endParaRPr>
                    </a:p>
                  </a:txBody>
                  <a:tcP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6012337"/>
                  </a:ext>
                </a:extLst>
              </a:tr>
              <a:tr h="0">
                <a:tc>
                  <a:txBody>
                    <a:bodyPr/>
                    <a:lstStyle/>
                    <a:p>
                      <a:pPr marL="0" algn="ctr" defTabSz="914240" rtl="0" eaLnBrk="1" latinLnBrk="0" hangingPunct="1"/>
                      <a:r>
                        <a:rPr lang="en-US" sz="1100" kern="1200" dirty="0">
                          <a:solidFill>
                            <a:srgbClr val="000000"/>
                          </a:solidFill>
                          <a:latin typeface="+mn-lt"/>
                          <a:ea typeface="+mn-ea"/>
                          <a:cs typeface="+mn-cs"/>
                        </a:rPr>
                        <a:t>0.75</a:t>
                      </a:r>
                    </a:p>
                  </a:txBody>
                  <a:tcP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a:solidFill>
                            <a:srgbClr val="000000"/>
                          </a:solidFill>
                        </a:rPr>
                        <a:t>0.79</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a:solidFill>
                            <a:srgbClr val="000000"/>
                          </a:solidFill>
                        </a:rPr>
                        <a:t>0.78</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a:solidFill>
                            <a:srgbClr val="000000"/>
                          </a:solidFill>
                        </a:rPr>
                        <a:t>0.79</a:t>
                      </a:r>
                    </a:p>
                  </a:txBody>
                  <a:tcP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426077"/>
                  </a:ext>
                </a:extLst>
              </a:tr>
            </a:tbl>
          </a:graphicData>
        </a:graphic>
      </p:graphicFrame>
    </p:spTree>
    <p:extLst>
      <p:ext uri="{BB962C8B-B14F-4D97-AF65-F5344CB8AC3E}">
        <p14:creationId xmlns:p14="http://schemas.microsoft.com/office/powerpoint/2010/main" val="2643312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DADDC5-7BFE-413A-BA1B-3ED24D81732C}"/>
              </a:ext>
            </a:extLst>
          </p:cNvPr>
          <p:cNvSpPr>
            <a:spLocks noGrp="1"/>
          </p:cNvSpPr>
          <p:nvPr>
            <p:ph type="body" sz="quarter" idx="25"/>
          </p:nvPr>
        </p:nvSpPr>
        <p:spPr>
          <a:xfrm>
            <a:off x="1630668" y="69940"/>
            <a:ext cx="9037333" cy="418127"/>
          </a:xfrm>
        </p:spPr>
        <p:txBody>
          <a:bodyPr/>
          <a:lstStyle/>
          <a:p>
            <a:r>
              <a:rPr lang="en-US" sz="2000" dirty="0"/>
              <a:t>Learnings: Model Performance(Script name model1_aud_usd_h4</a:t>
            </a:r>
            <a:r>
              <a:rPr lang="en-US" dirty="0"/>
              <a:t>)</a:t>
            </a:r>
          </a:p>
        </p:txBody>
      </p:sp>
      <p:sp>
        <p:nvSpPr>
          <p:cNvPr id="17" name="Rectangle 16">
            <a:extLst>
              <a:ext uri="{FF2B5EF4-FFF2-40B4-BE49-F238E27FC236}">
                <a16:creationId xmlns:a16="http://schemas.microsoft.com/office/drawing/2014/main" id="{0BE3F043-3C61-EB44-B823-C0537A773A4D}"/>
              </a:ext>
            </a:extLst>
          </p:cNvPr>
          <p:cNvSpPr/>
          <p:nvPr/>
        </p:nvSpPr>
        <p:spPr>
          <a:xfrm>
            <a:off x="2092532" y="1133466"/>
            <a:ext cx="7696863" cy="276999"/>
          </a:xfrm>
          <a:prstGeom prst="rect">
            <a:avLst/>
          </a:prstGeom>
          <a:noFill/>
        </p:spPr>
        <p:txBody>
          <a:bodyPr wrap="square" rtlCol="0">
            <a:spAutoFit/>
          </a:bodyPr>
          <a:lstStyle/>
          <a:p>
            <a:pPr defTabSz="457200">
              <a:spcAft>
                <a:spcPts val="600"/>
              </a:spcAft>
              <a:defRPr/>
            </a:pPr>
            <a:endParaRPr lang="en-US" sz="1200" dirty="0">
              <a:solidFill>
                <a:srgbClr val="000000"/>
              </a:solidFill>
              <a:latin typeface="Arial"/>
            </a:endParaRPr>
          </a:p>
        </p:txBody>
      </p:sp>
      <p:sp>
        <p:nvSpPr>
          <p:cNvPr id="23" name="Rectangle 22">
            <a:extLst>
              <a:ext uri="{FF2B5EF4-FFF2-40B4-BE49-F238E27FC236}">
                <a16:creationId xmlns:a16="http://schemas.microsoft.com/office/drawing/2014/main" id="{0D85E183-AEDB-47A6-ADC4-729B02E3466D}"/>
              </a:ext>
            </a:extLst>
          </p:cNvPr>
          <p:cNvSpPr/>
          <p:nvPr/>
        </p:nvSpPr>
        <p:spPr>
          <a:xfrm>
            <a:off x="2080773" y="5659777"/>
            <a:ext cx="8014907" cy="461665"/>
          </a:xfrm>
          <a:prstGeom prst="rect">
            <a:avLst/>
          </a:prstGeom>
          <a:noFill/>
        </p:spPr>
        <p:txBody>
          <a:bodyPr wrap="square" rtlCol="0">
            <a:spAutoFit/>
          </a:bodyPr>
          <a:lstStyle/>
          <a:p>
            <a:pPr defTabSz="457200">
              <a:defRPr/>
            </a:pPr>
            <a:r>
              <a:rPr lang="en-US" sz="1200" i="1" dirty="0">
                <a:solidFill>
                  <a:srgbClr val="000000"/>
                </a:solidFill>
                <a:latin typeface="Arial"/>
              </a:rPr>
              <a:t>It is normal for the percentages to drop during the validation test because the data (in terms of variance, mean, etc.) is different from what the model has seen, and this particular observed gap is within acceptable values.</a:t>
            </a:r>
          </a:p>
        </p:txBody>
      </p:sp>
      <p:sp>
        <p:nvSpPr>
          <p:cNvPr id="25" name="Rectangle 1">
            <a:extLst>
              <a:ext uri="{FF2B5EF4-FFF2-40B4-BE49-F238E27FC236}">
                <a16:creationId xmlns:a16="http://schemas.microsoft.com/office/drawing/2014/main" id="{13F883B8-2C74-4C9C-A7BF-1E7F55C730A6}"/>
              </a:ext>
            </a:extLst>
          </p:cNvPr>
          <p:cNvSpPr>
            <a:spLocks noChangeArrowheads="1"/>
          </p:cNvSpPr>
          <p:nvPr/>
        </p:nvSpPr>
        <p:spPr bwMode="auto">
          <a:xfrm>
            <a:off x="1630667" y="6422431"/>
            <a:ext cx="3083690" cy="21544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rtlCol="0">
            <a:spAutoFit/>
          </a:bodyPr>
          <a:lstStyle/>
          <a:p>
            <a:pPr defTabSz="457200">
              <a:defRPr/>
            </a:pPr>
            <a:endParaRPr lang="en-US" sz="800" dirty="0">
              <a:solidFill>
                <a:srgbClr val="000000"/>
              </a:solidFill>
              <a:latin typeface="Arial"/>
            </a:endParaRPr>
          </a:p>
        </p:txBody>
      </p:sp>
      <p:sp>
        <p:nvSpPr>
          <p:cNvPr id="35" name="Rectangle 1">
            <a:extLst>
              <a:ext uri="{FF2B5EF4-FFF2-40B4-BE49-F238E27FC236}">
                <a16:creationId xmlns:a16="http://schemas.microsoft.com/office/drawing/2014/main" id="{63D93C83-E0DC-4522-AC06-005DB731DBDA}"/>
              </a:ext>
            </a:extLst>
          </p:cNvPr>
          <p:cNvSpPr>
            <a:spLocks noChangeArrowheads="1"/>
          </p:cNvSpPr>
          <p:nvPr/>
        </p:nvSpPr>
        <p:spPr bwMode="auto">
          <a:xfrm>
            <a:off x="4784652" y="6422431"/>
            <a:ext cx="5858875" cy="21544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rtlCol="0">
            <a:spAutoFit/>
          </a:bodyPr>
          <a:lstStyle/>
          <a:p>
            <a:pPr defTabSz="457200">
              <a:defRPr/>
            </a:pPr>
            <a:endParaRPr lang="en-US" altLang="en-US" sz="800" dirty="0">
              <a:solidFill>
                <a:srgbClr val="000000"/>
              </a:solidFill>
              <a:latin typeface="Arial"/>
            </a:endParaRPr>
          </a:p>
        </p:txBody>
      </p:sp>
      <p:sp>
        <p:nvSpPr>
          <p:cNvPr id="13" name="TextBox 12"/>
          <p:cNvSpPr txBox="1"/>
          <p:nvPr/>
        </p:nvSpPr>
        <p:spPr>
          <a:xfrm>
            <a:off x="9654017" y="16788"/>
            <a:ext cx="1002238" cy="369332"/>
          </a:xfrm>
          <a:prstGeom prst="rect">
            <a:avLst/>
          </a:prstGeom>
          <a:noFill/>
        </p:spPr>
        <p:txBody>
          <a:bodyPr wrap="square" rtlCol="0" anchor="ctr">
            <a:spAutoFit/>
          </a:bodyPr>
          <a:lstStyle/>
          <a:p>
            <a:pPr defTabSz="457200"/>
            <a:r>
              <a:rPr lang="en-US" b="1">
                <a:solidFill>
                  <a:srgbClr val="FF0000"/>
                </a:solidFill>
                <a:latin typeface="Arial"/>
              </a:rPr>
              <a:t>DRAFT</a:t>
            </a:r>
          </a:p>
        </p:txBody>
      </p:sp>
      <p:sp>
        <p:nvSpPr>
          <p:cNvPr id="3" name="Rectangle 2">
            <a:extLst>
              <a:ext uri="{FF2B5EF4-FFF2-40B4-BE49-F238E27FC236}">
                <a16:creationId xmlns:a16="http://schemas.microsoft.com/office/drawing/2014/main" id="{C02E9AA7-EAED-415B-9397-AF91C816F3D3}"/>
              </a:ext>
            </a:extLst>
          </p:cNvPr>
          <p:cNvSpPr/>
          <p:nvPr/>
        </p:nvSpPr>
        <p:spPr>
          <a:xfrm>
            <a:off x="1894788" y="3094223"/>
            <a:ext cx="9605912" cy="646331"/>
          </a:xfrm>
          <a:prstGeom prst="rect">
            <a:avLst/>
          </a:prstGeom>
        </p:spPr>
        <p:txBody>
          <a:bodyPr wrap="square">
            <a:spAutoFit/>
          </a:bodyPr>
          <a:lstStyle/>
          <a:p>
            <a:pPr defTabSz="457200">
              <a:defRPr/>
            </a:pPr>
            <a:endParaRPr lang="en-US" sz="1200" b="1" i="1" dirty="0">
              <a:solidFill>
                <a:srgbClr val="0070AB"/>
              </a:solidFill>
              <a:latin typeface="Arial"/>
            </a:endParaRPr>
          </a:p>
          <a:p>
            <a:pPr defTabSz="457200">
              <a:defRPr/>
            </a:pPr>
            <a:endParaRPr lang="en-US" sz="1200" b="1" i="1" dirty="0">
              <a:solidFill>
                <a:srgbClr val="0070AB"/>
              </a:solidFill>
              <a:latin typeface="Arial"/>
            </a:endParaRPr>
          </a:p>
          <a:p>
            <a:pPr defTabSz="457200">
              <a:defRPr/>
            </a:pPr>
            <a:r>
              <a:rPr lang="en-US" sz="1200" b="1" i="1" dirty="0">
                <a:solidFill>
                  <a:srgbClr val="0070AB"/>
                </a:solidFill>
                <a:latin typeface="Arial"/>
              </a:rPr>
              <a:t>	</a:t>
            </a:r>
            <a:endParaRPr lang="en-US" b="1" i="1" dirty="0">
              <a:solidFill>
                <a:srgbClr val="0070AB"/>
              </a:solidFill>
            </a:endParaRPr>
          </a:p>
        </p:txBody>
      </p:sp>
      <p:sp>
        <p:nvSpPr>
          <p:cNvPr id="12" name="Rectangle 11">
            <a:extLst>
              <a:ext uri="{FF2B5EF4-FFF2-40B4-BE49-F238E27FC236}">
                <a16:creationId xmlns:a16="http://schemas.microsoft.com/office/drawing/2014/main" id="{6B31545A-3530-4AE0-86A3-10CDD256C5A1}"/>
              </a:ext>
            </a:extLst>
          </p:cNvPr>
          <p:cNvSpPr/>
          <p:nvPr/>
        </p:nvSpPr>
        <p:spPr>
          <a:xfrm>
            <a:off x="9654017" y="69941"/>
            <a:ext cx="2327451" cy="9555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pic>
        <p:nvPicPr>
          <p:cNvPr id="6" name="Picture 5">
            <a:extLst>
              <a:ext uri="{FF2B5EF4-FFF2-40B4-BE49-F238E27FC236}">
                <a16:creationId xmlns:a16="http://schemas.microsoft.com/office/drawing/2014/main" id="{738ADCDA-4D7A-4573-8E6B-7142B885A3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707" y="2235806"/>
            <a:ext cx="3295650" cy="1054100"/>
          </a:xfrm>
          <a:prstGeom prst="rect">
            <a:avLst/>
          </a:prstGeom>
        </p:spPr>
      </p:pic>
      <p:sp>
        <p:nvSpPr>
          <p:cNvPr id="7" name="TextBox 6">
            <a:extLst>
              <a:ext uri="{FF2B5EF4-FFF2-40B4-BE49-F238E27FC236}">
                <a16:creationId xmlns:a16="http://schemas.microsoft.com/office/drawing/2014/main" id="{B93143BD-6C58-46AC-B2CF-465B338D89FB}"/>
              </a:ext>
            </a:extLst>
          </p:cNvPr>
          <p:cNvSpPr txBox="1"/>
          <p:nvPr/>
        </p:nvSpPr>
        <p:spPr>
          <a:xfrm>
            <a:off x="480767" y="1410465"/>
            <a:ext cx="2743200" cy="307777"/>
          </a:xfrm>
          <a:prstGeom prst="rect">
            <a:avLst/>
          </a:prstGeom>
          <a:noFill/>
        </p:spPr>
        <p:txBody>
          <a:bodyPr wrap="square" rtlCol="0">
            <a:spAutoFit/>
          </a:bodyPr>
          <a:lstStyle/>
          <a:p>
            <a:r>
              <a:rPr lang="en-US" sz="1400" dirty="0">
                <a:solidFill>
                  <a:schemeClr val="accent1">
                    <a:lumMod val="50000"/>
                  </a:schemeClr>
                </a:solidFill>
              </a:rPr>
              <a:t>Test</a:t>
            </a:r>
          </a:p>
        </p:txBody>
      </p:sp>
      <p:pic>
        <p:nvPicPr>
          <p:cNvPr id="9" name="Picture 8">
            <a:extLst>
              <a:ext uri="{FF2B5EF4-FFF2-40B4-BE49-F238E27FC236}">
                <a16:creationId xmlns:a16="http://schemas.microsoft.com/office/drawing/2014/main" id="{EE9D5E5C-F659-4769-B56C-AE6D05B8D4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6963" y="2161715"/>
            <a:ext cx="3048000" cy="1022350"/>
          </a:xfrm>
          <a:prstGeom prst="rect">
            <a:avLst/>
          </a:prstGeom>
        </p:spPr>
      </p:pic>
      <p:sp>
        <p:nvSpPr>
          <p:cNvPr id="10" name="TextBox 9">
            <a:extLst>
              <a:ext uri="{FF2B5EF4-FFF2-40B4-BE49-F238E27FC236}">
                <a16:creationId xmlns:a16="http://schemas.microsoft.com/office/drawing/2014/main" id="{1F4FE070-981A-41AC-9575-0A316A2926D9}"/>
              </a:ext>
            </a:extLst>
          </p:cNvPr>
          <p:cNvSpPr txBox="1"/>
          <p:nvPr/>
        </p:nvSpPr>
        <p:spPr>
          <a:xfrm>
            <a:off x="4416963" y="1363175"/>
            <a:ext cx="1903259" cy="307777"/>
          </a:xfrm>
          <a:prstGeom prst="rect">
            <a:avLst/>
          </a:prstGeom>
          <a:noFill/>
        </p:spPr>
        <p:txBody>
          <a:bodyPr wrap="square" rtlCol="0">
            <a:spAutoFit/>
          </a:bodyPr>
          <a:lstStyle/>
          <a:p>
            <a:r>
              <a:rPr lang="en-US" sz="1400" dirty="0">
                <a:solidFill>
                  <a:schemeClr val="accent1">
                    <a:lumMod val="50000"/>
                  </a:schemeClr>
                </a:solidFill>
              </a:rPr>
              <a:t>Train</a:t>
            </a:r>
          </a:p>
        </p:txBody>
      </p:sp>
      <p:pic>
        <p:nvPicPr>
          <p:cNvPr id="16" name="Picture 15">
            <a:extLst>
              <a:ext uri="{FF2B5EF4-FFF2-40B4-BE49-F238E27FC236}">
                <a16:creationId xmlns:a16="http://schemas.microsoft.com/office/drawing/2014/main" id="{4133C763-3A9E-44F3-86F5-9311C23632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2900" y="2092403"/>
            <a:ext cx="1701800" cy="1054100"/>
          </a:xfrm>
          <a:prstGeom prst="rect">
            <a:avLst/>
          </a:prstGeom>
        </p:spPr>
      </p:pic>
      <p:sp>
        <p:nvSpPr>
          <p:cNvPr id="18" name="TextBox 17">
            <a:extLst>
              <a:ext uri="{FF2B5EF4-FFF2-40B4-BE49-F238E27FC236}">
                <a16:creationId xmlns:a16="http://schemas.microsoft.com/office/drawing/2014/main" id="{1B2866DC-3201-45BA-B500-D8819ABFD22B}"/>
              </a:ext>
            </a:extLst>
          </p:cNvPr>
          <p:cNvSpPr txBox="1"/>
          <p:nvPr/>
        </p:nvSpPr>
        <p:spPr>
          <a:xfrm>
            <a:off x="8305972" y="1313686"/>
            <a:ext cx="1324125" cy="307777"/>
          </a:xfrm>
          <a:prstGeom prst="rect">
            <a:avLst/>
          </a:prstGeom>
          <a:noFill/>
        </p:spPr>
        <p:txBody>
          <a:bodyPr wrap="square" rtlCol="0">
            <a:spAutoFit/>
          </a:bodyPr>
          <a:lstStyle/>
          <a:p>
            <a:r>
              <a:rPr lang="en-US" sz="1400" dirty="0">
                <a:solidFill>
                  <a:schemeClr val="accent1">
                    <a:lumMod val="50000"/>
                  </a:schemeClr>
                </a:solidFill>
              </a:rPr>
              <a:t>Test</a:t>
            </a:r>
          </a:p>
        </p:txBody>
      </p:sp>
      <p:pic>
        <p:nvPicPr>
          <p:cNvPr id="20" name="Picture 19">
            <a:extLst>
              <a:ext uri="{FF2B5EF4-FFF2-40B4-BE49-F238E27FC236}">
                <a16:creationId xmlns:a16="http://schemas.microsoft.com/office/drawing/2014/main" id="{628DE14C-2089-48A4-98F3-5F003507C1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8963" y="3920127"/>
            <a:ext cx="1771650" cy="1028700"/>
          </a:xfrm>
          <a:prstGeom prst="rect">
            <a:avLst/>
          </a:prstGeom>
        </p:spPr>
      </p:pic>
      <p:sp>
        <p:nvSpPr>
          <p:cNvPr id="21" name="TextBox 20">
            <a:extLst>
              <a:ext uri="{FF2B5EF4-FFF2-40B4-BE49-F238E27FC236}">
                <a16:creationId xmlns:a16="http://schemas.microsoft.com/office/drawing/2014/main" id="{5EE477B2-6BB2-44EB-A44B-9065578FD72F}"/>
              </a:ext>
            </a:extLst>
          </p:cNvPr>
          <p:cNvSpPr txBox="1"/>
          <p:nvPr/>
        </p:nvSpPr>
        <p:spPr>
          <a:xfrm>
            <a:off x="444707" y="3472710"/>
            <a:ext cx="1819373" cy="307777"/>
          </a:xfrm>
          <a:prstGeom prst="rect">
            <a:avLst/>
          </a:prstGeom>
          <a:noFill/>
        </p:spPr>
        <p:txBody>
          <a:bodyPr wrap="square" rtlCol="0">
            <a:spAutoFit/>
          </a:bodyPr>
          <a:lstStyle/>
          <a:p>
            <a:r>
              <a:rPr lang="en-US" sz="1400" dirty="0">
                <a:solidFill>
                  <a:schemeClr val="accent1">
                    <a:lumMod val="50000"/>
                  </a:schemeClr>
                </a:solidFill>
              </a:rPr>
              <a:t>Train</a:t>
            </a:r>
          </a:p>
        </p:txBody>
      </p:sp>
      <p:pic>
        <p:nvPicPr>
          <p:cNvPr id="24" name="Picture 23">
            <a:extLst>
              <a:ext uri="{FF2B5EF4-FFF2-40B4-BE49-F238E27FC236}">
                <a16:creationId xmlns:a16="http://schemas.microsoft.com/office/drawing/2014/main" id="{6D8101DF-3A00-4E78-8BF6-D078467F40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14357" y="4296258"/>
            <a:ext cx="2940208" cy="412809"/>
          </a:xfrm>
          <a:prstGeom prst="rect">
            <a:avLst/>
          </a:prstGeom>
        </p:spPr>
      </p:pic>
      <p:sp>
        <p:nvSpPr>
          <p:cNvPr id="26" name="TextBox 25">
            <a:extLst>
              <a:ext uri="{FF2B5EF4-FFF2-40B4-BE49-F238E27FC236}">
                <a16:creationId xmlns:a16="http://schemas.microsoft.com/office/drawing/2014/main" id="{5EB56249-C1D5-4696-878F-247C07845248}"/>
              </a:ext>
            </a:extLst>
          </p:cNvPr>
          <p:cNvSpPr txBox="1"/>
          <p:nvPr/>
        </p:nvSpPr>
        <p:spPr>
          <a:xfrm>
            <a:off x="4939645" y="3631146"/>
            <a:ext cx="1819373" cy="307777"/>
          </a:xfrm>
          <a:prstGeom prst="rect">
            <a:avLst/>
          </a:prstGeom>
          <a:noFill/>
        </p:spPr>
        <p:txBody>
          <a:bodyPr wrap="square" rtlCol="0">
            <a:spAutoFit/>
          </a:bodyPr>
          <a:lstStyle/>
          <a:p>
            <a:r>
              <a:rPr lang="en-US" sz="1400" dirty="0">
                <a:solidFill>
                  <a:schemeClr val="accent1">
                    <a:lumMod val="50000"/>
                  </a:schemeClr>
                </a:solidFill>
              </a:rPr>
              <a:t>Test r2 and </a:t>
            </a:r>
            <a:r>
              <a:rPr lang="en-US" sz="1400" dirty="0" err="1">
                <a:solidFill>
                  <a:schemeClr val="accent1">
                    <a:lumMod val="50000"/>
                  </a:schemeClr>
                </a:solidFill>
              </a:rPr>
              <a:t>adj</a:t>
            </a:r>
            <a:r>
              <a:rPr lang="en-US" sz="1400" dirty="0">
                <a:solidFill>
                  <a:schemeClr val="accent1">
                    <a:lumMod val="50000"/>
                  </a:schemeClr>
                </a:solidFill>
              </a:rPr>
              <a:t> r2</a:t>
            </a:r>
          </a:p>
        </p:txBody>
      </p:sp>
      <p:pic>
        <p:nvPicPr>
          <p:cNvPr id="28" name="Picture 27">
            <a:extLst>
              <a:ext uri="{FF2B5EF4-FFF2-40B4-BE49-F238E27FC236}">
                <a16:creationId xmlns:a16="http://schemas.microsoft.com/office/drawing/2014/main" id="{41582E1C-121E-4331-BA2D-2B79D9435C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72900" y="4246141"/>
            <a:ext cx="3375004" cy="361268"/>
          </a:xfrm>
          <a:prstGeom prst="rect">
            <a:avLst/>
          </a:prstGeom>
        </p:spPr>
      </p:pic>
      <p:sp>
        <p:nvSpPr>
          <p:cNvPr id="29" name="TextBox 28">
            <a:extLst>
              <a:ext uri="{FF2B5EF4-FFF2-40B4-BE49-F238E27FC236}">
                <a16:creationId xmlns:a16="http://schemas.microsoft.com/office/drawing/2014/main" id="{1F5041DC-57C1-4C9F-8B0A-544A18268832}"/>
              </a:ext>
            </a:extLst>
          </p:cNvPr>
          <p:cNvSpPr txBox="1"/>
          <p:nvPr/>
        </p:nvSpPr>
        <p:spPr>
          <a:xfrm>
            <a:off x="8465270" y="3631146"/>
            <a:ext cx="2161880" cy="584775"/>
          </a:xfrm>
          <a:prstGeom prst="rect">
            <a:avLst/>
          </a:prstGeom>
          <a:noFill/>
        </p:spPr>
        <p:txBody>
          <a:bodyPr wrap="square" rtlCol="0">
            <a:spAutoFit/>
          </a:bodyPr>
          <a:lstStyle/>
          <a:p>
            <a:r>
              <a:rPr lang="en-US" sz="1400" dirty="0">
                <a:solidFill>
                  <a:schemeClr val="accent1">
                    <a:lumMod val="50000"/>
                  </a:schemeClr>
                </a:solidFill>
              </a:rPr>
              <a:t>Train r2 and </a:t>
            </a:r>
            <a:r>
              <a:rPr lang="en-US" sz="1400" dirty="0" err="1">
                <a:solidFill>
                  <a:schemeClr val="accent1">
                    <a:lumMod val="50000"/>
                  </a:schemeClr>
                </a:solidFill>
              </a:rPr>
              <a:t>adj</a:t>
            </a:r>
            <a:r>
              <a:rPr lang="en-US" sz="1400" dirty="0">
                <a:solidFill>
                  <a:schemeClr val="accent1">
                    <a:lumMod val="50000"/>
                  </a:schemeClr>
                </a:solidFill>
              </a:rPr>
              <a:t> r2</a:t>
            </a:r>
          </a:p>
          <a:p>
            <a:endParaRPr lang="en-US" dirty="0"/>
          </a:p>
        </p:txBody>
      </p:sp>
    </p:spTree>
    <p:extLst>
      <p:ext uri="{BB962C8B-B14F-4D97-AF65-F5344CB8AC3E}">
        <p14:creationId xmlns:p14="http://schemas.microsoft.com/office/powerpoint/2010/main" val="2024259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B31545A-3530-4AE0-86A3-10CDD256C5A1}"/>
              </a:ext>
            </a:extLst>
          </p:cNvPr>
          <p:cNvSpPr/>
          <p:nvPr/>
        </p:nvSpPr>
        <p:spPr>
          <a:xfrm>
            <a:off x="9864549" y="0"/>
            <a:ext cx="2327451" cy="9555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ext Placeholder 1">
            <a:extLst>
              <a:ext uri="{FF2B5EF4-FFF2-40B4-BE49-F238E27FC236}">
                <a16:creationId xmlns:a16="http://schemas.microsoft.com/office/drawing/2014/main" id="{2CDADDC5-7BFE-413A-BA1B-3ED24D81732C}"/>
              </a:ext>
            </a:extLst>
          </p:cNvPr>
          <p:cNvSpPr>
            <a:spLocks noGrp="1"/>
          </p:cNvSpPr>
          <p:nvPr>
            <p:ph type="body" sz="quarter" idx="25"/>
          </p:nvPr>
        </p:nvSpPr>
        <p:spPr>
          <a:xfrm>
            <a:off x="779646" y="222686"/>
            <a:ext cx="10395285" cy="719138"/>
          </a:xfrm>
        </p:spPr>
        <p:txBody>
          <a:bodyPr/>
          <a:lstStyle/>
          <a:p>
            <a:r>
              <a:rPr lang="en-US" sz="2000" dirty="0"/>
              <a:t>Learnings: Model6 Performance(Classification-Logistic-No Tuning-No Smote)- 02-04-2019</a:t>
            </a:r>
            <a:endParaRPr lang="en-US" dirty="0"/>
          </a:p>
        </p:txBody>
      </p:sp>
      <p:sp>
        <p:nvSpPr>
          <p:cNvPr id="17" name="Rectangle 16">
            <a:extLst>
              <a:ext uri="{FF2B5EF4-FFF2-40B4-BE49-F238E27FC236}">
                <a16:creationId xmlns:a16="http://schemas.microsoft.com/office/drawing/2014/main" id="{0BE3F043-3C61-EB44-B823-C0537A773A4D}"/>
              </a:ext>
            </a:extLst>
          </p:cNvPr>
          <p:cNvSpPr/>
          <p:nvPr/>
        </p:nvSpPr>
        <p:spPr>
          <a:xfrm>
            <a:off x="2092532" y="1133466"/>
            <a:ext cx="7696863" cy="276999"/>
          </a:xfrm>
          <a:prstGeom prst="rect">
            <a:avLst/>
          </a:prstGeom>
          <a:noFill/>
        </p:spPr>
        <p:txBody>
          <a:bodyPr wrap="square" rtlCol="0">
            <a:spAutoFit/>
          </a:bodyPr>
          <a:lstStyle/>
          <a:p>
            <a:pPr defTabSz="457200">
              <a:spcAft>
                <a:spcPts val="600"/>
              </a:spcAft>
              <a:defRPr/>
            </a:pPr>
            <a:endParaRPr lang="en-US" sz="1200" dirty="0">
              <a:solidFill>
                <a:srgbClr val="000000"/>
              </a:solidFill>
              <a:latin typeface="Arial"/>
            </a:endParaRPr>
          </a:p>
        </p:txBody>
      </p:sp>
      <p:sp>
        <p:nvSpPr>
          <p:cNvPr id="23" name="Rectangle 22">
            <a:extLst>
              <a:ext uri="{FF2B5EF4-FFF2-40B4-BE49-F238E27FC236}">
                <a16:creationId xmlns:a16="http://schemas.microsoft.com/office/drawing/2014/main" id="{0D85E183-AEDB-47A6-ADC4-729B02E3466D}"/>
              </a:ext>
            </a:extLst>
          </p:cNvPr>
          <p:cNvSpPr/>
          <p:nvPr/>
        </p:nvSpPr>
        <p:spPr>
          <a:xfrm>
            <a:off x="2080773" y="5659777"/>
            <a:ext cx="8014907" cy="461665"/>
          </a:xfrm>
          <a:prstGeom prst="rect">
            <a:avLst/>
          </a:prstGeom>
          <a:noFill/>
        </p:spPr>
        <p:txBody>
          <a:bodyPr wrap="square" rtlCol="0">
            <a:spAutoFit/>
          </a:bodyPr>
          <a:lstStyle/>
          <a:p>
            <a:pPr defTabSz="457200">
              <a:defRPr/>
            </a:pPr>
            <a:r>
              <a:rPr lang="en-US" sz="1200" i="1" dirty="0">
                <a:solidFill>
                  <a:srgbClr val="000000"/>
                </a:solidFill>
                <a:latin typeface="Arial"/>
              </a:rPr>
              <a:t>It is normal for the percentages to drop during the validation test because the data (in terms of variance, mean, etc.) is different from what the model has seen, and this particular observed gap is within acceptable values.</a:t>
            </a:r>
          </a:p>
        </p:txBody>
      </p:sp>
      <p:sp>
        <p:nvSpPr>
          <p:cNvPr id="25" name="Rectangle 1">
            <a:extLst>
              <a:ext uri="{FF2B5EF4-FFF2-40B4-BE49-F238E27FC236}">
                <a16:creationId xmlns:a16="http://schemas.microsoft.com/office/drawing/2014/main" id="{13F883B8-2C74-4C9C-A7BF-1E7F55C730A6}"/>
              </a:ext>
            </a:extLst>
          </p:cNvPr>
          <p:cNvSpPr>
            <a:spLocks noChangeArrowheads="1"/>
          </p:cNvSpPr>
          <p:nvPr/>
        </p:nvSpPr>
        <p:spPr bwMode="auto">
          <a:xfrm>
            <a:off x="1630667" y="6422431"/>
            <a:ext cx="3083690" cy="21544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rtlCol="0">
            <a:spAutoFit/>
          </a:bodyPr>
          <a:lstStyle/>
          <a:p>
            <a:pPr defTabSz="457200">
              <a:defRPr/>
            </a:pPr>
            <a:endParaRPr lang="en-US" sz="800" dirty="0">
              <a:solidFill>
                <a:srgbClr val="000000"/>
              </a:solidFill>
              <a:latin typeface="Arial"/>
            </a:endParaRPr>
          </a:p>
        </p:txBody>
      </p:sp>
      <p:sp>
        <p:nvSpPr>
          <p:cNvPr id="35" name="Rectangle 1">
            <a:extLst>
              <a:ext uri="{FF2B5EF4-FFF2-40B4-BE49-F238E27FC236}">
                <a16:creationId xmlns:a16="http://schemas.microsoft.com/office/drawing/2014/main" id="{63D93C83-E0DC-4522-AC06-005DB731DBDA}"/>
              </a:ext>
            </a:extLst>
          </p:cNvPr>
          <p:cNvSpPr>
            <a:spLocks noChangeArrowheads="1"/>
          </p:cNvSpPr>
          <p:nvPr/>
        </p:nvSpPr>
        <p:spPr bwMode="auto">
          <a:xfrm>
            <a:off x="4784652" y="6422431"/>
            <a:ext cx="5858875" cy="21544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rtlCol="0">
            <a:spAutoFit/>
          </a:bodyPr>
          <a:lstStyle/>
          <a:p>
            <a:pPr defTabSz="457200">
              <a:defRPr/>
            </a:pPr>
            <a:endParaRPr lang="en-US" altLang="en-US" sz="800" dirty="0">
              <a:solidFill>
                <a:srgbClr val="000000"/>
              </a:solidFill>
              <a:latin typeface="Arial"/>
            </a:endParaRPr>
          </a:p>
        </p:txBody>
      </p:sp>
      <p:sp>
        <p:nvSpPr>
          <p:cNvPr id="3" name="Rectangle 2">
            <a:extLst>
              <a:ext uri="{FF2B5EF4-FFF2-40B4-BE49-F238E27FC236}">
                <a16:creationId xmlns:a16="http://schemas.microsoft.com/office/drawing/2014/main" id="{C02E9AA7-EAED-415B-9397-AF91C816F3D3}"/>
              </a:ext>
            </a:extLst>
          </p:cNvPr>
          <p:cNvSpPr/>
          <p:nvPr/>
        </p:nvSpPr>
        <p:spPr>
          <a:xfrm>
            <a:off x="1894788" y="3094223"/>
            <a:ext cx="9605912" cy="646331"/>
          </a:xfrm>
          <a:prstGeom prst="rect">
            <a:avLst/>
          </a:prstGeom>
        </p:spPr>
        <p:txBody>
          <a:bodyPr wrap="square">
            <a:spAutoFit/>
          </a:bodyPr>
          <a:lstStyle/>
          <a:p>
            <a:pPr defTabSz="457200">
              <a:defRPr/>
            </a:pPr>
            <a:endParaRPr lang="en-US" sz="1200" b="1" i="1" dirty="0">
              <a:solidFill>
                <a:srgbClr val="0070AB"/>
              </a:solidFill>
              <a:latin typeface="Arial"/>
            </a:endParaRPr>
          </a:p>
          <a:p>
            <a:pPr defTabSz="457200">
              <a:defRPr/>
            </a:pPr>
            <a:endParaRPr lang="en-US" sz="1200" b="1" i="1" dirty="0">
              <a:solidFill>
                <a:srgbClr val="0070AB"/>
              </a:solidFill>
              <a:latin typeface="Arial"/>
            </a:endParaRPr>
          </a:p>
          <a:p>
            <a:pPr defTabSz="457200">
              <a:defRPr/>
            </a:pPr>
            <a:r>
              <a:rPr lang="en-US" sz="1200" b="1" i="1" dirty="0">
                <a:solidFill>
                  <a:srgbClr val="0070AB"/>
                </a:solidFill>
                <a:latin typeface="Arial"/>
              </a:rPr>
              <a:t>	</a:t>
            </a:r>
            <a:endParaRPr lang="en-US" b="1" i="1" dirty="0">
              <a:solidFill>
                <a:srgbClr val="0070AB"/>
              </a:solidFill>
            </a:endParaRPr>
          </a:p>
        </p:txBody>
      </p:sp>
      <p:sp>
        <p:nvSpPr>
          <p:cNvPr id="7" name="TextBox 6">
            <a:extLst>
              <a:ext uri="{FF2B5EF4-FFF2-40B4-BE49-F238E27FC236}">
                <a16:creationId xmlns:a16="http://schemas.microsoft.com/office/drawing/2014/main" id="{B93143BD-6C58-46AC-B2CF-465B338D89FB}"/>
              </a:ext>
            </a:extLst>
          </p:cNvPr>
          <p:cNvSpPr txBox="1"/>
          <p:nvPr/>
        </p:nvSpPr>
        <p:spPr>
          <a:xfrm>
            <a:off x="480767" y="1410465"/>
            <a:ext cx="2743200" cy="307777"/>
          </a:xfrm>
          <a:prstGeom prst="rect">
            <a:avLst/>
          </a:prstGeom>
          <a:noFill/>
        </p:spPr>
        <p:txBody>
          <a:bodyPr wrap="square" rtlCol="0">
            <a:spAutoFit/>
          </a:bodyPr>
          <a:lstStyle/>
          <a:p>
            <a:r>
              <a:rPr lang="en-US" sz="1400" dirty="0">
                <a:solidFill>
                  <a:schemeClr val="accent1">
                    <a:lumMod val="50000"/>
                  </a:schemeClr>
                </a:solidFill>
              </a:rPr>
              <a:t>Test</a:t>
            </a:r>
          </a:p>
        </p:txBody>
      </p:sp>
      <p:sp>
        <p:nvSpPr>
          <p:cNvPr id="10" name="TextBox 9">
            <a:extLst>
              <a:ext uri="{FF2B5EF4-FFF2-40B4-BE49-F238E27FC236}">
                <a16:creationId xmlns:a16="http://schemas.microsoft.com/office/drawing/2014/main" id="{1F4FE070-981A-41AC-9575-0A316A2926D9}"/>
              </a:ext>
            </a:extLst>
          </p:cNvPr>
          <p:cNvSpPr txBox="1"/>
          <p:nvPr/>
        </p:nvSpPr>
        <p:spPr>
          <a:xfrm>
            <a:off x="4416963" y="1363175"/>
            <a:ext cx="1903259" cy="307777"/>
          </a:xfrm>
          <a:prstGeom prst="rect">
            <a:avLst/>
          </a:prstGeom>
          <a:noFill/>
        </p:spPr>
        <p:txBody>
          <a:bodyPr wrap="square" rtlCol="0">
            <a:spAutoFit/>
          </a:bodyPr>
          <a:lstStyle/>
          <a:p>
            <a:r>
              <a:rPr lang="en-US" sz="1400" dirty="0">
                <a:solidFill>
                  <a:schemeClr val="accent1">
                    <a:lumMod val="50000"/>
                  </a:schemeClr>
                </a:solidFill>
              </a:rPr>
              <a:t>Train</a:t>
            </a:r>
          </a:p>
        </p:txBody>
      </p:sp>
      <p:sp>
        <p:nvSpPr>
          <p:cNvPr id="18" name="TextBox 17">
            <a:extLst>
              <a:ext uri="{FF2B5EF4-FFF2-40B4-BE49-F238E27FC236}">
                <a16:creationId xmlns:a16="http://schemas.microsoft.com/office/drawing/2014/main" id="{1B2866DC-3201-45BA-B500-D8819ABFD22B}"/>
              </a:ext>
            </a:extLst>
          </p:cNvPr>
          <p:cNvSpPr txBox="1"/>
          <p:nvPr/>
        </p:nvSpPr>
        <p:spPr>
          <a:xfrm>
            <a:off x="8305972" y="1313686"/>
            <a:ext cx="1324125" cy="307777"/>
          </a:xfrm>
          <a:prstGeom prst="rect">
            <a:avLst/>
          </a:prstGeom>
          <a:noFill/>
        </p:spPr>
        <p:txBody>
          <a:bodyPr wrap="square" rtlCol="0">
            <a:spAutoFit/>
          </a:bodyPr>
          <a:lstStyle/>
          <a:p>
            <a:r>
              <a:rPr lang="en-US" sz="1400" dirty="0">
                <a:solidFill>
                  <a:schemeClr val="accent1">
                    <a:lumMod val="50000"/>
                  </a:schemeClr>
                </a:solidFill>
              </a:rPr>
              <a:t>Test</a:t>
            </a:r>
          </a:p>
        </p:txBody>
      </p:sp>
      <p:sp>
        <p:nvSpPr>
          <p:cNvPr id="21" name="TextBox 20">
            <a:extLst>
              <a:ext uri="{FF2B5EF4-FFF2-40B4-BE49-F238E27FC236}">
                <a16:creationId xmlns:a16="http://schemas.microsoft.com/office/drawing/2014/main" id="{5EE477B2-6BB2-44EB-A44B-9065578FD72F}"/>
              </a:ext>
            </a:extLst>
          </p:cNvPr>
          <p:cNvSpPr txBox="1"/>
          <p:nvPr/>
        </p:nvSpPr>
        <p:spPr>
          <a:xfrm>
            <a:off x="444707" y="3472710"/>
            <a:ext cx="1819373" cy="307777"/>
          </a:xfrm>
          <a:prstGeom prst="rect">
            <a:avLst/>
          </a:prstGeom>
          <a:noFill/>
        </p:spPr>
        <p:txBody>
          <a:bodyPr wrap="square" rtlCol="0">
            <a:spAutoFit/>
          </a:bodyPr>
          <a:lstStyle/>
          <a:p>
            <a:r>
              <a:rPr lang="en-US" sz="1400" dirty="0">
                <a:solidFill>
                  <a:schemeClr val="accent1">
                    <a:lumMod val="50000"/>
                  </a:schemeClr>
                </a:solidFill>
              </a:rPr>
              <a:t>Train</a:t>
            </a:r>
          </a:p>
        </p:txBody>
      </p:sp>
      <p:pic>
        <p:nvPicPr>
          <p:cNvPr id="30" name="Picture 29">
            <a:extLst>
              <a:ext uri="{FF2B5EF4-FFF2-40B4-BE49-F238E27FC236}">
                <a16:creationId xmlns:a16="http://schemas.microsoft.com/office/drawing/2014/main" id="{5D141DF2-A8BB-402D-8A81-64D4ABF6ED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681" y="2019231"/>
            <a:ext cx="3448785" cy="1101595"/>
          </a:xfrm>
          <a:prstGeom prst="rect">
            <a:avLst/>
          </a:prstGeom>
        </p:spPr>
      </p:pic>
      <p:pic>
        <p:nvPicPr>
          <p:cNvPr id="32" name="Picture 31">
            <a:extLst>
              <a:ext uri="{FF2B5EF4-FFF2-40B4-BE49-F238E27FC236}">
                <a16:creationId xmlns:a16="http://schemas.microsoft.com/office/drawing/2014/main" id="{80F21CFA-4D76-4DF7-90EF-60EC357029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4089" y="1711454"/>
            <a:ext cx="2333625" cy="1657350"/>
          </a:xfrm>
          <a:prstGeom prst="rect">
            <a:avLst/>
          </a:prstGeom>
        </p:spPr>
      </p:pic>
      <p:pic>
        <p:nvPicPr>
          <p:cNvPr id="34" name="Picture 33">
            <a:extLst>
              <a:ext uri="{FF2B5EF4-FFF2-40B4-BE49-F238E27FC236}">
                <a16:creationId xmlns:a16="http://schemas.microsoft.com/office/drawing/2014/main" id="{78FCB312-6E2D-4C33-99BB-2FF26E7257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5418" y="2012350"/>
            <a:ext cx="3387221" cy="1089224"/>
          </a:xfrm>
          <a:prstGeom prst="rect">
            <a:avLst/>
          </a:prstGeom>
        </p:spPr>
      </p:pic>
      <p:pic>
        <p:nvPicPr>
          <p:cNvPr id="37" name="Picture 36">
            <a:extLst>
              <a:ext uri="{FF2B5EF4-FFF2-40B4-BE49-F238E27FC236}">
                <a16:creationId xmlns:a16="http://schemas.microsoft.com/office/drawing/2014/main" id="{E81A31C5-C7A3-4142-9814-28EDCAF5A0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9148" y="3770209"/>
            <a:ext cx="2286000" cy="1552575"/>
          </a:xfrm>
          <a:prstGeom prst="rect">
            <a:avLst/>
          </a:prstGeom>
        </p:spPr>
      </p:pic>
    </p:spTree>
    <p:extLst>
      <p:ext uri="{BB962C8B-B14F-4D97-AF65-F5344CB8AC3E}">
        <p14:creationId xmlns:p14="http://schemas.microsoft.com/office/powerpoint/2010/main" val="5139789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Template MVW">
  <a:themeElements>
    <a:clrScheme name="MVColors">
      <a:dk1>
        <a:srgbClr val="7ACCC8"/>
      </a:dk1>
      <a:lt1>
        <a:srgbClr val="C9C1B8"/>
      </a:lt1>
      <a:dk2>
        <a:srgbClr val="0096D6"/>
      </a:dk2>
      <a:lt2>
        <a:srgbClr val="FFFFFF"/>
      </a:lt2>
      <a:accent1>
        <a:srgbClr val="0070AB"/>
      </a:accent1>
      <a:accent2>
        <a:srgbClr val="E36F1E"/>
      </a:accent2>
      <a:accent3>
        <a:srgbClr val="FFCF01"/>
      </a:accent3>
      <a:accent4>
        <a:srgbClr val="FFFFFF"/>
      </a:accent4>
      <a:accent5>
        <a:srgbClr val="FFFFFF"/>
      </a:accent5>
      <a:accent6>
        <a:srgbClr val="FFFFFF"/>
      </a:accent6>
      <a:hlink>
        <a:srgbClr val="FFFFFF"/>
      </a:hlink>
      <a:folHlink>
        <a:srgbClr val="FFFF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388</TotalTime>
  <Words>1230</Words>
  <Application>Microsoft Office PowerPoint</Application>
  <PresentationFormat>Widescreen</PresentationFormat>
  <Paragraphs>230</Paragraphs>
  <Slides>11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9" baseType="lpstr">
      <vt:lpstr>Arial</vt:lpstr>
      <vt:lpstr>Calibri</vt:lpstr>
      <vt:lpstr>Courier New</vt:lpstr>
      <vt:lpstr>Verdana</vt:lpstr>
      <vt:lpstr>Wingdings</vt:lpstr>
      <vt:lpstr>ヒラギノ角ゴ Pro W3</vt:lpstr>
      <vt:lpstr>1_Template MVW</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Thimmareddy, Sreekantha</dc:creator>
  <cp:lastModifiedBy>Administrator</cp:lastModifiedBy>
  <cp:revision>85</cp:revision>
  <dcterms:created xsi:type="dcterms:W3CDTF">2019-03-25T04:48:21Z</dcterms:created>
  <dcterms:modified xsi:type="dcterms:W3CDTF">2019-04-02T14:35:28Z</dcterms:modified>
</cp:coreProperties>
</file>