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" Type="http://schemas.openxmlformats.org/officeDocument/2006/relationships/image" Target="../media/image3.jpg"/><Relationship Id="rId16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439" y="3600553"/>
            <a:ext cx="2086389" cy="19966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3229" y="2078760"/>
            <a:ext cx="6603157" cy="530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8807" y="1669721"/>
            <a:ext cx="656844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FD01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1081" y="6229105"/>
            <a:ext cx="362687" cy="34399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2814" y="5877635"/>
            <a:ext cx="889893" cy="1271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1159" y="2968654"/>
            <a:ext cx="501032" cy="5234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7342" y="2243278"/>
            <a:ext cx="362687" cy="35147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6374" y="1626335"/>
            <a:ext cx="6666721" cy="25051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0298" y="1588945"/>
            <a:ext cx="343992" cy="22434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1252" y="2366666"/>
            <a:ext cx="228081" cy="2392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1252" y="3050913"/>
            <a:ext cx="228081" cy="2392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1252" y="3735159"/>
            <a:ext cx="228081" cy="2392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1252" y="4748442"/>
            <a:ext cx="228081" cy="2392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29630" y="2258235"/>
            <a:ext cx="2153691" cy="3066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47448" y="5301820"/>
            <a:ext cx="1581617" cy="36642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48793" y="2882656"/>
            <a:ext cx="347731" cy="34399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374498" y="4460535"/>
            <a:ext cx="874937" cy="25051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70760" y="5223300"/>
            <a:ext cx="194430" cy="25051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778706" y="2426492"/>
            <a:ext cx="336514" cy="13460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86106" y="5260692"/>
            <a:ext cx="239299" cy="4112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872182" y="5361645"/>
            <a:ext cx="265472" cy="1046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FD01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FD01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FD01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6825" y="1390539"/>
            <a:ext cx="6255384" cy="504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FD01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81455" algn="l"/>
              </a:tabLst>
            </a:pPr>
            <a:r>
              <a:rPr sz="6150" spc="-345" dirty="0">
                <a:solidFill>
                  <a:srgbClr val="FD0000"/>
                </a:solidFill>
                <a:latin typeface="Arial MT"/>
                <a:cs typeface="Arial MT"/>
              </a:rPr>
              <a:t>Ca</a:t>
            </a:r>
            <a:r>
              <a:rPr sz="6150" dirty="0">
                <a:solidFill>
                  <a:srgbClr val="FD0000"/>
                </a:solidFill>
                <a:latin typeface="Arial MT"/>
                <a:cs typeface="Arial MT"/>
              </a:rPr>
              <a:t>	</a:t>
            </a:r>
            <a:r>
              <a:rPr sz="6150" spc="295" dirty="0">
                <a:solidFill>
                  <a:srgbClr val="FD0000"/>
                </a:solidFill>
                <a:latin typeface="Arial MT"/>
                <a:cs typeface="Arial MT"/>
              </a:rPr>
              <a:t>stone</a:t>
            </a:r>
            <a:r>
              <a:rPr sz="6150" spc="484" dirty="0">
                <a:solidFill>
                  <a:srgbClr val="FD0000"/>
                </a:solidFill>
                <a:latin typeface="Arial MT"/>
                <a:cs typeface="Arial MT"/>
              </a:rPr>
              <a:t> </a:t>
            </a:r>
            <a:r>
              <a:rPr sz="6150" spc="250" dirty="0">
                <a:solidFill>
                  <a:srgbClr val="FD0000"/>
                </a:solidFill>
                <a:latin typeface="Arial MT"/>
                <a:cs typeface="Arial MT"/>
              </a:rPr>
              <a:t>Proiect</a:t>
            </a:r>
            <a:endParaRPr sz="6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8647" y="2921057"/>
            <a:ext cx="3907154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10" dirty="0">
                <a:solidFill>
                  <a:srgbClr val="165082"/>
                </a:solidFill>
                <a:latin typeface="Calibri"/>
                <a:cs typeface="Calibri"/>
              </a:rPr>
              <a:t>Airbnb</a:t>
            </a:r>
            <a:r>
              <a:rPr sz="3050" spc="-155" dirty="0">
                <a:solidFill>
                  <a:srgbClr val="165082"/>
                </a:solidFill>
                <a:latin typeface="Calibri"/>
                <a:cs typeface="Calibri"/>
              </a:rPr>
              <a:t> </a:t>
            </a:r>
            <a:r>
              <a:rPr sz="3050" spc="-20" dirty="0">
                <a:solidFill>
                  <a:srgbClr val="1F4D79"/>
                </a:solidFill>
                <a:latin typeface="Calibri"/>
                <a:cs typeface="Calibri"/>
              </a:rPr>
              <a:t>Bookings</a:t>
            </a:r>
            <a:r>
              <a:rPr sz="3050" spc="-45" dirty="0">
                <a:solidFill>
                  <a:srgbClr val="1F4D79"/>
                </a:solidFill>
                <a:latin typeface="Calibri"/>
                <a:cs typeface="Calibri"/>
              </a:rPr>
              <a:t> </a:t>
            </a:r>
            <a:r>
              <a:rPr sz="3050" spc="-10" dirty="0">
                <a:solidFill>
                  <a:srgbClr val="214B80"/>
                </a:solidFill>
                <a:latin typeface="Calibri"/>
                <a:cs typeface="Calibri"/>
              </a:rPr>
              <a:t>Analysis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20" dirty="0">
                <a:solidFill>
                  <a:srgbClr val="F70300"/>
                </a:solidFill>
              </a:rPr>
              <a:t>About</a:t>
            </a:r>
            <a:r>
              <a:rPr spc="225" dirty="0">
                <a:solidFill>
                  <a:srgbClr val="F70300"/>
                </a:solidFill>
              </a:rPr>
              <a:t> </a:t>
            </a:r>
            <a:r>
              <a:rPr spc="135" dirty="0">
                <a:solidFill>
                  <a:srgbClr val="FD0001"/>
                </a:solidFill>
              </a:rPr>
              <a:t>the</a:t>
            </a:r>
            <a:r>
              <a:rPr spc="130" dirty="0">
                <a:solidFill>
                  <a:srgbClr val="FD0001"/>
                </a:solidFill>
              </a:rPr>
              <a:t> </a:t>
            </a:r>
            <a:r>
              <a:rPr spc="150" dirty="0"/>
              <a:t>Dataset</a:t>
            </a:r>
            <a:r>
              <a:rPr spc="355" dirty="0"/>
              <a:t> </a:t>
            </a:r>
            <a:r>
              <a:rPr spc="105" dirty="0">
                <a:solidFill>
                  <a:srgbClr val="FB0500"/>
                </a:solidFill>
              </a:rPr>
              <a:t>-</a:t>
            </a:r>
            <a:r>
              <a:rPr spc="245" dirty="0">
                <a:solidFill>
                  <a:srgbClr val="FB0500"/>
                </a:solidFill>
              </a:rPr>
              <a:t> </a:t>
            </a:r>
            <a:r>
              <a:rPr spc="120" dirty="0"/>
              <a:t>Airbnb</a:t>
            </a:r>
            <a:r>
              <a:rPr spc="254" dirty="0"/>
              <a:t> </a:t>
            </a:r>
            <a:r>
              <a:rPr spc="100" dirty="0"/>
              <a:t>Bookin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1869" y="2326548"/>
            <a:ext cx="5053965" cy="5340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5080">
              <a:lnSpc>
                <a:spcPts val="1939"/>
              </a:lnSpc>
              <a:spcBef>
                <a:spcPts val="265"/>
              </a:spcBef>
            </a:pPr>
            <a:r>
              <a:rPr sz="1700" spc="-25" dirty="0">
                <a:latin typeface="Calibri"/>
                <a:cs typeface="Calibri"/>
              </a:rPr>
              <a:t>This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Airbnb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dataset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contains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49,000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observations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from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New </a:t>
            </a:r>
            <a:r>
              <a:rPr sz="1700" spc="-30" dirty="0">
                <a:latin typeface="Calibri"/>
                <a:cs typeface="Calibri"/>
              </a:rPr>
              <a:t>York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70" dirty="0">
                <a:latin typeface="Calibri"/>
                <a:cs typeface="Calibri"/>
              </a:rPr>
              <a:t>,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with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16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columns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817" y="3018272"/>
            <a:ext cx="4947920" cy="5340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175">
              <a:lnSpc>
                <a:spcPts val="1939"/>
              </a:lnSpc>
              <a:spcBef>
                <a:spcPts val="265"/>
              </a:spcBef>
            </a:pPr>
            <a:r>
              <a:rPr sz="1700" spc="-35" dirty="0">
                <a:latin typeface="Calibri"/>
                <a:cs typeface="Calibri"/>
              </a:rPr>
              <a:t>The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Data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includes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both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categorical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numeric</a:t>
            </a:r>
            <a:r>
              <a:rPr sz="1700" spc="-10" dirty="0">
                <a:latin typeface="Calibri"/>
                <a:cs typeface="Calibri"/>
              </a:rPr>
              <a:t> values, </a:t>
            </a:r>
            <a:r>
              <a:rPr sz="1700" spc="-35" dirty="0">
                <a:latin typeface="Calibri"/>
                <a:cs typeface="Calibri"/>
              </a:rPr>
              <a:t>providing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diverse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range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information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about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listings.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6151" y="3255078"/>
            <a:ext cx="6921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125" dirty="0">
                <a:latin typeface="Calibri"/>
                <a:cs typeface="Calibri"/>
              </a:rPr>
              <a:t>®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1735" y="3265049"/>
            <a:ext cx="53149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4650" algn="l"/>
              </a:tabLst>
            </a:pPr>
            <a:r>
              <a:rPr sz="1700" spc="-420" dirty="0">
                <a:latin typeface="Calibri"/>
                <a:cs typeface="Calibri"/>
              </a:rPr>
              <a:t>“</a:t>
            </a:r>
            <a:r>
              <a:rPr sz="1700" dirty="0">
                <a:latin typeface="Calibri"/>
                <a:cs typeface="Calibri"/>
              </a:rPr>
              <a:t>	‘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409" dirty="0">
                <a:solidFill>
                  <a:srgbClr val="161616"/>
                </a:solidFill>
                <a:latin typeface="Calibri"/>
                <a:cs typeface="Calibri"/>
              </a:rPr>
              <a:t>“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3817" y="3706257"/>
            <a:ext cx="5314315" cy="7886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3175">
              <a:lnSpc>
                <a:spcPts val="1970"/>
              </a:lnSpc>
              <a:spcBef>
                <a:spcPts val="240"/>
              </a:spcBef>
            </a:pPr>
            <a:r>
              <a:rPr sz="1700" spc="-20" dirty="0">
                <a:latin typeface="Calibri"/>
                <a:cs typeface="Calibri"/>
              </a:rPr>
              <a:t>This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Dataset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may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be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useful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for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analyzing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trends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patterns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spc="-20" dirty="0">
                <a:latin typeface="Calibri"/>
                <a:cs typeface="Calibri"/>
              </a:rPr>
              <a:t>the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Airbnb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55" dirty="0">
                <a:latin typeface="Calibri"/>
                <a:cs typeface="Calibri"/>
              </a:rPr>
              <a:t>market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New</a:t>
            </a:r>
            <a:r>
              <a:rPr sz="1700" spc="-55" dirty="0">
                <a:latin typeface="Calibri"/>
                <a:cs typeface="Calibri"/>
              </a:rPr>
              <a:t> York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also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gain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insights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into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the </a:t>
            </a:r>
            <a:r>
              <a:rPr sz="1700" spc="-50" dirty="0">
                <a:latin typeface="Calibri"/>
                <a:cs typeface="Calibri"/>
              </a:rPr>
              <a:t>preferences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behavior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of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Airbnb </a:t>
            </a:r>
            <a:r>
              <a:rPr sz="1700" spc="-30" dirty="0">
                <a:latin typeface="Calibri"/>
                <a:cs typeface="Calibri"/>
              </a:rPr>
              <a:t>users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the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4314" y="4700844"/>
            <a:ext cx="5044440" cy="10350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5080">
              <a:lnSpc>
                <a:spcPct val="96200"/>
              </a:lnSpc>
              <a:spcBef>
                <a:spcPts val="195"/>
              </a:spcBef>
            </a:pPr>
            <a:r>
              <a:rPr sz="1700" spc="-30" dirty="0">
                <a:latin typeface="Calibri"/>
                <a:cs typeface="Calibri"/>
              </a:rPr>
              <a:t>This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dataset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contains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information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about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Airbnb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bookings</a:t>
            </a:r>
            <a:r>
              <a:rPr sz="1700" spc="-25" dirty="0">
                <a:latin typeface="Calibri"/>
                <a:cs typeface="Calibri"/>
              </a:rPr>
              <a:t> in </a:t>
            </a:r>
            <a:r>
              <a:rPr sz="1700" spc="-40" dirty="0">
                <a:latin typeface="Calibri"/>
                <a:cs typeface="Calibri"/>
              </a:rPr>
              <a:t>New</a:t>
            </a:r>
            <a:r>
              <a:rPr sz="1700" spc="-60" dirty="0">
                <a:latin typeface="Calibri"/>
                <a:cs typeface="Calibri"/>
              </a:rPr>
              <a:t> York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City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2019. By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analyzing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this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data, </a:t>
            </a:r>
            <a:r>
              <a:rPr sz="1700" spc="-40" dirty="0">
                <a:latin typeface="Calibri"/>
                <a:cs typeface="Calibri"/>
              </a:rPr>
              <a:t>you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may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be </a:t>
            </a:r>
            <a:r>
              <a:rPr sz="1700" spc="-10" dirty="0">
                <a:latin typeface="Calibri"/>
                <a:cs typeface="Calibri"/>
              </a:rPr>
              <a:t>able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to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understand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the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trends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-45" dirty="0">
                <a:latin typeface="Calibri"/>
                <a:cs typeface="Calibri"/>
              </a:rPr>
              <a:t> patterns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Airbnb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use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in </a:t>
            </a:r>
            <a:r>
              <a:rPr sz="1700" spc="-40" dirty="0">
                <a:latin typeface="Calibri"/>
                <a:cs typeface="Calibri"/>
              </a:rPr>
              <a:t>the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NYC.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9508" y="4001642"/>
            <a:ext cx="62166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latin typeface="Calibri"/>
                <a:cs typeface="Calibri"/>
              </a:rPr>
              <a:t>fa</a:t>
            </a:r>
            <a:r>
              <a:rPr sz="500" spc="35" dirty="0">
                <a:latin typeface="Calibri"/>
                <a:cs typeface="Calibri"/>
              </a:rPr>
              <a:t> </a:t>
            </a:r>
            <a:r>
              <a:rPr sz="500" dirty="0">
                <a:latin typeface="Calibri"/>
                <a:cs typeface="Calibri"/>
              </a:rPr>
              <a:t>r</a:t>
            </a:r>
            <a:r>
              <a:rPr sz="500" spc="55" dirty="0">
                <a:latin typeface="Calibri"/>
                <a:cs typeface="Calibri"/>
              </a:rPr>
              <a:t> </a:t>
            </a:r>
            <a:r>
              <a:rPr sz="500" dirty="0">
                <a:latin typeface="Calibri"/>
                <a:cs typeface="Calibri"/>
              </a:rPr>
              <a:t>h</a:t>
            </a:r>
            <a:r>
              <a:rPr sz="500" spc="-35" dirty="0">
                <a:latin typeface="Calibri"/>
                <a:cs typeface="Calibri"/>
              </a:rPr>
              <a:t> </a:t>
            </a:r>
            <a:r>
              <a:rPr sz="500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500" spc="-2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500" dirty="0">
                <a:solidFill>
                  <a:srgbClr val="181818"/>
                </a:solidFill>
                <a:latin typeface="Calibri"/>
                <a:cs typeface="Calibri"/>
              </a:rPr>
              <a:t>s</a:t>
            </a:r>
            <a:r>
              <a:rPr sz="500" spc="-6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500" dirty="0">
                <a:latin typeface="Calibri"/>
                <a:cs typeface="Calibri"/>
              </a:rPr>
              <a:t>L</a:t>
            </a:r>
            <a:r>
              <a:rPr sz="500" spc="105" dirty="0">
                <a:latin typeface="Calibri"/>
                <a:cs typeface="Calibri"/>
              </a:rPr>
              <a:t> </a:t>
            </a:r>
            <a:r>
              <a:rPr sz="500" spc="60" dirty="0">
                <a:latin typeface="Calibri"/>
                <a:cs typeface="Calibri"/>
              </a:rPr>
              <a:t>App</a:t>
            </a:r>
            <a:r>
              <a:rPr sz="500" spc="-30" dirty="0">
                <a:latin typeface="Calibri"/>
                <a:cs typeface="Calibri"/>
              </a:rPr>
              <a:t> </a:t>
            </a:r>
            <a:r>
              <a:rPr sz="500" spc="50" dirty="0">
                <a:latin typeface="Calibri"/>
                <a:cs typeface="Calibri"/>
              </a:rPr>
              <a:t>rova</a:t>
            </a:r>
            <a:r>
              <a:rPr sz="500" spc="50" dirty="0">
                <a:solidFill>
                  <a:srgbClr val="2A2A2A"/>
                </a:solidFill>
                <a:latin typeface="Calibri"/>
                <a:cs typeface="Calibri"/>
              </a:rPr>
              <a:t>I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3422" y="5205616"/>
            <a:ext cx="270510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55" dirty="0">
                <a:latin typeface="Calibri"/>
                <a:cs typeface="Calibri"/>
              </a:rPr>
              <a:t>Review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5900" y="5205616"/>
            <a:ext cx="7429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40" dirty="0">
                <a:solidFill>
                  <a:srgbClr val="00082D"/>
                </a:solidFill>
                <a:latin typeface="Calibri"/>
                <a:cs typeface="Calibri"/>
              </a:rPr>
              <a:t>A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4545" y="5205616"/>
            <a:ext cx="78740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50" dirty="0">
                <a:solidFill>
                  <a:srgbClr val="002142"/>
                </a:solidFill>
                <a:latin typeface="Calibri"/>
                <a:cs typeface="Calibri"/>
              </a:rPr>
              <a:t>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34443" y="3652663"/>
            <a:ext cx="518795" cy="100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" spc="-20" dirty="0">
                <a:latin typeface="Calibri"/>
                <a:cs typeface="Calibri"/>
              </a:rPr>
              <a:t>Ha</a:t>
            </a:r>
            <a:r>
              <a:rPr sz="500" spc="185" dirty="0">
                <a:latin typeface="Calibri"/>
                <a:cs typeface="Calibri"/>
              </a:rPr>
              <a:t> </a:t>
            </a:r>
            <a:r>
              <a:rPr sz="500" dirty="0">
                <a:solidFill>
                  <a:srgbClr val="111111"/>
                </a:solidFill>
                <a:latin typeface="Calibri"/>
                <a:cs typeface="Calibri"/>
              </a:rPr>
              <a:t>s</a:t>
            </a:r>
            <a:r>
              <a:rPr sz="500" spc="-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500" dirty="0">
                <a:latin typeface="Calibri"/>
                <a:cs typeface="Calibri"/>
              </a:rPr>
              <a:t>t</a:t>
            </a:r>
            <a:r>
              <a:rPr sz="500" spc="50" dirty="0">
                <a:latin typeface="Calibri"/>
                <a:cs typeface="Calibri"/>
              </a:rPr>
              <a:t> </a:t>
            </a:r>
            <a:r>
              <a:rPr sz="50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500" spc="-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500" dirty="0">
                <a:latin typeface="Calibri"/>
                <a:cs typeface="Calibri"/>
              </a:rPr>
              <a:t>p</a:t>
            </a:r>
            <a:r>
              <a:rPr sz="500" spc="-25" dirty="0">
                <a:latin typeface="Calibri"/>
                <a:cs typeface="Calibri"/>
              </a:rPr>
              <a:t> </a:t>
            </a:r>
            <a:r>
              <a:rPr sz="500" dirty="0">
                <a:solidFill>
                  <a:srgbClr val="1C1C1C"/>
                </a:solidFill>
                <a:latin typeface="Calibri"/>
                <a:cs typeface="Calibri"/>
              </a:rPr>
              <a:t>p</a:t>
            </a:r>
            <a:r>
              <a:rPr sz="500" spc="-1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500" spc="50" dirty="0">
                <a:latin typeface="Calibri"/>
                <a:cs typeface="Calibri"/>
              </a:rPr>
              <a:t>roval</a:t>
            </a:r>
            <a:endParaRPr sz="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466" y="1280860"/>
            <a:ext cx="5403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indent="-161925">
              <a:lnSpc>
                <a:spcPct val="100000"/>
              </a:lnSpc>
              <a:spcBef>
                <a:spcPts val="95"/>
              </a:spcBef>
              <a:buClr>
                <a:srgbClr val="FB0101"/>
              </a:buClr>
              <a:buSzPct val="83928"/>
              <a:buChar char="•"/>
              <a:tabLst>
                <a:tab pos="162560" algn="l"/>
                <a:tab pos="5389880" algn="l"/>
              </a:tabLst>
            </a:pPr>
            <a:r>
              <a:rPr sz="2800" u="heavy" spc="85" dirty="0">
                <a:solidFill>
                  <a:srgbClr val="F60307"/>
                </a:solidFill>
                <a:uFill>
                  <a:solidFill>
                    <a:srgbClr val="E80803"/>
                  </a:solidFill>
                </a:uFill>
                <a:latin typeface="Calibri"/>
                <a:cs typeface="Calibri"/>
              </a:rPr>
              <a:t>Understand</a:t>
            </a:r>
            <a:r>
              <a:rPr sz="2800" u="heavy" spc="355" dirty="0">
                <a:solidFill>
                  <a:srgbClr val="F60307"/>
                </a:solidFill>
                <a:uFill>
                  <a:solidFill>
                    <a:srgbClr val="E80803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95" dirty="0">
                <a:solidFill>
                  <a:srgbClr val="F60108"/>
                </a:solidFill>
                <a:uFill>
                  <a:solidFill>
                    <a:srgbClr val="E80803"/>
                  </a:solidFill>
                </a:uFill>
                <a:latin typeface="Calibri"/>
                <a:cs typeface="Calibri"/>
              </a:rPr>
              <a:t>The</a:t>
            </a:r>
            <a:r>
              <a:rPr sz="2800" u="heavy" spc="170" dirty="0">
                <a:solidFill>
                  <a:srgbClr val="F60108"/>
                </a:solidFill>
                <a:uFill>
                  <a:solidFill>
                    <a:srgbClr val="E80803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95" dirty="0">
                <a:solidFill>
                  <a:srgbClr val="FD0001"/>
                </a:solidFill>
                <a:uFill>
                  <a:solidFill>
                    <a:srgbClr val="E80803"/>
                  </a:solidFill>
                </a:uFill>
                <a:latin typeface="Calibri"/>
                <a:cs typeface="Calibri"/>
              </a:rPr>
              <a:t>Given</a:t>
            </a:r>
            <a:r>
              <a:rPr sz="2800" u="heavy" spc="190" dirty="0">
                <a:solidFill>
                  <a:srgbClr val="FD0001"/>
                </a:solidFill>
                <a:uFill>
                  <a:solidFill>
                    <a:srgbClr val="E80803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100" dirty="0">
                <a:solidFill>
                  <a:srgbClr val="F90300"/>
                </a:solidFill>
                <a:uFill>
                  <a:solidFill>
                    <a:srgbClr val="E80803"/>
                  </a:solidFill>
                </a:uFill>
                <a:latin typeface="Calibri"/>
                <a:cs typeface="Calibri"/>
              </a:rPr>
              <a:t>Variables</a:t>
            </a:r>
            <a:r>
              <a:rPr sz="2800" u="heavy" dirty="0">
                <a:solidFill>
                  <a:srgbClr val="F90300"/>
                </a:solidFill>
                <a:uFill>
                  <a:solidFill>
                    <a:srgbClr val="E80803"/>
                  </a:solidFill>
                </a:uFill>
                <a:latin typeface="Calibri"/>
                <a:cs typeface="Calibri"/>
              </a:rPr>
              <a:t>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5278" y="1985048"/>
            <a:ext cx="9010015" cy="40938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500" spc="55" dirty="0">
                <a:latin typeface="Calibri"/>
                <a:cs typeface="Calibri"/>
              </a:rPr>
              <a:t>Listing_id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10" dirty="0">
                <a:latin typeface="Calibri"/>
                <a:cs typeface="Calibri"/>
              </a:rPr>
              <a:t> This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unique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identifier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 </a:t>
            </a:r>
            <a:r>
              <a:rPr sz="1500" spc="-20" dirty="0">
                <a:latin typeface="Calibri"/>
                <a:cs typeface="Calibri"/>
              </a:rPr>
              <a:t>listing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dataset.</a:t>
            </a:r>
            <a:endParaRPr sz="1500">
              <a:latin typeface="Calibri"/>
              <a:cs typeface="Calibri"/>
            </a:endParaRPr>
          </a:p>
          <a:p>
            <a:pPr marL="19685" marR="2049780" indent="-7620">
              <a:lnSpc>
                <a:spcPct val="119400"/>
              </a:lnSpc>
            </a:pPr>
            <a:r>
              <a:rPr sz="1500" spc="60" dirty="0">
                <a:latin typeface="Calibri"/>
                <a:cs typeface="Calibri"/>
              </a:rPr>
              <a:t>Listing_name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name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title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listing,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appears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Airbnb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website. </a:t>
            </a:r>
            <a:r>
              <a:rPr sz="1500" spc="60" dirty="0">
                <a:latin typeface="Calibri"/>
                <a:cs typeface="Calibri"/>
              </a:rPr>
              <a:t>Host_id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10" dirty="0">
                <a:latin typeface="Calibri"/>
                <a:cs typeface="Calibri"/>
              </a:rPr>
              <a:t> This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unique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identifier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each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host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dataset.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500" spc="65" dirty="0">
                <a:latin typeface="Calibri"/>
                <a:cs typeface="Calibri"/>
              </a:rPr>
              <a:t>Host_name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name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host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appears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Airbnb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website.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500" spc="75" dirty="0">
                <a:latin typeface="Calibri"/>
                <a:cs typeface="Calibri"/>
              </a:rPr>
              <a:t>Neighbourhood_group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grouping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neighborhoods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New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York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City,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Manhattan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Brooklyn.</a:t>
            </a:r>
            <a:endParaRPr sz="1500">
              <a:latin typeface="Calibri"/>
              <a:cs typeface="Calibri"/>
            </a:endParaRPr>
          </a:p>
          <a:p>
            <a:pPr marL="19685" marR="2662555">
              <a:lnSpc>
                <a:spcPct val="122700"/>
              </a:lnSpc>
              <a:spcBef>
                <a:spcPts val="114"/>
              </a:spcBef>
            </a:pPr>
            <a:r>
              <a:rPr sz="1500" spc="65" dirty="0">
                <a:latin typeface="Calibri"/>
                <a:cs typeface="Calibri"/>
              </a:rPr>
              <a:t>Neighbourhood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specific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neighborhood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which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listing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located. </a:t>
            </a:r>
            <a:r>
              <a:rPr sz="1500" spc="60" dirty="0">
                <a:latin typeface="Calibri"/>
                <a:cs typeface="Calibri"/>
              </a:rPr>
              <a:t>Latitude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geographic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latitude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listing.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500" spc="60" dirty="0">
                <a:latin typeface="Calibri"/>
                <a:cs typeface="Calibri"/>
              </a:rPr>
              <a:t>Longitude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geographic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longitude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listing.</a:t>
            </a:r>
            <a:endParaRPr sz="1500">
              <a:latin typeface="Calibri"/>
              <a:cs typeface="Calibri"/>
            </a:endParaRPr>
          </a:p>
          <a:p>
            <a:pPr marL="19685" marR="5080" indent="-7620">
              <a:lnSpc>
                <a:spcPts val="2210"/>
              </a:lnSpc>
              <a:spcBef>
                <a:spcPts val="20"/>
              </a:spcBef>
            </a:pPr>
            <a:r>
              <a:rPr sz="1500" spc="70" dirty="0">
                <a:latin typeface="Calibri"/>
                <a:cs typeface="Calibri"/>
              </a:rPr>
              <a:t>Room_type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type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room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property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offered,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entire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home,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private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room,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shared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room. </a:t>
            </a:r>
            <a:r>
              <a:rPr sz="1500" spc="60" dirty="0">
                <a:latin typeface="Calibri"/>
                <a:cs typeface="Calibri"/>
              </a:rPr>
              <a:t>Price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This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nightly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price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 the</a:t>
            </a:r>
            <a:r>
              <a:rPr sz="1500" spc="-20" dirty="0">
                <a:latin typeface="Calibri"/>
                <a:cs typeface="Calibri"/>
              </a:rPr>
              <a:t> listing,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dollars.</a:t>
            </a:r>
            <a:endParaRPr sz="15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60"/>
              </a:spcBef>
            </a:pPr>
            <a:r>
              <a:rPr sz="1500" spc="80" dirty="0">
                <a:latin typeface="Calibri"/>
                <a:cs typeface="Calibri"/>
              </a:rPr>
              <a:t>Minimum_nights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minimum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number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nights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guest </a:t>
            </a:r>
            <a:r>
              <a:rPr sz="1500" spc="-20" dirty="0">
                <a:latin typeface="Calibri"/>
                <a:cs typeface="Calibri"/>
              </a:rPr>
              <a:t>must </a:t>
            </a:r>
            <a:r>
              <a:rPr sz="1500" spc="-25" dirty="0">
                <a:latin typeface="Calibri"/>
                <a:cs typeface="Calibri"/>
              </a:rPr>
              <a:t>stay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listing.</a:t>
            </a:r>
            <a:endParaRPr sz="1500">
              <a:latin typeface="Calibri"/>
              <a:cs typeface="Calibri"/>
            </a:endParaRPr>
          </a:p>
          <a:p>
            <a:pPr marL="12700" marR="1446530" indent="10795">
              <a:lnSpc>
                <a:spcPct val="113700"/>
              </a:lnSpc>
              <a:spcBef>
                <a:spcPts val="105"/>
              </a:spcBef>
            </a:pPr>
            <a:r>
              <a:rPr sz="1500" spc="45" dirty="0">
                <a:latin typeface="Calibri"/>
                <a:cs typeface="Calibri"/>
              </a:rPr>
              <a:t>Total_reviews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total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number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reviews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received. </a:t>
            </a:r>
            <a:r>
              <a:rPr sz="1500" spc="75" dirty="0">
                <a:latin typeface="Calibri"/>
                <a:cs typeface="Calibri"/>
              </a:rPr>
              <a:t>Reviews_per_month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average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number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reviews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listing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receives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month. </a:t>
            </a:r>
            <a:r>
              <a:rPr sz="1500" spc="60" dirty="0">
                <a:latin typeface="Calibri"/>
                <a:cs typeface="Calibri"/>
              </a:rPr>
              <a:t>Host_listings_count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total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number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listings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host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Airbnb.</a:t>
            </a:r>
            <a:endParaRPr sz="15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345"/>
              </a:spcBef>
            </a:pPr>
            <a:r>
              <a:rPr sz="1500" spc="65" dirty="0">
                <a:latin typeface="Calibri"/>
                <a:cs typeface="Calibri"/>
              </a:rPr>
              <a:t>AvaiIability_365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number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days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next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365</a:t>
            </a:r>
            <a:r>
              <a:rPr sz="1500" spc="-20" dirty="0">
                <a:latin typeface="Calibri"/>
                <a:cs typeface="Calibri"/>
              </a:rPr>
              <a:t> days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listing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available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booking.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 MT</vt:lpstr>
      <vt:lpstr>Calibri</vt:lpstr>
      <vt:lpstr>Office Theme</vt:lpstr>
      <vt:lpstr>Ca stone Proiect</vt:lpstr>
      <vt:lpstr>About the Dataset - Airbnb Bookin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 singh</dc:creator>
  <cp:lastModifiedBy>sandeep singh</cp:lastModifiedBy>
  <cp:revision>1</cp:revision>
  <dcterms:created xsi:type="dcterms:W3CDTF">2025-04-23T06:48:07Z</dcterms:created>
  <dcterms:modified xsi:type="dcterms:W3CDTF">2025-04-23T06:48:40Z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Producer">
    <vt:lpwstr>FPDF 1.84</vt:lpwstr>
  </property>
  <property fmtid="{D5CDD505-2E9C-101B-9397-08002B2CF9AE}" pid="4" name="LastSaved">
    <vt:filetime>2023-01-21T00:00:00Z</vt:filetime>
  </property>
</Properties>
</file>