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BDA979-9A4D-4851-BDBB-F2D6313AAC2A}" type="datetimeFigureOut">
              <a:rPr lang="en-US" smtClean="0"/>
              <a:t>6/21/2023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0FF608-E55B-4883-969F-E5CEF1B68DCB}" type="slidenum">
              <a:rPr lang="en-US" smtClean="0"/>
              <a:t>‹#›</a:t>
            </a:fld>
            <a:endParaRPr lang="en-US"/>
          </a:p>
        </p:txBody>
      </p:sp>
    </p:spTree>
    <p:extLst>
      <p:ext uri="{BB962C8B-B14F-4D97-AF65-F5344CB8AC3E}">
        <p14:creationId xmlns:p14="http://schemas.microsoft.com/office/powerpoint/2010/main" val="2152106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12F4040-C638-47DD-81D0-1FC90473B69B}" type="slidenum">
              <a:rPr lang="en-US" smtClean="0"/>
              <a:t>26</a:t>
            </a:fld>
            <a:endParaRPr lang="en-US"/>
          </a:p>
        </p:txBody>
      </p:sp>
    </p:spTree>
    <p:extLst>
      <p:ext uri="{BB962C8B-B14F-4D97-AF65-F5344CB8AC3E}">
        <p14:creationId xmlns:p14="http://schemas.microsoft.com/office/powerpoint/2010/main" val="2237051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B1DB3E-503E-4223-9A07-D0EE32B66B76}" type="datetimeFigureOut">
              <a:rPr lang="en-US" smtClean="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2F106D-DBF7-4A16-BBB7-4B91275DC49C}" type="slidenum">
              <a:rPr lang="en-US" smtClean="0"/>
              <a:t>‹#›</a:t>
            </a:fld>
            <a:endParaRPr lang="en-US"/>
          </a:p>
        </p:txBody>
      </p:sp>
    </p:spTree>
    <p:extLst>
      <p:ext uri="{BB962C8B-B14F-4D97-AF65-F5344CB8AC3E}">
        <p14:creationId xmlns:p14="http://schemas.microsoft.com/office/powerpoint/2010/main" val="3297677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B1DB3E-503E-4223-9A07-D0EE32B66B76}" type="datetimeFigureOut">
              <a:rPr lang="en-US" smtClean="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2F106D-DBF7-4A16-BBB7-4B91275DC49C}" type="slidenum">
              <a:rPr lang="en-US" smtClean="0"/>
              <a:t>‹#›</a:t>
            </a:fld>
            <a:endParaRPr lang="en-US"/>
          </a:p>
        </p:txBody>
      </p:sp>
    </p:spTree>
    <p:extLst>
      <p:ext uri="{BB962C8B-B14F-4D97-AF65-F5344CB8AC3E}">
        <p14:creationId xmlns:p14="http://schemas.microsoft.com/office/powerpoint/2010/main" val="1945390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B1DB3E-503E-4223-9A07-D0EE32B66B76}" type="datetimeFigureOut">
              <a:rPr lang="en-US" smtClean="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2F106D-DBF7-4A16-BBB7-4B91275DC49C}" type="slidenum">
              <a:rPr lang="en-US" smtClean="0"/>
              <a:t>‹#›</a:t>
            </a:fld>
            <a:endParaRPr lang="en-US"/>
          </a:p>
        </p:txBody>
      </p:sp>
    </p:spTree>
    <p:extLst>
      <p:ext uri="{BB962C8B-B14F-4D97-AF65-F5344CB8AC3E}">
        <p14:creationId xmlns:p14="http://schemas.microsoft.com/office/powerpoint/2010/main" val="3690983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B1DB3E-503E-4223-9A07-D0EE32B66B76}" type="datetimeFigureOut">
              <a:rPr lang="en-US" smtClean="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2F106D-DBF7-4A16-BBB7-4B91275DC49C}" type="slidenum">
              <a:rPr lang="en-US" smtClean="0"/>
              <a:t>‹#›</a:t>
            </a:fld>
            <a:endParaRPr lang="en-US"/>
          </a:p>
        </p:txBody>
      </p:sp>
    </p:spTree>
    <p:extLst>
      <p:ext uri="{BB962C8B-B14F-4D97-AF65-F5344CB8AC3E}">
        <p14:creationId xmlns:p14="http://schemas.microsoft.com/office/powerpoint/2010/main" val="643144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B1DB3E-503E-4223-9A07-D0EE32B66B76}" type="datetimeFigureOut">
              <a:rPr lang="en-US" smtClean="0"/>
              <a:t>6/21/2023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2F106D-DBF7-4A16-BBB7-4B91275DC49C}" type="slidenum">
              <a:rPr lang="en-US" smtClean="0"/>
              <a:t>‹#›</a:t>
            </a:fld>
            <a:endParaRPr lang="en-US"/>
          </a:p>
        </p:txBody>
      </p:sp>
    </p:spTree>
    <p:extLst>
      <p:ext uri="{BB962C8B-B14F-4D97-AF65-F5344CB8AC3E}">
        <p14:creationId xmlns:p14="http://schemas.microsoft.com/office/powerpoint/2010/main" val="1746613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B1DB3E-503E-4223-9A07-D0EE32B66B76}" type="datetimeFigureOut">
              <a:rPr lang="en-US" smtClean="0"/>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2F106D-DBF7-4A16-BBB7-4B91275DC49C}" type="slidenum">
              <a:rPr lang="en-US" smtClean="0"/>
              <a:t>‹#›</a:t>
            </a:fld>
            <a:endParaRPr lang="en-US"/>
          </a:p>
        </p:txBody>
      </p:sp>
    </p:spTree>
    <p:extLst>
      <p:ext uri="{BB962C8B-B14F-4D97-AF65-F5344CB8AC3E}">
        <p14:creationId xmlns:p14="http://schemas.microsoft.com/office/powerpoint/2010/main" val="3771702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B1DB3E-503E-4223-9A07-D0EE32B66B76}" type="datetimeFigureOut">
              <a:rPr lang="en-US" smtClean="0"/>
              <a:t>6/21/2023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2F106D-DBF7-4A16-BBB7-4B91275DC49C}" type="slidenum">
              <a:rPr lang="en-US" smtClean="0"/>
              <a:t>‹#›</a:t>
            </a:fld>
            <a:endParaRPr lang="en-US"/>
          </a:p>
        </p:txBody>
      </p:sp>
    </p:spTree>
    <p:extLst>
      <p:ext uri="{BB962C8B-B14F-4D97-AF65-F5344CB8AC3E}">
        <p14:creationId xmlns:p14="http://schemas.microsoft.com/office/powerpoint/2010/main" val="727030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B1DB3E-503E-4223-9A07-D0EE32B66B76}" type="datetimeFigureOut">
              <a:rPr lang="en-US" smtClean="0"/>
              <a:t>6/21/2023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2F106D-DBF7-4A16-BBB7-4B91275DC49C}" type="slidenum">
              <a:rPr lang="en-US" smtClean="0"/>
              <a:t>‹#›</a:t>
            </a:fld>
            <a:endParaRPr lang="en-US"/>
          </a:p>
        </p:txBody>
      </p:sp>
    </p:spTree>
    <p:extLst>
      <p:ext uri="{BB962C8B-B14F-4D97-AF65-F5344CB8AC3E}">
        <p14:creationId xmlns:p14="http://schemas.microsoft.com/office/powerpoint/2010/main" val="1173798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B1DB3E-503E-4223-9A07-D0EE32B66B76}" type="datetimeFigureOut">
              <a:rPr lang="en-US" smtClean="0"/>
              <a:t>6/21/2023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2F106D-DBF7-4A16-BBB7-4B91275DC49C}" type="slidenum">
              <a:rPr lang="en-US" smtClean="0"/>
              <a:t>‹#›</a:t>
            </a:fld>
            <a:endParaRPr lang="en-US"/>
          </a:p>
        </p:txBody>
      </p:sp>
    </p:spTree>
    <p:extLst>
      <p:ext uri="{BB962C8B-B14F-4D97-AF65-F5344CB8AC3E}">
        <p14:creationId xmlns:p14="http://schemas.microsoft.com/office/powerpoint/2010/main" val="1899746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B1DB3E-503E-4223-9A07-D0EE32B66B76}" type="datetimeFigureOut">
              <a:rPr lang="en-US" smtClean="0"/>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2F106D-DBF7-4A16-BBB7-4B91275DC49C}" type="slidenum">
              <a:rPr lang="en-US" smtClean="0"/>
              <a:t>‹#›</a:t>
            </a:fld>
            <a:endParaRPr lang="en-US"/>
          </a:p>
        </p:txBody>
      </p:sp>
    </p:spTree>
    <p:extLst>
      <p:ext uri="{BB962C8B-B14F-4D97-AF65-F5344CB8AC3E}">
        <p14:creationId xmlns:p14="http://schemas.microsoft.com/office/powerpoint/2010/main" val="241797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B1DB3E-503E-4223-9A07-D0EE32B66B76}" type="datetimeFigureOut">
              <a:rPr lang="en-US" smtClean="0"/>
              <a:t>6/21/2023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2F106D-DBF7-4A16-BBB7-4B91275DC49C}" type="slidenum">
              <a:rPr lang="en-US" smtClean="0"/>
              <a:t>‹#›</a:t>
            </a:fld>
            <a:endParaRPr lang="en-US"/>
          </a:p>
        </p:txBody>
      </p:sp>
    </p:spTree>
    <p:extLst>
      <p:ext uri="{BB962C8B-B14F-4D97-AF65-F5344CB8AC3E}">
        <p14:creationId xmlns:p14="http://schemas.microsoft.com/office/powerpoint/2010/main" val="502466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B1DB3E-503E-4223-9A07-D0EE32B66B76}" type="datetimeFigureOut">
              <a:rPr lang="en-US" smtClean="0"/>
              <a:t>6/21/2023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2F106D-DBF7-4A16-BBB7-4B91275DC49C}" type="slidenum">
              <a:rPr lang="en-US" smtClean="0"/>
              <a:t>‹#›</a:t>
            </a:fld>
            <a:endParaRPr lang="en-US"/>
          </a:p>
        </p:txBody>
      </p:sp>
    </p:spTree>
    <p:extLst>
      <p:ext uri="{BB962C8B-B14F-4D97-AF65-F5344CB8AC3E}">
        <p14:creationId xmlns:p14="http://schemas.microsoft.com/office/powerpoint/2010/main" val="3487013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Box 3"/>
          <p:cNvSpPr txBox="1">
            <a:spLocks noChangeArrowheads="1"/>
          </p:cNvSpPr>
          <p:nvPr/>
        </p:nvSpPr>
        <p:spPr bwMode="auto">
          <a:xfrm>
            <a:off x="2143133" y="3867150"/>
            <a:ext cx="9144000" cy="40229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spcBef>
                <a:spcPct val="0"/>
              </a:spcBef>
              <a:buClrTx/>
            </a:pPr>
            <a:r>
              <a:rPr lang="en-US" altLang="en-US" sz="2000" b="1" dirty="0">
                <a:solidFill>
                  <a:srgbClr val="681417"/>
                </a:solidFill>
                <a:latin typeface="Times New Roman" panose="02020603050405020304" pitchFamily="18" charset="0"/>
                <a:cs typeface="Times New Roman" panose="02020603050405020304" pitchFamily="18" charset="0"/>
              </a:rPr>
              <a:t>&lt;Name of the Students&gt; </a:t>
            </a:r>
          </a:p>
        </p:txBody>
      </p:sp>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2892054" y="2035175"/>
            <a:ext cx="8001000" cy="1831975"/>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endParaRPr lang="en-US" sz="3600" b="1" dirty="0">
              <a:solidFill>
                <a:schemeClr val="accent2">
                  <a:lumMod val="75000"/>
                </a:schemeClr>
              </a:solidFill>
            </a:endParaRPr>
          </a:p>
          <a:p>
            <a:pPr algn="ctr"/>
            <a:r>
              <a:rPr lang="en-US" sz="3600" b="1" dirty="0">
                <a:solidFill>
                  <a:schemeClr val="accent2">
                    <a:lumMod val="75000"/>
                  </a:schemeClr>
                </a:solidFill>
              </a:rPr>
              <a:t>TRANSFER LEARNING-BASED OBJECT DETECTION BY USING CONVOLUTIONAL NEURAL NETWORKS</a:t>
            </a:r>
          </a:p>
          <a:p>
            <a:pPr algn="ctr"/>
            <a:endParaRPr lang="en-US" sz="3600" b="1" dirty="0">
              <a:solidFill>
                <a:schemeClr val="accent2">
                  <a:lumMod val="75000"/>
                </a:schemeClr>
              </a:solidFill>
            </a:endParaRPr>
          </a:p>
        </p:txBody>
      </p:sp>
      <p:sp>
        <p:nvSpPr>
          <p:cNvPr id="19" name="Rounded Rectangle 1"/>
          <p:cNvSpPr>
            <a:spLocks noChangeArrowheads="1"/>
          </p:cNvSpPr>
          <p:nvPr/>
        </p:nvSpPr>
        <p:spPr bwMode="auto">
          <a:xfrm>
            <a:off x="1414470" y="92075"/>
            <a:ext cx="6786555" cy="1005205"/>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a:t>
            </a:r>
            <a:r>
              <a:rPr lang="en-US" altLang="en-US" sz="2400" b="1" dirty="0" smtClean="0">
                <a:solidFill>
                  <a:schemeClr val="tx1"/>
                </a:solidFill>
                <a:latin typeface="Times New Roman" panose="02020603050405020304" pitchFamily="18" charset="0"/>
                <a:cs typeface="Times New Roman" panose="02020603050405020304" pitchFamily="18" charset="0"/>
              </a:rPr>
              <a:t>Python</a:t>
            </a:r>
            <a:endParaRPr lang="en-US" altLang="en-US" sz="2400" b="1" dirty="0">
              <a:solidFill>
                <a:schemeClr val="tx1"/>
              </a:solidFill>
              <a:latin typeface="Times New Roman" panose="02020603050405020304" pitchFamily="18" charset="0"/>
              <a:cs typeface="Times New Roman" panose="02020603050405020304" pitchFamily="18" charset="0"/>
            </a:endParaRP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Artificial Intelligence</a:t>
            </a: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753733" y="54610"/>
            <a:ext cx="1400175" cy="465455"/>
          </a:xfrm>
          <a:prstGeom prst="rect">
            <a:avLst/>
          </a:prstGeom>
        </p:spPr>
      </p:pic>
    </p:spTree>
    <p:extLst>
      <p:ext uri="{BB962C8B-B14F-4D97-AF65-F5344CB8AC3E}">
        <p14:creationId xmlns:p14="http://schemas.microsoft.com/office/powerpoint/2010/main" val="36514116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691BA666-3D94-41B6-BDDB-B52A51EF2747}"/>
              </a:ext>
            </a:extLst>
          </p:cNvPr>
          <p:cNvSpPr>
            <a:spLocks noGrp="1"/>
          </p:cNvSpPr>
          <p:nvPr>
            <p:ph type="title"/>
          </p:nvPr>
        </p:nvSpPr>
        <p:spPr>
          <a:xfrm>
            <a:off x="1514752" y="282916"/>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3837563" y="923361"/>
            <a:ext cx="4266063" cy="4556860"/>
          </a:xfrm>
          <a:prstGeom prst="rect">
            <a:avLst/>
          </a:prstGeom>
        </p:spPr>
      </p:pic>
      <p:sp>
        <p:nvSpPr>
          <p:cNvPr id="6" name="TextBox 5"/>
          <p:cNvSpPr txBox="1"/>
          <p:nvPr/>
        </p:nvSpPr>
        <p:spPr>
          <a:xfrm>
            <a:off x="4026090" y="5881830"/>
            <a:ext cx="4299045"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Block diagram of proposed method</a:t>
            </a:r>
            <a:endParaRPr lang="en-IN"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3" cstate="print">
            <a:extLst>
              <a:ext uri="{28A0092B-C50C-407E-A947-70E740481C1C}">
                <a14:useLocalDpi xmlns:a14="http://schemas.microsoft.com/office/drawing/2010/main" val="0"/>
              </a:ext>
            </a:extLst>
          </a:blip>
          <a:stretch>
            <a:fillRect/>
          </a:stretch>
        </p:blipFill>
        <p:spPr>
          <a:xfrm>
            <a:off x="10691243" y="20040"/>
            <a:ext cx="1400175" cy="465455"/>
          </a:xfrm>
          <a:prstGeom prst="rect">
            <a:avLst/>
          </a:prstGeom>
        </p:spPr>
      </p:pic>
    </p:spTree>
    <p:extLst>
      <p:ext uri="{BB962C8B-B14F-4D97-AF65-F5344CB8AC3E}">
        <p14:creationId xmlns:p14="http://schemas.microsoft.com/office/powerpoint/2010/main" val="2692956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03763" y="485495"/>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Advantages of Proposed 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310186" y="1460310"/>
            <a:ext cx="9498842" cy="3930556"/>
          </a:xfrm>
        </p:spPr>
        <p:txBody>
          <a:bodyPr>
            <a:noAutofit/>
          </a:bodyPr>
          <a:lstStyle/>
          <a:p>
            <a:pPr marL="0" lvl="0" indent="0" algn="just">
              <a:lnSpc>
                <a:spcPct val="150000"/>
              </a:lnSpc>
              <a:spcBef>
                <a:spcPts val="0"/>
              </a:spcBef>
              <a:buNone/>
            </a:pPr>
            <a:r>
              <a:rPr lang="en-US" sz="1700" dirty="0">
                <a:solidFill>
                  <a:schemeClr val="tx1"/>
                </a:solidFill>
                <a:latin typeface="Times New Roman" panose="02020603050405020304" pitchFamily="18" charset="0"/>
                <a:ea typeface="Calibri" panose="020F0502020204030204" pitchFamily="34" charset="0"/>
              </a:rPr>
              <a:t>•	High feature compatibility</a:t>
            </a:r>
          </a:p>
          <a:p>
            <a:pPr marL="0" lvl="0" indent="0" algn="just">
              <a:lnSpc>
                <a:spcPct val="150000"/>
              </a:lnSpc>
              <a:spcBef>
                <a:spcPts val="0"/>
              </a:spcBef>
              <a:buNone/>
            </a:pPr>
            <a:r>
              <a:rPr lang="en-US" sz="1700" dirty="0">
                <a:solidFill>
                  <a:schemeClr val="tx1"/>
                </a:solidFill>
                <a:latin typeface="Times New Roman" panose="02020603050405020304" pitchFamily="18" charset="0"/>
                <a:ea typeface="Calibri" panose="020F0502020204030204" pitchFamily="34" charset="0"/>
              </a:rPr>
              <a:t>•	Time Saving</a:t>
            </a:r>
          </a:p>
          <a:p>
            <a:pPr marL="0" lvl="0" indent="0" algn="just">
              <a:lnSpc>
                <a:spcPct val="150000"/>
              </a:lnSpc>
              <a:spcBef>
                <a:spcPts val="0"/>
              </a:spcBef>
              <a:buNone/>
            </a:pPr>
            <a:r>
              <a:rPr lang="en-US" sz="1700" dirty="0">
                <a:solidFill>
                  <a:schemeClr val="tx1"/>
                </a:solidFill>
                <a:latin typeface="Times New Roman" panose="02020603050405020304" pitchFamily="18" charset="0"/>
                <a:ea typeface="Calibri" panose="020F0502020204030204" pitchFamily="34" charset="0"/>
              </a:rPr>
              <a:t>•	Low complexities</a:t>
            </a:r>
          </a:p>
          <a:p>
            <a:pPr marL="0" lvl="0" indent="0" algn="just">
              <a:lnSpc>
                <a:spcPct val="150000"/>
              </a:lnSpc>
              <a:spcBef>
                <a:spcPts val="0"/>
              </a:spcBef>
              <a:buNone/>
            </a:pPr>
            <a:endParaRPr lang="en-US" sz="1700" dirty="0">
              <a:solidFill>
                <a:schemeClr val="tx1"/>
              </a:solidFill>
              <a:latin typeface="Times New Roman" panose="02020603050405020304" pitchFamily="18" charset="0"/>
              <a:ea typeface="Calibri" panose="020F0502020204030204" pitchFamily="34" charset="0"/>
            </a:endParaRP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691243" y="20040"/>
            <a:ext cx="1400175" cy="465455"/>
          </a:xfrm>
          <a:prstGeom prst="rect">
            <a:avLst/>
          </a:prstGeom>
        </p:spPr>
      </p:pic>
    </p:spTree>
    <p:extLst>
      <p:ext uri="{BB962C8B-B14F-4D97-AF65-F5344CB8AC3E}">
        <p14:creationId xmlns:p14="http://schemas.microsoft.com/office/powerpoint/2010/main" val="28089629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4508" y="306869"/>
            <a:ext cx="8911687" cy="1280890"/>
          </a:xfrm>
        </p:spPr>
        <p:txBody>
          <a:bodyPr>
            <a:normAutofit/>
          </a:bodyPr>
          <a:lstStyle/>
          <a:p>
            <a:r>
              <a:rPr lang="en-US" sz="2800" dirty="0" smtClean="0">
                <a:solidFill>
                  <a:schemeClr val="accent2">
                    <a:lumMod val="50000"/>
                  </a:schemeClr>
                </a:solidFill>
                <a:latin typeface="Times New Roman" panose="02020603050405020304" pitchFamily="18" charset="0"/>
                <a:cs typeface="Times New Roman" panose="02020603050405020304" pitchFamily="18" charset="0"/>
              </a:rPr>
              <a:t>Implementation</a:t>
            </a:r>
            <a:endParaRPr lang="en-IN" sz="28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84346" y="1587759"/>
            <a:ext cx="4781972" cy="3777622"/>
          </a:xfrm>
        </p:spPr>
        <p:txBody>
          <a:bodyPr/>
          <a:lstStyle/>
          <a:p>
            <a:r>
              <a:rPr lang="en-US" dirty="0" smtClean="0">
                <a:latin typeface="Times New Roman" panose="02020603050405020304" pitchFamily="18" charset="0"/>
                <a:cs typeface="Times New Roman" panose="02020603050405020304" pitchFamily="18" charset="0"/>
              </a:rPr>
              <a:t>System:                                                                     </a:t>
            </a:r>
          </a:p>
          <a:p>
            <a:pPr lvl="1"/>
            <a:r>
              <a:rPr lang="en-US" dirty="0" smtClean="0">
                <a:latin typeface="Times New Roman" panose="02020603050405020304" pitchFamily="18" charset="0"/>
                <a:cs typeface="Times New Roman" panose="02020603050405020304" pitchFamily="18" charset="0"/>
              </a:rPr>
              <a:t>Takes the data</a:t>
            </a:r>
          </a:p>
          <a:p>
            <a:pPr lvl="1"/>
            <a:r>
              <a:rPr lang="en-US" dirty="0" smtClean="0">
                <a:latin typeface="Times New Roman" panose="02020603050405020304" pitchFamily="18" charset="0"/>
                <a:cs typeface="Times New Roman" panose="02020603050405020304" pitchFamily="18" charset="0"/>
              </a:rPr>
              <a:t>Preprocessing the dataset</a:t>
            </a:r>
          </a:p>
          <a:p>
            <a:pPr lvl="1"/>
            <a:r>
              <a:rPr lang="en-US" dirty="0" smtClean="0">
                <a:latin typeface="Times New Roman" panose="02020603050405020304" pitchFamily="18" charset="0"/>
                <a:cs typeface="Times New Roman" panose="02020603050405020304" pitchFamily="18" charset="0"/>
              </a:rPr>
              <a:t>Training</a:t>
            </a:r>
            <a:endParaRPr lang="en-IN" dirty="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5111587" y="1458685"/>
            <a:ext cx="4781972"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smtClean="0">
                <a:latin typeface="Times New Roman" panose="02020603050405020304" pitchFamily="18" charset="0"/>
                <a:cs typeface="Times New Roman" panose="02020603050405020304" pitchFamily="18" charset="0"/>
              </a:rPr>
              <a:t>User:                                                                     </a:t>
            </a:r>
          </a:p>
          <a:p>
            <a:pPr lvl="1"/>
            <a:r>
              <a:rPr lang="en-US" dirty="0" smtClean="0">
                <a:latin typeface="Times New Roman" panose="02020603050405020304" pitchFamily="18" charset="0"/>
                <a:cs typeface="Times New Roman" panose="02020603050405020304" pitchFamily="18" charset="0"/>
              </a:rPr>
              <a:t>Registration</a:t>
            </a:r>
          </a:p>
          <a:p>
            <a:pPr lvl="1"/>
            <a:r>
              <a:rPr lang="en-US" dirty="0" smtClean="0">
                <a:latin typeface="Times New Roman" panose="02020603050405020304" pitchFamily="18" charset="0"/>
                <a:cs typeface="Times New Roman" panose="02020603050405020304" pitchFamily="18" charset="0"/>
              </a:rPr>
              <a:t>Login into website</a:t>
            </a:r>
          </a:p>
          <a:p>
            <a:pPr lvl="1"/>
            <a:r>
              <a:rPr lang="en-US" dirty="0" smtClean="0">
                <a:latin typeface="Times New Roman" panose="02020603050405020304" pitchFamily="18" charset="0"/>
                <a:cs typeface="Times New Roman" panose="02020603050405020304" pitchFamily="18" charset="0"/>
              </a:rPr>
              <a:t>Object detection</a:t>
            </a:r>
          </a:p>
          <a:p>
            <a:pPr lvl="1"/>
            <a:r>
              <a:rPr lang="en-US" dirty="0" smtClean="0">
                <a:latin typeface="Times New Roman" panose="02020603050405020304" pitchFamily="18" charset="0"/>
                <a:cs typeface="Times New Roman" panose="02020603050405020304" pitchFamily="18" charset="0"/>
              </a:rPr>
              <a:t>Logout</a:t>
            </a:r>
            <a:endParaRPr lang="en-IN"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3283091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9468" y="296563"/>
            <a:ext cx="8911687" cy="1280890"/>
          </a:xfrm>
        </p:spPr>
        <p:txBody>
          <a:bodyPr>
            <a:normAutofit/>
          </a:bodyPr>
          <a:lstStyle/>
          <a:p>
            <a:r>
              <a:rPr lang="en-US" sz="2800" dirty="0" smtClean="0">
                <a:latin typeface="Times New Roman" panose="02020603050405020304" pitchFamily="18" charset="0"/>
                <a:cs typeface="Times New Roman" panose="02020603050405020304" pitchFamily="18" charset="0"/>
              </a:rPr>
              <a:t>Algorithm: </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6537" y="1214651"/>
            <a:ext cx="9143549" cy="4831307"/>
          </a:xfrm>
        </p:spPr>
        <p:txBody>
          <a:bodyPr>
            <a:normAutofit fontScale="70000" lnSpcReduction="20000"/>
          </a:bodyPr>
          <a:lstStyle/>
          <a:p>
            <a:pPr marL="0" indent="0">
              <a:lnSpc>
                <a:spcPct val="150000"/>
              </a:lnSpc>
              <a:buNone/>
            </a:pPr>
            <a:r>
              <a:rPr lang="en-US" b="1" dirty="0" smtClean="0">
                <a:latin typeface="Times New Roman" panose="02020603050405020304" pitchFamily="18" charset="0"/>
                <a:cs typeface="Times New Roman" panose="02020603050405020304" pitchFamily="18" charset="0"/>
              </a:rPr>
              <a:t>CNN:</a:t>
            </a:r>
            <a:endParaRPr lang="en-US" b="1" dirty="0">
              <a:latin typeface="Times New Roman" panose="02020603050405020304" pitchFamily="18" charset="0"/>
              <a:cs typeface="Times New Roman" panose="02020603050405020304" pitchFamily="18" charset="0"/>
            </a:endParaRPr>
          </a:p>
          <a:p>
            <a:pPr>
              <a:lnSpc>
                <a:spcPct val="150000"/>
              </a:lnSpc>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deep learning, a convolutional neural network (CNN, or ConvNet) is a class of deep neural networks, most commonly applied to </a:t>
            </a:r>
            <a:r>
              <a:rPr lang="en-US" dirty="0" smtClean="0">
                <a:latin typeface="Times New Roman" panose="02020603050405020304" pitchFamily="18" charset="0"/>
                <a:cs typeface="Times New Roman" panose="02020603050405020304" pitchFamily="18" charset="0"/>
              </a:rPr>
              <a:t>analyzing </a:t>
            </a:r>
            <a:r>
              <a:rPr lang="en-US" dirty="0">
                <a:latin typeface="Times New Roman" panose="02020603050405020304" pitchFamily="18" charset="0"/>
                <a:cs typeface="Times New Roman" panose="02020603050405020304" pitchFamily="18" charset="0"/>
              </a:rPr>
              <a:t>visual imagery</a:t>
            </a:r>
            <a:r>
              <a:rPr lang="en-US" dirty="0" smtClean="0">
                <a:latin typeface="Times New Roman" panose="02020603050405020304" pitchFamily="18" charset="0"/>
                <a:cs typeface="Times New Roman" panose="02020603050405020304" pitchFamily="18" charset="0"/>
              </a:rPr>
              <a:t>.</a:t>
            </a:r>
          </a:p>
          <a:p>
            <a:pPr>
              <a:lnSpc>
                <a:spcPct val="150000"/>
              </a:lnSpc>
            </a:pPr>
            <a:r>
              <a:rPr lang="en-US" dirty="0">
                <a:latin typeface="Times New Roman" panose="02020603050405020304" pitchFamily="18" charset="0"/>
                <a:cs typeface="Times New Roman" panose="02020603050405020304" pitchFamily="18" charset="0"/>
              </a:rPr>
              <a:t>A convolutional neural network consists of an input layer, hidden layers and an output layer. In any feed-forward neural network, any middle layers are called hidden because their inputs and outputs are masked by the activation function and final convolution. In a convolutional neural network, the hidden layers include layers that perform convolutions. Typically this includes a layer that does multiplication or other dot product, and its activation function is commonly ReLU. This is followed by other convolution layers such as pooling layers, fully connected layers and normalization layers.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0228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40156" y="449827"/>
            <a:ext cx="8911687" cy="895201"/>
          </a:xfrm>
        </p:spPr>
        <p:txBody>
          <a:bodyPr>
            <a:normAutofit/>
          </a:bodyPr>
          <a:lstStyle/>
          <a:p>
            <a:r>
              <a:rPr lang="en-US" sz="2400" b="1" dirty="0">
                <a:latin typeface="Times New Roman" panose="02020603050405020304" pitchFamily="18" charset="0"/>
                <a:cs typeface="Times New Roman" panose="02020603050405020304" pitchFamily="18" charset="0"/>
              </a:rPr>
              <a:t>Hardware &amp; Software Requirements: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789052" y="1979731"/>
            <a:ext cx="4656406" cy="4714579"/>
          </a:xfrm>
        </p:spPr>
        <p:txBody>
          <a:bodyPr>
            <a:normAutofit/>
          </a:bodyPr>
          <a:lstStyle/>
          <a:p>
            <a:pPr marL="0" indent="0" algn="just">
              <a:lnSpc>
                <a:spcPct val="150000"/>
              </a:lnSpc>
              <a:spcBef>
                <a:spcPts val="0"/>
              </a:spcBef>
              <a:buNone/>
            </a:pPr>
            <a:r>
              <a:rPr lang="en-US" sz="17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H/W Configuration:</a:t>
            </a:r>
          </a:p>
          <a:p>
            <a:pPr marL="0" indent="0" algn="just">
              <a:lnSpc>
                <a:spcPct val="150000"/>
              </a:lnSpc>
              <a:spcBef>
                <a:spcPts val="0"/>
              </a:spcBef>
              <a:buNone/>
            </a:pPr>
            <a:r>
              <a:rPr lang="en-US" sz="17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Processor    </a:t>
            </a:r>
            <a:r>
              <a:rPr lang="en-US" sz="17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I3/Intel Processor</a:t>
            </a:r>
          </a:p>
          <a:p>
            <a:pPr marL="0" indent="0" algn="just">
              <a:lnSpc>
                <a:spcPct val="150000"/>
              </a:lnSpc>
              <a:spcBef>
                <a:spcPts val="0"/>
              </a:spcBef>
              <a:buNone/>
            </a:pPr>
            <a:r>
              <a:rPr lang="en-US" sz="17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Hard </a:t>
            </a:r>
            <a:r>
              <a:rPr lang="en-US" sz="1700"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Disk   -</a:t>
            </a:r>
            <a:r>
              <a:rPr lang="en-US" sz="17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160GB</a:t>
            </a:r>
          </a:p>
          <a:p>
            <a:pPr marL="0" indent="0" algn="just">
              <a:lnSpc>
                <a:spcPct val="150000"/>
              </a:lnSpc>
              <a:spcBef>
                <a:spcPts val="0"/>
              </a:spcBef>
              <a:buNone/>
            </a:pPr>
            <a:r>
              <a:rPr lang="en-US" sz="1700"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RAM	</a:t>
            </a:r>
            <a:r>
              <a:rPr lang="en-US" sz="17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700"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  8Gb</a:t>
            </a:r>
            <a:endParaRPr lang="en-US" sz="17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 xmlns:a16="http://schemas.microsoft.com/office/drawing/2014/main" id="{7C70DF6A-B090-4103-9F76-70F2E53A2FCD}"/>
              </a:ext>
            </a:extLst>
          </p:cNvPr>
          <p:cNvSpPr txBox="1"/>
          <p:nvPr/>
        </p:nvSpPr>
        <p:spPr>
          <a:xfrm>
            <a:off x="5445458" y="1979731"/>
            <a:ext cx="6059606" cy="2446824"/>
          </a:xfrm>
          <a:prstGeom prst="rect">
            <a:avLst/>
          </a:prstGeom>
          <a:noFill/>
        </p:spPr>
        <p:txBody>
          <a:bodyPr wrap="square">
            <a:spAutoFit/>
          </a:bodyPr>
          <a:lstStyle/>
          <a:p>
            <a:pPr algn="just">
              <a:lnSpc>
                <a:spcPct val="150000"/>
              </a:lnSpc>
            </a:pPr>
            <a:r>
              <a:rPr lang="en-US" sz="1700" b="1" dirty="0">
                <a:latin typeface="Times New Roman" panose="02020603050405020304" pitchFamily="18" charset="0"/>
                <a:ea typeface="Times New Roman" panose="02020603050405020304" pitchFamily="18" charset="0"/>
                <a:cs typeface="Times New Roman" panose="02020603050405020304" pitchFamily="18" charset="0"/>
              </a:rPr>
              <a:t>S/W Configuration:</a:t>
            </a:r>
          </a:p>
          <a:p>
            <a:pPr algn="just">
              <a:lnSpc>
                <a:spcPct val="150000"/>
              </a:lnSpc>
            </a:pPr>
            <a:r>
              <a:rPr lang="en-US" sz="1700" dirty="0">
                <a:latin typeface="Times New Roman" panose="02020603050405020304" pitchFamily="18" charset="0"/>
                <a:ea typeface="Times New Roman" panose="02020603050405020304" pitchFamily="18" charset="0"/>
                <a:cs typeface="Times New Roman" panose="02020603050405020304" pitchFamily="18" charset="0"/>
              </a:rPr>
              <a:t>•	Operating System       :   Windows 7/8/10	.	</a:t>
            </a:r>
          </a:p>
          <a:p>
            <a:pPr algn="just">
              <a:lnSpc>
                <a:spcPct val="150000"/>
              </a:lnSpc>
            </a:pPr>
            <a:r>
              <a:rPr lang="en-US" sz="1700" dirty="0">
                <a:latin typeface="Times New Roman" panose="02020603050405020304" pitchFamily="18" charset="0"/>
                <a:ea typeface="Times New Roman" panose="02020603050405020304" pitchFamily="18" charset="0"/>
                <a:cs typeface="Times New Roman" panose="02020603050405020304" pitchFamily="18" charset="0"/>
              </a:rPr>
              <a:t>•	Server side Script       :   HTML, CSS &amp; JS.</a:t>
            </a:r>
          </a:p>
          <a:p>
            <a:pPr algn="just">
              <a:lnSpc>
                <a:spcPct val="150000"/>
              </a:lnSpc>
            </a:pPr>
            <a:r>
              <a:rPr lang="en-US" sz="1700" dirty="0">
                <a:latin typeface="Times New Roman" panose="02020603050405020304" pitchFamily="18" charset="0"/>
                <a:ea typeface="Times New Roman" panose="02020603050405020304" pitchFamily="18" charset="0"/>
                <a:cs typeface="Times New Roman" panose="02020603050405020304" pitchFamily="18" charset="0"/>
              </a:rPr>
              <a:t>•	IDE		      :   Pycharm.</a:t>
            </a:r>
          </a:p>
          <a:p>
            <a:pPr algn="just">
              <a:lnSpc>
                <a:spcPct val="150000"/>
              </a:lnSpc>
            </a:pPr>
            <a:r>
              <a:rPr lang="en-US" sz="1700" dirty="0">
                <a:latin typeface="Times New Roman" panose="02020603050405020304" pitchFamily="18" charset="0"/>
                <a:ea typeface="Times New Roman" panose="02020603050405020304" pitchFamily="18" charset="0"/>
                <a:cs typeface="Times New Roman" panose="02020603050405020304" pitchFamily="18" charset="0"/>
              </a:rPr>
              <a:t>•	Libraries Used            :    Numpy, IO, OS, Flask, keras. </a:t>
            </a:r>
          </a:p>
          <a:p>
            <a:pPr algn="just">
              <a:lnSpc>
                <a:spcPct val="150000"/>
              </a:lnSpc>
            </a:pPr>
            <a:r>
              <a:rPr lang="en-US" sz="1700" dirty="0">
                <a:latin typeface="Times New Roman" panose="02020603050405020304" pitchFamily="18" charset="0"/>
                <a:ea typeface="Times New Roman" panose="02020603050405020304" pitchFamily="18" charset="0"/>
                <a:cs typeface="Times New Roman" panose="02020603050405020304" pitchFamily="18" charset="0"/>
              </a:rPr>
              <a:t>•	Technology                 :    Python 3.6+.</a:t>
            </a:r>
          </a:p>
        </p:txBody>
      </p:sp>
      <p:pic>
        <p:nvPicPr>
          <p:cNvPr id="9" name="Picture 8"/>
          <p:cNvPicPr/>
          <p:nvPr/>
        </p:nvPicPr>
        <p:blipFill>
          <a:blip r:embed="rId2" cstate="print">
            <a:extLst>
              <a:ext uri="{28A0092B-C50C-407E-A947-70E740481C1C}">
                <a14:useLocalDpi xmlns:a14="http://schemas.microsoft.com/office/drawing/2010/main" val="0"/>
              </a:ext>
            </a:extLst>
          </a:blip>
          <a:stretch>
            <a:fillRect/>
          </a:stretch>
        </p:blipFill>
        <p:spPr>
          <a:xfrm>
            <a:off x="10804524" y="0"/>
            <a:ext cx="1400175" cy="465455"/>
          </a:xfrm>
          <a:prstGeom prst="rect">
            <a:avLst/>
          </a:prstGeom>
        </p:spPr>
      </p:pic>
    </p:spTree>
    <p:extLst>
      <p:ext uri="{BB962C8B-B14F-4D97-AF65-F5344CB8AC3E}">
        <p14:creationId xmlns:p14="http://schemas.microsoft.com/office/powerpoint/2010/main" val="9210054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7105" y="288208"/>
            <a:ext cx="8911687" cy="1280890"/>
          </a:xfrm>
        </p:spPr>
        <p:txBody>
          <a:bodyPr>
            <a:normAutofit/>
          </a:bodyPr>
          <a:lstStyle/>
          <a:p>
            <a:r>
              <a:rPr lang="en-US" sz="2800" dirty="0" smtClean="0">
                <a:latin typeface="Times New Roman" panose="02020603050405020304" pitchFamily="18" charset="0"/>
                <a:cs typeface="Times New Roman" panose="02020603050405020304" pitchFamily="18" charset="0"/>
              </a:rPr>
              <a:t>Architecture:</a:t>
            </a:r>
            <a:endParaRPr lang="en-IN" sz="2800"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pic>
        <p:nvPicPr>
          <p:cNvPr id="4" name="Picture 3"/>
          <p:cNvPicPr/>
          <p:nvPr/>
        </p:nvPicPr>
        <p:blipFill>
          <a:blip r:embed="rId3"/>
          <a:stretch>
            <a:fillRect/>
          </a:stretch>
        </p:blipFill>
        <p:spPr>
          <a:xfrm>
            <a:off x="3102927" y="862012"/>
            <a:ext cx="5986145" cy="5133975"/>
          </a:xfrm>
          <a:prstGeom prst="rect">
            <a:avLst/>
          </a:prstGeom>
        </p:spPr>
      </p:pic>
    </p:spTree>
    <p:extLst>
      <p:ext uri="{BB962C8B-B14F-4D97-AF65-F5344CB8AC3E}">
        <p14:creationId xmlns:p14="http://schemas.microsoft.com/office/powerpoint/2010/main" val="1550031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6567" y="426913"/>
            <a:ext cx="8911687" cy="1280890"/>
          </a:xfrm>
        </p:spPr>
        <p:txBody>
          <a:bodyPr>
            <a:normAutofit/>
          </a:bodyPr>
          <a:lstStyle/>
          <a:p>
            <a:r>
              <a:rPr lang="en-US" sz="2800" dirty="0" smtClean="0">
                <a:latin typeface="Times New Roman" panose="02020603050405020304" pitchFamily="18" charset="0"/>
                <a:cs typeface="Times New Roman" panose="02020603050405020304" pitchFamily="18" charset="0"/>
              </a:rPr>
              <a:t>Use Case Diagram</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23870" y="1627749"/>
            <a:ext cx="8915400" cy="3777622"/>
          </a:xfrm>
        </p:spPr>
        <p:txBody>
          <a:bodyPr>
            <a:normAutofit fontScale="77500" lnSpcReduction="20000"/>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A use case diagram in the Unified Modeling Language (UML) is a type of behavioral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a:t>
            </a:r>
          </a:p>
          <a:p>
            <a:pPr marL="0" indent="0">
              <a:buNone/>
            </a:pPr>
            <a:endParaRPr lang="en-IN"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2530343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0804524" y="0"/>
            <a:ext cx="1400175" cy="465455"/>
          </a:xfrm>
          <a:prstGeom prst="rect">
            <a:avLst/>
          </a:prstGeom>
        </p:spPr>
      </p:pic>
      <p:sp>
        <p:nvSpPr>
          <p:cNvPr id="7" name="TextBox 6"/>
          <p:cNvSpPr txBox="1"/>
          <p:nvPr/>
        </p:nvSpPr>
        <p:spPr>
          <a:xfrm>
            <a:off x="4341863" y="5049670"/>
            <a:ext cx="3835021"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Use Case Diagram</a:t>
            </a:r>
          </a:p>
        </p:txBody>
      </p:sp>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3125337" y="1815153"/>
            <a:ext cx="5836418" cy="2825110"/>
          </a:xfrm>
          <a:prstGeom prst="rect">
            <a:avLst/>
          </a:prstGeom>
          <a:noFill/>
          <a:ln>
            <a:noFill/>
          </a:ln>
        </p:spPr>
      </p:pic>
    </p:spTree>
    <p:extLst>
      <p:ext uri="{BB962C8B-B14F-4D97-AF65-F5344CB8AC3E}">
        <p14:creationId xmlns:p14="http://schemas.microsoft.com/office/powerpoint/2010/main" val="3669404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4878" y="438000"/>
            <a:ext cx="8911687" cy="1280890"/>
          </a:xfrm>
        </p:spPr>
        <p:txBody>
          <a:bodyPr>
            <a:normAutofit/>
          </a:bodyPr>
          <a:lstStyle/>
          <a:p>
            <a:r>
              <a:rPr lang="en-IN" sz="2800" dirty="0" smtClean="0">
                <a:latin typeface="Times New Roman" panose="02020603050405020304" pitchFamily="18" charset="0"/>
                <a:cs typeface="Times New Roman" panose="02020603050405020304" pitchFamily="18" charset="0"/>
              </a:rPr>
              <a:t>Class Diagram</a:t>
            </a:r>
            <a:endParaRPr lang="en-IN" sz="28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0804524" y="0"/>
            <a:ext cx="1400175" cy="465455"/>
          </a:xfrm>
          <a:prstGeom prst="rect">
            <a:avLst/>
          </a:prstGeom>
        </p:spPr>
      </p:pic>
      <p:sp>
        <p:nvSpPr>
          <p:cNvPr id="10" name="Content Placeholder 3"/>
          <p:cNvSpPr>
            <a:spLocks noGrp="1"/>
          </p:cNvSpPr>
          <p:nvPr>
            <p:ph idx="1"/>
          </p:nvPr>
        </p:nvSpPr>
        <p:spPr>
          <a:xfrm>
            <a:off x="652559" y="1321041"/>
            <a:ext cx="9924006" cy="2765767"/>
          </a:xfrm>
        </p:spPr>
        <p:txBody>
          <a:bodyPr>
            <a:normAutofit fontScale="92500" lnSpcReduction="20000"/>
          </a:bodyPr>
          <a:lstStyle/>
          <a:p>
            <a:pPr algn="just">
              <a:lnSpc>
                <a:spcPct val="150000"/>
              </a:lnSpc>
            </a:pPr>
            <a:r>
              <a:rPr lang="en-US" dirty="0" smtClean="0">
                <a:latin typeface="Times New Roman" pitchFamily="18" charset="0"/>
                <a:cs typeface="Times New Roman" pitchFamily="18" charset="0"/>
              </a:rPr>
              <a:t>In software engineering, a class diagram in the Unified Modeling Language (UML) is a type of static structure diagram that describes the structure of a system by showing the system's classes, their attributes, operations (or methods), and the relationships among the classes. It explains which class contains information.</a:t>
            </a:r>
          </a:p>
          <a:p>
            <a:endParaRPr lang="en-US" dirty="0"/>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3308872" y="4419955"/>
            <a:ext cx="4400550" cy="1457325"/>
          </a:xfrm>
          <a:prstGeom prst="rect">
            <a:avLst/>
          </a:prstGeom>
          <a:noFill/>
          <a:ln>
            <a:noFill/>
          </a:ln>
        </p:spPr>
      </p:pic>
    </p:spTree>
    <p:extLst>
      <p:ext uri="{BB962C8B-B14F-4D97-AF65-F5344CB8AC3E}">
        <p14:creationId xmlns:p14="http://schemas.microsoft.com/office/powerpoint/2010/main" val="2946352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493" y="418836"/>
            <a:ext cx="8911687" cy="1280890"/>
          </a:xfrm>
        </p:spPr>
        <p:txBody>
          <a:bodyPr>
            <a:normAutofit/>
          </a:bodyPr>
          <a:lstStyle/>
          <a:p>
            <a:r>
              <a:rPr lang="en-US" sz="2800" dirty="0" smtClean="0">
                <a:latin typeface="Times New Roman" panose="02020603050405020304" pitchFamily="18" charset="0"/>
                <a:cs typeface="Times New Roman" panose="02020603050405020304" pitchFamily="18" charset="0"/>
              </a:rPr>
              <a:t>Sequence Diagram</a:t>
            </a:r>
            <a:endParaRPr lang="en-IN" sz="2800" dirty="0">
              <a:latin typeface="Times New Roman" panose="02020603050405020304" pitchFamily="18" charset="0"/>
              <a:cs typeface="Times New Roman" panose="02020603050405020304" pitchFamily="18" charset="0"/>
            </a:endParaRPr>
          </a:p>
        </p:txBody>
      </p:sp>
      <p:sp>
        <p:nvSpPr>
          <p:cNvPr id="5" name="Content Placeholder 3"/>
          <p:cNvSpPr>
            <a:spLocks noGrp="1"/>
          </p:cNvSpPr>
          <p:nvPr>
            <p:ph idx="1"/>
          </p:nvPr>
        </p:nvSpPr>
        <p:spPr>
          <a:xfrm>
            <a:off x="1405994" y="1373465"/>
            <a:ext cx="8915400" cy="4741817"/>
          </a:xfrm>
        </p:spPr>
        <p:txBody>
          <a:bodyPr/>
          <a:lstStyle/>
          <a:p>
            <a:pPr algn="just">
              <a:lnSpc>
                <a:spcPct val="150000"/>
              </a:lnSpc>
            </a:pPr>
            <a:r>
              <a:rPr lang="en-US" dirty="0" smtClean="0">
                <a:latin typeface="Times New Roman" pitchFamily="18" charset="0"/>
                <a:cs typeface="Times New Roman" pitchFamily="18" charset="0"/>
              </a:rPr>
              <a:t>A sequence diagram in Unified Modeling Language (UML) is a kind of interaction diagram that shows how processes operate with one another and in what order. It is a construct of a Message Sequence Chart. Sequence diagrams are sometimes called event diagrams, event scenarios, and timing diagrams.</a:t>
            </a:r>
          </a:p>
          <a:p>
            <a:endParaRPr lang="en-US" dirty="0"/>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2568780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0281" y="449827"/>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Index</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
        <p:nvSpPr>
          <p:cNvPr id="7" name="Content Placeholder 2"/>
          <p:cNvSpPr txBox="1">
            <a:spLocks/>
          </p:cNvSpPr>
          <p:nvPr/>
        </p:nvSpPr>
        <p:spPr>
          <a:xfrm>
            <a:off x="1468322" y="1471717"/>
            <a:ext cx="9163646" cy="4271554"/>
          </a:xfrm>
          <a:prstGeom prst="rect">
            <a:avLst/>
          </a:prstGeom>
        </p:spPr>
        <p:txBody>
          <a:bodyPr vert="horz" lIns="91440" tIns="45720" rIns="91440" bIns="45720" numCol="2"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000" dirty="0" smtClean="0">
                <a:latin typeface="Times New Roman" panose="02020603050405020304" pitchFamily="18" charset="0"/>
                <a:cs typeface="Times New Roman" panose="02020603050405020304" pitchFamily="18" charset="0"/>
              </a:rPr>
              <a:t>Abstract</a:t>
            </a:r>
          </a:p>
          <a:p>
            <a:r>
              <a:rPr lang="en-US" sz="2000" dirty="0" smtClean="0">
                <a:latin typeface="Times New Roman" panose="02020603050405020304" pitchFamily="18" charset="0"/>
                <a:cs typeface="Times New Roman" panose="02020603050405020304" pitchFamily="18" charset="0"/>
              </a:rPr>
              <a:t>Introduction</a:t>
            </a:r>
          </a:p>
          <a:p>
            <a:r>
              <a:rPr lang="en-US" sz="2000" dirty="0" smtClean="0">
                <a:latin typeface="Times New Roman" panose="02020603050405020304" pitchFamily="18" charset="0"/>
                <a:cs typeface="Times New Roman" panose="02020603050405020304" pitchFamily="18" charset="0"/>
              </a:rPr>
              <a:t>Literature review</a:t>
            </a:r>
          </a:p>
          <a:p>
            <a:r>
              <a:rPr lang="en-US" sz="2000" dirty="0" smtClean="0">
                <a:latin typeface="Times New Roman" panose="02020603050405020304" pitchFamily="18" charset="0"/>
                <a:cs typeface="Times New Roman" panose="02020603050405020304" pitchFamily="18" charset="0"/>
              </a:rPr>
              <a:t>Existing Method</a:t>
            </a:r>
          </a:p>
          <a:p>
            <a:r>
              <a:rPr lang="en-US" sz="2000" dirty="0" smtClean="0">
                <a:latin typeface="Times New Roman" panose="02020603050405020304" pitchFamily="18" charset="0"/>
                <a:cs typeface="Times New Roman" panose="02020603050405020304" pitchFamily="18" charset="0"/>
              </a:rPr>
              <a:t>Drawbacks</a:t>
            </a:r>
          </a:p>
          <a:p>
            <a:r>
              <a:rPr lang="en-US" sz="2000" dirty="0" smtClean="0">
                <a:latin typeface="Times New Roman" panose="02020603050405020304" pitchFamily="18" charset="0"/>
                <a:cs typeface="Times New Roman" panose="02020603050405020304" pitchFamily="18" charset="0"/>
              </a:rPr>
              <a:t>Proposed method				</a:t>
            </a:r>
          </a:p>
          <a:p>
            <a:r>
              <a:rPr lang="en-US" sz="2000" dirty="0" smtClean="0">
                <a:latin typeface="Times New Roman" panose="02020603050405020304" pitchFamily="18" charset="0"/>
                <a:cs typeface="Times New Roman" panose="02020603050405020304" pitchFamily="18" charset="0"/>
              </a:rPr>
              <a:t>Advantages</a:t>
            </a:r>
          </a:p>
          <a:p>
            <a:r>
              <a:rPr lang="en-US" sz="2000" dirty="0" smtClean="0">
                <a:latin typeface="Times New Roman" panose="02020603050405020304" pitchFamily="18" charset="0"/>
                <a:cs typeface="Times New Roman" panose="02020603050405020304" pitchFamily="18" charset="0"/>
              </a:rPr>
              <a:t>Implementation</a:t>
            </a:r>
          </a:p>
          <a:p>
            <a:r>
              <a:rPr lang="en-US" sz="2000" dirty="0" smtClean="0">
                <a:latin typeface="Times New Roman" panose="02020603050405020304" pitchFamily="18" charset="0"/>
                <a:cs typeface="Times New Roman" panose="02020603050405020304" pitchFamily="18" charset="0"/>
              </a:rPr>
              <a:t>Algorithms</a:t>
            </a:r>
          </a:p>
          <a:p>
            <a:r>
              <a:rPr lang="en-US" sz="2000" dirty="0" smtClean="0">
                <a:latin typeface="Times New Roman" panose="02020603050405020304" pitchFamily="18" charset="0"/>
                <a:cs typeface="Times New Roman" panose="02020603050405020304" pitchFamily="18" charset="0"/>
              </a:rPr>
              <a:t>Hardware and Software Requirements</a:t>
            </a:r>
          </a:p>
          <a:p>
            <a:r>
              <a:rPr lang="en-US" sz="2000" dirty="0" smtClean="0">
                <a:latin typeface="Times New Roman" panose="02020603050405020304" pitchFamily="18" charset="0"/>
                <a:cs typeface="Times New Roman" panose="02020603050405020304" pitchFamily="18" charset="0"/>
              </a:rPr>
              <a:t>Architecture</a:t>
            </a:r>
          </a:p>
          <a:p>
            <a:r>
              <a:rPr lang="en-US" sz="2000" dirty="0" smtClean="0">
                <a:latin typeface="Times New Roman" panose="02020603050405020304" pitchFamily="18" charset="0"/>
                <a:cs typeface="Times New Roman" panose="02020603050405020304" pitchFamily="18" charset="0"/>
              </a:rPr>
              <a:t>UML diagrams</a:t>
            </a:r>
          </a:p>
          <a:p>
            <a:r>
              <a:rPr lang="en-US" sz="2000" dirty="0" smtClean="0">
                <a:latin typeface="Times New Roman" panose="02020603050405020304" pitchFamily="18" charset="0"/>
                <a:cs typeface="Times New Roman" panose="02020603050405020304" pitchFamily="18" charset="0"/>
              </a:rPr>
              <a:t>Results</a:t>
            </a:r>
          </a:p>
          <a:p>
            <a:r>
              <a:rPr lang="en-US" sz="2000" dirty="0" smtClean="0">
                <a:latin typeface="Times New Roman" panose="02020603050405020304" pitchFamily="18" charset="0"/>
                <a:cs typeface="Times New Roman" panose="02020603050405020304" pitchFamily="18" charset="0"/>
              </a:rPr>
              <a:t>Conclusion</a:t>
            </a:r>
          </a:p>
          <a:p>
            <a:r>
              <a:rPr lang="en-US" sz="2000" dirty="0" smtClean="0">
                <a:latin typeface="Times New Roman" panose="02020603050405020304" pitchFamily="18" charset="0"/>
                <a:cs typeface="Times New Roman" panose="02020603050405020304" pitchFamily="18" charset="0"/>
              </a:rPr>
              <a:t>References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88698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4333875" y="428625"/>
            <a:ext cx="3524250" cy="6000750"/>
          </a:xfrm>
          <a:prstGeom prst="rect">
            <a:avLst/>
          </a:prstGeom>
          <a:noFill/>
          <a:ln>
            <a:noFill/>
          </a:ln>
        </p:spPr>
      </p:pic>
    </p:spTree>
    <p:extLst>
      <p:ext uri="{BB962C8B-B14F-4D97-AF65-F5344CB8AC3E}">
        <p14:creationId xmlns:p14="http://schemas.microsoft.com/office/powerpoint/2010/main" val="2768439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39782" y="474821"/>
            <a:ext cx="8911687" cy="70830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smtClean="0">
                <a:latin typeface="Times New Roman" pitchFamily="18" charset="0"/>
                <a:cs typeface="Times New Roman" pitchFamily="18" charset="0"/>
              </a:rPr>
              <a:t>Collaboration Diagram</a:t>
            </a:r>
            <a:endParaRPr lang="en-US" sz="2800" dirty="0">
              <a:latin typeface="Times New Roman" pitchFamily="18" charset="0"/>
              <a:cs typeface="Times New Roman" pitchFamily="18" charset="0"/>
            </a:endParaRPr>
          </a:p>
        </p:txBody>
      </p:sp>
      <p:sp>
        <p:nvSpPr>
          <p:cNvPr id="5" name="Content Placeholder 3"/>
          <p:cNvSpPr>
            <a:spLocks noGrp="1"/>
          </p:cNvSpPr>
          <p:nvPr>
            <p:ph idx="1"/>
          </p:nvPr>
        </p:nvSpPr>
        <p:spPr>
          <a:xfrm>
            <a:off x="1674812" y="1373465"/>
            <a:ext cx="8915400" cy="4741817"/>
          </a:xfrm>
        </p:spPr>
        <p:txBody>
          <a:bodyPr>
            <a:normAutofit fontScale="92500" lnSpcReduction="10000"/>
          </a:bodyPr>
          <a:lstStyle/>
          <a:p>
            <a:pPr algn="just">
              <a:lnSpc>
                <a:spcPct val="150000"/>
              </a:lnSpc>
            </a:pPr>
            <a:r>
              <a:rPr lang="en-US" dirty="0" smtClean="0">
                <a:latin typeface="Times New Roman" pitchFamily="18" charset="0"/>
                <a:cs typeface="Times New Roman"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 as the collaboration diagram shows the object organization.</a:t>
            </a:r>
          </a:p>
          <a:p>
            <a:endParaRPr lang="en-US" dirty="0"/>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2308418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804524" y="0"/>
            <a:ext cx="1400175" cy="465455"/>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2941661" y="2220249"/>
            <a:ext cx="5965824" cy="2706593"/>
          </a:xfrm>
          <a:prstGeom prst="rect">
            <a:avLst/>
          </a:prstGeom>
          <a:noFill/>
          <a:ln>
            <a:noFill/>
          </a:ln>
        </p:spPr>
      </p:pic>
    </p:spTree>
    <p:extLst>
      <p:ext uri="{BB962C8B-B14F-4D97-AF65-F5344CB8AC3E}">
        <p14:creationId xmlns:p14="http://schemas.microsoft.com/office/powerpoint/2010/main" val="132811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88919" y="395510"/>
            <a:ext cx="9453743" cy="708301"/>
          </a:xfrm>
        </p:spPr>
        <p:txBody>
          <a:bodyPr>
            <a:normAutofit/>
          </a:bodyPr>
          <a:lstStyle/>
          <a:p>
            <a:r>
              <a:rPr lang="en-US" sz="2800" dirty="0" smtClean="0">
                <a:latin typeface="Times New Roman" pitchFamily="18" charset="0"/>
                <a:cs typeface="Times New Roman" pitchFamily="18" charset="0"/>
              </a:rPr>
              <a:t>Deployment Diagram</a:t>
            </a:r>
            <a:endParaRPr lang="en-US" sz="2800" dirty="0">
              <a:latin typeface="Times New Roman" pitchFamily="18" charset="0"/>
              <a:cs typeface="Times New Roman" pitchFamily="18" charset="0"/>
            </a:endParaRPr>
          </a:p>
        </p:txBody>
      </p:sp>
      <p:sp>
        <p:nvSpPr>
          <p:cNvPr id="5" name="Content Placeholder 3"/>
          <p:cNvSpPr>
            <a:spLocks noGrp="1"/>
          </p:cNvSpPr>
          <p:nvPr>
            <p:ph idx="1"/>
          </p:nvPr>
        </p:nvSpPr>
        <p:spPr>
          <a:xfrm>
            <a:off x="1545227" y="1339487"/>
            <a:ext cx="9597435" cy="5185953"/>
          </a:xfrm>
        </p:spPr>
        <p:txBody>
          <a:bodyPr/>
          <a:lstStyle/>
          <a:p>
            <a:pPr algn="just">
              <a:lnSpc>
                <a:spcPct val="150000"/>
              </a:lnSpc>
            </a:pPr>
            <a:r>
              <a:rPr lang="en-US" dirty="0" smtClean="0">
                <a:latin typeface="Times New Roman" pitchFamily="18" charset="0"/>
                <a:cs typeface="Times New Roman" pitchFamily="18" charset="0"/>
              </a:rPr>
              <a:t>Deployment diagram represents the deployment view of a system. It is related to the component diagram. Because the components are deployed using the deployment diagrams. A deployment diagram consists of nodes. Nodes are nothing but physical hardware used to deploy the application.</a:t>
            </a:r>
          </a:p>
          <a:p>
            <a:endParaRPr lang="en-US" dirty="0"/>
          </a:p>
        </p:txBody>
      </p:sp>
      <p:pic>
        <p:nvPicPr>
          <p:cNvPr id="6" name="Picture 5"/>
          <p:cNvPicPr/>
          <p:nvPr/>
        </p:nvPicPr>
        <p:blipFill>
          <a:blip r:embed="rId2"/>
          <a:srcRect/>
          <a:stretch>
            <a:fillRect/>
          </a:stretch>
        </p:blipFill>
        <p:spPr bwMode="auto">
          <a:xfrm>
            <a:off x="3300549" y="4421232"/>
            <a:ext cx="5577841" cy="1440997"/>
          </a:xfrm>
          <a:prstGeom prst="rect">
            <a:avLst/>
          </a:prstGeom>
          <a:noFill/>
          <a:ln w="9525">
            <a:noFill/>
            <a:miter lim="800000"/>
            <a:headEnd/>
            <a:tailEnd/>
          </a:ln>
        </p:spPr>
      </p:pic>
      <p:pic>
        <p:nvPicPr>
          <p:cNvPr id="7" name="Picture 6"/>
          <p:cNvPicPr/>
          <p:nvPr/>
        </p:nvPicPr>
        <p:blipFill>
          <a:blip r:embed="rId3"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40362193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758043" y="338360"/>
            <a:ext cx="8565469" cy="708301"/>
          </a:xfrm>
        </p:spPr>
        <p:txBody>
          <a:bodyPr>
            <a:normAutofit/>
          </a:bodyPr>
          <a:lstStyle/>
          <a:p>
            <a:r>
              <a:rPr lang="en-US" sz="2800" dirty="0" smtClean="0">
                <a:latin typeface="Times New Roman" pitchFamily="18" charset="0"/>
                <a:cs typeface="Times New Roman" pitchFamily="18" charset="0"/>
              </a:rPr>
              <a:t>Activity Diagram</a:t>
            </a:r>
            <a:endParaRPr lang="en-US" sz="2800" dirty="0">
              <a:latin typeface="Times New Roman" pitchFamily="18" charset="0"/>
              <a:cs typeface="Times New Roman" pitchFamily="18" charset="0"/>
            </a:endParaRPr>
          </a:p>
        </p:txBody>
      </p:sp>
      <p:sp>
        <p:nvSpPr>
          <p:cNvPr id="5" name="Content Placeholder 3"/>
          <p:cNvSpPr>
            <a:spLocks noGrp="1"/>
          </p:cNvSpPr>
          <p:nvPr>
            <p:ph idx="1"/>
          </p:nvPr>
        </p:nvSpPr>
        <p:spPr>
          <a:xfrm>
            <a:off x="1758043" y="1391739"/>
            <a:ext cx="8813663" cy="4676501"/>
          </a:xfrm>
        </p:spPr>
        <p:txBody>
          <a:bodyPr>
            <a:normAutofit lnSpcReduction="10000"/>
          </a:bodyPr>
          <a:lstStyle/>
          <a:p>
            <a:pPr algn="just">
              <a:lnSpc>
                <a:spcPct val="150000"/>
              </a:lnSpc>
            </a:pPr>
            <a:r>
              <a:rPr lang="en-US" dirty="0" smtClean="0">
                <a:latin typeface="Times New Roman" pitchFamily="18" charset="0"/>
                <a:cs typeface="Times New Roman" pitchFamily="18" charset="0"/>
              </a:rPr>
              <a:t>Activity diagrams are graphical representations of workflows of stepwise activities and actions with support for choice, iteration and concurrency. </a:t>
            </a:r>
          </a:p>
          <a:p>
            <a:pPr algn="just">
              <a:lnSpc>
                <a:spcPct val="150000"/>
              </a:lnSpc>
            </a:pPr>
            <a:r>
              <a:rPr lang="en-US" dirty="0" smtClean="0">
                <a:latin typeface="Times New Roman" pitchFamily="18" charset="0"/>
                <a:cs typeface="Times New Roman" pitchFamily="18" charset="0"/>
              </a:rPr>
              <a:t>In the Unified Modeling Language, activity diagrams can be used to describe the business and operational step-by-step workflows of components in a system. </a:t>
            </a:r>
          </a:p>
          <a:p>
            <a:pPr algn="just">
              <a:lnSpc>
                <a:spcPct val="150000"/>
              </a:lnSpc>
            </a:pPr>
            <a:r>
              <a:rPr lang="en-US" dirty="0" smtClean="0">
                <a:latin typeface="Times New Roman" pitchFamily="18" charset="0"/>
                <a:cs typeface="Times New Roman" pitchFamily="18" charset="0"/>
              </a:rPr>
              <a:t>An activity diagram shows the overall flow of control.</a:t>
            </a:r>
          </a:p>
          <a:p>
            <a:endParaRPr lang="en-US" dirty="0"/>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16086616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0804524" y="0"/>
            <a:ext cx="1400175" cy="465455"/>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4076700" y="757237"/>
            <a:ext cx="4038600" cy="5343525"/>
          </a:xfrm>
          <a:prstGeom prst="rect">
            <a:avLst/>
          </a:prstGeom>
          <a:noFill/>
          <a:ln>
            <a:noFill/>
          </a:ln>
        </p:spPr>
      </p:pic>
    </p:spTree>
    <p:extLst>
      <p:ext uri="{BB962C8B-B14F-4D97-AF65-F5344CB8AC3E}">
        <p14:creationId xmlns:p14="http://schemas.microsoft.com/office/powerpoint/2010/main" val="4184096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3"/>
          <a:stretch>
            <a:fillRect/>
          </a:stretch>
        </p:blipFill>
        <p:spPr>
          <a:xfrm>
            <a:off x="3820516" y="4277813"/>
            <a:ext cx="4314190" cy="1586230"/>
          </a:xfrm>
          <a:prstGeom prst="rect">
            <a:avLst/>
          </a:prstGeom>
        </p:spPr>
      </p:pic>
      <p:sp>
        <p:nvSpPr>
          <p:cNvPr id="5" name="Title 1"/>
          <p:cNvSpPr>
            <a:spLocks noGrp="1"/>
          </p:cNvSpPr>
          <p:nvPr>
            <p:ph type="title"/>
          </p:nvPr>
        </p:nvSpPr>
        <p:spPr>
          <a:xfrm>
            <a:off x="1822269" y="433610"/>
            <a:ext cx="9453743" cy="708301"/>
          </a:xfrm>
        </p:spPr>
        <p:txBody>
          <a:bodyPr>
            <a:normAutofit/>
          </a:bodyPr>
          <a:lstStyle/>
          <a:p>
            <a:r>
              <a:rPr lang="en-US" sz="2800" dirty="0" smtClean="0">
                <a:latin typeface="Times New Roman" pitchFamily="18" charset="0"/>
                <a:cs typeface="Times New Roman" pitchFamily="18" charset="0"/>
              </a:rPr>
              <a:t>Component Diagram</a:t>
            </a:r>
            <a:endParaRPr lang="en-US" sz="2800" dirty="0">
              <a:latin typeface="Times New Roman" pitchFamily="18" charset="0"/>
              <a:cs typeface="Times New Roman" pitchFamily="18" charset="0"/>
            </a:endParaRPr>
          </a:p>
        </p:txBody>
      </p:sp>
      <p:sp>
        <p:nvSpPr>
          <p:cNvPr id="6" name="Content Placeholder 3"/>
          <p:cNvSpPr>
            <a:spLocks noGrp="1"/>
          </p:cNvSpPr>
          <p:nvPr>
            <p:ph idx="1"/>
          </p:nvPr>
        </p:nvSpPr>
        <p:spPr>
          <a:xfrm>
            <a:off x="1678577" y="1320437"/>
            <a:ext cx="9597435" cy="5185953"/>
          </a:xfrm>
        </p:spPr>
        <p:txBody>
          <a:bodyPr/>
          <a:lstStyle/>
          <a:p>
            <a:pPr algn="just">
              <a:lnSpc>
                <a:spcPct val="150000"/>
              </a:lnSpc>
            </a:pPr>
            <a:r>
              <a:rPr lang="en-US" dirty="0" smtClean="0">
                <a:latin typeface="Times New Roman" pitchFamily="18" charset="0"/>
                <a:cs typeface="Times New Roman" pitchFamily="18" charset="0"/>
              </a:rPr>
              <a:t>A component diagram, also known as a UML component diagram, describes the organization and wiring of the physical components in a system. Component diagrams are often drawn to help model implementation details and double-check that every aspect of the system's required functions is covered by planned development.</a:t>
            </a:r>
          </a:p>
          <a:p>
            <a:endParaRPr lang="en-US" dirty="0"/>
          </a:p>
        </p:txBody>
      </p:sp>
      <p:pic>
        <p:nvPicPr>
          <p:cNvPr id="7" name="Picture 6"/>
          <p:cNvPicPr/>
          <p:nvPr/>
        </p:nvPicPr>
        <p:blipFill>
          <a:blip r:embed="rId4"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22907473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75700" y="449827"/>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References: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 xmlns:a16="http://schemas.microsoft.com/office/drawing/2014/main" id="{D1F93E8D-E33A-435B-BB71-9CF853E3D270}"/>
              </a:ext>
            </a:extLst>
          </p:cNvPr>
          <p:cNvSpPr txBox="1"/>
          <p:nvPr/>
        </p:nvSpPr>
        <p:spPr>
          <a:xfrm>
            <a:off x="435649" y="1471407"/>
            <a:ext cx="10700925" cy="4801314"/>
          </a:xfrm>
          <a:prstGeom prst="rect">
            <a:avLst/>
          </a:prstGeom>
          <a:noFill/>
        </p:spPr>
        <p:txBody>
          <a:bodyPr wrap="square">
            <a:spAutoFit/>
          </a:bodyPr>
          <a:lstStyle/>
          <a:p>
            <a:pPr algn="just"/>
            <a:r>
              <a:rPr lang="en-US" sz="17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 Roy, S. K., Krishna, G., Dubey, S. R., &amp; Chaudhuri, B. B.  (2019). HybridSN: Exploring 3-D-2-D CNN Feature Hierarchy for Hyperspectral Image Classification. IEEE Geoscience and Remote Sensing Letters, 1–5. </a:t>
            </a:r>
            <a:r>
              <a:rPr lang="en-US" sz="1700" kern="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DOI:10.1109/lgrs.2019.2918719</a:t>
            </a:r>
          </a:p>
          <a:p>
            <a:pPr algn="just"/>
            <a:endParaRPr lang="en-US" sz="17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7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 He, R., Wu, X., Sun, Z., &amp; Tan, T. (2018). Wasserstein CNN:  Learning Invariant Features for NIR-VIS Face Recognition.  IEEE Transactions on Pattern Analysis and Machine Intelligence, </a:t>
            </a:r>
            <a:r>
              <a:rPr lang="en-US" sz="1700" kern="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1–1.DOI:10.1109/tpami.2018.2842770</a:t>
            </a:r>
          </a:p>
          <a:p>
            <a:pPr algn="just"/>
            <a:endParaRPr lang="en-US" sz="17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7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 Ümit BUDAK, Abdulkadir ŞENGÜR, Aslı Başak DABAK and Musa ÇIBUK, Transfer Learning-Based Object Detection and Effect of Majority Voting on Classification  Performance, 2019 International Artificial Intelligence and  Data Processing Symposium (IDAP</a:t>
            </a:r>
            <a:r>
              <a:rPr lang="en-US" sz="1700" kern="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a:p>
            <a:pPr algn="just"/>
            <a:endParaRPr lang="en-US" sz="17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7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 Wang, C., &amp; Peng, Z. (2019). Design and Implementation of an Object Detection System Using Faster R-CNN. 2019 International Conference on Robots &amp; Intelligent System (ICRIS). </a:t>
            </a:r>
            <a:r>
              <a:rPr lang="en-US" sz="1700" kern="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DOI:10.1109/icris.2019.00060</a:t>
            </a:r>
          </a:p>
          <a:p>
            <a:pPr algn="just"/>
            <a:endParaRPr lang="en-US" sz="17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7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 Qian, L., Fu, Y., &amp; Liu, T. (2018). An Efficient Model Compression Method for CNN Based Object Detection. 2018 IEEE 9th International Conference on Software Engineering and Service Science (ICSESS). DOI:10.1109/icsess.2018.8663809.</a:t>
            </a:r>
          </a:p>
          <a:p>
            <a:pPr algn="just"/>
            <a:endParaRPr lang="en-US" sz="17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22203116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6" y="449827"/>
            <a:ext cx="8911687" cy="1280890"/>
          </a:xfrm>
        </p:spPr>
        <p:txBody>
          <a:bodyPr>
            <a:normAutofit/>
          </a:bodyPr>
          <a:lstStyle/>
          <a:p>
            <a:r>
              <a:rPr lang="en-US" sz="2400" b="1" dirty="0" smtClean="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28049" y="1411263"/>
            <a:ext cx="10849970" cy="5706044"/>
          </a:xfrm>
        </p:spPr>
        <p:txBody>
          <a:bodyPr>
            <a:normAutofit/>
          </a:bodyPr>
          <a:lstStyle/>
          <a:p>
            <a:pPr marL="0" indent="0" algn="just">
              <a:lnSpc>
                <a:spcPct val="150000"/>
              </a:lnSpc>
              <a:buNone/>
            </a:pPr>
            <a:r>
              <a:rPr lang="en-US" sz="1700" dirty="0">
                <a:solidFill>
                  <a:schemeClr val="tx1"/>
                </a:solidFill>
                <a:latin typeface="Times New Roman" panose="02020603050405020304" pitchFamily="18" charset="0"/>
                <a:cs typeface="Times New Roman" panose="02020603050405020304" pitchFamily="18" charset="0"/>
              </a:rPr>
              <a:t>Object detection has become an important task for various purposes in our daily lives. Machine learning techniques have been used for this task from earlier but they are used for the classification of image based species to extract the feature set. This task of deciding the feature set helps to decide the desired object detection. To overcome the object classification problem, this paper proposes a transfer learning-based deep learning method. The different convolutional neural networks (CNN) are used in this work. Here for the improvement in the result, the majority voting scheme is used. Based on the high accuracy, the objects are detected using the specific model. The results obtained have shown incredible improvement in the accuracy of the proposed work when compared to the different CNN models.</a:t>
            </a:r>
          </a:p>
          <a:p>
            <a:pPr marL="0" indent="0" algn="just">
              <a:lnSpc>
                <a:spcPct val="150000"/>
              </a:lnSpc>
              <a:buNone/>
            </a:pPr>
            <a:r>
              <a:rPr lang="en-US" sz="1700" b="1" dirty="0" smtClean="0">
                <a:solidFill>
                  <a:schemeClr val="tx1"/>
                </a:solidFill>
                <a:latin typeface="Times New Roman" panose="02020603050405020304" pitchFamily="18" charset="0"/>
                <a:cs typeface="Times New Roman" panose="02020603050405020304" pitchFamily="18" charset="0"/>
              </a:rPr>
              <a:t>Keywords</a:t>
            </a:r>
            <a:r>
              <a:rPr lang="en-US" sz="1700" b="1" dirty="0">
                <a:solidFill>
                  <a:schemeClr val="tx1"/>
                </a:solidFill>
                <a:latin typeface="Times New Roman" panose="02020603050405020304" pitchFamily="18" charset="0"/>
                <a:cs typeface="Times New Roman" panose="02020603050405020304" pitchFamily="18" charset="0"/>
              </a:rPr>
              <a:t>: </a:t>
            </a:r>
            <a:r>
              <a:rPr lang="en-US" sz="1700" dirty="0">
                <a:solidFill>
                  <a:schemeClr val="tx1"/>
                </a:solidFill>
                <a:latin typeface="Times New Roman" panose="02020603050405020304" pitchFamily="18" charset="0"/>
                <a:cs typeface="Times New Roman" panose="02020603050405020304" pitchFamily="18" charset="0"/>
              </a:rPr>
              <a:t>Object detection, Deep Learning, Convolution Neural Network (CNN), Transfer learning.</a:t>
            </a: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672549" y="102709"/>
            <a:ext cx="1405221" cy="593327"/>
          </a:xfrm>
          <a:prstGeom prst="rect">
            <a:avLst/>
          </a:prstGeom>
        </p:spPr>
      </p:pic>
    </p:spTree>
    <p:extLst>
      <p:ext uri="{BB962C8B-B14F-4D97-AF65-F5344CB8AC3E}">
        <p14:creationId xmlns:p14="http://schemas.microsoft.com/office/powerpoint/2010/main" val="4280872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8300" y="449827"/>
            <a:ext cx="8911687" cy="1280890"/>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r>
              <a:rPr lang="en-US" altLang="en-US" sz="2700" b="1" dirty="0">
                <a:latin typeface="Times New Roman" panose="02020603050405020304" pitchFamily="18" charset="0"/>
                <a:cs typeface="Times New Roman" panose="02020603050405020304" pitchFamily="18" charset="0"/>
              </a:rPr>
              <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1638300" y="983308"/>
            <a:ext cx="10207956" cy="5374813"/>
          </a:xfrm>
        </p:spPr>
        <p:txBody>
          <a:bodyPr>
            <a:noAutofit/>
          </a:bodyPr>
          <a:lstStyle/>
          <a:p>
            <a:pPr marL="0" indent="0" algn="just">
              <a:lnSpc>
                <a:spcPct val="160000"/>
              </a:lnSpc>
              <a:buNone/>
            </a:pPr>
            <a:r>
              <a:rPr lang="en-US" sz="1700" dirty="0">
                <a:solidFill>
                  <a:schemeClr val="tx1"/>
                </a:solidFill>
                <a:latin typeface="Times New Roman" panose="02020603050405020304" pitchFamily="18" charset="0"/>
                <a:ea typeface="Calibri" panose="020F0502020204030204" pitchFamily="34" charset="0"/>
              </a:rPr>
              <a:t>Biometrics are body measurements and calculations related to human characteristics. Biometrics authentication (or realistic authentication) is used in computer science as a form of identification and access control. It is also used to identify individuals in groups that are under surveillance.</a:t>
            </a:r>
          </a:p>
          <a:p>
            <a:pPr marL="0" indent="0" algn="just">
              <a:lnSpc>
                <a:spcPct val="160000"/>
              </a:lnSpc>
              <a:buNone/>
            </a:pPr>
            <a:r>
              <a:rPr lang="en-US" sz="1700" dirty="0">
                <a:solidFill>
                  <a:schemeClr val="tx1"/>
                </a:solidFill>
                <a:latin typeface="Times New Roman" panose="02020603050405020304" pitchFamily="18" charset="0"/>
                <a:ea typeface="Calibri" panose="020F0502020204030204" pitchFamily="34" charset="0"/>
              </a:rPr>
              <a:t>Biometric identifiers are the distinctive, measurable characteristics used to label and describe individuals. Biometric identifiers are often categorized as physiological characteristics, which are related to the shape of the body. Examples include, but are not limited to fingerprint, palm veins, face recognition, DNA, palm print, hand geometry, iris recognition, retina and odor/scent. </a:t>
            </a:r>
            <a:r>
              <a:rPr lang="en-US" sz="1700" dirty="0" smtClean="0">
                <a:solidFill>
                  <a:schemeClr val="tx1"/>
                </a:solidFill>
                <a:latin typeface="Times New Roman" panose="02020603050405020304" pitchFamily="18" charset="0"/>
                <a:ea typeface="Calibri" panose="020F0502020204030204" pitchFamily="34" charset="0"/>
              </a:rPr>
              <a:t>Behavioral </a:t>
            </a:r>
            <a:r>
              <a:rPr lang="en-US" sz="1700" dirty="0">
                <a:solidFill>
                  <a:schemeClr val="tx1"/>
                </a:solidFill>
                <a:latin typeface="Times New Roman" panose="02020603050405020304" pitchFamily="18" charset="0"/>
                <a:ea typeface="Calibri" panose="020F0502020204030204" pitchFamily="34" charset="0"/>
              </a:rPr>
              <a:t>characteristics are related to the pattern of </a:t>
            </a:r>
            <a:r>
              <a:rPr lang="en-US" sz="1700" dirty="0" smtClean="0">
                <a:solidFill>
                  <a:schemeClr val="tx1"/>
                </a:solidFill>
                <a:latin typeface="Times New Roman" panose="02020603050405020304" pitchFamily="18" charset="0"/>
                <a:ea typeface="Calibri" panose="020F0502020204030204" pitchFamily="34" charset="0"/>
              </a:rPr>
              <a:t>behavior </a:t>
            </a:r>
            <a:r>
              <a:rPr lang="en-US" sz="1700" dirty="0">
                <a:solidFill>
                  <a:schemeClr val="tx1"/>
                </a:solidFill>
                <a:latin typeface="Times New Roman" panose="02020603050405020304" pitchFamily="18" charset="0"/>
                <a:ea typeface="Calibri" panose="020F0502020204030204" pitchFamily="34" charset="0"/>
              </a:rPr>
              <a:t>of a person, including but not limited to typing rhythm, gait, keystroke, signature, </a:t>
            </a:r>
            <a:r>
              <a:rPr lang="en-US" sz="1700" dirty="0" smtClean="0">
                <a:solidFill>
                  <a:schemeClr val="tx1"/>
                </a:solidFill>
                <a:latin typeface="Times New Roman" panose="02020603050405020304" pitchFamily="18" charset="0"/>
                <a:ea typeface="Calibri" panose="020F0502020204030204" pitchFamily="34" charset="0"/>
              </a:rPr>
              <a:t>behavioral </a:t>
            </a:r>
            <a:r>
              <a:rPr lang="en-US" sz="1700" dirty="0">
                <a:solidFill>
                  <a:schemeClr val="tx1"/>
                </a:solidFill>
                <a:latin typeface="Times New Roman" panose="02020603050405020304" pitchFamily="18" charset="0"/>
                <a:ea typeface="Calibri" panose="020F0502020204030204" pitchFamily="34" charset="0"/>
              </a:rPr>
              <a:t>profiling, and voice. Some researchers have coined the term '</a:t>
            </a:r>
            <a:r>
              <a:rPr lang="en-US" sz="1700" dirty="0" err="1">
                <a:solidFill>
                  <a:schemeClr val="tx1"/>
                </a:solidFill>
                <a:latin typeface="Times New Roman" panose="02020603050405020304" pitchFamily="18" charset="0"/>
                <a:ea typeface="Calibri" panose="020F0502020204030204" pitchFamily="34" charset="0"/>
              </a:rPr>
              <a:t>behaviometrics</a:t>
            </a:r>
            <a:r>
              <a:rPr lang="en-US" sz="1700" dirty="0">
                <a:solidFill>
                  <a:schemeClr val="tx1"/>
                </a:solidFill>
                <a:latin typeface="Times New Roman" panose="02020603050405020304" pitchFamily="18" charset="0"/>
                <a:ea typeface="Calibri" panose="020F0502020204030204" pitchFamily="34" charset="0"/>
              </a:rPr>
              <a:t>' to describe the latter class of biometrics</a:t>
            </a:r>
            <a:r>
              <a:rPr lang="en-US" sz="1700" dirty="0" smtClean="0">
                <a:solidFill>
                  <a:schemeClr val="tx1"/>
                </a:solidFill>
                <a:latin typeface="Times New Roman" panose="02020603050405020304" pitchFamily="18" charset="0"/>
                <a:ea typeface="Calibri" panose="020F0502020204030204" pitchFamily="34" charset="0"/>
              </a:rPr>
              <a:t>.</a:t>
            </a:r>
            <a:endParaRPr lang="en-US" sz="1700" dirty="0">
              <a:solidFill>
                <a:schemeClr val="tx1"/>
              </a:solidFill>
              <a:latin typeface="Times New Roman" panose="02020603050405020304" pitchFamily="18" charset="0"/>
              <a:ea typeface="Calibri" panose="020F0502020204030204" pitchFamily="34"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549987" y="189850"/>
            <a:ext cx="1500489" cy="533481"/>
          </a:xfrm>
          <a:prstGeom prst="rect">
            <a:avLst/>
          </a:prstGeom>
        </p:spPr>
      </p:pic>
    </p:spTree>
    <p:extLst>
      <p:ext uri="{BB962C8B-B14F-4D97-AF65-F5344CB8AC3E}">
        <p14:creationId xmlns:p14="http://schemas.microsoft.com/office/powerpoint/2010/main" val="11891079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73E8DA03-C237-424A-B66E-ED2AD8F0FEDE}"/>
              </a:ext>
            </a:extLst>
          </p:cNvPr>
          <p:cNvSpPr>
            <a:spLocks noGrp="1"/>
          </p:cNvSpPr>
          <p:nvPr>
            <p:ph type="title"/>
          </p:nvPr>
        </p:nvSpPr>
        <p:spPr>
          <a:xfrm>
            <a:off x="1622171" y="293427"/>
            <a:ext cx="8912225" cy="1281112"/>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r>
              <a:rPr lang="en-US" altLang="en-US" sz="2700" b="1" dirty="0">
                <a:latin typeface="Times New Roman" panose="02020603050405020304" pitchFamily="18" charset="0"/>
                <a:cs typeface="Times New Roman" panose="02020603050405020304" pitchFamily="18" charset="0"/>
              </a:rPr>
              <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9" name="TextBox 8">
            <a:extLst>
              <a:ext uri="{FF2B5EF4-FFF2-40B4-BE49-F238E27FC236}">
                <a16:creationId xmlns="" xmlns:a16="http://schemas.microsoft.com/office/drawing/2014/main" id="{4DB50099-528F-464C-BB03-DA246C334E1E}"/>
              </a:ext>
            </a:extLst>
          </p:cNvPr>
          <p:cNvSpPr txBox="1"/>
          <p:nvPr/>
        </p:nvSpPr>
        <p:spPr>
          <a:xfrm>
            <a:off x="1622172" y="767491"/>
            <a:ext cx="9293761" cy="6099106"/>
          </a:xfrm>
          <a:prstGeom prst="rect">
            <a:avLst/>
          </a:prstGeom>
          <a:noFill/>
        </p:spPr>
        <p:txBody>
          <a:bodyPr wrap="square">
            <a:spAutoFit/>
          </a:bodyPr>
          <a:lstStyle/>
          <a:p>
            <a:pPr algn="just">
              <a:lnSpc>
                <a:spcPct val="150000"/>
              </a:lnSpc>
              <a:spcAft>
                <a:spcPts val="800"/>
              </a:spcAft>
              <a:buSzPts val="1000"/>
              <a:tabLst>
                <a:tab pos="342900" algn="l"/>
              </a:tabLst>
            </a:pPr>
            <a:r>
              <a:rPr lang="en-US" sz="1700" dirty="0">
                <a:latin typeface="Times New Roman" panose="02020603050405020304" pitchFamily="18" charset="0"/>
                <a:cs typeface="Times New Roman" panose="02020603050405020304" pitchFamily="18" charset="0"/>
              </a:rPr>
              <a:t>Many different aspects of human physiology, chemistry or </a:t>
            </a:r>
            <a:r>
              <a:rPr lang="en-US" sz="1700" dirty="0" err="1">
                <a:latin typeface="Times New Roman" panose="02020603050405020304" pitchFamily="18" charset="0"/>
                <a:cs typeface="Times New Roman" panose="02020603050405020304" pitchFamily="18" charset="0"/>
              </a:rPr>
              <a:t>behaviour</a:t>
            </a:r>
            <a:r>
              <a:rPr lang="en-US" sz="1700" dirty="0">
                <a:latin typeface="Times New Roman" panose="02020603050405020304" pitchFamily="18" charset="0"/>
                <a:cs typeface="Times New Roman" panose="02020603050405020304" pitchFamily="18" charset="0"/>
              </a:rPr>
              <a:t> can be used for biometric authentication. The selection of a particular biometric for use in a specific application involves a weighting of several factors. Jain et al. (1999) identified seven such factors to be used when assessing the suitability of any trait for use in biometric authentication.</a:t>
            </a:r>
          </a:p>
          <a:p>
            <a:pPr algn="just">
              <a:lnSpc>
                <a:spcPct val="150000"/>
              </a:lnSpc>
              <a:spcAft>
                <a:spcPts val="800"/>
              </a:spcAft>
              <a:buSzPts val="1000"/>
              <a:tabLst>
                <a:tab pos="342900" algn="l"/>
              </a:tabLst>
            </a:pPr>
            <a:r>
              <a:rPr lang="en-US" sz="1700" dirty="0">
                <a:latin typeface="Times New Roman" panose="02020603050405020304" pitchFamily="18" charset="0"/>
                <a:cs typeface="Times New Roman" panose="02020603050405020304" pitchFamily="18" charset="0"/>
              </a:rPr>
              <a:t>•	Universality means that every person using a system should possess the trait.</a:t>
            </a:r>
          </a:p>
          <a:p>
            <a:pPr algn="just">
              <a:lnSpc>
                <a:spcPct val="150000"/>
              </a:lnSpc>
              <a:spcAft>
                <a:spcPts val="800"/>
              </a:spcAft>
              <a:buSzPts val="1000"/>
              <a:tabLst>
                <a:tab pos="342900" algn="l"/>
              </a:tabLst>
            </a:pPr>
            <a:r>
              <a:rPr lang="en-US" sz="1700" dirty="0">
                <a:latin typeface="Times New Roman" panose="02020603050405020304" pitchFamily="18" charset="0"/>
                <a:cs typeface="Times New Roman" panose="02020603050405020304" pitchFamily="18" charset="0"/>
              </a:rPr>
              <a:t>•	Uniqueness means the trait should be sufficiently different for individuals in the relevant population such that they can be distinguished from one another.</a:t>
            </a:r>
          </a:p>
          <a:p>
            <a:pPr algn="just">
              <a:lnSpc>
                <a:spcPct val="150000"/>
              </a:lnSpc>
              <a:spcAft>
                <a:spcPts val="800"/>
              </a:spcAft>
              <a:buSzPts val="1000"/>
              <a:tabLst>
                <a:tab pos="342900" algn="l"/>
              </a:tabLst>
            </a:pPr>
            <a:r>
              <a:rPr lang="en-US" sz="1700" dirty="0">
                <a:latin typeface="Times New Roman" panose="02020603050405020304" pitchFamily="18" charset="0"/>
                <a:cs typeface="Times New Roman" panose="02020603050405020304" pitchFamily="18" charset="0"/>
              </a:rPr>
              <a:t>•	Permanence relates to the manner in which a trait varies over time. More specifically, a trait with 'good' permanence will be reasonably invariant over time with respect to the specific matching algorithm.</a:t>
            </a:r>
          </a:p>
          <a:p>
            <a:pPr algn="just">
              <a:lnSpc>
                <a:spcPct val="150000"/>
              </a:lnSpc>
              <a:spcAft>
                <a:spcPts val="800"/>
              </a:spcAft>
              <a:buSzPts val="1000"/>
              <a:tabLst>
                <a:tab pos="342900" algn="l"/>
              </a:tabLst>
            </a:pPr>
            <a:r>
              <a:rPr lang="en-US" sz="1700" dirty="0">
                <a:latin typeface="Times New Roman" panose="02020603050405020304" pitchFamily="18" charset="0"/>
                <a:cs typeface="Times New Roman" panose="02020603050405020304" pitchFamily="18" charset="0"/>
              </a:rPr>
              <a:t>•	Measurability (collectability) relates to the ease of acquisition or measurement of the trait. In addition, acquired data should be in a form that permits subsequent processing and extraction of the relevant feature sets.</a:t>
            </a:r>
          </a:p>
          <a:p>
            <a:pPr algn="just">
              <a:lnSpc>
                <a:spcPct val="150000"/>
              </a:lnSpc>
              <a:spcAft>
                <a:spcPts val="800"/>
              </a:spcAft>
              <a:buSzPts val="1000"/>
              <a:tabLst>
                <a:tab pos="342900" algn="l"/>
              </a:tabLst>
            </a:pPr>
            <a:r>
              <a:rPr lang="en-US" sz="1700" dirty="0">
                <a:latin typeface="Times New Roman" panose="02020603050405020304" pitchFamily="18" charset="0"/>
                <a:cs typeface="Times New Roman" panose="02020603050405020304" pitchFamily="18" charset="0"/>
              </a:rPr>
              <a:t>•	Performance relates to the accuracy, speed, and robustness of technology used (see performance section for more details</a:t>
            </a:r>
            <a:r>
              <a:rPr lang="en-US" sz="1700" dirty="0" smtClean="0">
                <a:latin typeface="Times New Roman" panose="02020603050405020304" pitchFamily="18" charset="0"/>
                <a:cs typeface="Times New Roman" panose="02020603050405020304" pitchFamily="18" charset="0"/>
              </a:rPr>
              <a:t>).</a:t>
            </a:r>
            <a:endParaRPr lang="en-US" sz="1700"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534396" y="0"/>
            <a:ext cx="1516079" cy="586854"/>
          </a:xfrm>
          <a:prstGeom prst="rect">
            <a:avLst/>
          </a:prstGeom>
        </p:spPr>
      </p:pic>
    </p:spTree>
    <p:extLst>
      <p:ext uri="{BB962C8B-B14F-4D97-AF65-F5344CB8AC3E}">
        <p14:creationId xmlns:p14="http://schemas.microsoft.com/office/powerpoint/2010/main" val="32284000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866" y="245111"/>
            <a:ext cx="8802955" cy="628346"/>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nvPr>
        </p:nvGraphicFramePr>
        <p:xfrm>
          <a:off x="1432866" y="999177"/>
          <a:ext cx="10342367" cy="5779976"/>
        </p:xfrm>
        <a:graphic>
          <a:graphicData uri="http://schemas.openxmlformats.org/drawingml/2006/table">
            <a:tbl>
              <a:tblPr firstRow="1" bandRow="1">
                <a:tableStyleId>{5940675A-B579-460E-94D1-54222C63F5DA}</a:tableStyleId>
              </a:tblPr>
              <a:tblGrid>
                <a:gridCol w="563122">
                  <a:extLst>
                    <a:ext uri="{9D8B030D-6E8A-4147-A177-3AD203B41FA5}">
                      <a16:colId xmlns="" xmlns:a16="http://schemas.microsoft.com/office/drawing/2014/main" val="20000"/>
                    </a:ext>
                  </a:extLst>
                </a:gridCol>
                <a:gridCol w="2534052">
                  <a:extLst>
                    <a:ext uri="{9D8B030D-6E8A-4147-A177-3AD203B41FA5}">
                      <a16:colId xmlns="" xmlns:a16="http://schemas.microsoft.com/office/drawing/2014/main" val="20001"/>
                    </a:ext>
                  </a:extLst>
                </a:gridCol>
                <a:gridCol w="1760751">
                  <a:extLst>
                    <a:ext uri="{9D8B030D-6E8A-4147-A177-3AD203B41FA5}">
                      <a16:colId xmlns="" xmlns:a16="http://schemas.microsoft.com/office/drawing/2014/main" val="20002"/>
                    </a:ext>
                  </a:extLst>
                </a:gridCol>
                <a:gridCol w="3096182">
                  <a:extLst>
                    <a:ext uri="{9D8B030D-6E8A-4147-A177-3AD203B41FA5}">
                      <a16:colId xmlns="" xmlns:a16="http://schemas.microsoft.com/office/drawing/2014/main" val="20003"/>
                    </a:ext>
                  </a:extLst>
                </a:gridCol>
                <a:gridCol w="2388260">
                  <a:extLst>
                    <a:ext uri="{9D8B030D-6E8A-4147-A177-3AD203B41FA5}">
                      <a16:colId xmlns="" xmlns:a16="http://schemas.microsoft.com/office/drawing/2014/main" val="20004"/>
                    </a:ext>
                  </a:extLst>
                </a:gridCol>
              </a:tblGrid>
              <a:tr h="568746">
                <a:tc>
                  <a:txBody>
                    <a:bodyPr/>
                    <a:lstStyle/>
                    <a:p>
                      <a:pPr algn="ctr"/>
                      <a:r>
                        <a:rPr lang="en-US" sz="1600" b="1" dirty="0">
                          <a:latin typeface="Times New Roman" panose="02020603050405020304" pitchFamily="18" charset="0"/>
                          <a:cs typeface="Times New Roman" panose="02020603050405020304" pitchFamily="18" charset="0"/>
                        </a:rPr>
                        <a:t>S. No</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Journal Type </a:t>
                      </a:r>
                      <a:r>
                        <a:rPr lang="en-US" sz="1600" b="1" baseline="0" dirty="0">
                          <a:latin typeface="Times New Roman" panose="02020603050405020304" pitchFamily="18" charset="0"/>
                          <a:cs typeface="Times New Roman" panose="02020603050405020304" pitchFamily="18" charset="0"/>
                        </a:rPr>
                        <a:t>with year</a:t>
                      </a:r>
                      <a:endParaRPr lang="en-US" sz="16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1" dirty="0">
                          <a:latin typeface="Times New Roman" panose="02020603050405020304" pitchFamily="18" charset="0"/>
                          <a:cs typeface="Times New Roman" panose="02020603050405020304" pitchFamily="18" charset="0"/>
                        </a:rPr>
                        <a:t>Authors</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Outcomes</a:t>
                      </a:r>
                    </a:p>
                  </a:txBody>
                  <a:tcPr anchor="ctr"/>
                </a:tc>
                <a:extLst>
                  <a:ext uri="{0D108BD9-81ED-4DB2-BD59-A6C34878D82A}">
                    <a16:rowId xmlns="" xmlns:a16="http://schemas.microsoft.com/office/drawing/2014/main" val="10000"/>
                  </a:ext>
                </a:extLst>
              </a:tr>
              <a:tr h="1269526">
                <a:tc>
                  <a:txBody>
                    <a:bodyPr/>
                    <a:lstStyle/>
                    <a:p>
                      <a:pPr algn="ctr"/>
                      <a:r>
                        <a:rPr lang="en-US" sz="1600" b="0" dirty="0">
                          <a:latin typeface="Times New Roman" panose="02020603050405020304" pitchFamily="18" charset="0"/>
                          <a:cs typeface="Times New Roman" panose="02020603050405020304" pitchFamily="18" charset="0"/>
                        </a:rPr>
                        <a:t>1</a:t>
                      </a:r>
                    </a:p>
                  </a:txBody>
                  <a:tcPr anchor="ctr"/>
                </a:tc>
                <a:tc>
                  <a:txBody>
                    <a:bodyPr/>
                    <a:lstStyle/>
                    <a:p>
                      <a:pPr algn="ct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 IEEE Geoscience and Remote Sensing Letters, 1–5. DOI:10.1109/lgrs.2019.2918719</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kern="1200" dirty="0" smtClean="0">
                          <a:solidFill>
                            <a:schemeClr val="tx1"/>
                          </a:solidFill>
                          <a:effectLst/>
                          <a:latin typeface="Times New Roman" panose="02020603050405020304" pitchFamily="18" charset="0"/>
                          <a:ea typeface="+mn-ea"/>
                          <a:cs typeface="Times New Roman" panose="02020603050405020304" pitchFamily="18" charset="0"/>
                        </a:rPr>
                        <a:t>Roy, S. K., Krishna, G., Dubey, S. R., &amp; Chaudhuri, B</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fr-FR" sz="1600" b="0" kern="1200" dirty="0" smtClean="0">
                          <a:solidFill>
                            <a:schemeClr val="tx1"/>
                          </a:solidFill>
                          <a:effectLst/>
                          <a:latin typeface="Times New Roman" panose="02020603050405020304" pitchFamily="18" charset="0"/>
                          <a:ea typeface="+mn-ea"/>
                          <a:cs typeface="Times New Roman" panose="02020603050405020304" pitchFamily="18" charset="0"/>
                        </a:rPr>
                        <a:t>HybridSN: Exploring 3-D-2-D CNN Feature Hierarchy for Hyperspectral Image Classification</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fr-FR" sz="1600" b="0" kern="1200" dirty="0" smtClean="0">
                          <a:solidFill>
                            <a:schemeClr val="tx1"/>
                          </a:solidFill>
                          <a:effectLst/>
                          <a:latin typeface="Times New Roman" panose="02020603050405020304" pitchFamily="18" charset="0"/>
                          <a:ea typeface="+mn-ea"/>
                          <a:cs typeface="Times New Roman" panose="02020603050405020304" pitchFamily="18" charset="0"/>
                        </a:rPr>
                        <a:t>Image Classification</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1"/>
                  </a:ext>
                </a:extLst>
              </a:tr>
              <a:tr h="1269526">
                <a:tc>
                  <a:txBody>
                    <a:bodyPr/>
                    <a:lstStyle/>
                    <a:p>
                      <a:pPr algn="ctr"/>
                      <a:r>
                        <a:rPr lang="en-US" sz="1600" b="0" dirty="0">
                          <a:latin typeface="Times New Roman" panose="02020603050405020304" pitchFamily="18" charset="0"/>
                          <a:cs typeface="Times New Roman" panose="02020603050405020304" pitchFamily="18" charset="0"/>
                        </a:rPr>
                        <a:t>2</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IEEE Transactions on Pattern Analysis and Machine Intelligence, 1–1.DOI:10.1109/tpami.2018.2842770</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r>
                        <a:rPr lang="fi-FI" sz="1600" b="0" dirty="0" smtClean="0">
                          <a:latin typeface="Times New Roman" panose="02020603050405020304" pitchFamily="18" charset="0"/>
                          <a:cs typeface="Times New Roman" panose="02020603050405020304" pitchFamily="18" charset="0"/>
                        </a:rPr>
                        <a:t>He, R., Wu, X., Sun, Z., &amp; Tan, T</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Wasserstein CNN:  Learning Invariant Features for NIR-VIS Face Recognition.</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0" dirty="0" smtClean="0">
                          <a:latin typeface="Times New Roman" panose="02020603050405020304" pitchFamily="18" charset="0"/>
                          <a:cs typeface="Times New Roman" panose="02020603050405020304" pitchFamily="18" charset="0"/>
                        </a:rPr>
                        <a:t>Learning Invariant Features for NIR-VIS Face Recognition</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2"/>
                  </a:ext>
                </a:extLst>
              </a:tr>
              <a:tr h="1314015">
                <a:tc>
                  <a:txBody>
                    <a:bodyPr/>
                    <a:lstStyle/>
                    <a:p>
                      <a:pPr algn="ctr"/>
                      <a:r>
                        <a:rPr lang="en-US" sz="1600" b="0" dirty="0">
                          <a:latin typeface="Times New Roman" panose="02020603050405020304" pitchFamily="18" charset="0"/>
                          <a:cs typeface="Times New Roman" panose="02020603050405020304" pitchFamily="18" charset="0"/>
                        </a:rPr>
                        <a:t>3</a:t>
                      </a:r>
                    </a:p>
                  </a:txBody>
                  <a:tcPr anchor="ctr"/>
                </a:tc>
                <a:tc>
                  <a:txBody>
                    <a:bodyPr/>
                    <a:lstStyle/>
                    <a:p>
                      <a:pPr algn="ctr"/>
                      <a:r>
                        <a:rPr lang="fr-FR" sz="1600" kern="1200" dirty="0" smtClean="0">
                          <a:solidFill>
                            <a:schemeClr val="tx1"/>
                          </a:solidFill>
                          <a:effectLst/>
                          <a:latin typeface="Times New Roman" panose="02020603050405020304" pitchFamily="18" charset="0"/>
                          <a:ea typeface="+mn-ea"/>
                          <a:cs typeface="Times New Roman" panose="02020603050405020304" pitchFamily="18" charset="0"/>
                        </a:rPr>
                        <a:t>2019 International Conference on Robots &amp; Intelligent System (ICRIS). DOI:10.1109/icris.2019.00060</a:t>
                      </a:r>
                      <a:endParaRPr lang="en-US" sz="160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Wang, C., &amp; Peng, Z</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Design and Implementation of an Object Detection System Using Faster R-CNN</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Object Detection System Using Faster R-CNN</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3"/>
                  </a:ext>
                </a:extLst>
              </a:tr>
              <a:tr h="1265561">
                <a:tc>
                  <a:txBody>
                    <a:bodyPr/>
                    <a:lstStyle/>
                    <a:p>
                      <a:pPr algn="ctr"/>
                      <a:r>
                        <a:rPr lang="en-US" sz="1600" b="0" dirty="0">
                          <a:latin typeface="Times New Roman" panose="02020603050405020304" pitchFamily="18" charset="0"/>
                          <a:cs typeface="Times New Roman" panose="02020603050405020304" pitchFamily="18" charset="0"/>
                        </a:rPr>
                        <a:t>4</a:t>
                      </a: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vol. 35, No 4, Dec 2003, pp.399-458</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M. Turk and A. Pentland </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Face Recognition: A Literature Survey</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smtClean="0">
                          <a:latin typeface="Times New Roman" panose="02020603050405020304" pitchFamily="18" charset="0"/>
                          <a:cs typeface="Times New Roman" panose="02020603050405020304" pitchFamily="18" charset="0"/>
                        </a:rPr>
                        <a:t>A Literature Survey on Face Recognition</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 xmlns:a16="http://schemas.microsoft.com/office/drawing/2014/main" val="10004"/>
                  </a:ext>
                </a:extLst>
              </a:tr>
            </a:tbl>
          </a:graphicData>
        </a:graphic>
      </p:graphicFrame>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495128" y="111878"/>
            <a:ext cx="1541699" cy="529567"/>
          </a:xfrm>
          <a:prstGeom prst="rect">
            <a:avLst/>
          </a:prstGeom>
        </p:spPr>
      </p:pic>
    </p:spTree>
    <p:extLst>
      <p:ext uri="{BB962C8B-B14F-4D97-AF65-F5344CB8AC3E}">
        <p14:creationId xmlns:p14="http://schemas.microsoft.com/office/powerpoint/2010/main" val="17541169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748" y="449827"/>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Existing 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29408" y="1090272"/>
            <a:ext cx="9889052" cy="5593445"/>
          </a:xfrm>
        </p:spPr>
        <p:txBody>
          <a:bodyPr>
            <a:normAutofit/>
          </a:bodyPr>
          <a:lstStyle/>
          <a:p>
            <a:pPr marL="0" indent="0" algn="just">
              <a:lnSpc>
                <a:spcPct val="160000"/>
              </a:lnSpc>
              <a:spcBef>
                <a:spcPts val="0"/>
              </a:spcBef>
              <a:buNone/>
            </a:pPr>
            <a:r>
              <a:rPr lang="en-US" sz="1700" dirty="0">
                <a:solidFill>
                  <a:schemeClr val="tx1"/>
                </a:solidFill>
                <a:latin typeface="Times New Roman" panose="02020603050405020304" pitchFamily="18" charset="0"/>
                <a:ea typeface="Calibri" panose="020F0502020204030204" pitchFamily="34" charset="0"/>
              </a:rPr>
              <a:t>This model emphasizes an existing method that which is designed using the RNN algorithm of deep learning. AS, object detection has become an important task for various purposes in our daily lives, that can used in the many applications. Here the dataset is considered and trained by using the RNN algorithm of deep learning and after the training process it is tested and the considered objects are detected.</a:t>
            </a: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466435" y="71867"/>
            <a:ext cx="1597689" cy="555929"/>
          </a:xfrm>
          <a:prstGeom prst="rect">
            <a:avLst/>
          </a:prstGeom>
        </p:spPr>
      </p:pic>
    </p:spTree>
    <p:extLst>
      <p:ext uri="{BB962C8B-B14F-4D97-AF65-F5344CB8AC3E}">
        <p14:creationId xmlns:p14="http://schemas.microsoft.com/office/powerpoint/2010/main" val="9072712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677752" y="449827"/>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Disadvantages in Existing 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1475366" y="1444115"/>
            <a:ext cx="8915400"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lvl="0" indent="0" algn="just">
              <a:lnSpc>
                <a:spcPct val="150000"/>
              </a:lnSpc>
              <a:spcBef>
                <a:spcPts val="0"/>
              </a:spcBef>
              <a:buNone/>
            </a:pPr>
            <a:r>
              <a:rPr lang="en-US" sz="1700" dirty="0">
                <a:solidFill>
                  <a:schemeClr val="tx1"/>
                </a:solidFill>
                <a:latin typeface="Times New Roman" panose="02020603050405020304" pitchFamily="18" charset="0"/>
                <a:ea typeface="Calibri" panose="020F0502020204030204" pitchFamily="34" charset="0"/>
              </a:rPr>
              <a:t>•	Less feature compatibility</a:t>
            </a:r>
          </a:p>
          <a:p>
            <a:pPr marL="0" lvl="0" indent="0" algn="just">
              <a:lnSpc>
                <a:spcPct val="150000"/>
              </a:lnSpc>
              <a:spcBef>
                <a:spcPts val="0"/>
              </a:spcBef>
              <a:buNone/>
            </a:pPr>
            <a:r>
              <a:rPr lang="en-US" sz="1700" dirty="0">
                <a:solidFill>
                  <a:schemeClr val="tx1"/>
                </a:solidFill>
                <a:latin typeface="Times New Roman" panose="02020603050405020304" pitchFamily="18" charset="0"/>
                <a:ea typeface="Calibri" panose="020F0502020204030204" pitchFamily="34" charset="0"/>
              </a:rPr>
              <a:t>•	Fixed size input and output</a:t>
            </a:r>
          </a:p>
          <a:p>
            <a:pPr marL="0" lvl="0" indent="0" algn="just">
              <a:lnSpc>
                <a:spcPct val="150000"/>
              </a:lnSpc>
              <a:spcBef>
                <a:spcPts val="0"/>
              </a:spcBef>
              <a:buNone/>
            </a:pPr>
            <a:r>
              <a:rPr lang="en-US" sz="1700" dirty="0">
                <a:solidFill>
                  <a:schemeClr val="tx1"/>
                </a:solidFill>
                <a:latin typeface="Times New Roman" panose="02020603050405020304" pitchFamily="18" charset="0"/>
                <a:ea typeface="Calibri" panose="020F0502020204030204" pitchFamily="34" charset="0"/>
              </a:rPr>
              <a:t>•	Low accuracy</a:t>
            </a:r>
          </a:p>
          <a:p>
            <a:pPr marL="0" lvl="0" indent="0" algn="just">
              <a:lnSpc>
                <a:spcPct val="150000"/>
              </a:lnSpc>
              <a:spcBef>
                <a:spcPts val="0"/>
              </a:spcBef>
              <a:buNone/>
            </a:pPr>
            <a:endParaRPr lang="en-US" sz="1700" dirty="0" smtClean="0">
              <a:solidFill>
                <a:schemeClr val="tx1"/>
              </a:solidFill>
              <a:latin typeface="Times New Roman" panose="02020603050405020304" pitchFamily="18" charset="0"/>
              <a:ea typeface="Calibri" panose="020F0502020204030204" pitchFamily="34" charset="0"/>
            </a:endParaRPr>
          </a:p>
          <a:p>
            <a:pPr lvl="0" algn="just">
              <a:lnSpc>
                <a:spcPct val="150000"/>
              </a:lnSpc>
              <a:spcBef>
                <a:spcPts val="0"/>
              </a:spcBef>
              <a:buFont typeface="Symbol" panose="05050102010706020507" pitchFamily="18" charset="2"/>
              <a:buChar char=""/>
            </a:pPr>
            <a:endParaRPr lang="en-US" sz="1700" dirty="0">
              <a:solidFill>
                <a:schemeClr val="tx1"/>
              </a:solidFill>
              <a:latin typeface="Times New Roman" panose="02020603050405020304" pitchFamily="18" charset="0"/>
              <a:ea typeface="Calibri" panose="020F0502020204030204" pitchFamily="34" charset="0"/>
            </a:endParaRPr>
          </a:p>
          <a:p>
            <a:pPr marL="342900" marR="0" lvl="0" indent="-342900" algn="just">
              <a:lnSpc>
                <a:spcPct val="150000"/>
              </a:lnSpc>
              <a:spcBef>
                <a:spcPts val="0"/>
              </a:spcBef>
              <a:spcAft>
                <a:spcPts val="0"/>
              </a:spcAft>
              <a:buFont typeface="Symbol" panose="05050102010706020507" pitchFamily="18" charset="2"/>
              <a:buChar char=""/>
            </a:pPr>
            <a:endParaRPr lang="en-US" sz="1800" dirty="0">
              <a:solidFill>
                <a:srgbClr val="000000"/>
              </a:solidFill>
              <a:effectLst/>
              <a:latin typeface="Times New Roman" panose="02020603050405020304" pitchFamily="18" charset="0"/>
              <a:ea typeface="Calibri" panose="020F0502020204030204" pitchFamily="34" charset="0"/>
            </a:endParaRP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730205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272F5E9-D371-48AC-9F12-9755D3AE1521}"/>
              </a:ext>
            </a:extLst>
          </p:cNvPr>
          <p:cNvSpPr>
            <a:spLocks noGrp="1"/>
          </p:cNvSpPr>
          <p:nvPr>
            <p:ph idx="1"/>
          </p:nvPr>
        </p:nvSpPr>
        <p:spPr>
          <a:xfrm>
            <a:off x="832513" y="1337479"/>
            <a:ext cx="9539786" cy="5224733"/>
          </a:xfrm>
        </p:spPr>
        <p:txBody>
          <a:bodyPr>
            <a:noAutofit/>
          </a:bodyPr>
          <a:lstStyle/>
          <a:p>
            <a:pPr marL="0" indent="0" algn="just">
              <a:lnSpc>
                <a:spcPct val="150000"/>
              </a:lnSpc>
              <a:buNone/>
            </a:pPr>
            <a:r>
              <a:rPr lang="en-US" sz="1700" dirty="0">
                <a:solidFill>
                  <a:schemeClr val="tx1"/>
                </a:solidFill>
                <a:latin typeface="Times New Roman" panose="02020603050405020304" pitchFamily="18" charset="0"/>
                <a:cs typeface="Times New Roman" panose="02020603050405020304" pitchFamily="18" charset="0"/>
              </a:rPr>
              <a:t>The proposed model emphasizes a deep network architecture which is used to detect the objects. Object detection has become an important task for various purposes in our daily lives. Machine learning techniques have been used for this task from earlier but they are used for the classification of image based species to extract the feature set. This task of deciding the feature set helps to decide the desired object detection. To overcome the object classification problem, this paper proposes a transfer learning-based deep learning method. The different convolutional neural networks (CNN) are used in this work. Here for the improvement in the result, the majority voting scheme is used. Block diagram of proposed method is shown below.</a:t>
            </a:r>
          </a:p>
        </p:txBody>
      </p:sp>
      <p:sp>
        <p:nvSpPr>
          <p:cNvPr id="4" name="Title 1">
            <a:extLst>
              <a:ext uri="{FF2B5EF4-FFF2-40B4-BE49-F238E27FC236}">
                <a16:creationId xmlns="" xmlns:a16="http://schemas.microsoft.com/office/drawing/2014/main" id="{691BA666-3D94-41B6-BDDB-B52A51EF2747}"/>
              </a:ext>
            </a:extLst>
          </p:cNvPr>
          <p:cNvSpPr>
            <a:spLocks noGrp="1"/>
          </p:cNvSpPr>
          <p:nvPr>
            <p:ph type="title"/>
          </p:nvPr>
        </p:nvSpPr>
        <p:spPr>
          <a:xfrm>
            <a:off x="1638300" y="449827"/>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Proposed 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pic>
        <p:nvPicPr>
          <p:cNvPr id="9" name="Picture 8"/>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22737645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1616</Words>
  <Application>Microsoft Office PowerPoint</Application>
  <PresentationFormat>Widescreen</PresentationFormat>
  <Paragraphs>129</Paragraphs>
  <Slides>27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Calibri Light</vt:lpstr>
      <vt:lpstr>Droid Sans Fallback</vt:lpstr>
      <vt:lpstr>Symbol</vt:lpstr>
      <vt:lpstr>Times New Roman</vt:lpstr>
      <vt:lpstr>Wingdings 3</vt:lpstr>
      <vt:lpstr>Office Theme</vt:lpstr>
      <vt:lpstr>PowerPoint Presentation</vt:lpstr>
      <vt:lpstr>Index </vt:lpstr>
      <vt:lpstr>Abstract:</vt:lpstr>
      <vt:lpstr>Introduction:   </vt:lpstr>
      <vt:lpstr>Introduction:   </vt:lpstr>
      <vt:lpstr>Literature Review:  </vt:lpstr>
      <vt:lpstr>Existing Method: </vt:lpstr>
      <vt:lpstr>PowerPoint Presentation</vt:lpstr>
      <vt:lpstr>Proposed Method: </vt:lpstr>
      <vt:lpstr>Proposed Method: </vt:lpstr>
      <vt:lpstr>Advantages of Proposed Method: </vt:lpstr>
      <vt:lpstr>Implementation</vt:lpstr>
      <vt:lpstr>Algorithm: </vt:lpstr>
      <vt:lpstr>Hardware &amp; Software Requirements: </vt:lpstr>
      <vt:lpstr>Architecture:</vt:lpstr>
      <vt:lpstr>Use Case Diagram</vt:lpstr>
      <vt:lpstr>PowerPoint Presentation</vt:lpstr>
      <vt:lpstr>Class Diagram</vt:lpstr>
      <vt:lpstr>Sequence Diagram</vt:lpstr>
      <vt:lpstr>PowerPoint Presentation</vt:lpstr>
      <vt:lpstr>PowerPoint Presentation</vt:lpstr>
      <vt:lpstr>PowerPoint Presentation</vt:lpstr>
      <vt:lpstr>Deployment Diagram</vt:lpstr>
      <vt:lpstr>Activity Diagram</vt:lpstr>
      <vt:lpstr>PowerPoint Presentation</vt:lpstr>
      <vt:lpstr>Component Diagram</vt:lpstr>
      <vt:lpstr>References: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Nagam Chenchulakshmi</dc:creator>
  <cp:lastModifiedBy>Nagam Chenchulakshmi</cp:lastModifiedBy>
  <cp:revision>1</cp:revision>
  <dcterms:created xsi:type="dcterms:W3CDTF">2023-06-21T13:26:56Z</dcterms:created>
  <dcterms:modified xsi:type="dcterms:W3CDTF">2023-06-21T13:32:11Z</dcterms:modified>
</cp:coreProperties>
</file>