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6" r:id="rId8"/>
    <p:sldId id="267" r:id="rId9"/>
    <p:sldId id="268" r:id="rId10"/>
    <p:sldId id="270" r:id="rId11"/>
    <p:sldId id="260" r:id="rId12"/>
    <p:sldId id="271" r:id="rId13"/>
    <p:sldId id="273" r:id="rId14"/>
    <p:sldId id="272" r:id="rId15"/>
    <p:sldId id="275" r:id="rId16"/>
    <p:sldId id="276" r:id="rId17"/>
    <p:sldId id="277" r:id="rId18"/>
    <p:sldId id="274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12192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>
                <a:solidFill>
                  <a:srgbClr val="000000"/>
                </a:solidFill>
                <a:ea typeface="ＭＳ Ｐゴシック" charset="-128"/>
              </a:rPr>
              <a:t>©2010, Cognizant 		</a:t>
            </a:r>
            <a:endParaRPr lang="en-US" sz="9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72085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203200" y="457200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1480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24600"/>
            <a:ext cx="6096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7A274C82-67D7-4610-88D3-C54432A97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12192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>
                <a:solidFill>
                  <a:srgbClr val="000000"/>
                </a:solidFill>
                <a:ea typeface="ＭＳ Ｐゴシック" charset="-128"/>
              </a:rPr>
              <a:t>©2010, Cognizant 		</a:t>
            </a:r>
            <a:endParaRPr lang="en-US" sz="9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72085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3746500" y="-1612900"/>
            <a:ext cx="2362200" cy="98552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24600"/>
            <a:ext cx="6096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D0883967-C388-47F3-BF5C-7E1A00433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12192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508000" y="6172201"/>
            <a:ext cx="8128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388"/>
                </a:solidFill>
                <a:ea typeface="ＭＳ Ｐゴシック" charset="-128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1" y="5715001"/>
            <a:ext cx="3941233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9042400" y="2286000"/>
            <a:ext cx="26416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9144000" y="2743201"/>
            <a:ext cx="2438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352800"/>
            <a:ext cx="6908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1414464"/>
            <a:ext cx="6908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9769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12192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508000" y="6172201"/>
            <a:ext cx="8128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388"/>
                </a:solidFill>
                <a:ea typeface="ＭＳ Ｐゴシック" charset="-128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1" y="5715001"/>
            <a:ext cx="3941233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352800"/>
            <a:ext cx="8534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0400" y="1414464"/>
            <a:ext cx="8534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36472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457200"/>
            <a:ext cx="1178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600200"/>
            <a:ext cx="1178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6B1BAA-4351-4205-B0BC-B3709F107361}" type="slidenum">
              <a:rPr lang="en-US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37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59656" y="2897945"/>
            <a:ext cx="908772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N" sz="4400" b="1" dirty="0" smtClean="0">
                <a:latin typeface="Verdana" charset="0"/>
              </a:rPr>
              <a:t>Introduction to Mark Logic</a:t>
            </a:r>
          </a:p>
        </p:txBody>
      </p:sp>
    </p:spTree>
    <p:extLst>
      <p:ext uri="{BB962C8B-B14F-4D97-AF65-F5344CB8AC3E}">
        <p14:creationId xmlns:p14="http://schemas.microsoft.com/office/powerpoint/2010/main" val="34194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/>
              <a:t>Comparisons: Value Operators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457200"/>
            <a:ext cx="8686800" cy="5334000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/>
              <a:t>Value operators</a:t>
            </a:r>
          </a:p>
          <a:p>
            <a:pPr lvl="1">
              <a:buFont typeface="Wingdings" pitchFamily="2" charset="2"/>
              <a:buChar char="q"/>
            </a:pPr>
            <a:r>
              <a:rPr lang="fr-FR" sz="2000" dirty="0">
                <a:cs typeface="ＭＳ Ｐゴシック" charset="-128"/>
              </a:rPr>
              <a:t> </a:t>
            </a:r>
            <a:r>
              <a:rPr lang="fr-FR" sz="2000" dirty="0" err="1">
                <a:cs typeface="ＭＳ Ｐゴシック" charset="-128"/>
              </a:rPr>
              <a:t>eq</a:t>
            </a:r>
            <a:r>
              <a:rPr lang="fr-FR" sz="2000" dirty="0">
                <a:cs typeface="ＭＳ Ｐゴシック" charset="-128"/>
              </a:rPr>
              <a:t>, ne, gt, </a:t>
            </a:r>
            <a:r>
              <a:rPr lang="fr-FR" sz="2000" dirty="0" err="1">
                <a:cs typeface="ＭＳ Ｐゴシック" charset="-128"/>
              </a:rPr>
              <a:t>ge</a:t>
            </a:r>
            <a:r>
              <a:rPr lang="fr-FR" sz="2000" dirty="0">
                <a:cs typeface="ＭＳ Ｐゴシック" charset="-128"/>
              </a:rPr>
              <a:t>, </a:t>
            </a:r>
            <a:r>
              <a:rPr lang="fr-FR" sz="2000" dirty="0" err="1">
                <a:cs typeface="ＭＳ Ｐゴシック" charset="-128"/>
              </a:rPr>
              <a:t>lt</a:t>
            </a:r>
            <a:r>
              <a:rPr lang="fr-FR" sz="2000" dirty="0">
                <a:cs typeface="ＭＳ Ｐゴシック" charset="-128"/>
              </a:rPr>
              <a:t>, le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cs typeface="ＭＳ Ｐゴシック" charset="-128"/>
              </a:rPr>
              <a:t> Work on singleton values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cs typeface="ＭＳ Ｐゴシック" charset="-128"/>
              </a:rPr>
              <a:t> Values must be comparable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cs typeface="ＭＳ Ｐゴシック" charset="-128"/>
              </a:rPr>
              <a:t> Return Boolean values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Examples: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cs typeface="ＭＳ Ｐゴシック" charset="-128"/>
              </a:rPr>
              <a:t> 1 ne 2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cs typeface="ＭＳ Ｐゴシック" charset="-128"/>
              </a:rPr>
              <a:t> 1 </a:t>
            </a:r>
            <a:r>
              <a:rPr lang="en-US" sz="2000" dirty="0" err="1">
                <a:cs typeface="ＭＳ Ｐゴシック" charset="-128"/>
              </a:rPr>
              <a:t>lt</a:t>
            </a:r>
            <a:r>
              <a:rPr lang="en-US" sz="2000" dirty="0">
                <a:cs typeface="ＭＳ Ｐゴシック" charset="-128"/>
              </a:rPr>
              <a:t> 2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cs typeface="ＭＳ Ｐゴシック" charset="-128"/>
              </a:rPr>
              <a:t> 5 le 5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cs typeface="ＭＳ Ｐゴシック" charset="-128"/>
              </a:rPr>
              <a:t> "a" </a:t>
            </a:r>
            <a:r>
              <a:rPr lang="en-US" sz="2000" dirty="0" err="1">
                <a:cs typeface="ＭＳ Ｐゴシック" charset="-128"/>
              </a:rPr>
              <a:t>lt</a:t>
            </a:r>
            <a:r>
              <a:rPr lang="en-US" sz="2000" dirty="0">
                <a:cs typeface="ＭＳ Ｐゴシック" charset="-128"/>
              </a:rPr>
              <a:t> "z"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cs typeface="ＭＳ Ｐゴシック" charset="-128"/>
              </a:rPr>
              <a:t> “a" </a:t>
            </a:r>
            <a:r>
              <a:rPr lang="en-US" sz="2000" dirty="0" err="1">
                <a:cs typeface="ＭＳ Ｐゴシック" charset="-128"/>
              </a:rPr>
              <a:t>gt</a:t>
            </a:r>
            <a:r>
              <a:rPr lang="en-US" sz="2000" dirty="0">
                <a:cs typeface="ＭＳ Ｐゴシック" charset="-128"/>
              </a:rPr>
              <a:t> "A"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cs typeface="ＭＳ Ｐゴシック" charset="-128"/>
              </a:rPr>
              <a:t> &lt;a&gt;MarkLogic&lt;/a&gt; </a:t>
            </a:r>
            <a:r>
              <a:rPr lang="en-US" sz="2000" dirty="0" err="1">
                <a:cs typeface="ＭＳ Ｐゴシック" charset="-128"/>
              </a:rPr>
              <a:t>eq</a:t>
            </a:r>
            <a:r>
              <a:rPr lang="en-US" sz="2000" dirty="0">
                <a:cs typeface="ＭＳ Ｐゴシック" charset="-128"/>
              </a:rPr>
              <a:t> “MarkLogic”</a:t>
            </a:r>
          </a:p>
        </p:txBody>
      </p:sp>
    </p:spTree>
    <p:extLst>
      <p:ext uri="{BB962C8B-B14F-4D97-AF65-F5344CB8AC3E}">
        <p14:creationId xmlns:p14="http://schemas.microsoft.com/office/powerpoint/2010/main" val="34091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2879"/>
            <a:ext cx="8839200" cy="4572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SQL to XQuery Mapping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76400" y="533405"/>
          <a:ext cx="8839200" cy="452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  <a:gridCol w="3505200"/>
              </a:tblGrid>
              <a:tr h="895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XQuery expression</a:t>
                      </a:r>
                      <a:endParaRPr lang="en-US" dirty="0"/>
                    </a:p>
                  </a:txBody>
                  <a:tcPr/>
                </a:tc>
              </a:tr>
              <a:tr h="518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 * FROM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/user</a:t>
                      </a:r>
                      <a:endParaRPr lang="en-US" dirty="0"/>
                    </a:p>
                  </a:txBody>
                  <a:tcPr/>
                </a:tc>
              </a:tr>
              <a:tr h="518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 * FROM users WHERE age=33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/user[age = 33]</a:t>
                      </a:r>
                      <a:endParaRPr lang="en-US" dirty="0"/>
                    </a:p>
                  </a:txBody>
                  <a:tcPr/>
                </a:tc>
              </a:tr>
              <a:tr h="518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 </a:t>
                      </a:r>
                      <a:r>
                        <a:rPr lang="en-US" dirty="0" err="1" smtClean="0"/>
                        <a:t>fname,lname</a:t>
                      </a:r>
                      <a:r>
                        <a:rPr lang="en-US" dirty="0" smtClean="0"/>
                        <a:t> FROM users WHERE age=33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/user[age = 33]/(</a:t>
                      </a:r>
                      <a:r>
                        <a:rPr lang="en-US" dirty="0" err="1" smtClean="0"/>
                        <a:t>fname|lname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518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 * FROM users WHERE age=33 ORDER BY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$user in /user[age = 33] order by $user/name return $user</a:t>
                      </a:r>
                      <a:endParaRPr lang="en-US" dirty="0"/>
                    </a:p>
                  </a:txBody>
                  <a:tcPr/>
                </a:tc>
              </a:tr>
              <a:tr h="518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 * FROM users WHERE age&gt;33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/user[age &gt; 33]</a:t>
                      </a:r>
                      <a:endParaRPr lang="en-US" dirty="0"/>
                    </a:p>
                  </a:txBody>
                  <a:tcPr/>
                </a:tc>
              </a:tr>
              <a:tr h="518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 * FROM users WHERE age!=33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/user[age != 33]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3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Left Brace 6"/>
          <p:cNvSpPr/>
          <p:nvPr/>
        </p:nvSpPr>
        <p:spPr bwMode="auto">
          <a:xfrm>
            <a:off x="3696237" y="1957590"/>
            <a:ext cx="103031" cy="45076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" name="Left Brace 7"/>
          <p:cNvSpPr/>
          <p:nvPr/>
        </p:nvSpPr>
        <p:spPr bwMode="auto">
          <a:xfrm>
            <a:off x="3696237" y="2511382"/>
            <a:ext cx="103031" cy="141667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3696238" y="4031091"/>
            <a:ext cx="103030" cy="150682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66682" y="1998304"/>
            <a:ext cx="2459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N" b="0" dirty="0" smtClean="0">
                <a:latin typeface="Verdana" charset="0"/>
              </a:rPr>
              <a:t>Interface</a:t>
            </a:r>
            <a:endParaRPr lang="en-IN" b="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918952" y="3030693"/>
            <a:ext cx="2459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N" dirty="0" smtClean="0">
                <a:latin typeface="Verdana" charset="0"/>
              </a:rPr>
              <a:t>Query Layer</a:t>
            </a:r>
            <a:endParaRPr lang="en-IN" b="0" dirty="0" smtClean="0">
              <a:latin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073498" y="4550401"/>
            <a:ext cx="2459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N" dirty="0" smtClean="0">
                <a:latin typeface="Verdana" charset="0"/>
              </a:rPr>
              <a:t>Data Layer</a:t>
            </a:r>
            <a:endParaRPr lang="en-IN" b="0" dirty="0" smtClean="0">
              <a:latin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61752" y="-10929"/>
            <a:ext cx="4468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IN" sz="2400" dirty="0">
                <a:solidFill>
                  <a:srgbClr val="3D97BB"/>
                </a:solidFill>
                <a:latin typeface="+mj-lt"/>
                <a:ea typeface="ＭＳ Ｐゴシック" pitchFamily="34" charset="-128"/>
                <a:cs typeface="ＭＳ Ｐゴシック" charset="-128"/>
              </a:rPr>
              <a:t>Mark</a:t>
            </a:r>
            <a:r>
              <a:rPr lang="en-IN" b="0" dirty="0" smtClean="0">
                <a:latin typeface="Verdana" charset="0"/>
              </a:rPr>
              <a:t> </a:t>
            </a:r>
            <a:r>
              <a:rPr lang="en-IN" sz="2400" dirty="0">
                <a:solidFill>
                  <a:srgbClr val="3D97BB"/>
                </a:solidFill>
                <a:latin typeface="+mj-lt"/>
                <a:ea typeface="ＭＳ Ｐゴシック" pitchFamily="34" charset="-128"/>
                <a:cs typeface="ＭＳ Ｐゴシック" charset="-128"/>
              </a:rPr>
              <a:t>Logic</a:t>
            </a:r>
            <a:r>
              <a:rPr lang="en-IN" b="0" dirty="0" smtClean="0">
                <a:latin typeface="Verdana" charset="0"/>
              </a:rPr>
              <a:t> </a:t>
            </a:r>
            <a:r>
              <a:rPr lang="en-IN" sz="2400" dirty="0">
                <a:solidFill>
                  <a:srgbClr val="3D97BB"/>
                </a:solidFill>
                <a:latin typeface="+mj-lt"/>
                <a:ea typeface="ＭＳ Ｐゴシック" pitchFamily="34" charset="-128"/>
                <a:cs typeface="ＭＳ Ｐゴシック" charset="-128"/>
              </a:rPr>
              <a:t>Architecture</a:t>
            </a:r>
          </a:p>
        </p:txBody>
      </p:sp>
      <p:pic>
        <p:nvPicPr>
          <p:cNvPr id="15" name="Picture 14"/>
          <p:cNvPicPr/>
          <p:nvPr/>
        </p:nvPicPr>
        <p:blipFill rotWithShape="1">
          <a:blip r:embed="rId2"/>
          <a:srcRect l="33953" t="20403" r="35247" b="28405"/>
          <a:stretch/>
        </p:blipFill>
        <p:spPr bwMode="auto">
          <a:xfrm>
            <a:off x="3855324" y="1223494"/>
            <a:ext cx="4292466" cy="44303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1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590" r="1311" b="11488"/>
          <a:stretch/>
        </p:blipFill>
        <p:spPr>
          <a:xfrm>
            <a:off x="406400" y="824248"/>
            <a:ext cx="10907100" cy="4779742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Mark Logic Home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74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627" r="1029" b="5623"/>
          <a:stretch/>
        </p:blipFill>
        <p:spPr>
          <a:xfrm>
            <a:off x="283335" y="643945"/>
            <a:ext cx="11153104" cy="5306096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Creating DB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8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711" r="1031" b="5144"/>
          <a:stretch/>
        </p:blipFill>
        <p:spPr>
          <a:xfrm>
            <a:off x="406400" y="721217"/>
            <a:ext cx="11127346" cy="531897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err="1" smtClean="0"/>
              <a:t>AppServer</a:t>
            </a:r>
            <a:r>
              <a:rPr lang="en-US" sz="2400" dirty="0" smtClean="0"/>
              <a:t>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5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210" b="4943"/>
          <a:stretch/>
        </p:blipFill>
        <p:spPr>
          <a:xfrm>
            <a:off x="406400" y="746975"/>
            <a:ext cx="11037193" cy="520306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Security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2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29" b="5326"/>
          <a:stretch/>
        </p:blipFill>
        <p:spPr>
          <a:xfrm>
            <a:off x="406400" y="548223"/>
            <a:ext cx="11130897" cy="568515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Reading XML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8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509" b="5678"/>
          <a:stretch/>
        </p:blipFill>
        <p:spPr>
          <a:xfrm>
            <a:off x="244119" y="618186"/>
            <a:ext cx="11643081" cy="54864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Reading Text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5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4597" b="27685"/>
          <a:stretch/>
        </p:blipFill>
        <p:spPr>
          <a:xfrm>
            <a:off x="406400" y="750194"/>
            <a:ext cx="11111919" cy="5289997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Reading Image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What is Mark Logic?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6" y="1395412"/>
            <a:ext cx="3162300" cy="3000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4404575" y="1095106"/>
            <a:ext cx="701898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 dirty="0" smtClean="0"/>
              <a:t>Including </a:t>
            </a:r>
            <a:r>
              <a:rPr lang="en-IN" dirty="0"/>
              <a:t>XML and JSON documents, transactional data, social media, metadata, geospatial data, binaries, RDF triples, and more</a:t>
            </a:r>
            <a:r>
              <a:rPr lang="en-IN" dirty="0" smtClean="0"/>
              <a:t>.</a:t>
            </a:r>
          </a:p>
          <a:p>
            <a:pPr eaLnBrk="0" hangingPunct="0"/>
            <a:endParaRPr lang="en-IN" dirty="0" smtClean="0"/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 dirty="0" smtClean="0"/>
              <a:t>Transactions</a:t>
            </a:r>
            <a:r>
              <a:rPr lang="en-IN" dirty="0"/>
              <a:t>, </a:t>
            </a:r>
            <a:r>
              <a:rPr lang="en-IN" dirty="0" smtClean="0"/>
              <a:t>Analytics</a:t>
            </a:r>
            <a:r>
              <a:rPr lang="en-IN" dirty="0"/>
              <a:t>, and </a:t>
            </a:r>
            <a:r>
              <a:rPr lang="en-IN" dirty="0" smtClean="0"/>
              <a:t>Search</a:t>
            </a:r>
          </a:p>
          <a:p>
            <a:pPr eaLnBrk="0" hangingPunct="0"/>
            <a:endParaRPr lang="en-IN" dirty="0" smtClean="0"/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IN" b="0" dirty="0" smtClean="0">
                <a:latin typeface="Verdana" charset="0"/>
              </a:rPr>
              <a:t>High security</a:t>
            </a:r>
          </a:p>
          <a:p>
            <a:pPr eaLnBrk="0" hangingPunct="0"/>
            <a:endParaRPr lang="en-IN" b="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625" r="14795" b="5326"/>
          <a:stretch/>
        </p:blipFill>
        <p:spPr>
          <a:xfrm>
            <a:off x="406400" y="632138"/>
            <a:ext cx="11086161" cy="5485327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Filtering Using </a:t>
            </a:r>
            <a:r>
              <a:rPr lang="en-US" sz="2400" dirty="0" err="1" smtClean="0"/>
              <a:t>XPath</a:t>
            </a:r>
            <a:r>
              <a:rPr lang="en-US" sz="2400" dirty="0" smtClean="0"/>
              <a:t> Expression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0555" r="14696" b="8142"/>
          <a:stretch/>
        </p:blipFill>
        <p:spPr>
          <a:xfrm>
            <a:off x="406400" y="708337"/>
            <a:ext cx="11099040" cy="5215944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637"/>
            <a:ext cx="8839200" cy="457200"/>
          </a:xfrm>
        </p:spPr>
        <p:txBody>
          <a:bodyPr/>
          <a:lstStyle/>
          <a:p>
            <a:r>
              <a:rPr lang="en-US" sz="2400" dirty="0" smtClean="0"/>
              <a:t>Comparing two different sequences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0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 bwMode="auto">
          <a:xfrm>
            <a:off x="5298584" y="3359174"/>
            <a:ext cx="64008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Q&amp;A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110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3967-C388-47F3-BF5C-7E1A0043372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744792" y="3044713"/>
            <a:ext cx="64008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Thank you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224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Pre-requisites for Mark Logic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711200" y="1120864"/>
            <a:ext cx="104032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lvl="1" indent="-285750">
              <a:buFont typeface="Wingdings" pitchFamily="2" charset="2"/>
              <a:buChar char="Ø"/>
            </a:pPr>
            <a:r>
              <a:rPr lang="en-US" dirty="0" smtClean="0"/>
              <a:t>XML Fundamentals</a:t>
            </a:r>
          </a:p>
          <a:p>
            <a:pPr lvl="1" indent="-285750">
              <a:buFont typeface="Wingdings" pitchFamily="2" charset="2"/>
              <a:buChar char="Ø"/>
            </a:pPr>
            <a:r>
              <a:rPr lang="en-US" dirty="0"/>
              <a:t>Xpath </a:t>
            </a:r>
            <a:r>
              <a:rPr lang="en-US" dirty="0" smtClean="0"/>
              <a:t>Fundamentals</a:t>
            </a:r>
            <a:endParaRPr lang="en-US" dirty="0"/>
          </a:p>
          <a:p>
            <a:pPr lvl="1" indent="-285750">
              <a:buFont typeface="Wingdings" pitchFamily="2" charset="2"/>
              <a:buChar char="Ø"/>
            </a:pPr>
            <a:r>
              <a:rPr lang="en-US" dirty="0" smtClean="0"/>
              <a:t>XQuery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763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XML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79549" y="1120864"/>
            <a:ext cx="1053491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600" dirty="0" smtClean="0"/>
              <a:t>&lt;?</a:t>
            </a:r>
            <a:r>
              <a:rPr lang="en-US" sz="1600" dirty="0"/>
              <a:t>xml version="1.0" encoding="UTF-8"?&gt;</a:t>
            </a:r>
          </a:p>
          <a:p>
            <a:r>
              <a:rPr lang="en-US" sz="1600" dirty="0"/>
              <a:t>&lt;library&gt;</a:t>
            </a:r>
          </a:p>
          <a:p>
            <a:pPr lvl="1"/>
            <a:r>
              <a:rPr lang="en-US" sz="1600" dirty="0"/>
              <a:t>&lt;author name="Boynton"&gt;</a:t>
            </a:r>
          </a:p>
          <a:p>
            <a:pPr lvl="2"/>
            <a:r>
              <a:rPr lang="en-US" sz="1600" dirty="0"/>
              <a:t>&lt;book&gt;</a:t>
            </a:r>
          </a:p>
          <a:p>
            <a:pPr lvl="3"/>
            <a:r>
              <a:rPr lang="en-US" sz="1600" dirty="0"/>
              <a:t>&lt;title&gt;Barnyard Dance!&lt;/title&gt;</a:t>
            </a:r>
          </a:p>
          <a:p>
            <a:pPr lvl="3"/>
            <a:r>
              <a:rPr lang="en-US" sz="1600" dirty="0"/>
              <a:t>&lt;year&gt;1993&lt;/year&gt;</a:t>
            </a:r>
          </a:p>
          <a:p>
            <a:pPr lvl="2"/>
            <a:r>
              <a:rPr lang="en-US" sz="1600" dirty="0"/>
              <a:t>&lt;/book&gt;</a:t>
            </a:r>
          </a:p>
          <a:p>
            <a:pPr lvl="2"/>
            <a:r>
              <a:rPr lang="en-US" sz="1600" dirty="0"/>
              <a:t>&lt;book&gt;</a:t>
            </a:r>
          </a:p>
          <a:p>
            <a:pPr lvl="3"/>
            <a:r>
              <a:rPr lang="en-US" sz="1600" dirty="0"/>
              <a:t>&lt;title&gt;Hippos Go Berserk!&lt;/title&gt;</a:t>
            </a:r>
          </a:p>
          <a:p>
            <a:pPr lvl="3"/>
            <a:r>
              <a:rPr lang="en-US" sz="1600" dirty="0"/>
              <a:t>&lt;year&gt;1996&lt;/year&gt;</a:t>
            </a:r>
          </a:p>
          <a:p>
            <a:pPr lvl="2"/>
            <a:r>
              <a:rPr lang="en-US" sz="1600" dirty="0"/>
              <a:t>&lt;/book&gt;</a:t>
            </a:r>
          </a:p>
          <a:p>
            <a:pPr lvl="1"/>
            <a:r>
              <a:rPr lang="en-US" sz="1600" dirty="0"/>
              <a:t>&lt;/author&gt;</a:t>
            </a:r>
          </a:p>
          <a:p>
            <a:pPr lvl="1"/>
            <a:r>
              <a:rPr lang="en-US" sz="1600" dirty="0"/>
              <a:t>&lt;author name="Seuss"&gt;</a:t>
            </a:r>
          </a:p>
          <a:p>
            <a:pPr lvl="2"/>
            <a:r>
              <a:rPr lang="en-US" sz="1600" dirty="0"/>
              <a:t>&lt;book&gt;</a:t>
            </a:r>
          </a:p>
          <a:p>
            <a:pPr lvl="3"/>
            <a:r>
              <a:rPr lang="en-US" sz="1600" dirty="0"/>
              <a:t>&lt;title&gt;Fox&lt;/title&gt;</a:t>
            </a:r>
          </a:p>
          <a:p>
            <a:pPr lvl="3"/>
            <a:r>
              <a:rPr lang="en-US" sz="1600" dirty="0"/>
              <a:t>&lt;year&gt;1965&lt;/year&gt;</a:t>
            </a:r>
          </a:p>
          <a:p>
            <a:pPr lvl="2"/>
            <a:r>
              <a:rPr lang="en-US" sz="1600" dirty="0"/>
              <a:t>&lt;/book&gt;</a:t>
            </a:r>
          </a:p>
          <a:p>
            <a:pPr lvl="1"/>
            <a:r>
              <a:rPr lang="en-US" sz="1600" dirty="0"/>
              <a:t>&lt;/author&gt;</a:t>
            </a:r>
          </a:p>
          <a:p>
            <a:r>
              <a:rPr lang="en-US" sz="1600" dirty="0"/>
              <a:t>&lt;/library&gt;  </a:t>
            </a:r>
          </a:p>
          <a:p>
            <a:pPr marL="171450"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048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err="1" smtClean="0"/>
              <a:t>XPath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79549" y="1120864"/>
            <a:ext cx="10534919" cy="418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err="1"/>
              <a:t>XPath</a:t>
            </a:r>
            <a:r>
              <a:rPr lang="en-US" dirty="0"/>
              <a:t> is a language for finding information in an XML document. 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 </a:t>
            </a:r>
            <a:r>
              <a:rPr lang="en-US" dirty="0" err="1"/>
              <a:t>XPath</a:t>
            </a:r>
            <a:r>
              <a:rPr lang="en-US" dirty="0"/>
              <a:t> is used to navigate through elements and attributes in an XML document.</a:t>
            </a:r>
          </a:p>
          <a:p>
            <a:pPr>
              <a:defRPr/>
            </a:pPr>
            <a:endParaRPr lang="en-US" dirty="0"/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XQuery uses path expressions to navigate through elements in an XML document</a:t>
            </a:r>
          </a:p>
          <a:p>
            <a:pPr>
              <a:defRPr/>
            </a:pPr>
            <a:endParaRPr lang="en-US" dirty="0"/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Steps are separated by “/” or </a:t>
            </a:r>
            <a:r>
              <a:rPr lang="en-US" dirty="0"/>
              <a:t>“//”</a:t>
            </a:r>
          </a:p>
          <a:p>
            <a:pPr>
              <a:defRPr/>
            </a:pPr>
            <a:endParaRPr lang="en-US" dirty="0"/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Steps can be relative or absolute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Relative – no leading slash, starts at current item</a:t>
            </a:r>
          </a:p>
          <a:p>
            <a:pPr lvl="1">
              <a:defRPr/>
            </a:pPr>
            <a:endParaRPr lang="en-US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Absolute – leading slash, starts at the document root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/>
              <a:t>Steps are evaluated left to right</a:t>
            </a:r>
          </a:p>
          <a:p>
            <a:pPr>
              <a:defRPr/>
            </a:pPr>
            <a:r>
              <a:rPr lang="en-US" dirty="0" err="1"/>
              <a:t>eg</a:t>
            </a:r>
            <a:r>
              <a:rPr lang="en-US" dirty="0"/>
              <a:t>: /bookstore/book/title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791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err="1" smtClean="0"/>
              <a:t>XPath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79549" y="1120864"/>
            <a:ext cx="105349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/library – Returns all library elements</a:t>
            </a:r>
          </a:p>
          <a:p>
            <a:r>
              <a:rPr lang="en-US" sz="1600" dirty="0"/>
              <a:t>/library/author[@name=“Boynton”]   - Returns author elements with name  attribute value as “Boynton”</a:t>
            </a:r>
          </a:p>
          <a:p>
            <a:r>
              <a:rPr lang="en-US" sz="1600" dirty="0"/>
              <a:t>//title  - Returns all title elements.</a:t>
            </a:r>
          </a:p>
          <a:p>
            <a:r>
              <a:rPr lang="en-US" sz="1600" dirty="0"/>
              <a:t>//title[.="Fox"] – Returns all title elements having the value Fox</a:t>
            </a:r>
          </a:p>
          <a:p>
            <a:r>
              <a:rPr lang="en-US" sz="1600" dirty="0"/>
              <a:t>/library/author/book[title="Fox"]/title - Returns all title elements having the value Fox</a:t>
            </a:r>
          </a:p>
          <a:p>
            <a:r>
              <a:rPr lang="en-US" sz="1600" dirty="0"/>
              <a:t>/library/author/@name – Returns all author names</a:t>
            </a:r>
          </a:p>
          <a:p>
            <a:r>
              <a:rPr lang="en-US" sz="1600" dirty="0"/>
              <a:t>/library/author[1] – Returns the first author details</a:t>
            </a:r>
          </a:p>
          <a:p>
            <a:r>
              <a:rPr lang="en-US" sz="1600" dirty="0"/>
              <a:t>/library[1 to 2] – Returns the first 2 library details</a:t>
            </a:r>
          </a:p>
        </p:txBody>
      </p:sp>
    </p:spTree>
    <p:extLst>
      <p:ext uri="{BB962C8B-B14F-4D97-AF65-F5344CB8AC3E}">
        <p14:creationId xmlns:p14="http://schemas.microsoft.com/office/powerpoint/2010/main" val="159599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XQuery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79549" y="1120864"/>
            <a:ext cx="10534919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1600" dirty="0"/>
              <a:t>XQuery is the language for querying XML data</a:t>
            </a:r>
          </a:p>
          <a:p>
            <a:pPr>
              <a:defRPr/>
            </a:pP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/>
              <a:t>XQuery for XML is like SQL for databases</a:t>
            </a:r>
          </a:p>
          <a:p>
            <a:pPr>
              <a:defRPr/>
            </a:pP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/>
              <a:t>XQuery is built on </a:t>
            </a:r>
            <a:r>
              <a:rPr lang="en-US" sz="1600" dirty="0" err="1"/>
              <a:t>XPath</a:t>
            </a:r>
            <a:r>
              <a:rPr lang="en-US" sz="1600" dirty="0"/>
              <a:t> </a:t>
            </a:r>
            <a:r>
              <a:rPr lang="en-US" sz="1600" dirty="0" smtClean="0"/>
              <a:t>expressions</a:t>
            </a:r>
          </a:p>
          <a:p>
            <a:pPr>
              <a:buFont typeface="Arial" pitchFamily="34" charset="0"/>
              <a:buChar char="•"/>
              <a:defRPr/>
            </a:pPr>
            <a:endParaRPr lang="en-US" sz="16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1600" dirty="0" smtClean="0"/>
              <a:t>XQuery –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/>
              <a:t>Path </a:t>
            </a:r>
            <a:r>
              <a:rPr lang="en-US" sz="1600" dirty="0"/>
              <a:t>expressions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/>
              <a:t>Element </a:t>
            </a:r>
            <a:r>
              <a:rPr lang="en-US" sz="1600" dirty="0"/>
              <a:t>constructors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/>
              <a:t>FLWOR </a:t>
            </a:r>
            <a:r>
              <a:rPr lang="en-US" sz="1600" dirty="0"/>
              <a:t>(“flower”) </a:t>
            </a:r>
            <a:r>
              <a:rPr lang="en-US" sz="1600" dirty="0" smtClean="0"/>
              <a:t>expressions</a:t>
            </a:r>
          </a:p>
          <a:p>
            <a:pPr lvl="1">
              <a:defRPr/>
            </a:pPr>
            <a:r>
              <a:rPr lang="en-US" sz="1600" dirty="0" smtClean="0"/>
              <a:t>FOR-LET-WHERE-ORDERBY-RETURN</a:t>
            </a:r>
          </a:p>
          <a:p>
            <a:pPr lvl="1">
              <a:defRPr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  <a:defRPr/>
            </a:pPr>
            <a:endParaRPr lang="en-US" sz="3600" dirty="0"/>
          </a:p>
          <a:p>
            <a:pPr lvl="1">
              <a:defRPr/>
            </a:pPr>
            <a:endParaRPr lang="en-US" sz="16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24000" y="3973132"/>
            <a:ext cx="6934200" cy="177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omic Sans MS" charset="0"/>
                <a:ea typeface="+mn-ea"/>
              </a:rPr>
              <a:t>LET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+mn-ea"/>
              </a:rPr>
              <a:t>$</a:t>
            </a:r>
            <a:r>
              <a:rPr lang="en-US" sz="2000" dirty="0" smtClean="0">
                <a:solidFill>
                  <a:schemeClr val="accent2"/>
                </a:solidFill>
                <a:latin typeface="Comic Sans MS" charset="0"/>
                <a:ea typeface="+mn-ea"/>
              </a:rPr>
              <a:t>a:</a:t>
            </a:r>
            <a:r>
              <a:rPr lang="en-US" sz="2000" dirty="0" smtClean="0">
                <a:latin typeface="Comic Sans MS" charset="0"/>
                <a:ea typeface="+mn-ea"/>
              </a:rPr>
              <a:t>=</a:t>
            </a:r>
            <a:r>
              <a:rPr lang="en-US" sz="2000" dirty="0" err="1">
                <a:solidFill>
                  <a:srgbClr val="FF33CC"/>
                </a:solidFill>
                <a:latin typeface="Comic Sans MS" charset="0"/>
                <a:ea typeface="+mn-ea"/>
              </a:rPr>
              <a:t>avg</a:t>
            </a:r>
            <a:r>
              <a:rPr lang="en-US" sz="2000" dirty="0">
                <a:latin typeface="Comic Sans MS" charset="0"/>
                <a:ea typeface="+mn-ea"/>
              </a:rPr>
              <a:t>(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document("bib.xml")</a:t>
            </a:r>
            <a:r>
              <a:rPr lang="en-US" sz="2000" dirty="0">
                <a:latin typeface="Comic Sans MS" charset="0"/>
                <a:ea typeface="+mn-ea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+mn-ea"/>
              </a:rPr>
              <a:t>bib</a:t>
            </a:r>
            <a:r>
              <a:rPr lang="en-US" sz="2000" dirty="0">
                <a:latin typeface="Comic Sans MS" charset="0"/>
                <a:ea typeface="+mn-ea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+mn-ea"/>
              </a:rPr>
              <a:t>book</a:t>
            </a:r>
            <a:r>
              <a:rPr lang="en-US" sz="2000" dirty="0">
                <a:latin typeface="Comic Sans MS" charset="0"/>
                <a:ea typeface="+mn-ea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+mn-ea"/>
              </a:rPr>
              <a:t>price</a:t>
            </a:r>
            <a:r>
              <a:rPr lang="en-US" sz="2000" dirty="0">
                <a:latin typeface="Comic Sans MS" charset="0"/>
                <a:ea typeface="+mn-ea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omic Sans MS" charset="0"/>
                <a:ea typeface="+mn-ea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+mn-ea"/>
              </a:rPr>
              <a:t>$b</a:t>
            </a:r>
            <a:r>
              <a:rPr lang="en-US" sz="2000" dirty="0">
                <a:latin typeface="Comic Sans MS" charset="0"/>
                <a:ea typeface="+mn-ea"/>
              </a:rPr>
              <a:t> in 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document("bib.xml")</a:t>
            </a:r>
            <a:r>
              <a:rPr lang="en-US" sz="2000" dirty="0">
                <a:latin typeface="Comic Sans MS" charset="0"/>
                <a:ea typeface="+mn-ea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+mn-ea"/>
              </a:rPr>
              <a:t>bib</a:t>
            </a:r>
            <a:r>
              <a:rPr lang="en-US" sz="2000" dirty="0">
                <a:latin typeface="Comic Sans MS" charset="0"/>
                <a:ea typeface="+mn-ea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+mn-ea"/>
              </a:rPr>
              <a:t>book</a:t>
            </a:r>
            <a:endParaRPr lang="en-US" sz="2000" dirty="0">
              <a:latin typeface="Comic Sans MS" charset="0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omic Sans MS" charset="0"/>
                <a:ea typeface="+mn-ea"/>
              </a:rPr>
              <a:t>WHERE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+mn-ea"/>
              </a:rPr>
              <a:t>$b</a:t>
            </a:r>
            <a:r>
              <a:rPr lang="en-US" sz="2000" dirty="0">
                <a:latin typeface="Comic Sans MS" charset="0"/>
                <a:ea typeface="+mn-ea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+mn-ea"/>
              </a:rPr>
              <a:t>price</a:t>
            </a:r>
            <a:r>
              <a:rPr lang="en-US" sz="2000" dirty="0">
                <a:latin typeface="Comic Sans MS" charset="0"/>
                <a:ea typeface="+mn-ea"/>
              </a:rPr>
              <a:t> &gt;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+mn-ea"/>
              </a:rPr>
              <a:t>$a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omic Sans MS" charset="0"/>
                <a:ea typeface="+mn-ea"/>
              </a:rPr>
              <a:t>RETURN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+mn-ea"/>
              </a:rPr>
              <a:t>$b</a:t>
            </a:r>
          </a:p>
        </p:txBody>
      </p:sp>
    </p:spTree>
    <p:extLst>
      <p:ext uri="{BB962C8B-B14F-4D97-AF65-F5344CB8AC3E}">
        <p14:creationId xmlns:p14="http://schemas.microsoft.com/office/powerpoint/2010/main" val="406500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 smtClean="0"/>
              <a:t>XQuery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711200" y="2522047"/>
            <a:ext cx="10534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Conditional Expression</a:t>
            </a:r>
            <a:endParaRPr lang="en-US" sz="1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07525" y="2969071"/>
            <a:ext cx="6172200" cy="25237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317400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Courier New" charset="0"/>
                <a:cs typeface="Courier New" charset="0"/>
              </a:rPr>
              <a:t>$h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 IN //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Courier New" charset="0"/>
                <a:cs typeface="Courier New" charset="0"/>
              </a:rPr>
              <a:t>holding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latin typeface="Comic Sans MS" charset="0"/>
                <a:ea typeface="+mn-ea"/>
              </a:rPr>
              <a:t>ORDERBY $h/</a:t>
            </a:r>
            <a:r>
              <a:rPr lang="en-US" dirty="0">
                <a:solidFill>
                  <a:srgbClr val="006600"/>
                </a:solidFill>
                <a:latin typeface="Comic Sans MS" charset="0"/>
                <a:ea typeface="+mn-ea"/>
              </a:rPr>
              <a:t>title</a:t>
            </a:r>
            <a:endParaRPr lang="en-US" sz="2000" dirty="0">
              <a:latin typeface="Comic Sans MS" charset="0"/>
              <a:ea typeface="Courier New" charset="0"/>
              <a:cs typeface="Courier New" charset="0"/>
            </a:endParaRPr>
          </a:p>
          <a:p>
            <a:pPr eaLnBrk="0" hangingPunct="0">
              <a:defRPr/>
            </a:pP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RETURN &lt;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Courier New" charset="0"/>
                <a:cs typeface="Courier New" charset="0"/>
              </a:rPr>
              <a:t>holding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&gt; </a:t>
            </a:r>
          </a:p>
          <a:p>
            <a:pPr eaLnBrk="0" hangingPunct="0">
              <a:defRPr/>
            </a:pP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                     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Courier New" charset="0"/>
                <a:cs typeface="Courier New" charset="0"/>
              </a:rPr>
              <a:t>$h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Courier New" charset="0"/>
                <a:cs typeface="Courier New" charset="0"/>
              </a:rPr>
              <a:t>title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>
              <a:defRPr/>
            </a:pP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                      IF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Courier New" charset="0"/>
                <a:cs typeface="Courier New" charset="0"/>
              </a:rPr>
              <a:t>$h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/@type = "Journal" </a:t>
            </a:r>
          </a:p>
          <a:p>
            <a:pPr eaLnBrk="0" hangingPunct="0">
              <a:defRPr/>
            </a:pP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                                THEN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Courier New" charset="0"/>
                <a:cs typeface="Courier New" charset="0"/>
              </a:rPr>
              <a:t>$h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Courier New" charset="0"/>
                <a:cs typeface="Courier New" charset="0"/>
              </a:rPr>
              <a:t>editor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 </a:t>
            </a:r>
          </a:p>
          <a:p>
            <a:pPr eaLnBrk="0" hangingPunct="0">
              <a:defRPr/>
            </a:pP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                      ELSE </a:t>
            </a: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Courier New" charset="0"/>
                <a:cs typeface="Courier New" charset="0"/>
              </a:rPr>
              <a:t>$h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Courier New" charset="0"/>
                <a:cs typeface="Courier New" charset="0"/>
              </a:rPr>
              <a:t>author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 </a:t>
            </a:r>
          </a:p>
          <a:p>
            <a:pPr eaLnBrk="0" hangingPunct="0">
              <a:defRPr/>
            </a:pP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               &lt;/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Courier New" charset="0"/>
                <a:cs typeface="Courier New" charset="0"/>
              </a:rPr>
              <a:t>holding</a:t>
            </a:r>
            <a:r>
              <a:rPr lang="en-US" sz="2000" dirty="0">
                <a:latin typeface="Comic Sans MS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07525" y="929678"/>
            <a:ext cx="61722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317400">
            <a:spAutoFit/>
          </a:bodyPr>
          <a:lstStyle/>
          <a:p>
            <a:pPr eaLnBrk="0" hangingPunct="0"/>
            <a:r>
              <a:rPr lang="en-IN" sz="2000" dirty="0"/>
              <a:t>for $x in doc("books.xml")/bookstore/book</a:t>
            </a:r>
            <a:br>
              <a:rPr lang="en-IN" sz="2000" dirty="0"/>
            </a:br>
            <a:r>
              <a:rPr lang="en-IN" sz="2000" dirty="0"/>
              <a:t>where $x/price&gt;30</a:t>
            </a:r>
            <a:br>
              <a:rPr lang="en-IN" sz="2000" dirty="0"/>
            </a:br>
            <a:r>
              <a:rPr lang="en-IN" sz="2000" dirty="0"/>
              <a:t>order by $x/title</a:t>
            </a:r>
            <a:br>
              <a:rPr lang="en-IN" sz="2000" dirty="0"/>
            </a:br>
            <a:r>
              <a:rPr lang="en-IN" sz="2000" dirty="0"/>
              <a:t>return $x/title</a:t>
            </a:r>
          </a:p>
        </p:txBody>
      </p:sp>
    </p:spTree>
    <p:extLst>
      <p:ext uri="{BB962C8B-B14F-4D97-AF65-F5344CB8AC3E}">
        <p14:creationId xmlns:p14="http://schemas.microsoft.com/office/powerpoint/2010/main" val="212366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Existential Quantifiers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457200"/>
            <a:ext cx="8839200" cy="54864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en-US" dirty="0">
              <a:ea typeface="ＭＳ Ｐゴシック" pitchFamily="34" charset="-128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 XQuery's </a:t>
            </a:r>
            <a:r>
              <a:rPr lang="en-US" dirty="0">
                <a:ea typeface="ＭＳ Ｐゴシック" pitchFamily="34" charset="-128"/>
              </a:rPr>
              <a:t>SOME operator, the "existential quantifier".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Testing whether a condition applies for some node within a given node-set is natural in </a:t>
            </a:r>
            <a:r>
              <a:rPr lang="en-US" dirty="0" err="1">
                <a:ea typeface="ＭＳ Ｐゴシック" pitchFamily="34" charset="-128"/>
              </a:rPr>
              <a:t>XPath</a:t>
            </a:r>
            <a:endParaRPr lang="en-US" dirty="0">
              <a:ea typeface="ＭＳ Ｐゴシック" pitchFamily="34" charset="-128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Tell </a:t>
            </a:r>
            <a:r>
              <a:rPr lang="en-US" dirty="0">
                <a:ea typeface="ＭＳ Ｐゴシック" pitchFamily="34" charset="-128"/>
              </a:rPr>
              <a:t>me if there exists at least one </a:t>
            </a:r>
            <a:r>
              <a:rPr lang="en-US" dirty="0" err="1">
                <a:solidFill>
                  <a:srgbClr val="3333CC"/>
                </a:solidFill>
                <a:ea typeface="ＭＳ Ｐゴシック" pitchFamily="34" charset="-128"/>
              </a:rPr>
              <a:t>reserve_price</a:t>
            </a:r>
            <a:r>
              <a:rPr lang="en-US" dirty="0">
                <a:solidFill>
                  <a:srgbClr val="3333CC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that is greater than 1000 dollars.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Return value if true if at least one </a:t>
            </a:r>
            <a:r>
              <a:rPr lang="en-US" dirty="0" err="1">
                <a:solidFill>
                  <a:srgbClr val="3333CC"/>
                </a:solidFill>
                <a:ea typeface="ＭＳ Ｐゴシック" pitchFamily="34" charset="-128"/>
              </a:rPr>
              <a:t>reserve_price</a:t>
            </a:r>
            <a:r>
              <a:rPr lang="en-US" dirty="0">
                <a:solidFill>
                  <a:srgbClr val="3333CC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has value greater than 1000.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solidFill>
                  <a:srgbClr val="92D050"/>
                </a:solidFill>
                <a:ea typeface="ＭＳ Ｐゴシック" pitchFamily="34" charset="-128"/>
              </a:rPr>
              <a:t>some $price in document("data/items.xml")//</a:t>
            </a:r>
            <a:r>
              <a:rPr lang="en-US" dirty="0" err="1">
                <a:solidFill>
                  <a:srgbClr val="92D050"/>
                </a:solidFill>
                <a:ea typeface="ＭＳ Ｐゴシック" pitchFamily="34" charset="-128"/>
              </a:rPr>
              <a:t>reserve_price</a:t>
            </a:r>
            <a:endParaRPr lang="en-US" dirty="0">
              <a:solidFill>
                <a:srgbClr val="92D050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solidFill>
                  <a:srgbClr val="92D050"/>
                </a:solidFill>
                <a:ea typeface="ＭＳ Ｐゴシック" pitchFamily="34" charset="-128"/>
              </a:rPr>
              <a:t>satisfies $price &gt; 1000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8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orate_Template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721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PGothic</vt:lpstr>
      <vt:lpstr>Arial</vt:lpstr>
      <vt:lpstr>Arial Black</vt:lpstr>
      <vt:lpstr>Comic Sans MS</vt:lpstr>
      <vt:lpstr>Courier New</vt:lpstr>
      <vt:lpstr>Verdana</vt:lpstr>
      <vt:lpstr>Wingdings</vt:lpstr>
      <vt:lpstr>Cognizant_Corporate_Template</vt:lpstr>
      <vt:lpstr>PowerPoint Presentation</vt:lpstr>
      <vt:lpstr>What is Mark Logic?</vt:lpstr>
      <vt:lpstr>Pre-requisites for Mark Logic</vt:lpstr>
      <vt:lpstr>XML</vt:lpstr>
      <vt:lpstr>XPath</vt:lpstr>
      <vt:lpstr>XPath</vt:lpstr>
      <vt:lpstr>XQuery</vt:lpstr>
      <vt:lpstr>XQuery</vt:lpstr>
      <vt:lpstr>Existential Quantifiers</vt:lpstr>
      <vt:lpstr>Comparisons: Value Operators</vt:lpstr>
      <vt:lpstr>SQL to XQuery Mapping</vt:lpstr>
      <vt:lpstr>PowerPoint Presentation</vt:lpstr>
      <vt:lpstr>Mark Logic Home Page</vt:lpstr>
      <vt:lpstr>Creating DB Page</vt:lpstr>
      <vt:lpstr>AppServer Page</vt:lpstr>
      <vt:lpstr>Security Page</vt:lpstr>
      <vt:lpstr>Reading XML Document</vt:lpstr>
      <vt:lpstr>Reading Text Document</vt:lpstr>
      <vt:lpstr>Reading Image Document</vt:lpstr>
      <vt:lpstr>Filtering Using XPath Expression </vt:lpstr>
      <vt:lpstr>Comparing two different sequences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Kumar</dc:creator>
  <cp:lastModifiedBy>Yogesh Kumar</cp:lastModifiedBy>
  <cp:revision>36</cp:revision>
  <dcterms:created xsi:type="dcterms:W3CDTF">2014-11-08T17:52:14Z</dcterms:created>
  <dcterms:modified xsi:type="dcterms:W3CDTF">2014-11-09T17:50:44Z</dcterms:modified>
</cp:coreProperties>
</file>