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71" r:id="rId6"/>
    <p:sldId id="261" r:id="rId7"/>
    <p:sldId id="276" r:id="rId8"/>
    <p:sldId id="277" r:id="rId9"/>
    <p:sldId id="275" r:id="rId10"/>
    <p:sldId id="286" r:id="rId11"/>
    <p:sldId id="287" r:id="rId12"/>
    <p:sldId id="283" r:id="rId13"/>
    <p:sldId id="279" r:id="rId14"/>
    <p:sldId id="285" r:id="rId15"/>
    <p:sldId id="269" r:id="rId16"/>
    <p:sldId id="284" r:id="rId17"/>
  </p:sldIdLst>
  <p:sldSz cx="9144000" cy="5143500" type="screen16x9"/>
  <p:notesSz cx="6858000" cy="9144000"/>
  <p:embeddedFontLst>
    <p:embeddedFont>
      <p:font typeface="Ultra" panose="020B0604020202020204" charset="0"/>
      <p:regular r:id="rId19"/>
    </p:embeddedFont>
    <p:embeddedFont>
      <p:font typeface="Montserrat" panose="02000505000000020004" pitchFamily="2" charset="0"/>
      <p:regular r:id="rId20"/>
      <p:bold r:id="rId21"/>
      <p:italic r:id="rId22"/>
      <p:boldItalic r:id="rId23"/>
    </p:embeddedFont>
    <p:embeddedFont>
      <p:font typeface="Arial Black" panose="020B0A04020102020204" pitchFamily="34" charset="0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9" autoAdjust="0"/>
  </p:normalViewPr>
  <p:slideViewPr>
    <p:cSldViewPr snapToGrid="0">
      <p:cViewPr varScale="1">
        <p:scale>
          <a:sx n="104" d="100"/>
          <a:sy n="104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overview-of-resnet-and-its-variants-5281e2f5603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overview-of-resnet-and-its-variants-5281e2f5603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1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72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Images with the similar voting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number is categorized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Residual Networks is a classic neural network used as a backbone for many computer vision tasks.</a:t>
            </a: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residual neural network is an artificial neural network of a kind that builds on constructs known from pyramidal cells in the cerebral cortex. Residual neural networks do this by utilizing skip connections, or short-cuts to jump over some layers.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https://towardsdatascience.com/an-overview-of-resnet-and-its-variants-5281e2f56035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About image : analyzing point correspondences between the reference image and the target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84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48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cdfae6b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cdfae6b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cdfae6b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cdfae6b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31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f04d8fe_0_1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f04d8fe_0_1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12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9f04d8fe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9f04d8fe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9f04d8fe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9f04d8fe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7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37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f04d8fe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f04d8fe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Residual Networks is a classic neural network used as a backbone for many computer vision tasks.</a:t>
            </a: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residual neural network is an artificial neural network of a kind that builds on constructs known from pyramidal cells in the cerebral cortex. Residual neural networks do this by utilizing skip connections, or short-cuts to jump over some layers.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https://towardsdatascience.com/an-overview-of-resnet-and-its-variants-5281e2f56035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About image : analyzing point correspondences between the reference image and the target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18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3385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pdf/1611.05431.pdf" TargetMode="External"/><Relationship Id="rId4" Type="http://schemas.openxmlformats.org/officeDocument/2006/relationships/hyperlink" Target="https://arxiv.org/pdf/1603.05027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070" y="1835854"/>
            <a:ext cx="447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LANDMARK </a:t>
            </a:r>
            <a:r>
              <a:rPr 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RECOGNITION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704" y="4118019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Submitted by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Sreekanth -19MCMI34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Pradeep - 19MCMI33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Sravani</a:t>
            </a:r>
            <a:r>
              <a:rPr lang="en-US" dirty="0" smtClean="0">
                <a:solidFill>
                  <a:schemeClr val="bg1"/>
                </a:solidFill>
              </a:rPr>
              <a:t> S- 19MCMB14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8" y="411801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Submitted to: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Nagamani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ResNet 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613" y="1361872"/>
            <a:ext cx="576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236" y="18195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8752" y="2532330"/>
            <a:ext cx="75937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a saying “Deeper the better”  in case of traditional </a:t>
            </a:r>
            <a:r>
              <a:rPr lang="en-US" dirty="0" smtClean="0">
                <a:solidFill>
                  <a:schemeClr val="accent6"/>
                </a:solidFill>
              </a:rPr>
              <a:t>convolutional neural networks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Practically, as </a:t>
            </a:r>
            <a:r>
              <a:rPr lang="en-US" dirty="0">
                <a:solidFill>
                  <a:schemeClr val="bg1"/>
                </a:solidFill>
              </a:rPr>
              <a:t>the network goes deeper, its performance </a:t>
            </a:r>
            <a:r>
              <a:rPr lang="en-US" dirty="0" smtClean="0">
                <a:solidFill>
                  <a:schemeClr val="bg1"/>
                </a:solidFill>
              </a:rPr>
              <a:t>gets </a:t>
            </a:r>
            <a:r>
              <a:rPr lang="en-US" dirty="0">
                <a:solidFill>
                  <a:schemeClr val="bg1"/>
                </a:solidFill>
              </a:rPr>
              <a:t>saturated </a:t>
            </a:r>
            <a:r>
              <a:rPr lang="en-US" dirty="0" smtClean="0">
                <a:solidFill>
                  <a:schemeClr val="bg1"/>
                </a:solidFill>
              </a:rPr>
              <a:t>or even starts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degrading rapidly due to </a:t>
            </a:r>
            <a:r>
              <a:rPr lang="en-US" dirty="0" smtClean="0">
                <a:solidFill>
                  <a:schemeClr val="accent6"/>
                </a:solidFill>
              </a:rPr>
              <a:t>vanishing gradient problem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https://miro.medium.com/max/708/1*McwAbGJjA1lV_xBdg1w5X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36" y="3574406"/>
            <a:ext cx="3980584" cy="13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4376" y="1274617"/>
            <a:ext cx="727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, short for </a:t>
            </a:r>
            <a:r>
              <a:rPr lang="en-US" dirty="0">
                <a:solidFill>
                  <a:schemeClr val="accent6"/>
                </a:solidFill>
              </a:rPr>
              <a:t>Residual Networks </a:t>
            </a:r>
            <a:r>
              <a:rPr lang="en-US" dirty="0">
                <a:solidFill>
                  <a:schemeClr val="bg1"/>
                </a:solidFill>
              </a:rPr>
              <a:t>is a classic neural network used as a backbone for many computer vision tasks. </a:t>
            </a:r>
            <a:r>
              <a:rPr lang="en-US" dirty="0" smtClean="0">
                <a:solidFill>
                  <a:schemeClr val="bg1"/>
                </a:solidFill>
              </a:rPr>
              <a:t>This model was the winner of ImageNet challenge in 2015.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2785" y="222455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Why ResNet 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613" y="1361872"/>
            <a:ext cx="576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236" y="18195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2834" y="838652"/>
            <a:ext cx="681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core idea of ResNet is introducing a so-called </a:t>
            </a:r>
            <a:r>
              <a:rPr lang="en-US" dirty="0">
                <a:solidFill>
                  <a:schemeClr val="accent6"/>
                </a:solidFill>
              </a:rPr>
              <a:t>“identity shortcut connection” </a:t>
            </a:r>
            <a:endParaRPr lang="en-US" dirty="0" smtClean="0">
              <a:solidFill>
                <a:schemeClr val="accent6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     that </a:t>
            </a:r>
            <a:r>
              <a:rPr lang="en-US" dirty="0">
                <a:solidFill>
                  <a:schemeClr val="bg1"/>
                </a:solidFill>
              </a:rPr>
              <a:t>skips one or more layers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miro.medium.com/max/928/1*jNyv5wv-LyXfRb3Ye1q0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219757" y="1669649"/>
            <a:ext cx="4162570" cy="16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9626" y="3652542"/>
            <a:ext cx="7092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Now, stacking </a:t>
            </a:r>
            <a:r>
              <a:rPr lang="en-US" dirty="0">
                <a:solidFill>
                  <a:schemeClr val="bg1"/>
                </a:solidFill>
              </a:rPr>
              <a:t>layers shouldn’t degrade the network performance, </a:t>
            </a:r>
            <a:r>
              <a:rPr lang="en-US" dirty="0" smtClean="0">
                <a:solidFill>
                  <a:schemeClr val="bg1"/>
                </a:solidFill>
              </a:rPr>
              <a:t>because </a:t>
            </a:r>
            <a:r>
              <a:rPr lang="en-US" dirty="0">
                <a:solidFill>
                  <a:schemeClr val="bg1"/>
                </a:solidFill>
              </a:rPr>
              <a:t>we could simply stack </a:t>
            </a:r>
            <a:r>
              <a:rPr lang="en-US" dirty="0" smtClean="0">
                <a:solidFill>
                  <a:schemeClr val="bg1"/>
                </a:solidFill>
              </a:rPr>
              <a:t>identity </a:t>
            </a:r>
            <a:r>
              <a:rPr lang="en-US" dirty="0">
                <a:solidFill>
                  <a:schemeClr val="bg1"/>
                </a:solidFill>
              </a:rPr>
              <a:t>mappings (layer that doesn’t do anything) upon the current network, </a:t>
            </a: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dirty="0" smtClean="0">
                <a:solidFill>
                  <a:schemeClr val="bg1"/>
                </a:solidFill>
              </a:rPr>
              <a:t>resulting </a:t>
            </a:r>
            <a:r>
              <a:rPr lang="en-US" dirty="0">
                <a:solidFill>
                  <a:schemeClr val="bg1"/>
                </a:solidFill>
              </a:rPr>
              <a:t>architecture would perform the same.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Recognition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613" y="1361872"/>
            <a:ext cx="5533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returned </a:t>
            </a:r>
            <a:r>
              <a:rPr lang="en-US" dirty="0" err="1" smtClean="0">
                <a:solidFill>
                  <a:schemeClr val="bg1"/>
                </a:solidFill>
              </a:rPr>
              <a:t>Max_score</a:t>
            </a:r>
            <a:r>
              <a:rPr lang="en-US" dirty="0" smtClean="0">
                <a:solidFill>
                  <a:schemeClr val="bg1"/>
                </a:solidFill>
              </a:rPr>
              <a:t>(Retrieved) &gt; 0.85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Then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requested image is considered to be </a:t>
            </a:r>
            <a:r>
              <a:rPr lang="en-US" dirty="0" smtClean="0">
                <a:solidFill>
                  <a:schemeClr val="accent6"/>
                </a:solidFill>
              </a:rPr>
              <a:t>category with max 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voting number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03" y="2580550"/>
            <a:ext cx="2012789" cy="185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5351" y="4549283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Samples with local feature matching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Retrieval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963267"/>
            <a:ext cx="5667375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8312" y="372872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Query image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7849" y="374444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Top 5 matched Images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Technical stack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375" y="1361872"/>
            <a:ext cx="5768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Soft wares and libraries: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Python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pandas,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numpy,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tensorflow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JuPyter notebook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Anaconda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References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375" y="1422401"/>
            <a:ext cx="6322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[PART-1] </a:t>
            </a:r>
            <a:r>
              <a:rPr lang="en-US" dirty="0">
                <a:solidFill>
                  <a:schemeClr val="bg2"/>
                </a:solidFill>
              </a:rPr>
              <a:t>Deep Residual Learning for Image </a:t>
            </a:r>
            <a:r>
              <a:rPr lang="en-US" dirty="0" smtClean="0">
                <a:solidFill>
                  <a:schemeClr val="bg2"/>
                </a:solidFill>
              </a:rPr>
              <a:t>Recognition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(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link </a:t>
            </a:r>
            <a:r>
              <a:rPr lang="en-US" dirty="0">
                <a:solidFill>
                  <a:schemeClr val="bg2"/>
                </a:solidFill>
                <a:hlinkClick r:id="rId3"/>
              </a:rPr>
              <a:t>to the paper from Microsoft research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[</a:t>
            </a:r>
            <a:r>
              <a:rPr lang="en-US" b="1" dirty="0">
                <a:solidFill>
                  <a:schemeClr val="bg2"/>
                </a:solidFill>
              </a:rPr>
              <a:t>PART-2] </a:t>
            </a:r>
            <a:r>
              <a:rPr lang="en-US" dirty="0">
                <a:solidFill>
                  <a:schemeClr val="bg2"/>
                </a:solidFill>
              </a:rPr>
              <a:t>Identity mappings in Deep Residual Networks 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u="sng" dirty="0" smtClean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2"/>
                </a:solidFill>
                <a:hlinkClick r:id="rId4"/>
              </a:rPr>
              <a:t>link to the paper from Microsoft Research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[</a:t>
            </a:r>
            <a:r>
              <a:rPr lang="en-US" b="1" dirty="0">
                <a:solidFill>
                  <a:schemeClr val="bg2"/>
                </a:solidFill>
              </a:rPr>
              <a:t>PART-2] </a:t>
            </a:r>
            <a:r>
              <a:rPr lang="en-US" dirty="0">
                <a:solidFill>
                  <a:schemeClr val="bg2"/>
                </a:solidFill>
              </a:rPr>
              <a:t>Aggregated Residual Transformation for Deep Neural </a:t>
            </a:r>
            <a:r>
              <a:rPr lang="en-US" dirty="0" smtClean="0">
                <a:solidFill>
                  <a:schemeClr val="bg2"/>
                </a:solidFill>
              </a:rPr>
              <a:t>Networks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2"/>
                </a:solidFill>
                <a:hlinkClick r:id="rId5"/>
              </a:rPr>
              <a:t>link to the paper from Facebook AI Research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00" y="1236075"/>
            <a:ext cx="3142200" cy="2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296718" y="2220319"/>
            <a:ext cx="297701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 smtClean="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Training Model</a:t>
            </a:r>
            <a:endParaRPr sz="1800" dirty="0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" name="Google Shape;247;p26"/>
          <p:cNvSpPr txBox="1">
            <a:spLocks/>
          </p:cNvSpPr>
          <p:nvPr/>
        </p:nvSpPr>
        <p:spPr>
          <a:xfrm>
            <a:off x="3153402" y="4340780"/>
            <a:ext cx="297701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------Thank you------</a:t>
            </a:r>
            <a:endParaRPr lang="en-US" sz="1800" dirty="0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  <p:extLst>
      <p:ext uri="{BB962C8B-B14F-4D97-AF65-F5344CB8AC3E}">
        <p14:creationId xmlns:p14="http://schemas.microsoft.com/office/powerpoint/2010/main" val="18250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042071" y="460295"/>
            <a:ext cx="4273507" cy="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>
                <a:latin typeface="Ultra"/>
                <a:ea typeface="Ultra"/>
                <a:cs typeface="Ultra"/>
                <a:sym typeface="Ultra"/>
              </a:rPr>
              <a:t>What </a:t>
            </a:r>
            <a:r>
              <a:rPr lang="ms" sz="1800" dirty="0" smtClean="0">
                <a:latin typeface="Ultra"/>
                <a:ea typeface="Ultra"/>
                <a:cs typeface="Ultra"/>
                <a:sym typeface="Ultra"/>
              </a:rPr>
              <a:t>is Machine Learning ? </a:t>
            </a:r>
            <a:endParaRPr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177011" y="2074300"/>
            <a:ext cx="7132977" cy="160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application of </a:t>
            </a: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systems the ability to </a:t>
            </a: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learn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from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being explicitly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programmed.</a:t>
            </a:r>
            <a:endParaRPr sz="1800" dirty="0">
              <a:latin typeface="Times New Roman" panose="02020603050405020304" pitchFamily="18" charset="0"/>
              <a:ea typeface="Ultra"/>
              <a:cs typeface="Times New Roman" panose="02020603050405020304" pitchFamily="18" charset="0"/>
              <a:sym typeface="Ult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113824" y="618250"/>
            <a:ext cx="5929001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ms" sz="1800" dirty="0">
                <a:latin typeface="Ultra"/>
                <a:ea typeface="Ultra"/>
                <a:cs typeface="Ultra"/>
                <a:sym typeface="Ultra"/>
              </a:rPr>
              <a:t>Applications </a:t>
            </a:r>
            <a:r>
              <a:rPr lang="ms" sz="1800" dirty="0" smtClean="0">
                <a:latin typeface="Ultra"/>
                <a:ea typeface="Ultra"/>
                <a:cs typeface="Ultra"/>
                <a:sym typeface="Ultra"/>
              </a:rPr>
              <a:t>of Machine </a:t>
            </a:r>
            <a:r>
              <a:rPr lang="ms" sz="1800" dirty="0">
                <a:latin typeface="Ultra"/>
                <a:ea typeface="Ultra"/>
                <a:cs typeface="Ultra"/>
                <a:sym typeface="Ultra"/>
              </a:rPr>
              <a:t>Learning</a:t>
            </a:r>
            <a:endParaRPr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389925" y="2014608"/>
            <a:ext cx="56529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financial </a:t>
            </a: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services                                    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387932" y="2427596"/>
            <a:ext cx="2993254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marketing </a:t>
            </a: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sales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362080" y="3767903"/>
            <a:ext cx="20091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m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387263" y="2875946"/>
            <a:ext cx="43986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government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387260" y="3314771"/>
            <a:ext cx="32145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m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ealthcare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1;p18"/>
          <p:cNvSpPr txBox="1">
            <a:spLocks/>
          </p:cNvSpPr>
          <p:nvPr/>
        </p:nvSpPr>
        <p:spPr>
          <a:xfrm>
            <a:off x="1027337" y="1195021"/>
            <a:ext cx="5652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>
              <a:buSzPts val="1800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Machine Learning is everywhere . . . . .                                      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71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4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021975" y="536625"/>
            <a:ext cx="76425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>
                <a:latin typeface="Ultra"/>
                <a:ea typeface="Ultra"/>
                <a:cs typeface="Ultra"/>
                <a:sym typeface="Ultra"/>
              </a:rPr>
              <a:t>What is </a:t>
            </a:r>
            <a:r>
              <a:rPr lang="ms" sz="1800" dirty="0" smtClean="0">
                <a:latin typeface="Ultra"/>
                <a:ea typeface="Ultra"/>
                <a:cs typeface="Ultra"/>
                <a:sym typeface="Ultra"/>
              </a:rPr>
              <a:t>Machine Learning model ?</a:t>
            </a:r>
            <a:endParaRPr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187070" y="1556425"/>
            <a:ext cx="6925798" cy="197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Machine Learning model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intends to determine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 optimal structure in dataset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 achieve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an assigned task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	It results from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learning algorithms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applied on a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training dataset.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30" y="3341551"/>
            <a:ext cx="58578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001550" y="322300"/>
            <a:ext cx="76017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>
                <a:latin typeface="Ultra"/>
                <a:ea typeface="Ultra"/>
                <a:cs typeface="Ultra"/>
                <a:sym typeface="Ultra"/>
              </a:rPr>
              <a:t> </a:t>
            </a:r>
            <a:endParaRPr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5" name="Google Shape;156;p16"/>
          <p:cNvSpPr txBox="1">
            <a:spLocks/>
          </p:cNvSpPr>
          <p:nvPr/>
        </p:nvSpPr>
        <p:spPr>
          <a:xfrm>
            <a:off x="1021975" y="5366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Design phases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19" y="1599372"/>
            <a:ext cx="5673049" cy="2420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2543" y="4513188"/>
            <a:ext cx="616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 is a highly iterative process, to repeat until model reaches satisfying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Problem statement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375" y="1848256"/>
            <a:ext cx="6495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Landmark Recognition and 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expected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retrieve all database images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same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landmarks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(if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any).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above we will be creating the data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ML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it takes input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model and the data model will be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based on test dataset.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Steps Involved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3975" y="1245139"/>
            <a:ext cx="4543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“Train the model on your data using learning algorithm”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4891" y="180583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+ Algorithm  =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6097" y="3971222"/>
            <a:ext cx="1151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Model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21012" y="1691730"/>
            <a:ext cx="4400505" cy="3483853"/>
            <a:chOff x="2821012" y="1642035"/>
            <a:chExt cx="4400505" cy="3483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938" y="1642035"/>
              <a:ext cx="4059372" cy="315467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44516" y="2184572"/>
              <a:ext cx="11511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Training Data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241" y="3005503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Train the machine learning </a:t>
              </a: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             algorithm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4276" y="479183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Prediction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4524" y="4756556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Machine learning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algorithm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1012" y="480195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Input data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0408" y="3102514"/>
              <a:ext cx="11511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Evaluate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Data cleaning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8445" y="1536967"/>
            <a:ext cx="7396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Automated </a:t>
            </a: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cleaning using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Global descriptors </a:t>
            </a:r>
            <a:r>
              <a:rPr lang="en-US" dirty="0">
                <a:solidFill>
                  <a:schemeClr val="bg1"/>
                </a:solidFill>
              </a:rPr>
              <a:t>- the image as a whole to the generalize the entire object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Spatial verification -</a:t>
            </a:r>
            <a:r>
              <a:rPr lang="en-US" dirty="0">
                <a:solidFill>
                  <a:schemeClr val="bg1"/>
                </a:solidFill>
              </a:rPr>
              <a:t> verify a spatial correlation between certain points of a pair of images</a:t>
            </a:r>
            <a:r>
              <a:rPr lang="en-US" dirty="0"/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6;p16"/>
          <p:cNvSpPr txBox="1">
            <a:spLocks/>
          </p:cNvSpPr>
          <p:nvPr/>
        </p:nvSpPr>
        <p:spPr>
          <a:xfrm>
            <a:off x="1174375" y="689025"/>
            <a:ext cx="7642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 smtClean="0">
                <a:latin typeface="Ultra"/>
                <a:ea typeface="Ultra"/>
                <a:cs typeface="Ultra"/>
                <a:sym typeface="Ultra"/>
              </a:rPr>
              <a:t>Recognition</a:t>
            </a:r>
            <a:endParaRPr lang="en-US" sz="1800" dirty="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375" y="1888646"/>
            <a:ext cx="5158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 the full amount of data to train the classification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Main network used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ResNet152   </a:t>
            </a:r>
            <a:r>
              <a:rPr lang="en-US" dirty="0" smtClean="0">
                <a:solidFill>
                  <a:schemeClr val="bg1"/>
                </a:solidFill>
              </a:rPr>
              <a:t>(Residual Network)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Inception V4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597</Words>
  <Application>Microsoft Office PowerPoint</Application>
  <PresentationFormat>On-screen Show (16:9)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Ultra</vt:lpstr>
      <vt:lpstr>Montserrat</vt:lpstr>
      <vt:lpstr>Arial Black</vt:lpstr>
      <vt:lpstr>Lato</vt:lpstr>
      <vt:lpstr>Times New Roman</vt:lpstr>
      <vt:lpstr>Arial</vt:lpstr>
      <vt:lpstr>Focus</vt:lpstr>
      <vt:lpstr>PowerPoint Presentation</vt:lpstr>
      <vt:lpstr>What is Machine Learning ? </vt:lpstr>
      <vt:lpstr>Applications of Machine Learning</vt:lpstr>
      <vt:lpstr>What is Machine Learning model ?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sreekanth kasani</cp:lastModifiedBy>
  <cp:revision>65</cp:revision>
  <dcterms:modified xsi:type="dcterms:W3CDTF">2019-10-28T14:03:24Z</dcterms:modified>
</cp:coreProperties>
</file>