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mT2OubJ/4/yCKWLVk+s7tg==" hashData="o6x7xztdx9RLmeH7pJAHj72khl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D76A5-FD2A-4006-8F48-897BFCE4310A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Srikanth(Java Trainer)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6F824-8051-4B5A-9D9E-4BE8BD6AD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24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8C0D0-FE5A-41F0-BFE8-A1B26AFC074D}" type="datetimeFigureOut">
              <a:rPr lang="en-IN" smtClean="0"/>
              <a:t>20-06-2016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Srikanth(Java Trainer) 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8A57-BA9F-4BFC-B962-62093346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04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F8A57-BA9F-4BFC-B962-62093346C6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3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F8A57-BA9F-4BFC-B962-62093346C6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8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2F71-D449-4EFB-BD12-8622E159925D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9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C8F3-F49D-4F9E-B1AB-31063FE4BDEB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16BE-A7A5-401A-B77B-6F432AD92ADF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9DE5-0DCE-4EB3-992F-F42051B04D0F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7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2E56-0EB2-48A6-9022-14B84407FDFF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7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F21D-B264-4D9E-8B08-F591A47E6867}" type="datetime1">
              <a:rPr lang="en-IN" smtClean="0"/>
              <a:t>20-06-2016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2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9122-6644-435A-9949-95BA8D02822C}" type="datetime1">
              <a:rPr lang="en-IN" smtClean="0"/>
              <a:t>20-06-2016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1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DE8-3B39-4E8B-A49F-933D53DEAB1E}" type="datetime1">
              <a:rPr lang="en-IN" smtClean="0"/>
              <a:t>20-06-2016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1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7372-E2CF-4203-9068-9D555BABFCE6}" type="datetime1">
              <a:rPr lang="en-IN" smtClean="0"/>
              <a:t>20-06-2016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3525-9662-4153-AA53-9A4535A65B93}" type="datetime1">
              <a:rPr lang="en-IN" smtClean="0"/>
              <a:t>20-06-2016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2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80B5-F8CA-4DCD-B10C-A183E0B50EAF}" type="datetime1">
              <a:rPr lang="en-IN" smtClean="0"/>
              <a:t>20-06-2016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C77E-890A-498A-9816-8221EB421CFB}" type="datetime1">
              <a:rPr lang="en-IN" smtClean="0"/>
              <a:t>20-06-2016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28F8-8252-4CF6-BA67-E409A09F2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5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IN" sz="6600" b="1" i="1" dirty="0">
                <a:solidFill>
                  <a:srgbClr val="DA0000"/>
                </a:solidFill>
                <a:latin typeface="+mn-lt"/>
                <a:ea typeface="+mn-ea"/>
                <a:cs typeface="+mn-cs"/>
              </a:rPr>
              <a:t>Java 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8600" y="266700"/>
            <a:ext cx="8686800" cy="6248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800" b="1" dirty="0" smtClean="0">
              <a:solidFill>
                <a:srgbClr val="D000D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D000D0"/>
                </a:solidFill>
              </a:rPr>
              <a:t>Robust:</a:t>
            </a:r>
            <a:r>
              <a:rPr lang="en-US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Java is a Robust programming language by means of effective Memory management  and Exception handling.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b="1" dirty="0" smtClean="0"/>
              <a:t>	</a:t>
            </a:r>
            <a:r>
              <a:rPr lang="en-US" sz="2400" b="1" dirty="0" smtClean="0">
                <a:solidFill>
                  <a:srgbClr val="FF9966"/>
                </a:solidFill>
              </a:rPr>
              <a:t>Memory management:</a:t>
            </a:r>
            <a:r>
              <a:rPr lang="en-US" sz="2400" b="1" dirty="0" smtClean="0"/>
              <a:t> </a:t>
            </a:r>
            <a:r>
              <a:rPr lang="en-US" sz="2400" dirty="0" smtClean="0"/>
              <a:t>It handles memory allocation &amp; de-allocation effectively through the garbage collection.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9966"/>
                </a:solidFill>
              </a:rPr>
              <a:t>Garbage Collection:</a:t>
            </a:r>
            <a:r>
              <a:rPr lang="en-US" sz="2400" dirty="0" smtClean="0"/>
              <a:t> It is responsible for de-allocating the memory of unused objects i.e.., space is reused. Memory can be re-cycled.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FF9966"/>
                </a:solidFill>
              </a:rPr>
              <a:t>Exception Handling:</a:t>
            </a:r>
            <a:r>
              <a:rPr lang="en-US" sz="2400" dirty="0" smtClean="0"/>
              <a:t> It simply stops the execution and displays an exception message to the display.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66713"/>
            <a:ext cx="8229600" cy="6477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2800" b="1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D000D0"/>
                </a:solidFill>
              </a:rPr>
              <a:t>Object-Oriented</a:t>
            </a:r>
            <a:r>
              <a:rPr lang="en-US" sz="2800" b="1" dirty="0" smtClean="0">
                <a:solidFill>
                  <a:srgbClr val="D000D0"/>
                </a:solidFill>
              </a:rPr>
              <a:t>:</a:t>
            </a:r>
            <a:r>
              <a:rPr lang="en-US" sz="28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 It is purely object-oriented because the information will be represented in terms of objects.</a:t>
            </a:r>
            <a:endParaRPr lang="en-US" sz="28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i="1" dirty="0" smtClean="0">
                <a:solidFill>
                  <a:srgbClr val="0033CC"/>
                </a:solidFill>
              </a:rPr>
              <a:t>Ex: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x=100;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       Here 100 is primitive value which will be converted into respective object (integer) by the wrapper class.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       In java all the primitive data types have their respective wrapper classes.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80329" y="76470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D000D0"/>
                </a:solidFill>
              </a:rPr>
              <a:t>Interpreted</a:t>
            </a:r>
            <a:endParaRPr lang="en-US" sz="2800" dirty="0" smtClean="0">
              <a:solidFill>
                <a:srgbClr val="D000D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	Java programs are compiled into byte code but not into the executable code &amp; then byte code will be interpreted by java interpreter JVM or Java Runtime Environment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D000D0"/>
                </a:solidFill>
              </a:rPr>
              <a:t>Distributed: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Java is designed to support distributed programming by means of handling TCP/IP protocol suite.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08720"/>
            <a:ext cx="8280920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D000D0"/>
                </a:solidFill>
              </a:rPr>
              <a:t>Multi-Threaded</a:t>
            </a:r>
          </a:p>
          <a:p>
            <a:pPr>
              <a:lnSpc>
                <a:spcPct val="90000"/>
              </a:lnSpc>
            </a:pPr>
            <a:endParaRPr lang="en-US" sz="2800" b="1" dirty="0">
              <a:solidFill>
                <a:srgbClr val="D000D0"/>
              </a:solidFill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	</a:t>
            </a:r>
            <a:r>
              <a:rPr lang="en-IN" sz="2800" dirty="0"/>
              <a:t>We can write Java programs that deal with many tasks at once by defining multiple threads</a:t>
            </a:r>
            <a:r>
              <a:rPr lang="en-IN" sz="2800" dirty="0" smtClean="0"/>
              <a:t>.</a:t>
            </a:r>
          </a:p>
          <a:p>
            <a:pPr>
              <a:lnSpc>
                <a:spcPct val="90000"/>
              </a:lnSpc>
            </a:pPr>
            <a:endParaRPr lang="en-IN" sz="2800" dirty="0" smtClean="0"/>
          </a:p>
          <a:p>
            <a:pPr>
              <a:lnSpc>
                <a:spcPct val="90000"/>
              </a:lnSpc>
            </a:pPr>
            <a:endParaRPr lang="en-IN" sz="2800" dirty="0" smtClean="0"/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IN" sz="2800" dirty="0" smtClean="0"/>
              <a:t>By default Every Java application is Multi threaded because of following factors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ü"/>
            </a:pPr>
            <a:endParaRPr lang="en-US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dirty="0"/>
              <a:t>JVM executes the Program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dirty="0"/>
              <a:t>JVM executes Garbage Collector for un-used Memory collection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1963" y="609600"/>
            <a:ext cx="8224837" cy="594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D000D0"/>
                </a:solidFill>
              </a:rPr>
              <a:t>Architectural Neutral</a:t>
            </a:r>
            <a:endParaRPr lang="en-US" sz="2800" dirty="0" smtClean="0">
              <a:solidFill>
                <a:srgbClr val="D000D0"/>
              </a:solidFill>
            </a:endParaRPr>
          </a:p>
          <a:p>
            <a:pPr>
              <a:buFontTx/>
              <a:buNone/>
            </a:pPr>
            <a:r>
              <a:rPr lang="en-US" sz="2800" dirty="0" smtClean="0"/>
              <a:t>	Due to cross platform code i.e. byte code once java .class file application created can be executed any where  independent of any platform and operating system also anytime.</a:t>
            </a:r>
          </a:p>
          <a:p>
            <a:pPr>
              <a:buFontTx/>
              <a:buNone/>
            </a:pPr>
            <a:r>
              <a:rPr lang="en-US" sz="2800" dirty="0" smtClean="0"/>
              <a:t>    </a:t>
            </a:r>
            <a:r>
              <a:rPr lang="en-US" sz="2800" i="1" dirty="0" smtClean="0"/>
              <a:t>Write Once Run Anywhere Anytime</a:t>
            </a:r>
          </a:p>
          <a:p>
            <a:pPr>
              <a:buFontTx/>
              <a:buNone/>
            </a:pPr>
            <a:endParaRPr lang="en-US" sz="2800" i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D000D0"/>
                </a:solidFill>
              </a:rPr>
              <a:t>Dynamic</a:t>
            </a:r>
            <a:endParaRPr lang="en-US" sz="2800" dirty="0" smtClean="0">
              <a:solidFill>
                <a:srgbClr val="D000D0"/>
              </a:solidFill>
            </a:endParaRPr>
          </a:p>
          <a:p>
            <a:pPr>
              <a:buFontTx/>
              <a:buNone/>
            </a:pPr>
            <a:r>
              <a:rPr lang="en-US" sz="2800" dirty="0" smtClean="0"/>
              <a:t>	Java applications carry plenty of Runtime information which can be used by JVM.</a:t>
            </a:r>
          </a:p>
          <a:p>
            <a:pPr>
              <a:buFontTx/>
              <a:buNone/>
            </a:pPr>
            <a:r>
              <a:rPr lang="en-US" sz="2800" dirty="0" smtClean="0"/>
              <a:t>	Java supports Applet concept by which the dynamic content can be  generated.</a:t>
            </a:r>
            <a:r>
              <a:rPr lang="en-US" dirty="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D000D0"/>
                </a:solidFill>
              </a:rPr>
              <a:t>Questions</a:t>
            </a:r>
          </a:p>
          <a:p>
            <a:endParaRPr lang="en-IN" sz="2800" b="1" dirty="0">
              <a:solidFill>
                <a:srgbClr val="D000D0"/>
              </a:solidFill>
            </a:endParaRPr>
          </a:p>
          <a:p>
            <a:pPr marL="457200" indent="-45720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What is java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What are the Modules for Java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Why Java is Simple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How can we say Java is platform independent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How can we break Security by using Pointers in C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IN" sz="2800" dirty="0">
                <a:sym typeface="Wingdings" pitchFamily="2" charset="2"/>
              </a:rPr>
              <a:t>Is there any possibilities for java to have static memory allocation</a:t>
            </a:r>
            <a:endParaRPr lang="en-IN" sz="2800" dirty="0"/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423392"/>
            <a:ext cx="8305800" cy="3733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 smtClean="0">
                <a:solidFill>
                  <a:srgbClr val="DA0000"/>
                </a:solidFill>
              </a:rPr>
              <a:t>JAVA  is programming language with three modules.</a:t>
            </a:r>
          </a:p>
          <a:p>
            <a:endParaRPr lang="fr-FR" sz="2800" b="1" i="1" dirty="0" smtClean="0">
              <a:solidFill>
                <a:srgbClr val="DA0000"/>
              </a:solidFill>
            </a:endParaRPr>
          </a:p>
          <a:p>
            <a:r>
              <a:rPr lang="fr-FR" sz="2800" b="1" dirty="0" smtClean="0">
                <a:solidFill>
                  <a:srgbClr val="DA0000"/>
                </a:solidFill>
              </a:rPr>
              <a:t>J2SE</a:t>
            </a:r>
            <a:r>
              <a:rPr lang="fr-FR" sz="2800" dirty="0" smtClean="0">
                <a:solidFill>
                  <a:srgbClr val="DA0000"/>
                </a:solidFill>
              </a:rPr>
              <a:t> :</a:t>
            </a:r>
            <a:r>
              <a:rPr lang="fr-FR" sz="2800" dirty="0" smtClean="0"/>
              <a:t> Java 2 </a:t>
            </a:r>
            <a:r>
              <a:rPr lang="fr-FR" sz="2800" dirty="0" err="1" smtClean="0"/>
              <a:t>platform</a:t>
            </a:r>
            <a:r>
              <a:rPr lang="fr-FR" sz="2800" dirty="0" smtClean="0"/>
              <a:t> Standard Edition.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DA0000"/>
                </a:solidFill>
              </a:rPr>
              <a:t>J2EE</a:t>
            </a:r>
            <a:r>
              <a:rPr lang="en-US" sz="2800" dirty="0" smtClean="0">
                <a:solidFill>
                  <a:srgbClr val="DA0000"/>
                </a:solidFill>
              </a:rPr>
              <a:t> :</a:t>
            </a:r>
            <a:r>
              <a:rPr lang="en-US" sz="2800" dirty="0" smtClean="0"/>
              <a:t> Java 2 platform Enterprise Edition.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DA0000"/>
                </a:solidFill>
              </a:rPr>
              <a:t>J2ME</a:t>
            </a:r>
            <a:r>
              <a:rPr lang="en-US" sz="2800" dirty="0" smtClean="0">
                <a:solidFill>
                  <a:srgbClr val="DA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Java 2 platform Micro/Mobile Edition. 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Srikanth</a:t>
            </a:r>
            <a:r>
              <a:rPr lang="en-IN" dirty="0" smtClean="0"/>
              <a:t> (Java Trainer)     sreekanth.rayapalli@gmail.com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6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80717" y="908720"/>
            <a:ext cx="8839200" cy="6629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J2SE (Java Standard Edition)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 dirty="0" smtClean="0">
              <a:solidFill>
                <a:srgbClr val="D000D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It is the specification from </a:t>
            </a:r>
            <a:r>
              <a:rPr lang="en-US" sz="2400" dirty="0" err="1"/>
              <a:t>SunMicroSystems</a:t>
            </a:r>
            <a:r>
              <a:rPr lang="en-US" sz="2400" dirty="0"/>
              <a:t> which is basically used for gaining the basic syntax of Java Programming, about the classes and Standalone applications.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Standalone Application is a application which can be run on a Single Machine.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Java is a product of </a:t>
            </a:r>
            <a:r>
              <a:rPr lang="en-US" sz="2400" dirty="0" err="1"/>
              <a:t>SunMicroSystems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These Results are not Sharable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Ex: Games s/w, MS-word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0"/>
            <a:ext cx="7488832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J2ME (Java Mobile Edition)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It is the specification from </a:t>
            </a:r>
            <a:r>
              <a:rPr lang="en-US" sz="2400" dirty="0" err="1"/>
              <a:t>SunMicroSystems</a:t>
            </a:r>
            <a:r>
              <a:rPr lang="en-US" sz="2400" dirty="0"/>
              <a:t>/ </a:t>
            </a:r>
            <a:r>
              <a:rPr lang="en-US" sz="2400" dirty="0" err="1"/>
              <a:t>JavaSoft</a:t>
            </a:r>
            <a:r>
              <a:rPr lang="en-US" sz="2400" dirty="0"/>
              <a:t> which enables us to develop mobile applications.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J2EE (Java Enterprise Edition)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D000D0"/>
              </a:solidFill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J2EE is basically used for developing Business Applications.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These applications runs in Server and result will be Displayed in browser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These Results are sharable across the globe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These applications can be accessed from any where 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Ex:  gmail.com, </a:t>
            </a:r>
            <a:r>
              <a:rPr lang="en-US" sz="2400" b="1" dirty="0" err="1">
                <a:solidFill>
                  <a:srgbClr val="FF0000"/>
                </a:solidFill>
              </a:rPr>
              <a:t>icici</a:t>
            </a:r>
            <a:r>
              <a:rPr lang="en-US" sz="2400" b="1" dirty="0">
                <a:solidFill>
                  <a:srgbClr val="FF0000"/>
                </a:solidFill>
              </a:rPr>
              <a:t> net banking, </a:t>
            </a:r>
            <a:r>
              <a:rPr lang="en-US" sz="2400" b="1" dirty="0" err="1">
                <a:solidFill>
                  <a:srgbClr val="FF0000"/>
                </a:solidFill>
              </a:rPr>
              <a:t>irctc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836712"/>
            <a:ext cx="8280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DA0000"/>
                </a:solidFill>
              </a:rPr>
              <a:t>What is Java?</a:t>
            </a:r>
          </a:p>
          <a:p>
            <a:pPr algn="ctr"/>
            <a:endParaRPr lang="en-US" sz="1600" b="1" dirty="0"/>
          </a:p>
          <a:p>
            <a:pPr algn="just"/>
            <a:r>
              <a:rPr lang="en-US" dirty="0"/>
              <a:t>	</a:t>
            </a:r>
            <a:r>
              <a:rPr lang="en-US" sz="3000" dirty="0"/>
              <a:t>Java is a technology, a high level programming language and a platform, supporting the concepts of Object </a:t>
            </a:r>
            <a:r>
              <a:rPr lang="en-US" sz="3000" dirty="0" smtClean="0"/>
              <a:t>Oriented </a:t>
            </a:r>
            <a:r>
              <a:rPr lang="en-US" sz="3000" dirty="0"/>
              <a:t>Programming System. </a:t>
            </a:r>
          </a:p>
          <a:p>
            <a:pPr algn="just"/>
            <a:endParaRPr lang="en-US" sz="3000" dirty="0" smtClean="0"/>
          </a:p>
          <a:p>
            <a:pPr algn="just"/>
            <a:endParaRPr lang="en-US" sz="3000" dirty="0" smtClean="0"/>
          </a:p>
          <a:p>
            <a:pPr algn="just"/>
            <a:r>
              <a:rPr lang="en-US" sz="3000" dirty="0" smtClean="0"/>
              <a:t>Java is Software that is used to develop distributed application whose result are sharable across the globe</a:t>
            </a:r>
          </a:p>
          <a:p>
            <a:pPr algn="just"/>
            <a:endParaRPr lang="en-IN" sz="3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589305"/>
            <a:ext cx="79928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/>
              <a:t>Java is an object oriented programming language.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/>
              <a:t>Java was developed by a team led by James Gosling at Sun Microsystems.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/>
              <a:t>Java was designed for use in embedded consumer electronic applications in 1991. 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/>
              <a:t>It was redesigned for developing internet applications and renamed Java in 1995. 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/>
              <a:t>Programs developed in Java can be executed anywhere on any system. 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200" dirty="0"/>
              <a:t>Java is the programming language for the internet environment. </a:t>
            </a:r>
          </a:p>
          <a:p>
            <a:endParaRPr lang="en-I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46856" y="26977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C3300"/>
                </a:solidFill>
              </a:rPr>
              <a:t>History of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118349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0" hangingPunct="0"/>
            <a:r>
              <a:rPr lang="en-US" sz="2800" dirty="0">
                <a:cs typeface="Arial" charset="0"/>
              </a:rPr>
              <a:t>The Characteristics of Java is as follows: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>
                <a:cs typeface="Arial" charset="0"/>
              </a:rPr>
              <a:t>Simple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Secure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Portable 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Robust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Distributed</a:t>
            </a:r>
            <a:endParaRPr lang="en-US" sz="2800" dirty="0">
              <a:cs typeface="Arial" charset="0"/>
            </a:endParaRP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>
                <a:cs typeface="Arial" charset="0"/>
              </a:rPr>
              <a:t>Object oriented 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Interpreted</a:t>
            </a:r>
            <a:endParaRPr lang="en-US" sz="2800" dirty="0">
              <a:cs typeface="Arial" charset="0"/>
            </a:endParaRP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High performance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/>
              <a:t>Multithreaded</a:t>
            </a:r>
            <a:endParaRPr lang="en-US" sz="2800" dirty="0">
              <a:cs typeface="Arial" charset="0"/>
            </a:endParaRP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>
                <a:cs typeface="Arial" charset="0"/>
              </a:rPr>
              <a:t>Architecture neutral </a:t>
            </a:r>
          </a:p>
          <a:p>
            <a:pPr marL="914400" lvl="1" indent="-457200" algn="just" eaLnBrk="0" hangingPunct="0">
              <a:buFontTx/>
              <a:buChar char="•"/>
            </a:pPr>
            <a:r>
              <a:rPr lang="en-US" sz="2800" dirty="0">
                <a:cs typeface="Arial" charset="0"/>
              </a:rPr>
              <a:t>Dynamic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1000" y="228600"/>
            <a:ext cx="8534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4400" b="1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Characteristics</a:t>
            </a:r>
            <a:r>
              <a:rPr lang="en-US" sz="3600" dirty="0">
                <a:solidFill>
                  <a:srgbClr val="CC00CC"/>
                </a:solidFill>
              </a:rPr>
              <a:t> </a:t>
            </a:r>
            <a:r>
              <a:rPr lang="en-US" sz="4400" b="1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3600" dirty="0">
                <a:solidFill>
                  <a:srgbClr val="CC00CC"/>
                </a:solidFill>
              </a:rPr>
              <a:t> </a:t>
            </a:r>
            <a:r>
              <a:rPr lang="en-US" sz="4400" b="1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533400"/>
            <a:ext cx="8229600" cy="5791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800" b="1" dirty="0" smtClean="0">
              <a:solidFill>
                <a:srgbClr val="D000D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D000D0"/>
                </a:solidFill>
              </a:rPr>
              <a:t>Simple:</a:t>
            </a:r>
            <a:r>
              <a:rPr lang="en-US" sz="2800" dirty="0" smtClean="0"/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It is a simple language to learn by the programmer who have caught the knowledge of C&amp;C++ because java follows syntax of ‘C’ language and concepts of ‘C++’.</a:t>
            </a:r>
          </a:p>
          <a:p>
            <a:r>
              <a:rPr lang="en-IN" sz="2800" dirty="0"/>
              <a:t>Rich set of API (application protocol interface) is available to develop any complex application.</a:t>
            </a:r>
          </a:p>
          <a:p>
            <a:r>
              <a:rPr lang="en-IN" sz="2800" dirty="0"/>
              <a:t>JAVA contains user friendly syntax’s for developing JAVA </a:t>
            </a:r>
            <a:r>
              <a:rPr lang="en-IN" sz="2800" dirty="0" smtClean="0"/>
              <a:t>applications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21372"/>
            <a:ext cx="8352928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b="1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D000D0"/>
                </a:solidFill>
              </a:rPr>
              <a:t>Secure</a:t>
            </a:r>
            <a:r>
              <a:rPr lang="en-US" b="1" dirty="0">
                <a:solidFill>
                  <a:srgbClr val="D000D0"/>
                </a:solidFill>
              </a:rPr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/>
              <a:t>It is a secure programming because java source code will be compiled into an byte code, it can’t be affected by the virus attacks.</a:t>
            </a:r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en-IN" sz="2800" dirty="0"/>
              <a:t>No explicit </a:t>
            </a:r>
            <a:r>
              <a:rPr lang="en-IN" sz="2800" dirty="0" smtClean="0"/>
              <a:t>pointer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 marL="285750" indent="-28575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solidFill>
                  <a:srgbClr val="D000D0"/>
                </a:solidFill>
              </a:rPr>
              <a:t>Portable: </a:t>
            </a:r>
            <a:endParaRPr lang="en-US" sz="2800" b="1" dirty="0" smtClean="0">
              <a:solidFill>
                <a:srgbClr val="D000D0"/>
              </a:solidFill>
            </a:endParaRPr>
          </a:p>
          <a:p>
            <a:pPr>
              <a:lnSpc>
                <a:spcPct val="80000"/>
              </a:lnSpc>
            </a:pPr>
            <a:endParaRPr lang="en-US" sz="2800" b="1" dirty="0" smtClean="0">
              <a:solidFill>
                <a:srgbClr val="D000D0"/>
              </a:solidFill>
            </a:endParaRPr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/>
              <a:t>It is portable because java compiler converts source code into byte code, which can be recognized by all the systems irrespective of OS &amp; Systems Configuration and java follows a standard mechanism for  allocating the memory for objects &amp; Data types.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Srikanth (Java Trainer)     sreekanth.rayapalli@gmail.com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85</TotalTime>
  <Words>626</Words>
  <Application>Microsoft Office PowerPoint</Application>
  <PresentationFormat>On-screen Show (4:3)</PresentationFormat>
  <Paragraphs>139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</dc:title>
  <dc:creator>srikanth</dc:creator>
  <cp:lastModifiedBy>srikanth</cp:lastModifiedBy>
  <cp:revision>13</cp:revision>
  <dcterms:created xsi:type="dcterms:W3CDTF">2015-05-09T01:07:44Z</dcterms:created>
  <dcterms:modified xsi:type="dcterms:W3CDTF">2016-06-20T17:05:29Z</dcterms:modified>
</cp:coreProperties>
</file>