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60" r:id="rId6"/>
    <p:sldId id="266" r:id="rId7"/>
    <p:sldId id="267" r:id="rId8"/>
    <p:sldId id="270" r:id="rId9"/>
    <p:sldId id="271" r:id="rId10"/>
    <p:sldId id="262" r:id="rId11"/>
    <p:sldId id="265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P7wpHf9fXj8hV87+0ZSi5w==" hashData="MorA/YBgBQ8NaVz9IEvYdsibE/Y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0049B-71D7-4FEE-AC82-ABAD5B3DB05F}" type="datetimeFigureOut">
              <a:rPr lang="en-IN" smtClean="0"/>
              <a:t>20-06-2016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17F2E-4640-45A6-982E-C653AF05A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2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DDD3-05E2-4873-B450-92FF2FAF61EF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B6C3-C4F2-4F8A-9F81-0F0DBA8D33EE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D1C9-DE34-4CB7-9C59-B0DB0F0DE8D0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888D-087B-43A6-BBF4-E873C1056D1A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D283-5D41-4EA8-9978-4F0765511AB1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AA9B-A8E7-4B69-A3B3-74DD8F61C08D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6979-501F-4861-B6B8-C71C9E314896}" type="datetime1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00BB-35DD-465B-A19F-F713CD13561B}" type="datetime1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EB14-3B03-4463-AE41-E85E16530B4D}" type="datetime1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43EE-0542-4176-9F74-808EAA6FEF0E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C617-36F9-4FE0-80EC-A6B50569DA27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3F4AE-475E-4F49-8EA8-7043314C208B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DA2A00"/>
                </a:solidFill>
              </a:rPr>
              <a:t> Java Data types</a:t>
            </a:r>
          </a:p>
          <a:p>
            <a:endParaRPr lang="en-US" sz="4000" b="1" dirty="0" smtClean="0">
              <a:solidFill>
                <a:srgbClr val="DA2A00"/>
              </a:solidFill>
            </a:endParaRPr>
          </a:p>
        </p:txBody>
      </p:sp>
      <p:graphicFrame>
        <p:nvGraphicFramePr>
          <p:cNvPr id="3" name="Group 1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606993"/>
              </p:ext>
            </p:extLst>
          </p:nvPr>
        </p:nvGraphicFramePr>
        <p:xfrm>
          <a:off x="533400" y="1219200"/>
          <a:ext cx="8229600" cy="4756153"/>
        </p:xfrm>
        <a:graphic>
          <a:graphicData uri="http://schemas.openxmlformats.org/drawingml/2006/table">
            <a:tbl>
              <a:tblPr/>
              <a:tblGrid>
                <a:gridCol w="1752600"/>
                <a:gridCol w="2514600"/>
                <a:gridCol w="3962400"/>
              </a:tblGrid>
              <a:tr h="4905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Datatype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Memory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range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byte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        1 byte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               -128  to  +127                        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short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         2 byte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             -32768  to +32767    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         4 byte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   -2147483648 to +2147483647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long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         8 byte       		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9223372036854775808 to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+9223372036854775807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float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          4 byte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   -3.4 e38  +3.4 e38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double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         	8 byte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    -1.7 e308  +1.7 e308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byte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 to 65535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boolean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bit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True/false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rgbClr val="CC00CC"/>
                </a:solidFill>
              </a:rPr>
              <a:t>Methods</a:t>
            </a:r>
            <a:endParaRPr lang="en-US" dirty="0" smtClean="0">
              <a:solidFill>
                <a:srgbClr val="CC00C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	It is a block of code which should be included inside the class where as function can be written as separate block.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i="1" dirty="0" smtClean="0">
                <a:solidFill>
                  <a:srgbClr val="0033CC"/>
                </a:solidFill>
              </a:rPr>
              <a:t>Syntax:</a:t>
            </a:r>
            <a:endParaRPr lang="en-US" i="1" dirty="0" smtClean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&lt;return type&gt; </a:t>
            </a:r>
            <a:r>
              <a:rPr lang="en-US" dirty="0" err="1" smtClean="0"/>
              <a:t>Methodname</a:t>
            </a:r>
            <a:r>
              <a:rPr lang="en-US" dirty="0" smtClean="0"/>
              <a:t>[parameter-list]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808304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Methods</a:t>
            </a:r>
            <a:endParaRPr lang="en-IN" sz="3200" b="1" dirty="0">
              <a:solidFill>
                <a:srgbClr val="CC00CC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362200" y="1393079"/>
            <a:ext cx="1295400" cy="89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43400" y="1393079"/>
            <a:ext cx="2057400" cy="89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2057400"/>
            <a:ext cx="297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Static</a:t>
            </a:r>
            <a:r>
              <a:rPr lang="en-US" b="1" dirty="0" smtClean="0">
                <a:solidFill>
                  <a:srgbClr val="CC00CC"/>
                </a:solidFill>
              </a:rPr>
              <a:t> </a:t>
            </a:r>
            <a:r>
              <a:rPr lang="en-US" sz="3200" b="1" dirty="0">
                <a:solidFill>
                  <a:srgbClr val="CC00CC"/>
                </a:solidFill>
              </a:rPr>
              <a:t>Methods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2069068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Instance</a:t>
            </a:r>
            <a:r>
              <a:rPr lang="en-US" b="1" dirty="0" smtClean="0">
                <a:solidFill>
                  <a:srgbClr val="CC00CC"/>
                </a:solidFill>
              </a:rPr>
              <a:t> </a:t>
            </a:r>
            <a:r>
              <a:rPr lang="en-US" sz="3200" b="1" dirty="0">
                <a:solidFill>
                  <a:srgbClr val="CC00CC"/>
                </a:solidFill>
              </a:rPr>
              <a:t>Methods</a:t>
            </a:r>
            <a:endParaRPr lang="en-IN" sz="3200" b="1" dirty="0">
              <a:solidFill>
                <a:srgbClr val="CC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819400"/>
            <a:ext cx="335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Which is common to all objects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Only one time memory will be created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Static methods can be accessed by class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Most of the time Result will be same for every object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858869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Which is different from one object to another object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Memory will be created for each and every time when we create an object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Non-static/ instance methods can be accessed by object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Result will be different for every object</a:t>
            </a:r>
          </a:p>
          <a:p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4572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Varaible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 is a property of class which holds a value</a:t>
            </a:r>
          </a:p>
          <a:p>
            <a:endParaRPr lang="en-IN" dirty="0"/>
          </a:p>
          <a:p>
            <a:r>
              <a:rPr lang="en-IN" b="1" u="sng" dirty="0" smtClean="0"/>
              <a:t>Non-static Variable</a:t>
            </a:r>
          </a:p>
          <a:p>
            <a:endParaRPr lang="en-IN" dirty="0" smtClean="0"/>
          </a:p>
          <a:p>
            <a:r>
              <a:rPr lang="en-IN" dirty="0" smtClean="0"/>
              <a:t>Memory will be allocated when create an object, </a:t>
            </a:r>
            <a:r>
              <a:rPr lang="en-IN" dirty="0" err="1" smtClean="0"/>
              <a:t>i.e</a:t>
            </a:r>
            <a:r>
              <a:rPr lang="en-IN" dirty="0" smtClean="0"/>
              <a:t> non-static variable memory will be created for each and every object</a:t>
            </a:r>
          </a:p>
          <a:p>
            <a:endParaRPr lang="en-IN" dirty="0"/>
          </a:p>
          <a:p>
            <a:r>
              <a:rPr lang="en-IN" dirty="0" smtClean="0"/>
              <a:t>Non-static variable can be accessed by object </a:t>
            </a:r>
          </a:p>
          <a:p>
            <a:endParaRPr lang="en-IN" dirty="0" smtClean="0"/>
          </a:p>
          <a:p>
            <a:r>
              <a:rPr lang="en-IN" b="1" u="sng" dirty="0" smtClean="0"/>
              <a:t>Static Variable</a:t>
            </a:r>
          </a:p>
          <a:p>
            <a:endParaRPr lang="en-IN" dirty="0" smtClean="0"/>
          </a:p>
          <a:p>
            <a:r>
              <a:rPr lang="en-IN" dirty="0" smtClean="0"/>
              <a:t>Memory will be allocated only one time, </a:t>
            </a:r>
            <a:r>
              <a:rPr lang="en-IN" dirty="0" err="1" smtClean="0"/>
              <a:t>i.e</a:t>
            </a:r>
            <a:r>
              <a:rPr lang="en-IN" dirty="0" smtClean="0"/>
              <a:t> when class is loaded</a:t>
            </a:r>
          </a:p>
          <a:p>
            <a:endParaRPr lang="en-IN" dirty="0" smtClean="0"/>
          </a:p>
          <a:p>
            <a:r>
              <a:rPr lang="en-IN" dirty="0" smtClean="0"/>
              <a:t>Static variable can be accessed by class name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94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pic>
        <p:nvPicPr>
          <p:cNvPr id="2050" name="Picture 2" descr="E:\Material\java\Core Java Topics Wise\1.1 class and object\static and non-stat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" r="5454"/>
          <a:stretch/>
        </p:blipFill>
        <p:spPr bwMode="auto">
          <a:xfrm>
            <a:off x="180109" y="1311088"/>
            <a:ext cx="8811491" cy="440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5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4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3400" y="609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4000" b="1" smtClean="0">
                <a:solidFill>
                  <a:srgbClr val="DA2A00"/>
                </a:solidFill>
              </a:rPr>
              <a:t>Variables</a:t>
            </a:r>
          </a:p>
          <a:p>
            <a:pPr algn="ctr">
              <a:buFontTx/>
              <a:buNone/>
            </a:pPr>
            <a:endParaRPr lang="en-US" sz="4000" smtClean="0">
              <a:solidFill>
                <a:srgbClr val="DA2A00"/>
              </a:solidFill>
            </a:endParaRPr>
          </a:p>
          <a:p>
            <a:pPr>
              <a:buFontTx/>
              <a:buNone/>
            </a:pPr>
            <a:r>
              <a:rPr lang="en-US" smtClean="0"/>
              <a:t>	It is a named location where we can store a value.</a:t>
            </a:r>
          </a:p>
          <a:p>
            <a:pPr>
              <a:buFontTx/>
              <a:buNone/>
            </a:pPr>
            <a:r>
              <a:rPr lang="en-US" smtClean="0"/>
              <a:t>	It acts like a container to hold a value.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i="1" smtClean="0"/>
              <a:t>       </a:t>
            </a:r>
            <a:r>
              <a:rPr lang="en-US" b="1" i="1" smtClean="0">
                <a:solidFill>
                  <a:srgbClr val="0033CC"/>
                </a:solidFill>
              </a:rPr>
              <a:t>Syntax:</a:t>
            </a:r>
            <a:r>
              <a:rPr lang="en-US" smtClean="0"/>
              <a:t>  Datatype Variablename;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381000"/>
            <a:ext cx="8229600" cy="6248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 smtClean="0">
                <a:solidFill>
                  <a:srgbClr val="CC3300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rgbClr val="CC3300"/>
                </a:solidFill>
              </a:rPr>
              <a:t>Program to display the message on the screen</a:t>
            </a:r>
          </a:p>
          <a:p>
            <a:pPr>
              <a:buFontTx/>
              <a:buNone/>
            </a:pPr>
            <a:endParaRPr lang="en-US" sz="2800" dirty="0" smtClean="0">
              <a:solidFill>
                <a:srgbClr val="CC3300"/>
              </a:solidFill>
            </a:endParaRPr>
          </a:p>
          <a:p>
            <a:pPr>
              <a:buFontTx/>
              <a:buNone/>
            </a:pPr>
            <a:r>
              <a:rPr lang="en-US" sz="2800" dirty="0" smtClean="0"/>
              <a:t>import </a:t>
            </a:r>
            <a:r>
              <a:rPr lang="en-US" sz="2800" dirty="0" err="1" smtClean="0"/>
              <a:t>java.lang</a:t>
            </a:r>
            <a:r>
              <a:rPr lang="en-US" sz="2800" dirty="0" smtClean="0"/>
              <a:t>.*;</a:t>
            </a:r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class First</a:t>
            </a:r>
          </a:p>
          <a:p>
            <a:pPr>
              <a:buFontTx/>
              <a:buNone/>
            </a:pPr>
            <a:r>
              <a:rPr lang="en-US" sz="2800" dirty="0" smtClean="0"/>
              <a:t>{</a:t>
            </a:r>
          </a:p>
          <a:p>
            <a:pPr>
              <a:buFontTx/>
              <a:buNone/>
            </a:pPr>
            <a:r>
              <a:rPr lang="en-US" sz="2800" dirty="0" smtClean="0"/>
              <a:t>	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</a:t>
            </a:r>
          </a:p>
          <a:p>
            <a:pPr>
              <a:buFontTx/>
              <a:buNone/>
            </a:pPr>
            <a:r>
              <a:rPr lang="en-US" sz="2800" dirty="0" smtClean="0"/>
              <a:t>	{</a:t>
            </a:r>
          </a:p>
          <a:p>
            <a:pPr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("Welcome to java");</a:t>
            </a:r>
          </a:p>
          <a:p>
            <a:pPr>
              <a:buFontTx/>
              <a:buNone/>
            </a:pPr>
            <a:r>
              <a:rPr lang="en-US" sz="2800" dirty="0" smtClean="0"/>
              <a:t>	}</a:t>
            </a:r>
          </a:p>
          <a:p>
            <a:pPr>
              <a:buFontTx/>
              <a:buNone/>
            </a:pPr>
            <a:r>
              <a:rPr lang="en-US" sz="2800" dirty="0" smtClean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2296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IN" sz="2800" dirty="0" smtClean="0">
                <a:sym typeface="Wingdings" pitchFamily="2" charset="2"/>
              </a:rPr>
              <a:t>We </a:t>
            </a:r>
            <a:r>
              <a:rPr lang="en-IN" sz="2800" dirty="0">
                <a:sym typeface="Wingdings" pitchFamily="2" charset="2"/>
              </a:rPr>
              <a:t>need to save the program as same as </a:t>
            </a:r>
            <a:r>
              <a:rPr lang="en-IN" sz="2800" dirty="0" smtClean="0">
                <a:sym typeface="Wingdings" pitchFamily="2" charset="2"/>
              </a:rPr>
              <a:t>class Name</a:t>
            </a:r>
          </a:p>
          <a:p>
            <a:endParaRPr lang="en-IN" sz="28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IN" sz="2800" dirty="0">
                <a:sym typeface="Wingdings" pitchFamily="2" charset="2"/>
              </a:rPr>
              <a:t>Every program starts execution from main method, so we have written main </a:t>
            </a:r>
            <a:r>
              <a:rPr lang="en-IN" sz="2800" dirty="0" smtClean="0">
                <a:sym typeface="Wingdings" pitchFamily="2" charset="2"/>
              </a:rPr>
              <a:t>there</a:t>
            </a:r>
          </a:p>
          <a:p>
            <a:endParaRPr lang="en-IN" sz="28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IN" sz="2800" dirty="0">
                <a:sym typeface="Wingdings" pitchFamily="2" charset="2"/>
              </a:rPr>
              <a:t>JVM has to identify the main method so give public access specifier for </a:t>
            </a:r>
            <a:r>
              <a:rPr lang="en-IN" sz="2800" dirty="0" smtClean="0">
                <a:sym typeface="Wingdings" pitchFamily="2" charset="2"/>
              </a:rPr>
              <a:t>that</a:t>
            </a:r>
          </a:p>
          <a:p>
            <a:endParaRPr lang="en-IN" sz="28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IN" sz="2800" dirty="0">
                <a:sym typeface="Wingdings" pitchFamily="2" charset="2"/>
              </a:rPr>
              <a:t>Main method executes only one time so, give static </a:t>
            </a:r>
            <a:r>
              <a:rPr lang="en-IN" sz="2800" dirty="0" smtClean="0">
                <a:sym typeface="Wingdings" pitchFamily="2" charset="2"/>
              </a:rPr>
              <a:t>method</a:t>
            </a:r>
          </a:p>
          <a:p>
            <a:endParaRPr lang="en-IN" sz="28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IN" sz="2800" dirty="0">
                <a:sym typeface="Wingdings" pitchFamily="2" charset="2"/>
              </a:rPr>
              <a:t>Main method can take any type of arguments So give Strings</a:t>
            </a:r>
          </a:p>
          <a:p>
            <a:pPr marL="285750" indent="-285750">
              <a:buFont typeface="Wingdings" pitchFamily="2" charset="2"/>
              <a:buChar char="à"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0013" y="257175"/>
            <a:ext cx="8686800" cy="1447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33CC"/>
                </a:solidFill>
              </a:rPr>
              <a:t>OBJECT ORIENTED PROGRAMMING WITH JAVA</a:t>
            </a:r>
            <a:br>
              <a:rPr lang="en-US" sz="3600" b="1" smtClean="0">
                <a:solidFill>
                  <a:srgbClr val="0033CC"/>
                </a:solidFill>
              </a:rPr>
            </a:br>
            <a:endParaRPr lang="en-US" sz="3600" b="1" dirty="0" smtClean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4400" b="1" dirty="0" smtClean="0">
                <a:solidFill>
                  <a:srgbClr val="DA2A00"/>
                </a:solidFill>
              </a:rPr>
              <a:t>Class Concepts</a:t>
            </a:r>
          </a:p>
          <a:p>
            <a:pPr algn="ctr">
              <a:buFontTx/>
              <a:buNone/>
            </a:pPr>
            <a:endParaRPr lang="en-US" sz="4400" dirty="0" smtClean="0">
              <a:solidFill>
                <a:srgbClr val="DA2A00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	It is the collection of member variable&amp; member methods.</a:t>
            </a:r>
          </a:p>
          <a:p>
            <a:pPr>
              <a:buFontTx/>
              <a:buNone/>
            </a:pPr>
            <a:r>
              <a:rPr lang="en-US" dirty="0" smtClean="0"/>
              <a:t>	It is a specification/declaration of real-word object.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22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class </a:t>
            </a:r>
            <a:r>
              <a:rPr lang="en-IN" sz="3200" dirty="0" smtClean="0"/>
              <a:t>Student{</a:t>
            </a:r>
            <a:endParaRPr lang="en-IN" sz="3200" dirty="0"/>
          </a:p>
          <a:p>
            <a:r>
              <a:rPr lang="en-IN" sz="3200" dirty="0" err="1" smtClean="0"/>
              <a:t>int</a:t>
            </a:r>
            <a:r>
              <a:rPr lang="en-IN" sz="3200" dirty="0" smtClean="0"/>
              <a:t> </a:t>
            </a:r>
            <a:r>
              <a:rPr lang="en-IN" sz="3200" dirty="0" err="1" smtClean="0"/>
              <a:t>stdno</a:t>
            </a:r>
            <a:r>
              <a:rPr lang="en-IN" sz="3200" dirty="0" smtClean="0"/>
              <a:t>;</a:t>
            </a:r>
            <a:endParaRPr lang="en-IN" sz="3200" dirty="0"/>
          </a:p>
          <a:p>
            <a:r>
              <a:rPr lang="en-IN" sz="3200" dirty="0" smtClean="0"/>
              <a:t>String </a:t>
            </a:r>
            <a:r>
              <a:rPr lang="en-IN" sz="3200" dirty="0" err="1" smtClean="0"/>
              <a:t>stdName</a:t>
            </a:r>
            <a:r>
              <a:rPr lang="en-IN" sz="3200" dirty="0" smtClean="0"/>
              <a:t>;</a:t>
            </a:r>
            <a:endParaRPr lang="en-IN" sz="3200" dirty="0"/>
          </a:p>
          <a:p>
            <a:r>
              <a:rPr lang="en-IN" sz="3200" dirty="0" smtClean="0"/>
              <a:t>…</a:t>
            </a:r>
            <a:endParaRPr lang="en-IN" sz="3200" dirty="0"/>
          </a:p>
          <a:p>
            <a:r>
              <a:rPr lang="en-IN" sz="3200" dirty="0"/>
              <a:t>}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When we create class there is no memory for </a:t>
            </a:r>
            <a:r>
              <a:rPr lang="en-IN" sz="3200" dirty="0" err="1" smtClean="0"/>
              <a:t>stdno</a:t>
            </a:r>
            <a:r>
              <a:rPr lang="en-IN" sz="3200" dirty="0" smtClean="0"/>
              <a:t> and </a:t>
            </a:r>
            <a:r>
              <a:rPr lang="en-IN" sz="3200" dirty="0" err="1" smtClean="0"/>
              <a:t>stdName</a:t>
            </a:r>
            <a:r>
              <a:rPr lang="en-IN" sz="3200" dirty="0" smtClean="0"/>
              <a:t>.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To create memory we need create an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152400"/>
            <a:ext cx="2438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DA2A00"/>
                </a:solidFill>
              </a:rPr>
              <a:t>Object</a:t>
            </a:r>
            <a:endParaRPr lang="en-IN" sz="4400" b="1" dirty="0">
              <a:solidFill>
                <a:srgbClr val="DA2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95401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sz="2800" dirty="0"/>
              <a:t>Instance of class is called </a:t>
            </a:r>
            <a:r>
              <a:rPr lang="en-IN" sz="2800" dirty="0" smtClean="0"/>
              <a:t>Object </a:t>
            </a:r>
            <a:endParaRPr lang="en-IN" sz="2800" dirty="0"/>
          </a:p>
          <a:p>
            <a:r>
              <a:rPr lang="en-IN" sz="2800" dirty="0"/>
              <a:t>Instance is nothing but the process of allocating memory for all instance </a:t>
            </a:r>
            <a:r>
              <a:rPr lang="en-IN" sz="2800" dirty="0" smtClean="0"/>
              <a:t>variables</a:t>
            </a:r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2895600"/>
            <a:ext cx="8305800" cy="6248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n-US" sz="4400" b="1" dirty="0" smtClean="0">
                <a:solidFill>
                  <a:srgbClr val="DA2A00"/>
                </a:solidFill>
              </a:rPr>
              <a:t>Instantiation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3600" dirty="0" smtClean="0">
              <a:solidFill>
                <a:srgbClr val="DA2A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The process of creating an object is called instantiation.</a:t>
            </a:r>
            <a:endParaRPr lang="en-US" sz="28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i="1" dirty="0" smtClean="0">
                <a:solidFill>
                  <a:srgbClr val="0033CC"/>
                </a:solidFill>
              </a:rPr>
              <a:t>Declaration:</a:t>
            </a:r>
            <a:endParaRPr lang="en-US" sz="2800" i="1" dirty="0" smtClean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Class-name reference=new class-name();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Student s1=new Student();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43000" y="1676400"/>
            <a:ext cx="12192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876800" y="1143000"/>
            <a:ext cx="342900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2362200" y="1981200"/>
            <a:ext cx="2514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12954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stdNo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stdName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876800" y="19050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28194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Srikanth (Java Trainer)                                                 sreekanth.rayapalli@gmail.com</a:t>
            </a:r>
            <a:endParaRPr lang="en-US"/>
          </a:p>
        </p:txBody>
      </p:sp>
      <p:pic>
        <p:nvPicPr>
          <p:cNvPr id="1026" name="Picture 2" descr="E:\Material\java\Core Java Topics Wise\1.1 class and object\Object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74"/>
          <a:stretch/>
        </p:blipFill>
        <p:spPr bwMode="auto">
          <a:xfrm>
            <a:off x="1752600" y="1524000"/>
            <a:ext cx="5347855" cy="435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8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441</Words>
  <Application>Microsoft Office PowerPoint</Application>
  <PresentationFormat>On-screen Show (4:3)</PresentationFormat>
  <Paragraphs>132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</dc:creator>
  <cp:lastModifiedBy>srikanth</cp:lastModifiedBy>
  <cp:revision>20</cp:revision>
  <dcterms:created xsi:type="dcterms:W3CDTF">2006-08-16T00:00:00Z</dcterms:created>
  <dcterms:modified xsi:type="dcterms:W3CDTF">2016-06-20T17:09:49Z</dcterms:modified>
</cp:coreProperties>
</file>