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1" r:id="rId6"/>
    <p:sldId id="260" r:id="rId7"/>
    <p:sldId id="268" r:id="rId8"/>
    <p:sldId id="269" r:id="rId9"/>
    <p:sldId id="273" r:id="rId10"/>
    <p:sldId id="262" r:id="rId11"/>
    <p:sldId id="263" r:id="rId12"/>
    <p:sldId id="264" r:id="rId13"/>
    <p:sldId id="265" r:id="rId14"/>
    <p:sldId id="266"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iVZG43o48DnPWJbA3YAx8A==" hashData="DGXATHHmf/juXG+SdblzPraBQM4="/>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089BB-FAD4-4148-BBF7-0B81D2C9A97C}" type="datetimeFigureOut">
              <a:rPr lang="en-IN" smtClean="0"/>
              <a:t>25-06-2017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D6597-5401-438C-915F-583EADE5C5FE}" type="slidenum">
              <a:rPr lang="en-IN" smtClean="0"/>
              <a:t>‹#›</a:t>
            </a:fld>
            <a:endParaRPr lang="en-IN"/>
          </a:p>
        </p:txBody>
      </p:sp>
    </p:spTree>
    <p:extLst>
      <p:ext uri="{BB962C8B-B14F-4D97-AF65-F5344CB8AC3E}">
        <p14:creationId xmlns:p14="http://schemas.microsoft.com/office/powerpoint/2010/main" val="52546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B58099-F9F2-4E06-8611-4C550EA92632}" type="datetime1">
              <a:rPr lang="en-IN" smtClean="0"/>
              <a:t>25-06-2017</a:t>
            </a:fld>
            <a:endParaRPr lang="en-IN" dirty="0"/>
          </a:p>
        </p:txBody>
      </p:sp>
      <p:sp>
        <p:nvSpPr>
          <p:cNvPr id="5" name="Footer Placeholder 4"/>
          <p:cNvSpPr>
            <a:spLocks noGrp="1"/>
          </p:cNvSpPr>
          <p:nvPr>
            <p:ph type="ftr" sz="quarter" idx="11"/>
          </p:nvPr>
        </p:nvSpPr>
        <p:spPr/>
        <p:txBody>
          <a:bodyPr/>
          <a:lstStyle/>
          <a:p>
            <a:r>
              <a:rPr lang="en-IN" smtClean="0"/>
              <a:t>Srikanth (Java Trainer)                                              sreekanth.rayapalli@gmail.com</a:t>
            </a:r>
            <a:endParaRPr lang="en-IN" dirty="0"/>
          </a:p>
        </p:txBody>
      </p:sp>
      <p:sp>
        <p:nvSpPr>
          <p:cNvPr id="6" name="Slide Number Placeholder 5"/>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1343515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A55842-DBD4-42A7-9B96-0FEADBB55504}" type="datetime1">
              <a:rPr lang="en-IN" smtClean="0"/>
              <a:t>25-06-2017</a:t>
            </a:fld>
            <a:endParaRPr lang="en-IN" dirty="0"/>
          </a:p>
        </p:txBody>
      </p:sp>
      <p:sp>
        <p:nvSpPr>
          <p:cNvPr id="5" name="Footer Placeholder 4"/>
          <p:cNvSpPr>
            <a:spLocks noGrp="1"/>
          </p:cNvSpPr>
          <p:nvPr>
            <p:ph type="ftr" sz="quarter" idx="11"/>
          </p:nvPr>
        </p:nvSpPr>
        <p:spPr/>
        <p:txBody>
          <a:bodyPr/>
          <a:lstStyle/>
          <a:p>
            <a:r>
              <a:rPr lang="en-IN" smtClean="0"/>
              <a:t>Srikanth (Java Trainer)                                              sreekanth.rayapalli@gmail.com</a:t>
            </a:r>
            <a:endParaRPr lang="en-IN" dirty="0"/>
          </a:p>
        </p:txBody>
      </p:sp>
      <p:sp>
        <p:nvSpPr>
          <p:cNvPr id="6" name="Slide Number Placeholder 5"/>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279714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96877F-E4F9-44DE-A4C7-97A180194585}" type="datetime1">
              <a:rPr lang="en-IN" smtClean="0"/>
              <a:t>25-06-2017</a:t>
            </a:fld>
            <a:endParaRPr lang="en-IN" dirty="0"/>
          </a:p>
        </p:txBody>
      </p:sp>
      <p:sp>
        <p:nvSpPr>
          <p:cNvPr id="5" name="Footer Placeholder 4"/>
          <p:cNvSpPr>
            <a:spLocks noGrp="1"/>
          </p:cNvSpPr>
          <p:nvPr>
            <p:ph type="ftr" sz="quarter" idx="11"/>
          </p:nvPr>
        </p:nvSpPr>
        <p:spPr/>
        <p:txBody>
          <a:bodyPr/>
          <a:lstStyle/>
          <a:p>
            <a:r>
              <a:rPr lang="en-IN" smtClean="0"/>
              <a:t>Srikanth (Java Trainer)                                              sreekanth.rayapalli@gmail.com</a:t>
            </a:r>
            <a:endParaRPr lang="en-IN" dirty="0"/>
          </a:p>
        </p:txBody>
      </p:sp>
      <p:sp>
        <p:nvSpPr>
          <p:cNvPr id="6" name="Slide Number Placeholder 5"/>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2266433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F19CB0-FCF1-4EFB-8D19-41F9E12F8C0C}" type="datetime1">
              <a:rPr lang="en-IN" smtClean="0"/>
              <a:t>25-06-2017</a:t>
            </a:fld>
            <a:endParaRPr lang="en-IN" dirty="0"/>
          </a:p>
        </p:txBody>
      </p:sp>
      <p:sp>
        <p:nvSpPr>
          <p:cNvPr id="5" name="Footer Placeholder 4"/>
          <p:cNvSpPr>
            <a:spLocks noGrp="1"/>
          </p:cNvSpPr>
          <p:nvPr>
            <p:ph type="ftr" sz="quarter" idx="11"/>
          </p:nvPr>
        </p:nvSpPr>
        <p:spPr/>
        <p:txBody>
          <a:bodyPr/>
          <a:lstStyle/>
          <a:p>
            <a:r>
              <a:rPr lang="en-IN" smtClean="0"/>
              <a:t>Srikanth (Java Trainer)                                              sreekanth.rayapalli@gmail.com</a:t>
            </a:r>
            <a:endParaRPr lang="en-IN" dirty="0"/>
          </a:p>
        </p:txBody>
      </p:sp>
      <p:sp>
        <p:nvSpPr>
          <p:cNvPr id="6" name="Slide Number Placeholder 5"/>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351684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66917F-D9B3-41EC-9F07-346A4CACF74C}" type="datetime1">
              <a:rPr lang="en-IN" smtClean="0"/>
              <a:t>25-06-2017</a:t>
            </a:fld>
            <a:endParaRPr lang="en-IN" dirty="0"/>
          </a:p>
        </p:txBody>
      </p:sp>
      <p:sp>
        <p:nvSpPr>
          <p:cNvPr id="5" name="Footer Placeholder 4"/>
          <p:cNvSpPr>
            <a:spLocks noGrp="1"/>
          </p:cNvSpPr>
          <p:nvPr>
            <p:ph type="ftr" sz="quarter" idx="11"/>
          </p:nvPr>
        </p:nvSpPr>
        <p:spPr/>
        <p:txBody>
          <a:bodyPr/>
          <a:lstStyle/>
          <a:p>
            <a:r>
              <a:rPr lang="en-IN" smtClean="0"/>
              <a:t>Srikanth (Java Trainer)                                              sreekanth.rayapalli@gmail.com</a:t>
            </a:r>
            <a:endParaRPr lang="en-IN" dirty="0"/>
          </a:p>
        </p:txBody>
      </p:sp>
      <p:sp>
        <p:nvSpPr>
          <p:cNvPr id="6" name="Slide Number Placeholder 5"/>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398933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0BD0A4-54AF-4A33-8216-7C35727C36C0}" type="datetime1">
              <a:rPr lang="en-IN" smtClean="0"/>
              <a:t>25-06-2017</a:t>
            </a:fld>
            <a:endParaRPr lang="en-IN" dirty="0"/>
          </a:p>
        </p:txBody>
      </p:sp>
      <p:sp>
        <p:nvSpPr>
          <p:cNvPr id="6" name="Footer Placeholder 5"/>
          <p:cNvSpPr>
            <a:spLocks noGrp="1"/>
          </p:cNvSpPr>
          <p:nvPr>
            <p:ph type="ftr" sz="quarter" idx="11"/>
          </p:nvPr>
        </p:nvSpPr>
        <p:spPr/>
        <p:txBody>
          <a:bodyPr/>
          <a:lstStyle/>
          <a:p>
            <a:r>
              <a:rPr lang="en-IN" smtClean="0"/>
              <a:t>Srikanth (Java Trainer)                                              sreekanth.rayapalli@gmail.com</a:t>
            </a:r>
            <a:endParaRPr lang="en-IN" dirty="0"/>
          </a:p>
        </p:txBody>
      </p:sp>
      <p:sp>
        <p:nvSpPr>
          <p:cNvPr id="7" name="Slide Number Placeholder 6"/>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421266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A7750F-62B4-453D-A76C-E947E761D51D}" type="datetime1">
              <a:rPr lang="en-IN" smtClean="0"/>
              <a:t>25-06-2017</a:t>
            </a:fld>
            <a:endParaRPr lang="en-IN" dirty="0"/>
          </a:p>
        </p:txBody>
      </p:sp>
      <p:sp>
        <p:nvSpPr>
          <p:cNvPr id="8" name="Footer Placeholder 7"/>
          <p:cNvSpPr>
            <a:spLocks noGrp="1"/>
          </p:cNvSpPr>
          <p:nvPr>
            <p:ph type="ftr" sz="quarter" idx="11"/>
          </p:nvPr>
        </p:nvSpPr>
        <p:spPr/>
        <p:txBody>
          <a:bodyPr/>
          <a:lstStyle/>
          <a:p>
            <a:r>
              <a:rPr lang="en-IN" smtClean="0"/>
              <a:t>Srikanth (Java Trainer)                                              sreekanth.rayapalli@gmail.com</a:t>
            </a:r>
            <a:endParaRPr lang="en-IN" dirty="0"/>
          </a:p>
        </p:txBody>
      </p:sp>
      <p:sp>
        <p:nvSpPr>
          <p:cNvPr id="9" name="Slide Number Placeholder 8"/>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282013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368C1E0-6DD9-4E05-832E-2461B45D0EF9}" type="datetime1">
              <a:rPr lang="en-IN" smtClean="0"/>
              <a:t>25-06-2017</a:t>
            </a:fld>
            <a:endParaRPr lang="en-IN" dirty="0"/>
          </a:p>
        </p:txBody>
      </p:sp>
      <p:sp>
        <p:nvSpPr>
          <p:cNvPr id="4" name="Footer Placeholder 3"/>
          <p:cNvSpPr>
            <a:spLocks noGrp="1"/>
          </p:cNvSpPr>
          <p:nvPr>
            <p:ph type="ftr" sz="quarter" idx="11"/>
          </p:nvPr>
        </p:nvSpPr>
        <p:spPr/>
        <p:txBody>
          <a:bodyPr/>
          <a:lstStyle/>
          <a:p>
            <a:r>
              <a:rPr lang="en-IN" smtClean="0"/>
              <a:t>Srikanth (Java Trainer)                                              sreekanth.rayapalli@gmail.com</a:t>
            </a:r>
            <a:endParaRPr lang="en-IN" dirty="0"/>
          </a:p>
        </p:txBody>
      </p:sp>
      <p:sp>
        <p:nvSpPr>
          <p:cNvPr id="5" name="Slide Number Placeholder 4"/>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1892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9F1ED-D6B7-4107-8018-AD4F1C4ADF30}" type="datetime1">
              <a:rPr lang="en-IN" smtClean="0"/>
              <a:t>25-06-2017</a:t>
            </a:fld>
            <a:endParaRPr lang="en-IN"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
        <p:nvSpPr>
          <p:cNvPr id="4" name="Slide Number Placeholder 3"/>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184004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C0D040-19BE-445F-AA12-ED48D0C77AC7}" type="datetime1">
              <a:rPr lang="en-IN" smtClean="0"/>
              <a:t>25-06-2017</a:t>
            </a:fld>
            <a:endParaRPr lang="en-IN" dirty="0"/>
          </a:p>
        </p:txBody>
      </p:sp>
      <p:sp>
        <p:nvSpPr>
          <p:cNvPr id="6" name="Footer Placeholder 5"/>
          <p:cNvSpPr>
            <a:spLocks noGrp="1"/>
          </p:cNvSpPr>
          <p:nvPr>
            <p:ph type="ftr" sz="quarter" idx="11"/>
          </p:nvPr>
        </p:nvSpPr>
        <p:spPr/>
        <p:txBody>
          <a:bodyPr/>
          <a:lstStyle/>
          <a:p>
            <a:r>
              <a:rPr lang="en-IN" smtClean="0"/>
              <a:t>Srikanth (Java Trainer)                                              sreekanth.rayapalli@gmail.com</a:t>
            </a:r>
            <a:endParaRPr lang="en-IN" dirty="0"/>
          </a:p>
        </p:txBody>
      </p:sp>
      <p:sp>
        <p:nvSpPr>
          <p:cNvPr id="7" name="Slide Number Placeholder 6"/>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238099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27AD6D-F19E-4C51-BEA3-9D8BA5D936BE}" type="datetime1">
              <a:rPr lang="en-IN" smtClean="0"/>
              <a:t>25-06-2017</a:t>
            </a:fld>
            <a:endParaRPr lang="en-IN" dirty="0"/>
          </a:p>
        </p:txBody>
      </p:sp>
      <p:sp>
        <p:nvSpPr>
          <p:cNvPr id="6" name="Footer Placeholder 5"/>
          <p:cNvSpPr>
            <a:spLocks noGrp="1"/>
          </p:cNvSpPr>
          <p:nvPr>
            <p:ph type="ftr" sz="quarter" idx="11"/>
          </p:nvPr>
        </p:nvSpPr>
        <p:spPr/>
        <p:txBody>
          <a:bodyPr/>
          <a:lstStyle/>
          <a:p>
            <a:r>
              <a:rPr lang="en-IN" smtClean="0"/>
              <a:t>Srikanth (Java Trainer)                                              sreekanth.rayapalli@gmail.com</a:t>
            </a:r>
            <a:endParaRPr lang="en-IN" dirty="0"/>
          </a:p>
        </p:txBody>
      </p:sp>
      <p:sp>
        <p:nvSpPr>
          <p:cNvPr id="7" name="Slide Number Placeholder 6"/>
          <p:cNvSpPr>
            <a:spLocks noGrp="1"/>
          </p:cNvSpPr>
          <p:nvPr>
            <p:ph type="sldNum" sz="quarter" idx="12"/>
          </p:nvPr>
        </p:nvSpPr>
        <p:spPr/>
        <p:txBody>
          <a:bodyPr/>
          <a:lstStyle/>
          <a:p>
            <a:fld id="{3591E038-FC5F-4137-9431-6FDE8FEF9E79}" type="slidenum">
              <a:rPr lang="en-IN" smtClean="0"/>
              <a:t>‹#›</a:t>
            </a:fld>
            <a:endParaRPr lang="en-IN" dirty="0"/>
          </a:p>
        </p:txBody>
      </p:sp>
    </p:spTree>
    <p:extLst>
      <p:ext uri="{BB962C8B-B14F-4D97-AF65-F5344CB8AC3E}">
        <p14:creationId xmlns:p14="http://schemas.microsoft.com/office/powerpoint/2010/main" val="678400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47FAEB-981E-454A-9E40-A4CF4703AEB3}" type="datetime1">
              <a:rPr lang="en-IN" smtClean="0"/>
              <a:t>25-06-2017</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Srikanth (Java Trainer)                                              sreekanth.rayapalli@gmail.com</a:t>
            </a:r>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91E038-FC5F-4137-9431-6FDE8FEF9E79}" type="slidenum">
              <a:rPr lang="en-IN" smtClean="0"/>
              <a:t>‹#›</a:t>
            </a:fld>
            <a:endParaRPr lang="en-IN" dirty="0"/>
          </a:p>
        </p:txBody>
      </p:sp>
    </p:spTree>
    <p:extLst>
      <p:ext uri="{BB962C8B-B14F-4D97-AF65-F5344CB8AC3E}">
        <p14:creationId xmlns:p14="http://schemas.microsoft.com/office/powerpoint/2010/main" val="1665265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33CC"/>
                </a:solidFill>
              </a:rPr>
              <a:t>Abstract class &amp; Interface</a:t>
            </a:r>
            <a:br>
              <a:rPr lang="en-US" b="1" dirty="0" smtClean="0">
                <a:solidFill>
                  <a:srgbClr val="0033CC"/>
                </a:solidFill>
              </a:rPr>
            </a:br>
            <a:endParaRPr lang="en-IN" dirty="0"/>
          </a:p>
        </p:txBody>
      </p:sp>
      <p:sp>
        <p:nvSpPr>
          <p:cNvPr id="3" name="Footer Placeholder 2"/>
          <p:cNvSpPr>
            <a:spLocks noGrp="1"/>
          </p:cNvSpPr>
          <p:nvPr>
            <p:ph type="ftr" sz="quarter" idx="11"/>
          </p:nvPr>
        </p:nvSpPr>
        <p:spPr/>
        <p:txBody>
          <a:bodyPr/>
          <a:lstStyle/>
          <a:p>
            <a:r>
              <a:rPr lang="en-IN" dirty="0" err="1" smtClean="0"/>
              <a:t>Srikanth</a:t>
            </a:r>
            <a:r>
              <a:rPr lang="en-IN" dirty="0" smtClean="0"/>
              <a:t> (Java Trainer)                                              sreekanth.rayapalli@gmail.com</a:t>
            </a:r>
            <a:endParaRPr lang="en-IN" dirty="0"/>
          </a:p>
        </p:txBody>
      </p:sp>
    </p:spTree>
    <p:extLst>
      <p:ext uri="{BB962C8B-B14F-4D97-AF65-F5344CB8AC3E}">
        <p14:creationId xmlns:p14="http://schemas.microsoft.com/office/powerpoint/2010/main" val="3087341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352928" cy="5940088"/>
          </a:xfrm>
          <a:prstGeom prst="rect">
            <a:avLst/>
          </a:prstGeom>
          <a:noFill/>
        </p:spPr>
        <p:txBody>
          <a:bodyPr wrap="square" rtlCol="0">
            <a:spAutoFit/>
          </a:bodyPr>
          <a:lstStyle/>
          <a:p>
            <a:r>
              <a:rPr lang="en-IN" sz="2000" dirty="0"/>
              <a:t>class</a:t>
            </a:r>
            <a:r>
              <a:rPr lang="en-IN" sz="2000" dirty="0" smtClean="0"/>
              <a:t> </a:t>
            </a:r>
            <a:r>
              <a:rPr lang="en-IN" sz="2000" dirty="0"/>
              <a:t>Bus extends Vehicle</a:t>
            </a:r>
          </a:p>
          <a:p>
            <a:r>
              <a:rPr lang="en-IN" sz="2000" dirty="0"/>
              <a:t>{</a:t>
            </a:r>
          </a:p>
          <a:p>
            <a:r>
              <a:rPr lang="en-IN" sz="2000" dirty="0"/>
              <a:t>void start(){</a:t>
            </a:r>
          </a:p>
          <a:p>
            <a:r>
              <a:rPr lang="en-IN" sz="2000" dirty="0"/>
              <a:t>System.out.println(“Bus is starting..”);</a:t>
            </a:r>
          </a:p>
          <a:p>
            <a:r>
              <a:rPr lang="en-IN" sz="2000" dirty="0"/>
              <a:t>}</a:t>
            </a:r>
          </a:p>
          <a:p>
            <a:r>
              <a:rPr lang="en-IN" sz="2000" dirty="0"/>
              <a:t>void run(){</a:t>
            </a:r>
          </a:p>
          <a:p>
            <a:r>
              <a:rPr lang="en-IN" sz="2000" dirty="0"/>
              <a:t>System.out.println(“Bus is running..”);</a:t>
            </a:r>
          </a:p>
          <a:p>
            <a:r>
              <a:rPr lang="en-IN" sz="2000" dirty="0" smtClean="0"/>
              <a:t>}</a:t>
            </a:r>
            <a:endParaRPr lang="en-IN" sz="2000" dirty="0"/>
          </a:p>
          <a:p>
            <a:r>
              <a:rPr lang="en-IN" sz="2000" dirty="0" smtClean="0"/>
              <a:t>}</a:t>
            </a:r>
          </a:p>
          <a:p>
            <a:endParaRPr lang="en-IN" sz="2000" dirty="0" smtClean="0"/>
          </a:p>
          <a:p>
            <a:r>
              <a:rPr lang="en-IN" sz="2000" dirty="0" smtClean="0"/>
              <a:t>class Car extends Vehicle</a:t>
            </a:r>
          </a:p>
          <a:p>
            <a:r>
              <a:rPr lang="en-IN" sz="2000" dirty="0" smtClean="0"/>
              <a:t>{</a:t>
            </a:r>
          </a:p>
          <a:p>
            <a:r>
              <a:rPr lang="en-IN" sz="2000" dirty="0" smtClean="0"/>
              <a:t>void start(){</a:t>
            </a:r>
          </a:p>
          <a:p>
            <a:r>
              <a:rPr lang="en-IN" sz="2000" dirty="0" smtClean="0"/>
              <a:t>System.out.println(“Car is starting..”);</a:t>
            </a:r>
          </a:p>
          <a:p>
            <a:r>
              <a:rPr lang="en-IN" sz="2000" dirty="0" smtClean="0"/>
              <a:t>}</a:t>
            </a:r>
          </a:p>
          <a:p>
            <a:r>
              <a:rPr lang="en-IN" sz="2000" dirty="0" smtClean="0"/>
              <a:t>void run(){</a:t>
            </a:r>
          </a:p>
          <a:p>
            <a:r>
              <a:rPr lang="en-IN" sz="2000" dirty="0" smtClean="0"/>
              <a:t>System.out.println(“Car is running”);</a:t>
            </a:r>
          </a:p>
          <a:p>
            <a:r>
              <a:rPr lang="en-IN" sz="2000" dirty="0"/>
              <a:t>}</a:t>
            </a:r>
          </a:p>
          <a:p>
            <a:r>
              <a:rPr lang="en-IN" sz="2000" dirty="0" smtClean="0"/>
              <a:t>}</a:t>
            </a:r>
          </a:p>
        </p:txBody>
      </p:sp>
      <p:sp>
        <p:nvSpPr>
          <p:cNvPr id="3" name="Right Brace 2"/>
          <p:cNvSpPr/>
          <p:nvPr/>
        </p:nvSpPr>
        <p:spPr>
          <a:xfrm>
            <a:off x="5148064" y="1268760"/>
            <a:ext cx="432048" cy="15841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 name="TextBox 3"/>
          <p:cNvSpPr txBox="1"/>
          <p:nvPr/>
        </p:nvSpPr>
        <p:spPr>
          <a:xfrm>
            <a:off x="5508104" y="1007693"/>
            <a:ext cx="3843180" cy="1323439"/>
          </a:xfrm>
          <a:prstGeom prst="rect">
            <a:avLst/>
          </a:prstGeom>
          <a:noFill/>
        </p:spPr>
        <p:txBody>
          <a:bodyPr wrap="square" rtlCol="0">
            <a:spAutoFit/>
          </a:bodyPr>
          <a:lstStyle/>
          <a:p>
            <a:r>
              <a:rPr lang="en-IN" sz="2000" dirty="0"/>
              <a:t>Given definition for abstract methods from Vehicle class</a:t>
            </a:r>
          </a:p>
          <a:p>
            <a:endParaRPr lang="en-IN" sz="2000" dirty="0"/>
          </a:p>
          <a:p>
            <a:r>
              <a:rPr lang="en-IN" sz="2000" dirty="0"/>
              <a:t>Now Bus class in concrete class</a:t>
            </a:r>
          </a:p>
        </p:txBody>
      </p:sp>
      <p:sp>
        <p:nvSpPr>
          <p:cNvPr id="5" name="Footer Placeholder 4"/>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427447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208912" cy="6370975"/>
          </a:xfrm>
          <a:prstGeom prst="rect">
            <a:avLst/>
          </a:prstGeom>
          <a:noFill/>
        </p:spPr>
        <p:txBody>
          <a:bodyPr wrap="square" rtlCol="0">
            <a:spAutoFit/>
          </a:bodyPr>
          <a:lstStyle/>
          <a:p>
            <a:r>
              <a:rPr lang="en-IN" sz="2400" dirty="0"/>
              <a:t>class MainClassExecution</a:t>
            </a:r>
          </a:p>
          <a:p>
            <a:r>
              <a:rPr lang="en-IN" sz="2400" dirty="0"/>
              <a:t>{</a:t>
            </a:r>
          </a:p>
          <a:p>
            <a:r>
              <a:rPr lang="en-IN" sz="2400" dirty="0"/>
              <a:t>public static void main(String arg[])</a:t>
            </a:r>
          </a:p>
          <a:p>
            <a:r>
              <a:rPr lang="en-IN" sz="2400" dirty="0"/>
              <a:t>{</a:t>
            </a:r>
          </a:p>
          <a:p>
            <a:r>
              <a:rPr lang="en-IN" sz="2400" dirty="0"/>
              <a:t>Vehicle obj;// abstract class object declaration step-1</a:t>
            </a:r>
          </a:p>
          <a:p>
            <a:r>
              <a:rPr lang="en-IN" sz="2400" dirty="0"/>
              <a:t>obj=new Bus();//object is initialized with sub class reference</a:t>
            </a:r>
          </a:p>
          <a:p>
            <a:r>
              <a:rPr lang="en-IN" sz="2400" dirty="0"/>
              <a:t>obj.start();</a:t>
            </a:r>
          </a:p>
          <a:p>
            <a:r>
              <a:rPr lang="en-IN" sz="2400" dirty="0"/>
              <a:t>obj.run();</a:t>
            </a:r>
          </a:p>
          <a:p>
            <a:r>
              <a:rPr lang="en-IN" sz="2400" dirty="0"/>
              <a:t>obj.stop();</a:t>
            </a:r>
          </a:p>
          <a:p>
            <a:endParaRPr lang="en-IN" sz="2400" dirty="0"/>
          </a:p>
          <a:p>
            <a:r>
              <a:rPr lang="en-IN" sz="2400" dirty="0"/>
              <a:t>obj=new Car();// now obj is pointing to Car </a:t>
            </a:r>
            <a:r>
              <a:rPr lang="en-IN" sz="2400" dirty="0" smtClean="0"/>
              <a:t>object step-2</a:t>
            </a:r>
            <a:endParaRPr lang="en-IN" sz="2400" dirty="0"/>
          </a:p>
          <a:p>
            <a:r>
              <a:rPr lang="en-IN" sz="2400" dirty="0"/>
              <a:t>obj.start();</a:t>
            </a:r>
          </a:p>
          <a:p>
            <a:r>
              <a:rPr lang="en-IN" sz="2400" dirty="0"/>
              <a:t>obj.run();</a:t>
            </a:r>
          </a:p>
          <a:p>
            <a:r>
              <a:rPr lang="en-IN" sz="2400" dirty="0"/>
              <a:t>obj.stop();</a:t>
            </a:r>
          </a:p>
          <a:p>
            <a:endParaRPr lang="en-IN" sz="2400" dirty="0"/>
          </a:p>
          <a:p>
            <a:r>
              <a:rPr lang="en-IN" sz="2400" dirty="0" smtClean="0"/>
              <a:t>}</a:t>
            </a:r>
            <a:endParaRPr lang="en-IN" sz="2400" dirty="0"/>
          </a:p>
          <a:p>
            <a:r>
              <a:rPr lang="en-IN" sz="2400" dirty="0"/>
              <a:t>}</a:t>
            </a:r>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58455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40768"/>
            <a:ext cx="1368152"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obj </a:t>
            </a:r>
            <a:endParaRPr lang="en-IN" dirty="0"/>
          </a:p>
        </p:txBody>
      </p:sp>
      <p:cxnSp>
        <p:nvCxnSpPr>
          <p:cNvPr id="4" name="Straight Arrow Connector 3"/>
          <p:cNvCxnSpPr/>
          <p:nvPr/>
        </p:nvCxnSpPr>
        <p:spPr>
          <a:xfrm>
            <a:off x="1835696" y="1484784"/>
            <a:ext cx="3672408" cy="14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5508104" y="476672"/>
            <a:ext cx="2736304" cy="24482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p:cNvSpPr txBox="1"/>
          <p:nvPr/>
        </p:nvSpPr>
        <p:spPr>
          <a:xfrm>
            <a:off x="5652120" y="764704"/>
            <a:ext cx="1872208" cy="369332"/>
          </a:xfrm>
          <a:prstGeom prst="rect">
            <a:avLst/>
          </a:prstGeom>
          <a:noFill/>
        </p:spPr>
        <p:txBody>
          <a:bodyPr wrap="square" rtlCol="0">
            <a:spAutoFit/>
          </a:bodyPr>
          <a:lstStyle/>
          <a:p>
            <a:r>
              <a:rPr lang="en-IN" dirty="0" smtClean="0"/>
              <a:t>Bus object</a:t>
            </a:r>
            <a:endParaRPr lang="en-IN" dirty="0"/>
          </a:p>
        </p:txBody>
      </p:sp>
      <p:sp>
        <p:nvSpPr>
          <p:cNvPr id="7" name="TextBox 6"/>
          <p:cNvSpPr txBox="1"/>
          <p:nvPr/>
        </p:nvSpPr>
        <p:spPr>
          <a:xfrm>
            <a:off x="2411760" y="949370"/>
            <a:ext cx="1512168" cy="369332"/>
          </a:xfrm>
          <a:prstGeom prst="rect">
            <a:avLst/>
          </a:prstGeom>
          <a:noFill/>
        </p:spPr>
        <p:txBody>
          <a:bodyPr wrap="square" rtlCol="0">
            <a:spAutoFit/>
          </a:bodyPr>
          <a:lstStyle/>
          <a:p>
            <a:r>
              <a:rPr lang="en-IN" dirty="0" smtClean="0"/>
              <a:t>Step -1</a:t>
            </a:r>
            <a:endParaRPr lang="en-IN"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1600051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40768"/>
            <a:ext cx="1368152"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obj </a:t>
            </a:r>
            <a:endParaRPr lang="en-IN" dirty="0"/>
          </a:p>
        </p:txBody>
      </p:sp>
      <p:sp>
        <p:nvSpPr>
          <p:cNvPr id="4" name="Rectangle 3"/>
          <p:cNvSpPr/>
          <p:nvPr/>
        </p:nvSpPr>
        <p:spPr>
          <a:xfrm>
            <a:off x="5508104" y="476672"/>
            <a:ext cx="2736304" cy="24482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p:cNvSpPr txBox="1"/>
          <p:nvPr/>
        </p:nvSpPr>
        <p:spPr>
          <a:xfrm>
            <a:off x="5652120" y="764704"/>
            <a:ext cx="1872208" cy="369332"/>
          </a:xfrm>
          <a:prstGeom prst="rect">
            <a:avLst/>
          </a:prstGeom>
          <a:noFill/>
        </p:spPr>
        <p:txBody>
          <a:bodyPr wrap="square" rtlCol="0">
            <a:spAutoFit/>
          </a:bodyPr>
          <a:lstStyle/>
          <a:p>
            <a:r>
              <a:rPr lang="en-IN" dirty="0" smtClean="0"/>
              <a:t>Bus object</a:t>
            </a:r>
            <a:endParaRPr lang="en-IN" dirty="0"/>
          </a:p>
        </p:txBody>
      </p:sp>
      <p:sp>
        <p:nvSpPr>
          <p:cNvPr id="6" name="TextBox 5"/>
          <p:cNvSpPr txBox="1"/>
          <p:nvPr/>
        </p:nvSpPr>
        <p:spPr>
          <a:xfrm>
            <a:off x="2411760" y="949370"/>
            <a:ext cx="1512168" cy="369332"/>
          </a:xfrm>
          <a:prstGeom prst="rect">
            <a:avLst/>
          </a:prstGeom>
          <a:noFill/>
        </p:spPr>
        <p:txBody>
          <a:bodyPr wrap="square" rtlCol="0">
            <a:spAutoFit/>
          </a:bodyPr>
          <a:lstStyle/>
          <a:p>
            <a:r>
              <a:rPr lang="en-IN" dirty="0" smtClean="0"/>
              <a:t>Step -1</a:t>
            </a:r>
            <a:endParaRPr lang="en-IN" dirty="0"/>
          </a:p>
        </p:txBody>
      </p:sp>
      <p:sp>
        <p:nvSpPr>
          <p:cNvPr id="7" name="Rectangle 6"/>
          <p:cNvSpPr/>
          <p:nvPr/>
        </p:nvSpPr>
        <p:spPr>
          <a:xfrm>
            <a:off x="5660504" y="3789040"/>
            <a:ext cx="2736304" cy="24482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Car object</a:t>
            </a:r>
            <a:endParaRPr lang="en-IN" dirty="0"/>
          </a:p>
        </p:txBody>
      </p:sp>
      <p:cxnSp>
        <p:nvCxnSpPr>
          <p:cNvPr id="8" name="Straight Arrow Connector 7"/>
          <p:cNvCxnSpPr/>
          <p:nvPr/>
        </p:nvCxnSpPr>
        <p:spPr>
          <a:xfrm>
            <a:off x="1835696" y="1988840"/>
            <a:ext cx="3816424" cy="34563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411760" y="3501008"/>
            <a:ext cx="1512168" cy="369332"/>
          </a:xfrm>
          <a:prstGeom prst="rect">
            <a:avLst/>
          </a:prstGeom>
          <a:noFill/>
        </p:spPr>
        <p:txBody>
          <a:bodyPr wrap="square" rtlCol="0">
            <a:spAutoFit/>
          </a:bodyPr>
          <a:lstStyle/>
          <a:p>
            <a:r>
              <a:rPr lang="en-IN" dirty="0" smtClean="0"/>
              <a:t>Step-2</a:t>
            </a:r>
            <a:endParaRPr lang="en-IN" dirty="0"/>
          </a:p>
        </p:txBody>
      </p:sp>
      <p:sp>
        <p:nvSpPr>
          <p:cNvPr id="10" name="TextBox 9"/>
          <p:cNvSpPr txBox="1"/>
          <p:nvPr/>
        </p:nvSpPr>
        <p:spPr>
          <a:xfrm>
            <a:off x="467544" y="4509120"/>
            <a:ext cx="4752528" cy="1200329"/>
          </a:xfrm>
          <a:prstGeom prst="rect">
            <a:avLst/>
          </a:prstGeom>
          <a:noFill/>
        </p:spPr>
        <p:txBody>
          <a:bodyPr wrap="square" rtlCol="0">
            <a:spAutoFit/>
          </a:bodyPr>
          <a:lstStyle/>
          <a:p>
            <a:r>
              <a:rPr lang="en-IN" dirty="0" smtClean="0"/>
              <a:t>Now obj is pointing Car object</a:t>
            </a:r>
          </a:p>
          <a:p>
            <a:r>
              <a:rPr lang="en-IN" dirty="0" smtClean="0"/>
              <a:t>The memory for Bus object will be collected </a:t>
            </a:r>
          </a:p>
          <a:p>
            <a:r>
              <a:rPr lang="en-IN" dirty="0" smtClean="0"/>
              <a:t>By garbage Collector</a:t>
            </a:r>
          </a:p>
          <a:p>
            <a:endParaRPr lang="en-IN"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171825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2348880"/>
            <a:ext cx="5616624" cy="1569660"/>
          </a:xfrm>
          <a:prstGeom prst="rect">
            <a:avLst/>
          </a:prstGeom>
          <a:noFill/>
        </p:spPr>
        <p:txBody>
          <a:bodyPr wrap="square" rtlCol="0">
            <a:spAutoFit/>
          </a:bodyPr>
          <a:lstStyle/>
          <a:p>
            <a:r>
              <a:rPr lang="en-IN" sz="9600" dirty="0" smtClean="0"/>
              <a:t>  Interface</a:t>
            </a:r>
            <a:endParaRPr lang="en-IN" sz="9600"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324551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92696"/>
            <a:ext cx="8064896" cy="5632311"/>
          </a:xfrm>
          <a:prstGeom prst="rect">
            <a:avLst/>
          </a:prstGeom>
          <a:noFill/>
        </p:spPr>
        <p:txBody>
          <a:bodyPr wrap="square" rtlCol="0">
            <a:spAutoFit/>
          </a:bodyPr>
          <a:lstStyle/>
          <a:p>
            <a:r>
              <a:rPr lang="en-IN" dirty="0" smtClean="0"/>
              <a:t>Interface is collection of public abstract methods and public static final variables</a:t>
            </a:r>
          </a:p>
          <a:p>
            <a:endParaRPr lang="en-IN" dirty="0"/>
          </a:p>
          <a:p>
            <a:r>
              <a:rPr lang="en-IN" dirty="0"/>
              <a:t>With respect to interfaces we can achieve the concept of multiple inheritances</a:t>
            </a:r>
            <a:r>
              <a:rPr lang="en-IN" dirty="0" smtClean="0"/>
              <a:t>.</a:t>
            </a:r>
          </a:p>
          <a:p>
            <a:endParaRPr lang="en-IN" dirty="0"/>
          </a:p>
          <a:p>
            <a:r>
              <a:rPr lang="en-IN" b="1" u="sng" dirty="0"/>
              <a:t>Syntax for defining an interface:</a:t>
            </a:r>
            <a:endParaRPr lang="en-IN" dirty="0"/>
          </a:p>
          <a:p>
            <a:r>
              <a:rPr lang="en-IN" dirty="0"/>
              <a:t>Interface &lt;interface name&gt;</a:t>
            </a:r>
          </a:p>
          <a:p>
            <a:r>
              <a:rPr lang="en-IN" dirty="0"/>
              <a:t>{</a:t>
            </a:r>
          </a:p>
          <a:p>
            <a:r>
              <a:rPr lang="en-IN" dirty="0"/>
              <a:t>Variable declaration;</a:t>
            </a:r>
          </a:p>
          <a:p>
            <a:r>
              <a:rPr lang="en-IN" dirty="0"/>
              <a:t>Method declaration;</a:t>
            </a:r>
          </a:p>
          <a:p>
            <a:r>
              <a:rPr lang="en-IN" dirty="0"/>
              <a:t>}</a:t>
            </a:r>
          </a:p>
          <a:p>
            <a:endParaRPr lang="en-IN" dirty="0" smtClean="0"/>
          </a:p>
          <a:p>
            <a:endParaRPr lang="en-IN" dirty="0"/>
          </a:p>
          <a:p>
            <a:r>
              <a:rPr lang="en-IN" b="1" u="sng" dirty="0"/>
              <a:t>Syntax-1 for reusing the features of interface(s) to class:</a:t>
            </a:r>
            <a:endParaRPr lang="en-IN" dirty="0"/>
          </a:p>
          <a:p>
            <a:r>
              <a:rPr lang="en-IN" dirty="0"/>
              <a:t> </a:t>
            </a:r>
          </a:p>
          <a:p>
            <a:r>
              <a:rPr lang="en-IN" dirty="0"/>
              <a:t>[abstract] class &lt;</a:t>
            </a:r>
            <a:r>
              <a:rPr lang="en-IN" dirty="0" err="1"/>
              <a:t>clsname</a:t>
            </a:r>
            <a:r>
              <a:rPr lang="en-IN" dirty="0"/>
              <a:t>&gt; implements &lt;</a:t>
            </a:r>
            <a:r>
              <a:rPr lang="en-IN" dirty="0" err="1"/>
              <a:t>intf</a:t>
            </a:r>
            <a:r>
              <a:rPr lang="en-IN" dirty="0"/>
              <a:t> 1&gt;,&lt;</a:t>
            </a:r>
            <a:r>
              <a:rPr lang="en-IN" dirty="0" err="1"/>
              <a:t>intf</a:t>
            </a:r>
            <a:r>
              <a:rPr lang="en-IN" dirty="0"/>
              <a:t> 2&gt;.........&lt;</a:t>
            </a:r>
            <a:r>
              <a:rPr lang="en-IN" dirty="0" err="1"/>
              <a:t>intf</a:t>
            </a:r>
            <a:r>
              <a:rPr lang="en-IN" dirty="0"/>
              <a:t> n&gt;</a:t>
            </a:r>
          </a:p>
          <a:p>
            <a:r>
              <a:rPr lang="en-IN" dirty="0"/>
              <a:t>{</a:t>
            </a:r>
          </a:p>
          <a:p>
            <a:r>
              <a:rPr lang="en-IN" dirty="0"/>
              <a:t>variable declaration;</a:t>
            </a:r>
          </a:p>
          <a:p>
            <a:r>
              <a:rPr lang="en-IN" dirty="0"/>
              <a:t>method definition or declaration;</a:t>
            </a:r>
          </a:p>
          <a:p>
            <a:r>
              <a:rPr lang="en-IN" dirty="0"/>
              <a:t>};</a:t>
            </a:r>
          </a:p>
          <a:p>
            <a:endParaRPr lang="en-IN"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254027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7992888" cy="5355312"/>
          </a:xfrm>
          <a:prstGeom prst="rect">
            <a:avLst/>
          </a:prstGeom>
          <a:noFill/>
        </p:spPr>
        <p:txBody>
          <a:bodyPr wrap="square" rtlCol="0">
            <a:spAutoFit/>
          </a:bodyPr>
          <a:lstStyle/>
          <a:p>
            <a:r>
              <a:rPr lang="en-IN" b="1" u="sng" dirty="0"/>
              <a:t>Syntax-2 inheriting ‘n’ number of interfaces to another interface:</a:t>
            </a:r>
            <a:endParaRPr lang="en-IN" dirty="0"/>
          </a:p>
          <a:p>
            <a:r>
              <a:rPr lang="en-IN" dirty="0"/>
              <a:t> </a:t>
            </a:r>
          </a:p>
          <a:p>
            <a:r>
              <a:rPr lang="en-IN" dirty="0"/>
              <a:t>interface &lt;</a:t>
            </a:r>
            <a:r>
              <a:rPr lang="en-IN" dirty="0" err="1"/>
              <a:t>intf</a:t>
            </a:r>
            <a:r>
              <a:rPr lang="en-IN" dirty="0"/>
              <a:t> 0 name&gt; extends &lt;</a:t>
            </a:r>
            <a:r>
              <a:rPr lang="en-IN" dirty="0" err="1"/>
              <a:t>intf</a:t>
            </a:r>
            <a:r>
              <a:rPr lang="en-IN" dirty="0"/>
              <a:t> 1&gt;,&lt;</a:t>
            </a:r>
            <a:r>
              <a:rPr lang="en-IN" dirty="0" err="1"/>
              <a:t>intf</a:t>
            </a:r>
            <a:r>
              <a:rPr lang="en-IN" dirty="0"/>
              <a:t> 2&gt;.........&lt;</a:t>
            </a:r>
            <a:r>
              <a:rPr lang="en-IN" dirty="0" err="1"/>
              <a:t>intf</a:t>
            </a:r>
            <a:r>
              <a:rPr lang="en-IN" dirty="0"/>
              <a:t> n&gt;</a:t>
            </a:r>
          </a:p>
          <a:p>
            <a:r>
              <a:rPr lang="en-IN" dirty="0"/>
              <a:t>{</a:t>
            </a:r>
          </a:p>
          <a:p>
            <a:r>
              <a:rPr lang="en-IN" dirty="0"/>
              <a:t>variable declaration cum initialization;</a:t>
            </a:r>
          </a:p>
          <a:p>
            <a:r>
              <a:rPr lang="en-IN" dirty="0"/>
              <a:t>method declaration;</a:t>
            </a:r>
          </a:p>
          <a:p>
            <a:r>
              <a:rPr lang="en-IN" dirty="0"/>
              <a:t>};</a:t>
            </a:r>
          </a:p>
          <a:p>
            <a:endParaRPr lang="en-IN" dirty="0" smtClean="0"/>
          </a:p>
          <a:p>
            <a:endParaRPr lang="en-IN" dirty="0"/>
          </a:p>
          <a:p>
            <a:endParaRPr lang="en-IN" dirty="0" smtClean="0"/>
          </a:p>
          <a:p>
            <a:r>
              <a:rPr lang="en-IN" b="1" u="sng" dirty="0"/>
              <a:t>Syntax-3:</a:t>
            </a:r>
            <a:endParaRPr lang="en-IN" dirty="0"/>
          </a:p>
          <a:p>
            <a:r>
              <a:rPr lang="en-IN" dirty="0"/>
              <a:t> </a:t>
            </a:r>
          </a:p>
          <a:p>
            <a:r>
              <a:rPr lang="en-IN" dirty="0"/>
              <a:t>[abstract] class &lt;derived class name&gt; extends &lt;base class name&gt;</a:t>
            </a:r>
          </a:p>
          <a:p>
            <a:r>
              <a:rPr lang="en-IN" dirty="0"/>
              <a:t>implements &lt;</a:t>
            </a:r>
            <a:r>
              <a:rPr lang="en-IN" dirty="0" err="1"/>
              <a:t>intf</a:t>
            </a:r>
            <a:r>
              <a:rPr lang="en-IN" dirty="0"/>
              <a:t> 1&gt;,&lt;</a:t>
            </a:r>
            <a:r>
              <a:rPr lang="en-IN" dirty="0" err="1"/>
              <a:t>intf</a:t>
            </a:r>
            <a:r>
              <a:rPr lang="en-IN" dirty="0"/>
              <a:t> 2&gt;.........&lt;</a:t>
            </a:r>
            <a:r>
              <a:rPr lang="en-IN" dirty="0" err="1"/>
              <a:t>intf</a:t>
            </a:r>
            <a:r>
              <a:rPr lang="en-IN" dirty="0"/>
              <a:t> n&gt;</a:t>
            </a:r>
          </a:p>
          <a:p>
            <a:r>
              <a:rPr lang="en-IN" dirty="0"/>
              <a:t>{</a:t>
            </a:r>
          </a:p>
          <a:p>
            <a:r>
              <a:rPr lang="en-IN" dirty="0"/>
              <a:t>variable declaration;</a:t>
            </a:r>
          </a:p>
          <a:p>
            <a:r>
              <a:rPr lang="en-IN" dirty="0"/>
              <a:t>method definition or declaration;</a:t>
            </a:r>
          </a:p>
          <a:p>
            <a:r>
              <a:rPr lang="en-IN" dirty="0"/>
              <a:t>};</a:t>
            </a:r>
          </a:p>
          <a:p>
            <a:endParaRPr lang="en-IN"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387476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476672"/>
            <a:ext cx="8064896" cy="5355312"/>
          </a:xfrm>
          <a:prstGeom prst="rect">
            <a:avLst/>
          </a:prstGeom>
        </p:spPr>
        <p:txBody>
          <a:bodyPr wrap="square">
            <a:spAutoFit/>
          </a:bodyPr>
          <a:lstStyle/>
          <a:p>
            <a:r>
              <a:rPr lang="en-IN" b="1" u="sng" dirty="0"/>
              <a:t>Important points:</a:t>
            </a:r>
            <a:endParaRPr lang="en-IN" dirty="0"/>
          </a:p>
          <a:p>
            <a:r>
              <a:rPr lang="en-IN" dirty="0" smtClean="0"/>
              <a:t>i. An </a:t>
            </a:r>
            <a:r>
              <a:rPr lang="en-IN" dirty="0"/>
              <a:t>object of interface cannot be created directly since it contains ‘n’ number of abstract methods. An object of interface can be created indirectly. An object of interface = an object of that class which implements that interface</a:t>
            </a:r>
            <a:r>
              <a:rPr lang="en-IN" dirty="0" smtClean="0"/>
              <a:t>.</a:t>
            </a:r>
          </a:p>
          <a:p>
            <a:pPr marL="400050" indent="-400050">
              <a:buAutoNum type="romanLcPeriod"/>
            </a:pPr>
            <a:endParaRPr lang="en-IN" dirty="0"/>
          </a:p>
          <a:p>
            <a:pPr marL="400050" indent="-400050">
              <a:buAutoNum type="romanLcPeriod"/>
            </a:pPr>
            <a:endParaRPr lang="en-IN" dirty="0"/>
          </a:p>
          <a:p>
            <a:r>
              <a:rPr lang="en-IN" dirty="0"/>
              <a:t> </a:t>
            </a:r>
          </a:p>
          <a:p>
            <a:r>
              <a:rPr lang="en-IN" dirty="0"/>
              <a:t>ii. An object of base interface contains the details about those methods which are declared in that interface only but it does not contain details about those methods which are specially available in either in derived classes or in derived interfaces.</a:t>
            </a:r>
          </a:p>
          <a:p>
            <a:r>
              <a:rPr lang="en-IN" dirty="0"/>
              <a:t> </a:t>
            </a:r>
            <a:endParaRPr lang="en-IN" dirty="0" smtClean="0"/>
          </a:p>
          <a:p>
            <a:endParaRPr lang="en-IN" dirty="0"/>
          </a:p>
          <a:p>
            <a:endParaRPr lang="en-IN" dirty="0"/>
          </a:p>
          <a:p>
            <a:r>
              <a:rPr lang="en-IN" dirty="0"/>
              <a:t>iii. Interfaces should not be final</a:t>
            </a:r>
            <a:r>
              <a:rPr lang="en-IN" dirty="0" smtClean="0"/>
              <a:t>.</a:t>
            </a:r>
          </a:p>
          <a:p>
            <a:endParaRPr lang="en-IN" dirty="0"/>
          </a:p>
          <a:p>
            <a:endParaRPr lang="en-IN" dirty="0"/>
          </a:p>
          <a:p>
            <a:r>
              <a:rPr lang="en-IN" dirty="0"/>
              <a:t> </a:t>
            </a:r>
          </a:p>
          <a:p>
            <a:r>
              <a:rPr lang="en-IN" dirty="0"/>
              <a:t>iv. An interface does not contain Constructors.</a:t>
            </a:r>
            <a:br>
              <a:rPr lang="en-IN" dirty="0"/>
            </a:br>
            <a:endParaRPr lang="en-IN"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205727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352928" cy="6158609"/>
          </a:xfrm>
          <a:prstGeom prst="rect">
            <a:avLst/>
          </a:prstGeom>
          <a:noFill/>
        </p:spPr>
        <p:txBody>
          <a:bodyPr wrap="square" rtlCol="0">
            <a:spAutoFit/>
          </a:bodyPr>
          <a:lstStyle/>
          <a:p>
            <a:pPr marL="571500" indent="-571500">
              <a:lnSpc>
                <a:spcPct val="90000"/>
              </a:lnSpc>
              <a:buFont typeface="Wingdings" pitchFamily="2" charset="2"/>
              <a:buChar char="Ø"/>
            </a:pPr>
            <a:r>
              <a:rPr lang="en-US" sz="3600" b="1" dirty="0">
                <a:solidFill>
                  <a:srgbClr val="DA2A00"/>
                </a:solidFill>
              </a:rPr>
              <a:t>Abstract class</a:t>
            </a:r>
          </a:p>
          <a:p>
            <a:pPr>
              <a:lnSpc>
                <a:spcPct val="90000"/>
              </a:lnSpc>
            </a:pPr>
            <a:r>
              <a:rPr lang="en-US" dirty="0" smtClean="0"/>
              <a:t>	</a:t>
            </a:r>
          </a:p>
          <a:p>
            <a:pPr>
              <a:lnSpc>
                <a:spcPct val="90000"/>
              </a:lnSpc>
            </a:pPr>
            <a:endParaRPr lang="en-US" sz="2400" dirty="0"/>
          </a:p>
          <a:p>
            <a:pPr marL="342900" indent="-342900">
              <a:lnSpc>
                <a:spcPct val="90000"/>
              </a:lnSpc>
              <a:buFont typeface="Wingdings" pitchFamily="2" charset="2"/>
              <a:buChar char="ü"/>
            </a:pPr>
            <a:r>
              <a:rPr lang="en-US" sz="2400" dirty="0" smtClean="0"/>
              <a:t>A </a:t>
            </a:r>
            <a:r>
              <a:rPr lang="en-US" sz="2400" dirty="0"/>
              <a:t>class with no complete implementation is called abstract class.</a:t>
            </a:r>
          </a:p>
          <a:p>
            <a:pPr>
              <a:lnSpc>
                <a:spcPct val="90000"/>
              </a:lnSpc>
            </a:pPr>
            <a:endParaRPr lang="en-US" sz="2400" dirty="0" smtClean="0"/>
          </a:p>
          <a:p>
            <a:pPr marL="342900" indent="-342900">
              <a:lnSpc>
                <a:spcPct val="90000"/>
              </a:lnSpc>
              <a:buFont typeface="Wingdings" pitchFamily="2" charset="2"/>
              <a:buChar char="ü"/>
            </a:pPr>
            <a:r>
              <a:rPr lang="en-US" sz="2400" dirty="0" smtClean="0"/>
              <a:t>A </a:t>
            </a:r>
            <a:r>
              <a:rPr lang="en-US" sz="2400" dirty="0"/>
              <a:t>class which has one or more </a:t>
            </a:r>
            <a:r>
              <a:rPr lang="en-US" sz="2400" dirty="0" smtClean="0"/>
              <a:t>abstract methods </a:t>
            </a:r>
            <a:r>
              <a:rPr lang="en-US" sz="2400" dirty="0"/>
              <a:t>that class is known as abstract class</a:t>
            </a:r>
            <a:r>
              <a:rPr lang="en-US" sz="2400" dirty="0" smtClean="0"/>
              <a:t>.</a:t>
            </a:r>
          </a:p>
          <a:p>
            <a:pPr marL="342900" indent="-342900">
              <a:lnSpc>
                <a:spcPct val="90000"/>
              </a:lnSpc>
              <a:buFont typeface="Wingdings" pitchFamily="2" charset="2"/>
              <a:buChar char="ü"/>
            </a:pPr>
            <a:endParaRPr lang="en-US" sz="2400" dirty="0"/>
          </a:p>
          <a:p>
            <a:pPr marL="342900" indent="-342900">
              <a:lnSpc>
                <a:spcPct val="90000"/>
              </a:lnSpc>
              <a:buFont typeface="Wingdings" pitchFamily="2" charset="2"/>
              <a:buChar char="ü"/>
            </a:pPr>
            <a:r>
              <a:rPr lang="en-US" sz="2400" dirty="0" smtClean="0"/>
              <a:t>A </a:t>
            </a:r>
            <a:r>
              <a:rPr lang="en-US" sz="2400" dirty="0"/>
              <a:t>class with zero abstract methods can be declared as abstract class.</a:t>
            </a:r>
          </a:p>
          <a:p>
            <a:pPr>
              <a:lnSpc>
                <a:spcPct val="90000"/>
              </a:lnSpc>
            </a:pPr>
            <a:endParaRPr lang="en-US" sz="2400" dirty="0" smtClean="0"/>
          </a:p>
          <a:p>
            <a:pPr marL="342900" indent="-342900">
              <a:lnSpc>
                <a:spcPct val="90000"/>
              </a:lnSpc>
              <a:buFont typeface="Wingdings" pitchFamily="2" charset="2"/>
              <a:buChar char="ü"/>
            </a:pPr>
            <a:r>
              <a:rPr lang="en-US" sz="2400" dirty="0" smtClean="0"/>
              <a:t>Abstract </a:t>
            </a:r>
            <a:r>
              <a:rPr lang="en-US" sz="2400" dirty="0"/>
              <a:t>classes can’t be instantiated.</a:t>
            </a:r>
          </a:p>
          <a:p>
            <a:pPr marL="342900" indent="-342900">
              <a:lnSpc>
                <a:spcPct val="90000"/>
              </a:lnSpc>
              <a:buFont typeface="Wingdings" pitchFamily="2" charset="2"/>
              <a:buChar char="ü"/>
            </a:pPr>
            <a:endParaRPr lang="en-US" sz="2400" dirty="0" smtClean="0"/>
          </a:p>
          <a:p>
            <a:pPr marL="342900" indent="-342900">
              <a:lnSpc>
                <a:spcPct val="90000"/>
              </a:lnSpc>
              <a:buFont typeface="Wingdings" pitchFamily="2" charset="2"/>
              <a:buChar char="ü"/>
            </a:pPr>
            <a:r>
              <a:rPr lang="en-US" sz="2400" dirty="0" smtClean="0"/>
              <a:t>A </a:t>
            </a:r>
            <a:r>
              <a:rPr lang="en-US" sz="2400" dirty="0"/>
              <a:t>class can extend an abstract class and an extended class should provide the implementation for all the abstract methods of its super class otherwise the class itself will become abstract</a:t>
            </a:r>
            <a:endParaRPr lang="en-IN" sz="2400"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425331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381000"/>
            <a:ext cx="8305800" cy="6172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b="1" dirty="0" smtClean="0">
                <a:solidFill>
                  <a:srgbClr val="DA2A00"/>
                </a:solidFill>
              </a:rPr>
              <a:t>Abstract Method</a:t>
            </a:r>
            <a:endParaRPr lang="en-US" dirty="0" smtClean="0">
              <a:solidFill>
                <a:srgbClr val="DA2A00"/>
              </a:solidFill>
            </a:endParaRPr>
          </a:p>
          <a:p>
            <a:pPr>
              <a:lnSpc>
                <a:spcPct val="90000"/>
              </a:lnSpc>
              <a:buFontTx/>
              <a:buNone/>
            </a:pPr>
            <a:r>
              <a:rPr lang="en-US" dirty="0" smtClean="0"/>
              <a:t>	A method without complete implementation is called as abstract method.</a:t>
            </a:r>
          </a:p>
          <a:p>
            <a:pPr>
              <a:lnSpc>
                <a:spcPct val="90000"/>
              </a:lnSpc>
              <a:buFontTx/>
              <a:buNone/>
            </a:pPr>
            <a:endParaRPr lang="en-US" b="1" dirty="0" smtClean="0"/>
          </a:p>
          <a:p>
            <a:pPr>
              <a:lnSpc>
                <a:spcPct val="90000"/>
              </a:lnSpc>
            </a:pPr>
            <a:r>
              <a:rPr lang="en-US" b="1" dirty="0" smtClean="0">
                <a:solidFill>
                  <a:srgbClr val="DA2A00"/>
                </a:solidFill>
              </a:rPr>
              <a:t>Concrete Method</a:t>
            </a:r>
            <a:endParaRPr lang="en-US" dirty="0" smtClean="0">
              <a:solidFill>
                <a:srgbClr val="DA2A00"/>
              </a:solidFill>
            </a:endParaRPr>
          </a:p>
          <a:p>
            <a:pPr>
              <a:lnSpc>
                <a:spcPct val="90000"/>
              </a:lnSpc>
              <a:buFontTx/>
              <a:buNone/>
            </a:pPr>
            <a:r>
              <a:rPr lang="en-US" dirty="0" smtClean="0"/>
              <a:t>	A method with complete implementation is called as concrete method.</a:t>
            </a:r>
          </a:p>
          <a:p>
            <a:pPr>
              <a:lnSpc>
                <a:spcPct val="90000"/>
              </a:lnSpc>
              <a:buFontTx/>
              <a:buNone/>
            </a:pPr>
            <a:endParaRPr lang="en-US" b="1" dirty="0" smtClean="0"/>
          </a:p>
          <a:p>
            <a:pPr>
              <a:lnSpc>
                <a:spcPct val="90000"/>
              </a:lnSpc>
            </a:pPr>
            <a:r>
              <a:rPr lang="en-US" b="1" dirty="0" smtClean="0">
                <a:solidFill>
                  <a:srgbClr val="DA2A00"/>
                </a:solidFill>
              </a:rPr>
              <a:t>Concrete class</a:t>
            </a:r>
            <a:endParaRPr lang="en-US" dirty="0" smtClean="0">
              <a:solidFill>
                <a:srgbClr val="DA2A00"/>
              </a:solidFill>
            </a:endParaRPr>
          </a:p>
          <a:p>
            <a:pPr>
              <a:lnSpc>
                <a:spcPct val="90000"/>
              </a:lnSpc>
              <a:buFontTx/>
              <a:buNone/>
            </a:pPr>
            <a:r>
              <a:rPr lang="en-US" dirty="0" smtClean="0"/>
              <a:t>	 A class with complete implementation or A class without abstract methods is called as concrete class.</a:t>
            </a:r>
            <a:endParaRPr lang="en-US"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405408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57200" y="457200"/>
            <a:ext cx="8229600" cy="60960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b="1" i="1" dirty="0" smtClean="0">
                <a:solidFill>
                  <a:srgbClr val="0033CC"/>
                </a:solidFill>
              </a:rPr>
              <a:t>Syntax</a:t>
            </a:r>
          </a:p>
          <a:p>
            <a:pPr>
              <a:buFontTx/>
              <a:buNone/>
            </a:pPr>
            <a:r>
              <a:rPr lang="en-US" dirty="0" smtClean="0"/>
              <a:t>       abstract class classname</a:t>
            </a:r>
          </a:p>
          <a:p>
            <a:pPr>
              <a:buFontTx/>
              <a:buNone/>
            </a:pPr>
            <a:r>
              <a:rPr lang="en-US" dirty="0" smtClean="0"/>
              <a:t>		{</a:t>
            </a:r>
          </a:p>
          <a:p>
            <a:pPr>
              <a:buFontTx/>
              <a:buNone/>
            </a:pPr>
            <a:r>
              <a:rPr lang="en-US" dirty="0" smtClean="0"/>
              <a:t>		}</a:t>
            </a:r>
          </a:p>
          <a:p>
            <a:pPr>
              <a:buFontTx/>
              <a:buNone/>
            </a:pPr>
            <a:r>
              <a:rPr lang="en-US" dirty="0" smtClean="0"/>
              <a:t>      abstract void display();</a:t>
            </a:r>
          </a:p>
          <a:p>
            <a:pPr>
              <a:buFontTx/>
              <a:buNone/>
            </a:pPr>
            <a:r>
              <a:rPr lang="en-US" dirty="0" smtClean="0"/>
              <a:t>	Abstract classes can’t be instantiated but abstract class can have reference which can refer to the objects of its sub class and it can access only the members which are declared in it.</a:t>
            </a:r>
            <a:endParaRPr lang="en-US"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145923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16632"/>
            <a:ext cx="8280920" cy="8956298"/>
          </a:xfrm>
          <a:prstGeom prst="rect">
            <a:avLst/>
          </a:prstGeom>
          <a:noFill/>
        </p:spPr>
        <p:txBody>
          <a:bodyPr wrap="square" rtlCol="0">
            <a:spAutoFit/>
          </a:bodyPr>
          <a:lstStyle/>
          <a:p>
            <a:endParaRPr lang="en-IN" dirty="0" smtClean="0"/>
          </a:p>
          <a:p>
            <a:pPr marL="285750" indent="-285750">
              <a:buFont typeface="Wingdings" pitchFamily="2" charset="2"/>
              <a:buChar char="ü"/>
            </a:pPr>
            <a:r>
              <a:rPr lang="en-IN" sz="2400" dirty="0" smtClean="0"/>
              <a:t>Abstract class can have abstract methods and concrete methods</a:t>
            </a:r>
          </a:p>
          <a:p>
            <a:pPr marL="285750" indent="-285750">
              <a:buFont typeface="Wingdings" pitchFamily="2" charset="2"/>
              <a:buChar char="ü"/>
            </a:pPr>
            <a:endParaRPr lang="en-IN" sz="2400" dirty="0" smtClean="0"/>
          </a:p>
          <a:p>
            <a:pPr marL="285750" indent="-285750">
              <a:buFont typeface="Wingdings" pitchFamily="2" charset="2"/>
              <a:buChar char="ü"/>
            </a:pPr>
            <a:r>
              <a:rPr lang="en-IN" sz="2400" dirty="0" smtClean="0"/>
              <a:t>Subclasses has to implement all abstract methods which are coming from abstract class(Parent class)</a:t>
            </a:r>
          </a:p>
          <a:p>
            <a:pPr marL="285750" indent="-285750">
              <a:buFont typeface="Wingdings" pitchFamily="2" charset="2"/>
              <a:buChar char="ü"/>
            </a:pPr>
            <a:endParaRPr lang="en-IN" sz="2400" dirty="0"/>
          </a:p>
          <a:p>
            <a:pPr marL="285750" indent="-285750">
              <a:buFont typeface="Wingdings" pitchFamily="2" charset="2"/>
              <a:buChar char="ü"/>
            </a:pPr>
            <a:r>
              <a:rPr lang="en-IN" sz="2400" dirty="0" smtClean="0"/>
              <a:t>If Child class is not implementing at least one method of abstract class then child class also becomes abstract class</a:t>
            </a:r>
          </a:p>
          <a:p>
            <a:pPr marL="285750" indent="-285750">
              <a:buFont typeface="Wingdings" pitchFamily="2" charset="2"/>
              <a:buChar char="ü"/>
            </a:pPr>
            <a:endParaRPr lang="en-IN" sz="2400" dirty="0" smtClean="0"/>
          </a:p>
          <a:p>
            <a:pPr marL="285750" indent="-285750">
              <a:buFont typeface="Wingdings" pitchFamily="2" charset="2"/>
              <a:buChar char="ü"/>
            </a:pPr>
            <a:r>
              <a:rPr lang="en-IN" sz="2400" dirty="0" smtClean="0"/>
              <a:t>We can make abstract class without having abstract methods also, for that just give abstract keyword at class level</a:t>
            </a:r>
          </a:p>
          <a:p>
            <a:pPr lvl="1"/>
            <a:r>
              <a:rPr lang="en-IN" sz="2400" dirty="0" smtClean="0"/>
              <a:t>abstract class C1{</a:t>
            </a:r>
          </a:p>
          <a:p>
            <a:pPr lvl="1"/>
            <a:r>
              <a:rPr lang="en-IN" sz="2400" dirty="0" smtClean="0"/>
              <a:t>  void m1(){</a:t>
            </a:r>
          </a:p>
          <a:p>
            <a:pPr lvl="1"/>
            <a:r>
              <a:rPr lang="en-IN" sz="2400" dirty="0" smtClean="0"/>
              <a:t>        }</a:t>
            </a:r>
            <a:r>
              <a:rPr lang="en-IN" sz="2400" dirty="0"/>
              <a:t/>
            </a:r>
            <a:br>
              <a:rPr lang="en-IN" sz="2400" dirty="0"/>
            </a:br>
            <a:r>
              <a:rPr lang="en-IN" sz="2400" dirty="0" smtClean="0"/>
              <a:t>}</a:t>
            </a:r>
            <a:endParaRPr lang="en-IN" sz="2400" dirty="0"/>
          </a:p>
          <a:p>
            <a:pPr marL="285750" indent="-285750">
              <a:buFont typeface="Wingdings" pitchFamily="2" charset="2"/>
              <a:buChar char="ü"/>
            </a:pPr>
            <a:r>
              <a:rPr lang="en-IN" sz="2400" dirty="0" smtClean="0"/>
              <a:t>Here c1 does not have abstract methods but it is abstract class, because we declared as abstract</a:t>
            </a:r>
          </a:p>
          <a:p>
            <a:pPr marL="285750" indent="-285750">
              <a:buFont typeface="Wingdings" pitchFamily="2" charset="2"/>
              <a:buChar char="ü"/>
            </a:pPr>
            <a:endParaRPr lang="en-IN" sz="2400" dirty="0"/>
          </a:p>
          <a:p>
            <a:pPr marL="285750" indent="-285750">
              <a:buFont typeface="Wingdings" pitchFamily="2" charset="2"/>
              <a:buChar char="ü"/>
            </a:pPr>
            <a:endParaRPr lang="en-IN" sz="2400" dirty="0" smtClean="0"/>
          </a:p>
          <a:p>
            <a:pPr marL="285750" indent="-285750">
              <a:buFont typeface="Wingdings" pitchFamily="2" charset="2"/>
              <a:buChar char="ü"/>
            </a:pPr>
            <a:endParaRPr lang="en-IN" sz="2400" dirty="0"/>
          </a:p>
          <a:p>
            <a:pPr marL="285750" indent="-285750">
              <a:buFont typeface="Wingdings" pitchFamily="2" charset="2"/>
              <a:buChar char="ü"/>
            </a:pPr>
            <a:endParaRPr lang="en-IN" sz="2400" dirty="0" smtClean="0"/>
          </a:p>
          <a:p>
            <a:endParaRPr lang="en-IN" dirty="0" smtClean="0"/>
          </a:p>
          <a:p>
            <a:endParaRPr lang="en-IN" dirty="0" smtClean="0"/>
          </a:p>
          <a:p>
            <a:endParaRPr lang="en-IN" dirty="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171229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404664"/>
            <a:ext cx="8208912" cy="4801314"/>
          </a:xfrm>
          <a:prstGeom prst="rect">
            <a:avLst/>
          </a:prstGeom>
          <a:noFill/>
        </p:spPr>
        <p:txBody>
          <a:bodyPr wrap="square" rtlCol="0">
            <a:spAutoFit/>
          </a:bodyPr>
          <a:lstStyle/>
          <a:p>
            <a:r>
              <a:rPr lang="en-IN" sz="2400" dirty="0"/>
              <a:t>Example</a:t>
            </a:r>
          </a:p>
          <a:p>
            <a:endParaRPr lang="en-IN" sz="2400" dirty="0"/>
          </a:p>
          <a:p>
            <a:r>
              <a:rPr lang="en-IN" sz="2400" dirty="0"/>
              <a:t>abstract class Vehicle{</a:t>
            </a:r>
          </a:p>
          <a:p>
            <a:endParaRPr lang="en-IN" sz="2400" dirty="0" smtClean="0"/>
          </a:p>
          <a:p>
            <a:r>
              <a:rPr lang="en-IN" sz="2400" dirty="0" smtClean="0"/>
              <a:t>abstract void start();</a:t>
            </a:r>
          </a:p>
          <a:p>
            <a:r>
              <a:rPr lang="en-IN" sz="2400" dirty="0" smtClean="0"/>
              <a:t>abstract </a:t>
            </a:r>
            <a:r>
              <a:rPr lang="en-IN" sz="2400" dirty="0"/>
              <a:t>void run</a:t>
            </a:r>
            <a:r>
              <a:rPr lang="en-IN" sz="2400" dirty="0" smtClean="0"/>
              <a:t>();</a:t>
            </a:r>
          </a:p>
          <a:p>
            <a:endParaRPr lang="en-IN" sz="2400" dirty="0"/>
          </a:p>
          <a:p>
            <a:r>
              <a:rPr lang="en-IN" sz="2400" dirty="0"/>
              <a:t>void stop(){</a:t>
            </a:r>
          </a:p>
          <a:p>
            <a:r>
              <a:rPr lang="en-IN" sz="2400" dirty="0"/>
              <a:t>System.out.println(“Vehicle is </a:t>
            </a:r>
            <a:r>
              <a:rPr lang="en-IN" sz="2400" dirty="0" smtClean="0"/>
              <a:t>stopped</a:t>
            </a:r>
            <a:r>
              <a:rPr lang="en-IN" sz="2400" dirty="0"/>
              <a:t>..”);</a:t>
            </a:r>
          </a:p>
          <a:p>
            <a:r>
              <a:rPr lang="en-IN" sz="2400" dirty="0"/>
              <a:t>}</a:t>
            </a:r>
          </a:p>
          <a:p>
            <a:endParaRPr lang="en-IN" sz="2400" dirty="0"/>
          </a:p>
          <a:p>
            <a:r>
              <a:rPr lang="en-IN" sz="2400" dirty="0"/>
              <a:t>}</a:t>
            </a:r>
          </a:p>
          <a:p>
            <a:endParaRPr lang="en-IN" dirty="0"/>
          </a:p>
        </p:txBody>
      </p:sp>
      <p:sp>
        <p:nvSpPr>
          <p:cNvPr id="4" name="Right Brace 3"/>
          <p:cNvSpPr/>
          <p:nvPr/>
        </p:nvSpPr>
        <p:spPr>
          <a:xfrm>
            <a:off x="5652120" y="3284984"/>
            <a:ext cx="432048"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5" name="TextBox 4"/>
          <p:cNvSpPr txBox="1"/>
          <p:nvPr/>
        </p:nvSpPr>
        <p:spPr>
          <a:xfrm>
            <a:off x="6228184" y="3284984"/>
            <a:ext cx="2808312" cy="461665"/>
          </a:xfrm>
          <a:prstGeom prst="rect">
            <a:avLst/>
          </a:prstGeom>
          <a:noFill/>
        </p:spPr>
        <p:txBody>
          <a:bodyPr wrap="square" rtlCol="0">
            <a:spAutoFit/>
          </a:bodyPr>
          <a:lstStyle>
            <a:defPPr>
              <a:defRPr lang="en-US"/>
            </a:defPPr>
            <a:lvl1pPr>
              <a:defRPr sz="2400"/>
            </a:lvl1pPr>
          </a:lstStyle>
          <a:p>
            <a:r>
              <a:rPr lang="en-IN" dirty="0"/>
              <a:t>Concrete method</a:t>
            </a:r>
          </a:p>
        </p:txBody>
      </p:sp>
      <p:sp>
        <p:nvSpPr>
          <p:cNvPr id="6" name="Right Brace 5"/>
          <p:cNvSpPr/>
          <p:nvPr/>
        </p:nvSpPr>
        <p:spPr>
          <a:xfrm>
            <a:off x="3275856" y="1988840"/>
            <a:ext cx="432048"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8" name="TextBox 7"/>
          <p:cNvSpPr txBox="1"/>
          <p:nvPr/>
        </p:nvSpPr>
        <p:spPr>
          <a:xfrm>
            <a:off x="3707904" y="2055452"/>
            <a:ext cx="2376264" cy="461665"/>
          </a:xfrm>
          <a:prstGeom prst="rect">
            <a:avLst/>
          </a:prstGeom>
          <a:noFill/>
        </p:spPr>
        <p:txBody>
          <a:bodyPr wrap="square" rtlCol="0">
            <a:spAutoFit/>
          </a:bodyPr>
          <a:lstStyle/>
          <a:p>
            <a:r>
              <a:rPr lang="en-IN" sz="2400" dirty="0"/>
              <a:t>Abstract</a:t>
            </a:r>
            <a:r>
              <a:rPr lang="en-IN" dirty="0" smtClean="0"/>
              <a:t> </a:t>
            </a:r>
            <a:r>
              <a:rPr lang="en-IN" sz="2400" dirty="0"/>
              <a:t>methods</a:t>
            </a:r>
          </a:p>
        </p:txBody>
      </p:sp>
      <p:sp>
        <p:nvSpPr>
          <p:cNvPr id="2" name="Footer Placeholder 1"/>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238110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1" y="476672"/>
            <a:ext cx="10877671" cy="646331"/>
          </a:xfrm>
          <a:prstGeom prst="rect">
            <a:avLst/>
          </a:prstGeom>
          <a:noFill/>
        </p:spPr>
        <p:txBody>
          <a:bodyPr wrap="square" rtlCol="0">
            <a:spAutoFit/>
          </a:bodyPr>
          <a:lstStyle/>
          <a:p>
            <a:endParaRPr lang="en-IN" dirty="0" smtClean="0"/>
          </a:p>
          <a:p>
            <a:endParaRPr lang="en-IN" dirty="0"/>
          </a:p>
        </p:txBody>
      </p:sp>
      <p:sp>
        <p:nvSpPr>
          <p:cNvPr id="3" name="Rectangle 2"/>
          <p:cNvSpPr/>
          <p:nvPr/>
        </p:nvSpPr>
        <p:spPr>
          <a:xfrm>
            <a:off x="3203848" y="1196752"/>
            <a:ext cx="2952328" cy="1512168"/>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ffectLst/>
                <a:ea typeface="Calibri"/>
                <a:cs typeface="Times New Roman"/>
              </a:rPr>
              <a:t> </a:t>
            </a:r>
          </a:p>
        </p:txBody>
      </p:sp>
      <p:sp>
        <p:nvSpPr>
          <p:cNvPr id="4" name="Rectangle 3"/>
          <p:cNvSpPr/>
          <p:nvPr/>
        </p:nvSpPr>
        <p:spPr>
          <a:xfrm>
            <a:off x="5456485" y="3553778"/>
            <a:ext cx="3003947" cy="174743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p:cNvSpPr/>
          <p:nvPr/>
        </p:nvSpPr>
        <p:spPr>
          <a:xfrm>
            <a:off x="467544" y="3553778"/>
            <a:ext cx="2827244" cy="185976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Text Box 16"/>
          <p:cNvSpPr txBox="1"/>
          <p:nvPr/>
        </p:nvSpPr>
        <p:spPr>
          <a:xfrm>
            <a:off x="515169" y="3581718"/>
            <a:ext cx="2637920" cy="170998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600" dirty="0">
                <a:effectLst/>
                <a:ea typeface="Calibri"/>
                <a:cs typeface="Times New Roman"/>
              </a:rPr>
              <a:t>Class </a:t>
            </a:r>
            <a:r>
              <a:rPr lang="en-IN" sz="1600" dirty="0" err="1">
                <a:effectLst/>
                <a:ea typeface="Calibri"/>
                <a:cs typeface="Times New Roman"/>
              </a:rPr>
              <a:t>intsum</a:t>
            </a:r>
            <a:r>
              <a:rPr lang="en-IN" sz="1600" dirty="0">
                <a:effectLst/>
                <a:ea typeface="Calibri"/>
                <a:cs typeface="Times New Roman"/>
              </a:rPr>
              <a:t> extends op{</a:t>
            </a:r>
          </a:p>
          <a:p>
            <a:pPr>
              <a:lnSpc>
                <a:spcPct val="115000"/>
              </a:lnSpc>
              <a:spcAft>
                <a:spcPts val="1000"/>
              </a:spcAft>
            </a:pPr>
            <a:r>
              <a:rPr lang="en-IN" sz="1600" dirty="0">
                <a:effectLst/>
                <a:ea typeface="Calibri"/>
                <a:cs typeface="Times New Roman"/>
              </a:rPr>
              <a:t> void sum(){</a:t>
            </a:r>
          </a:p>
          <a:p>
            <a:pPr>
              <a:lnSpc>
                <a:spcPct val="115000"/>
              </a:lnSpc>
              <a:spcAft>
                <a:spcPts val="1000"/>
              </a:spcAft>
            </a:pPr>
            <a:r>
              <a:rPr lang="en-IN" sz="1600" dirty="0">
                <a:effectLst/>
                <a:ea typeface="Calibri"/>
                <a:cs typeface="Times New Roman"/>
              </a:rPr>
              <a:t>some logic;</a:t>
            </a:r>
          </a:p>
          <a:p>
            <a:pPr>
              <a:lnSpc>
                <a:spcPct val="115000"/>
              </a:lnSpc>
              <a:spcAft>
                <a:spcPts val="1000"/>
              </a:spcAft>
            </a:pPr>
            <a:r>
              <a:rPr lang="en-IN" sz="1600" dirty="0">
                <a:effectLst/>
                <a:ea typeface="Calibri"/>
                <a:cs typeface="Times New Roman"/>
              </a:rPr>
              <a:t>}}</a:t>
            </a:r>
          </a:p>
          <a:p>
            <a:pPr>
              <a:lnSpc>
                <a:spcPct val="115000"/>
              </a:lnSpc>
              <a:spcAft>
                <a:spcPts val="1000"/>
              </a:spcAft>
            </a:pPr>
            <a:r>
              <a:rPr lang="en-IN" sz="1100" dirty="0">
                <a:effectLst/>
                <a:ea typeface="Calibri"/>
                <a:cs typeface="Times New Roman"/>
              </a:rPr>
              <a:t> </a:t>
            </a:r>
          </a:p>
          <a:p>
            <a:pPr>
              <a:lnSpc>
                <a:spcPct val="115000"/>
              </a:lnSpc>
              <a:spcAft>
                <a:spcPts val="1000"/>
              </a:spcAft>
            </a:pPr>
            <a:r>
              <a:rPr lang="en-IN" sz="1100" dirty="0">
                <a:effectLst/>
                <a:ea typeface="Calibri"/>
                <a:cs typeface="Times New Roman"/>
              </a:rPr>
              <a:t> </a:t>
            </a:r>
          </a:p>
          <a:p>
            <a:pPr>
              <a:lnSpc>
                <a:spcPct val="115000"/>
              </a:lnSpc>
              <a:spcAft>
                <a:spcPts val="1000"/>
              </a:spcAft>
            </a:pPr>
            <a:r>
              <a:rPr lang="en-IN" sz="1100" dirty="0">
                <a:effectLst/>
                <a:ea typeface="Calibri"/>
                <a:cs typeface="Times New Roman"/>
              </a:rPr>
              <a:t>}</a:t>
            </a:r>
          </a:p>
        </p:txBody>
      </p:sp>
      <p:sp>
        <p:nvSpPr>
          <p:cNvPr id="9" name="Text Box 15"/>
          <p:cNvSpPr txBox="1"/>
          <p:nvPr/>
        </p:nvSpPr>
        <p:spPr>
          <a:xfrm>
            <a:off x="3295088" y="1265400"/>
            <a:ext cx="2759185" cy="1350674"/>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600" dirty="0">
                <a:effectLst/>
                <a:ea typeface="Calibri"/>
                <a:cs typeface="Times New Roman"/>
              </a:rPr>
              <a:t>Abstract Class op{</a:t>
            </a:r>
          </a:p>
          <a:p>
            <a:pPr>
              <a:lnSpc>
                <a:spcPct val="115000"/>
              </a:lnSpc>
              <a:spcAft>
                <a:spcPts val="1000"/>
              </a:spcAft>
            </a:pPr>
            <a:r>
              <a:rPr lang="en-IN" sz="1600" dirty="0">
                <a:effectLst/>
                <a:ea typeface="Calibri"/>
                <a:cs typeface="Times New Roman"/>
              </a:rPr>
              <a:t>Abstract void sum();</a:t>
            </a:r>
          </a:p>
          <a:p>
            <a:pPr>
              <a:lnSpc>
                <a:spcPct val="115000"/>
              </a:lnSpc>
              <a:spcAft>
                <a:spcPts val="1000"/>
              </a:spcAft>
            </a:pPr>
            <a:r>
              <a:rPr lang="en-IN" sz="1600" dirty="0">
                <a:effectLst/>
                <a:ea typeface="Calibri"/>
                <a:cs typeface="Times New Roman"/>
              </a:rPr>
              <a:t>}</a:t>
            </a:r>
          </a:p>
        </p:txBody>
      </p:sp>
      <p:sp>
        <p:nvSpPr>
          <p:cNvPr id="10" name="Text Box 17"/>
          <p:cNvSpPr txBox="1"/>
          <p:nvPr/>
        </p:nvSpPr>
        <p:spPr>
          <a:xfrm>
            <a:off x="5544320" y="3519215"/>
            <a:ext cx="2637920" cy="170998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sz="1600" dirty="0">
                <a:effectLst/>
                <a:ea typeface="Calibri"/>
                <a:cs typeface="Times New Roman"/>
              </a:rPr>
              <a:t>Class </a:t>
            </a:r>
            <a:r>
              <a:rPr lang="en-IN" sz="1600" dirty="0" err="1">
                <a:effectLst/>
                <a:ea typeface="Calibri"/>
                <a:cs typeface="Times New Roman"/>
              </a:rPr>
              <a:t>floatsum</a:t>
            </a:r>
            <a:r>
              <a:rPr lang="en-IN" sz="1600" dirty="0">
                <a:effectLst/>
                <a:ea typeface="Calibri"/>
                <a:cs typeface="Times New Roman"/>
              </a:rPr>
              <a:t> extends op{</a:t>
            </a:r>
          </a:p>
          <a:p>
            <a:pPr>
              <a:lnSpc>
                <a:spcPct val="115000"/>
              </a:lnSpc>
              <a:spcAft>
                <a:spcPts val="1000"/>
              </a:spcAft>
            </a:pPr>
            <a:r>
              <a:rPr lang="en-IN" sz="1600" dirty="0">
                <a:effectLst/>
                <a:ea typeface="Calibri"/>
                <a:cs typeface="Times New Roman"/>
              </a:rPr>
              <a:t> void sum(){</a:t>
            </a:r>
          </a:p>
          <a:p>
            <a:pPr>
              <a:lnSpc>
                <a:spcPct val="115000"/>
              </a:lnSpc>
              <a:spcAft>
                <a:spcPts val="1000"/>
              </a:spcAft>
            </a:pPr>
            <a:r>
              <a:rPr lang="en-IN" sz="1600" dirty="0">
                <a:effectLst/>
                <a:ea typeface="Calibri"/>
                <a:cs typeface="Times New Roman"/>
              </a:rPr>
              <a:t>some logic;</a:t>
            </a:r>
          </a:p>
          <a:p>
            <a:pPr>
              <a:lnSpc>
                <a:spcPct val="115000"/>
              </a:lnSpc>
              <a:spcAft>
                <a:spcPts val="1000"/>
              </a:spcAft>
            </a:pPr>
            <a:r>
              <a:rPr lang="en-IN" sz="1600" dirty="0">
                <a:effectLst/>
                <a:ea typeface="Calibri"/>
                <a:cs typeface="Times New Roman"/>
              </a:rPr>
              <a:t>}}</a:t>
            </a:r>
          </a:p>
          <a:p>
            <a:pPr>
              <a:lnSpc>
                <a:spcPct val="115000"/>
              </a:lnSpc>
              <a:spcAft>
                <a:spcPts val="1000"/>
              </a:spcAft>
            </a:pPr>
            <a:r>
              <a:rPr lang="en-IN" sz="1100" dirty="0">
                <a:effectLst/>
                <a:ea typeface="Calibri"/>
                <a:cs typeface="Times New Roman"/>
              </a:rPr>
              <a:t> </a:t>
            </a:r>
          </a:p>
          <a:p>
            <a:pPr>
              <a:lnSpc>
                <a:spcPct val="115000"/>
              </a:lnSpc>
              <a:spcAft>
                <a:spcPts val="1000"/>
              </a:spcAft>
            </a:pPr>
            <a:r>
              <a:rPr lang="en-IN" sz="1100" dirty="0">
                <a:effectLst/>
                <a:ea typeface="Calibri"/>
                <a:cs typeface="Times New Roman"/>
              </a:rPr>
              <a:t> </a:t>
            </a:r>
          </a:p>
          <a:p>
            <a:pPr>
              <a:lnSpc>
                <a:spcPct val="115000"/>
              </a:lnSpc>
              <a:spcAft>
                <a:spcPts val="1000"/>
              </a:spcAft>
            </a:pPr>
            <a:r>
              <a:rPr lang="en-IN" sz="1100" dirty="0">
                <a:effectLst/>
                <a:ea typeface="Calibri"/>
                <a:cs typeface="Times New Roman"/>
              </a:rPr>
              <a:t>}</a:t>
            </a:r>
          </a:p>
        </p:txBody>
      </p:sp>
      <p:cxnSp>
        <p:nvCxnSpPr>
          <p:cNvPr id="14" name="Straight Arrow Connector 13"/>
          <p:cNvCxnSpPr>
            <a:endCxn id="5" idx="0"/>
          </p:cNvCxnSpPr>
          <p:nvPr/>
        </p:nvCxnSpPr>
        <p:spPr>
          <a:xfrm flipH="1">
            <a:off x="1881166" y="2708920"/>
            <a:ext cx="1413622" cy="8448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0" idx="0"/>
          </p:cNvCxnSpPr>
          <p:nvPr/>
        </p:nvCxnSpPr>
        <p:spPr>
          <a:xfrm>
            <a:off x="5652120" y="2708920"/>
            <a:ext cx="1211160" cy="810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151434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208912" cy="5632311"/>
          </a:xfrm>
          <a:prstGeom prst="rect">
            <a:avLst/>
          </a:prstGeom>
          <a:noFill/>
        </p:spPr>
        <p:txBody>
          <a:bodyPr wrap="square" rtlCol="0">
            <a:spAutoFit/>
          </a:bodyPr>
          <a:lstStyle/>
          <a:p>
            <a:r>
              <a:rPr lang="en-IN" dirty="0"/>
              <a:t>It is always recommended to create object of parent class </a:t>
            </a:r>
            <a:r>
              <a:rPr lang="en-IN" dirty="0" smtClean="0"/>
              <a:t>and </a:t>
            </a:r>
            <a:r>
              <a:rPr lang="en-IN" dirty="0"/>
              <a:t>reference </a:t>
            </a:r>
            <a:r>
              <a:rPr lang="en-IN" dirty="0" smtClean="0"/>
              <a:t>of </a:t>
            </a:r>
            <a:r>
              <a:rPr lang="en-IN" dirty="0"/>
              <a:t>child class. So that we can achieve  different functionalities </a:t>
            </a:r>
            <a:r>
              <a:rPr lang="en-IN" dirty="0" err="1"/>
              <a:t>byusing</a:t>
            </a:r>
            <a:r>
              <a:rPr lang="en-IN" dirty="0"/>
              <a:t> same method name</a:t>
            </a:r>
          </a:p>
          <a:p>
            <a:endParaRPr lang="en-IN" dirty="0" smtClean="0"/>
          </a:p>
          <a:p>
            <a:endParaRPr lang="en-IN" dirty="0"/>
          </a:p>
          <a:p>
            <a:r>
              <a:rPr lang="en-IN" dirty="0" smtClean="0"/>
              <a:t>Op </a:t>
            </a:r>
            <a:r>
              <a:rPr lang="en-IN" dirty="0" err="1"/>
              <a:t>obj</a:t>
            </a:r>
            <a:r>
              <a:rPr lang="en-IN" dirty="0"/>
              <a:t>;</a:t>
            </a:r>
          </a:p>
          <a:p>
            <a:r>
              <a:rPr lang="en-IN" dirty="0"/>
              <a:t> </a:t>
            </a:r>
          </a:p>
          <a:p>
            <a:r>
              <a:rPr lang="en-IN" dirty="0" err="1"/>
              <a:t>Obj</a:t>
            </a:r>
            <a:r>
              <a:rPr lang="en-IN" dirty="0"/>
              <a:t>=new </a:t>
            </a:r>
            <a:r>
              <a:rPr lang="en-IN" dirty="0" err="1"/>
              <a:t>intsum</a:t>
            </a:r>
            <a:r>
              <a:rPr lang="en-IN" dirty="0" smtClean="0"/>
              <a:t>();</a:t>
            </a:r>
          </a:p>
          <a:p>
            <a:endParaRPr lang="en-IN" dirty="0"/>
          </a:p>
          <a:p>
            <a:endParaRPr lang="en-IN" dirty="0"/>
          </a:p>
          <a:p>
            <a:r>
              <a:rPr lang="en-IN" dirty="0" err="1"/>
              <a:t>Obj.sum</a:t>
            </a:r>
            <a:r>
              <a:rPr lang="en-IN" dirty="0" smtClean="0"/>
              <a:t>();</a:t>
            </a:r>
          </a:p>
          <a:p>
            <a:r>
              <a:rPr lang="en-IN" dirty="0" smtClean="0"/>
              <a:t>//</a:t>
            </a:r>
            <a:r>
              <a:rPr lang="en-IN" dirty="0"/>
              <a:t>sum method will be </a:t>
            </a:r>
            <a:endParaRPr lang="en-IN" dirty="0" smtClean="0"/>
          </a:p>
          <a:p>
            <a:r>
              <a:rPr lang="en-IN" dirty="0" smtClean="0"/>
              <a:t>executed </a:t>
            </a:r>
            <a:r>
              <a:rPr lang="en-IN" dirty="0"/>
              <a:t>from </a:t>
            </a:r>
            <a:r>
              <a:rPr lang="en-IN" dirty="0" err="1"/>
              <a:t>intsum</a:t>
            </a:r>
            <a:r>
              <a:rPr lang="en-IN" dirty="0"/>
              <a:t> </a:t>
            </a:r>
            <a:r>
              <a:rPr lang="en-IN" dirty="0" smtClean="0"/>
              <a:t>class</a:t>
            </a:r>
          </a:p>
          <a:p>
            <a:endParaRPr lang="en-IN" dirty="0"/>
          </a:p>
          <a:p>
            <a:endParaRPr lang="en-IN" dirty="0"/>
          </a:p>
          <a:p>
            <a:r>
              <a:rPr lang="en-IN" dirty="0" err="1"/>
              <a:t>Obj</a:t>
            </a:r>
            <a:r>
              <a:rPr lang="en-IN" dirty="0"/>
              <a:t>=new </a:t>
            </a:r>
            <a:r>
              <a:rPr lang="en-IN" dirty="0" err="1"/>
              <a:t>floatsum</a:t>
            </a:r>
            <a:r>
              <a:rPr lang="en-IN" dirty="0" smtClean="0"/>
              <a:t>();</a:t>
            </a:r>
          </a:p>
          <a:p>
            <a:r>
              <a:rPr lang="en-IN" dirty="0" smtClean="0"/>
              <a:t>//</a:t>
            </a:r>
            <a:r>
              <a:rPr lang="en-IN" dirty="0"/>
              <a:t>object is referencing to </a:t>
            </a:r>
            <a:r>
              <a:rPr lang="en-IN" dirty="0" err="1"/>
              <a:t>floatsum</a:t>
            </a:r>
            <a:endParaRPr lang="en-IN" dirty="0"/>
          </a:p>
          <a:p>
            <a:endParaRPr lang="en-IN" dirty="0" smtClean="0"/>
          </a:p>
          <a:p>
            <a:r>
              <a:rPr lang="en-IN" dirty="0" err="1" smtClean="0"/>
              <a:t>Obj.sum</a:t>
            </a:r>
            <a:r>
              <a:rPr lang="en-IN" dirty="0"/>
              <a:t>();//now sum method will </a:t>
            </a:r>
            <a:r>
              <a:rPr lang="en-IN" dirty="0" smtClean="0"/>
              <a:t>be</a:t>
            </a:r>
          </a:p>
          <a:p>
            <a:r>
              <a:rPr lang="en-IN" dirty="0" smtClean="0"/>
              <a:t> </a:t>
            </a:r>
            <a:r>
              <a:rPr lang="en-IN" dirty="0"/>
              <a:t>executed from </a:t>
            </a:r>
            <a:r>
              <a:rPr lang="en-IN" dirty="0" err="1"/>
              <a:t>floatsum</a:t>
            </a:r>
            <a:r>
              <a:rPr lang="en-IN" dirty="0"/>
              <a:t> class</a:t>
            </a:r>
          </a:p>
          <a:p>
            <a:endParaRPr lang="en-IN" dirty="0"/>
          </a:p>
        </p:txBody>
      </p:sp>
      <p:sp>
        <p:nvSpPr>
          <p:cNvPr id="3" name="Rectangle 2"/>
          <p:cNvSpPr/>
          <p:nvPr/>
        </p:nvSpPr>
        <p:spPr>
          <a:xfrm>
            <a:off x="3995936" y="1484784"/>
            <a:ext cx="57606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obj</a:t>
            </a:r>
            <a:endParaRPr lang="en-IN" dirty="0"/>
          </a:p>
        </p:txBody>
      </p:sp>
      <p:cxnSp>
        <p:nvCxnSpPr>
          <p:cNvPr id="5" name="Straight Connector 4"/>
          <p:cNvCxnSpPr/>
          <p:nvPr/>
        </p:nvCxnSpPr>
        <p:spPr>
          <a:xfrm>
            <a:off x="1187624" y="1664804"/>
            <a:ext cx="26642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48336" y="2132856"/>
            <a:ext cx="57606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obj</a:t>
            </a:r>
            <a:endParaRPr lang="en-IN" dirty="0"/>
          </a:p>
        </p:txBody>
      </p:sp>
      <p:cxnSp>
        <p:nvCxnSpPr>
          <p:cNvPr id="8" name="Straight Arrow Connector 7"/>
          <p:cNvCxnSpPr/>
          <p:nvPr/>
        </p:nvCxnSpPr>
        <p:spPr>
          <a:xfrm>
            <a:off x="4724400" y="2312876"/>
            <a:ext cx="12157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40152" y="2060848"/>
            <a:ext cx="180020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IntSum</a:t>
            </a:r>
            <a:r>
              <a:rPr lang="en-IN" dirty="0" smtClean="0"/>
              <a:t> class</a:t>
            </a:r>
            <a:endParaRPr lang="en-IN" dirty="0"/>
          </a:p>
        </p:txBody>
      </p:sp>
      <p:cxnSp>
        <p:nvCxnSpPr>
          <p:cNvPr id="11" name="Straight Connector 10"/>
          <p:cNvCxnSpPr/>
          <p:nvPr/>
        </p:nvCxnSpPr>
        <p:spPr>
          <a:xfrm>
            <a:off x="2267744" y="2384884"/>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00736" y="4149080"/>
            <a:ext cx="57606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obj</a:t>
            </a:r>
            <a:endParaRPr lang="en-IN" dirty="0"/>
          </a:p>
        </p:txBody>
      </p:sp>
      <p:sp>
        <p:nvSpPr>
          <p:cNvPr id="14" name="Rectangle 13"/>
          <p:cNvSpPr/>
          <p:nvPr/>
        </p:nvSpPr>
        <p:spPr>
          <a:xfrm>
            <a:off x="6092552" y="4077072"/>
            <a:ext cx="180020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IntSum</a:t>
            </a:r>
            <a:r>
              <a:rPr lang="en-IN" dirty="0" smtClean="0"/>
              <a:t> class</a:t>
            </a:r>
            <a:endParaRPr lang="en-IN" dirty="0"/>
          </a:p>
        </p:txBody>
      </p:sp>
      <p:cxnSp>
        <p:nvCxnSpPr>
          <p:cNvPr id="15" name="Straight Connector 14"/>
          <p:cNvCxnSpPr/>
          <p:nvPr/>
        </p:nvCxnSpPr>
        <p:spPr>
          <a:xfrm>
            <a:off x="2420144" y="4401108"/>
            <a:ext cx="172819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156176" y="5157192"/>
            <a:ext cx="1800200"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err="1" smtClean="0"/>
              <a:t>FloatSum</a:t>
            </a:r>
            <a:r>
              <a:rPr lang="en-IN" dirty="0" smtClean="0"/>
              <a:t> class</a:t>
            </a:r>
            <a:endParaRPr lang="en-IN" dirty="0"/>
          </a:p>
        </p:txBody>
      </p:sp>
      <p:cxnSp>
        <p:nvCxnSpPr>
          <p:cNvPr id="18" name="Straight Arrow Connector 17"/>
          <p:cNvCxnSpPr/>
          <p:nvPr/>
        </p:nvCxnSpPr>
        <p:spPr>
          <a:xfrm>
            <a:off x="4876800" y="4401108"/>
            <a:ext cx="1215752" cy="9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844988" y="3501008"/>
            <a:ext cx="2463316" cy="646331"/>
          </a:xfrm>
          <a:prstGeom prst="rect">
            <a:avLst/>
          </a:prstGeom>
          <a:noFill/>
        </p:spPr>
        <p:txBody>
          <a:bodyPr wrap="square" rtlCol="0">
            <a:spAutoFit/>
          </a:bodyPr>
          <a:lstStyle/>
          <a:p>
            <a:r>
              <a:rPr lang="en-IN" dirty="0" smtClean="0"/>
              <a:t>Here </a:t>
            </a:r>
            <a:r>
              <a:rPr lang="en-IN" dirty="0" err="1" smtClean="0"/>
              <a:t>obj</a:t>
            </a:r>
            <a:r>
              <a:rPr lang="en-IN" dirty="0" smtClean="0"/>
              <a:t> is changing </a:t>
            </a:r>
            <a:r>
              <a:rPr lang="en-IN" dirty="0" err="1" smtClean="0"/>
              <a:t>addres</a:t>
            </a:r>
            <a:endParaRPr lang="en-IN" dirty="0"/>
          </a:p>
        </p:txBody>
      </p:sp>
      <p:sp>
        <p:nvSpPr>
          <p:cNvPr id="4" name="Footer Placeholder 3"/>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162159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68435"/>
            <a:ext cx="7848872" cy="2031325"/>
          </a:xfrm>
          <a:prstGeom prst="rect">
            <a:avLst/>
          </a:prstGeom>
          <a:noFill/>
        </p:spPr>
        <p:txBody>
          <a:bodyPr wrap="square" rtlCol="0">
            <a:spAutoFit/>
          </a:bodyPr>
          <a:lstStyle/>
          <a:p>
            <a:r>
              <a:rPr lang="en-IN" dirty="0" smtClean="0"/>
              <a:t>Another Example</a:t>
            </a:r>
          </a:p>
          <a:p>
            <a:endParaRPr lang="en-IN" dirty="0"/>
          </a:p>
          <a:p>
            <a:r>
              <a:rPr lang="en-IN" dirty="0" smtClean="0"/>
              <a:t>abstract class Vehicle</a:t>
            </a:r>
          </a:p>
          <a:p>
            <a:r>
              <a:rPr lang="en-IN" dirty="0" smtClean="0"/>
              <a:t>{</a:t>
            </a:r>
          </a:p>
          <a:p>
            <a:r>
              <a:rPr lang="en-IN" dirty="0" smtClean="0"/>
              <a:t>abstract public void start();</a:t>
            </a:r>
          </a:p>
          <a:p>
            <a:r>
              <a:rPr lang="en-IN" dirty="0" smtClean="0"/>
              <a:t>abstract public void stop();</a:t>
            </a:r>
          </a:p>
          <a:p>
            <a:r>
              <a:rPr lang="en-IN" dirty="0"/>
              <a:t>}</a:t>
            </a:r>
            <a:endParaRPr lang="en-IN" dirty="0" smtClean="0"/>
          </a:p>
        </p:txBody>
      </p:sp>
      <p:sp>
        <p:nvSpPr>
          <p:cNvPr id="3" name="Footer Placeholder 2"/>
          <p:cNvSpPr>
            <a:spLocks noGrp="1"/>
          </p:cNvSpPr>
          <p:nvPr>
            <p:ph type="ftr" sz="quarter" idx="11"/>
          </p:nvPr>
        </p:nvSpPr>
        <p:spPr/>
        <p:txBody>
          <a:bodyPr/>
          <a:lstStyle/>
          <a:p>
            <a:r>
              <a:rPr lang="en-IN" smtClean="0"/>
              <a:t>Srikanth (Java Trainer)                                              sreekanth.rayapalli@gmail.com</a:t>
            </a:r>
            <a:endParaRPr lang="en-IN" dirty="0"/>
          </a:p>
        </p:txBody>
      </p:sp>
    </p:spTree>
    <p:extLst>
      <p:ext uri="{BB962C8B-B14F-4D97-AF65-F5344CB8AC3E}">
        <p14:creationId xmlns:p14="http://schemas.microsoft.com/office/powerpoint/2010/main" val="2110404064"/>
      </p:ext>
    </p:extLst>
  </p:cSld>
  <p:clrMapOvr>
    <a:masterClrMapping/>
  </p:clrMapOvr>
</p:sld>
</file>

<file path=ppt/theme/theme1.xml><?xml version="1.0" encoding="utf-8"?>
<a:theme xmlns:a="http://schemas.openxmlformats.org/drawingml/2006/main" name="Abstract class &amp; Interfa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Abstract class &amp; Interface</Template>
  <TotalTime>27</TotalTime>
  <Words>581</Words>
  <Application>Microsoft Office PowerPoint</Application>
  <PresentationFormat>On-screen Show (4:3)</PresentationFormat>
  <Paragraphs>227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Abstract class &amp; Interface</vt:lpstr>
      <vt:lpstr>Abstract class &amp; Interface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 &amp; Interface</dc:title>
  <dc:creator>srikanth</dc:creator>
  <cp:lastModifiedBy>srikanth</cp:lastModifiedBy>
  <cp:revision>4</cp:revision>
  <dcterms:created xsi:type="dcterms:W3CDTF">2015-06-29T17:22:52Z</dcterms:created>
  <dcterms:modified xsi:type="dcterms:W3CDTF">2017-06-25T15:15:47Z</dcterms:modified>
</cp:coreProperties>
</file>