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616E73-75C1-4609-8AC2-68A1D8FE01B8}"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4F9FC-5E7F-4201-A948-578A494676A0}" type="slidenum">
              <a:rPr lang="en-US" smtClean="0"/>
              <a:t>‹#›</a:t>
            </a:fld>
            <a:endParaRPr lang="en-US"/>
          </a:p>
        </p:txBody>
      </p:sp>
    </p:spTree>
    <p:extLst>
      <p:ext uri="{BB962C8B-B14F-4D97-AF65-F5344CB8AC3E}">
        <p14:creationId xmlns:p14="http://schemas.microsoft.com/office/powerpoint/2010/main" val="1799228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616E73-75C1-4609-8AC2-68A1D8FE01B8}"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4F9FC-5E7F-4201-A948-578A494676A0}" type="slidenum">
              <a:rPr lang="en-US" smtClean="0"/>
              <a:t>‹#›</a:t>
            </a:fld>
            <a:endParaRPr lang="en-US"/>
          </a:p>
        </p:txBody>
      </p:sp>
    </p:spTree>
    <p:extLst>
      <p:ext uri="{BB962C8B-B14F-4D97-AF65-F5344CB8AC3E}">
        <p14:creationId xmlns:p14="http://schemas.microsoft.com/office/powerpoint/2010/main" val="300852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616E73-75C1-4609-8AC2-68A1D8FE01B8}"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4F9FC-5E7F-4201-A948-578A494676A0}" type="slidenum">
              <a:rPr lang="en-US" smtClean="0"/>
              <a:t>‹#›</a:t>
            </a:fld>
            <a:endParaRPr lang="en-US"/>
          </a:p>
        </p:txBody>
      </p:sp>
    </p:spTree>
    <p:extLst>
      <p:ext uri="{BB962C8B-B14F-4D97-AF65-F5344CB8AC3E}">
        <p14:creationId xmlns:p14="http://schemas.microsoft.com/office/powerpoint/2010/main" val="147414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616E73-75C1-4609-8AC2-68A1D8FE01B8}"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4F9FC-5E7F-4201-A948-578A494676A0}" type="slidenum">
              <a:rPr lang="en-US" smtClean="0"/>
              <a:t>‹#›</a:t>
            </a:fld>
            <a:endParaRPr lang="en-US"/>
          </a:p>
        </p:txBody>
      </p:sp>
    </p:spTree>
    <p:extLst>
      <p:ext uri="{BB962C8B-B14F-4D97-AF65-F5344CB8AC3E}">
        <p14:creationId xmlns:p14="http://schemas.microsoft.com/office/powerpoint/2010/main" val="142020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616E73-75C1-4609-8AC2-68A1D8FE01B8}"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4F9FC-5E7F-4201-A948-578A494676A0}" type="slidenum">
              <a:rPr lang="en-US" smtClean="0"/>
              <a:t>‹#›</a:t>
            </a:fld>
            <a:endParaRPr lang="en-US"/>
          </a:p>
        </p:txBody>
      </p:sp>
    </p:spTree>
    <p:extLst>
      <p:ext uri="{BB962C8B-B14F-4D97-AF65-F5344CB8AC3E}">
        <p14:creationId xmlns:p14="http://schemas.microsoft.com/office/powerpoint/2010/main" val="1472772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616E73-75C1-4609-8AC2-68A1D8FE01B8}"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4F9FC-5E7F-4201-A948-578A494676A0}" type="slidenum">
              <a:rPr lang="en-US" smtClean="0"/>
              <a:t>‹#›</a:t>
            </a:fld>
            <a:endParaRPr lang="en-US"/>
          </a:p>
        </p:txBody>
      </p:sp>
    </p:spTree>
    <p:extLst>
      <p:ext uri="{BB962C8B-B14F-4D97-AF65-F5344CB8AC3E}">
        <p14:creationId xmlns:p14="http://schemas.microsoft.com/office/powerpoint/2010/main" val="2639069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616E73-75C1-4609-8AC2-68A1D8FE01B8}" type="datetimeFigureOut">
              <a:rPr lang="en-US" smtClean="0"/>
              <a:t>8/19/2020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04F9FC-5E7F-4201-A948-578A494676A0}" type="slidenum">
              <a:rPr lang="en-US" smtClean="0"/>
              <a:t>‹#›</a:t>
            </a:fld>
            <a:endParaRPr lang="en-US"/>
          </a:p>
        </p:txBody>
      </p:sp>
    </p:spTree>
    <p:extLst>
      <p:ext uri="{BB962C8B-B14F-4D97-AF65-F5344CB8AC3E}">
        <p14:creationId xmlns:p14="http://schemas.microsoft.com/office/powerpoint/2010/main" val="212811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616E73-75C1-4609-8AC2-68A1D8FE01B8}" type="datetimeFigureOut">
              <a:rPr lang="en-US" smtClean="0"/>
              <a:t>8/19/2020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04F9FC-5E7F-4201-A948-578A494676A0}" type="slidenum">
              <a:rPr lang="en-US" smtClean="0"/>
              <a:t>‹#›</a:t>
            </a:fld>
            <a:endParaRPr lang="en-US"/>
          </a:p>
        </p:txBody>
      </p:sp>
    </p:spTree>
    <p:extLst>
      <p:ext uri="{BB962C8B-B14F-4D97-AF65-F5344CB8AC3E}">
        <p14:creationId xmlns:p14="http://schemas.microsoft.com/office/powerpoint/2010/main" val="366132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16E73-75C1-4609-8AC2-68A1D8FE01B8}" type="datetimeFigureOut">
              <a:rPr lang="en-US" smtClean="0"/>
              <a:t>8/19/2020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04F9FC-5E7F-4201-A948-578A494676A0}" type="slidenum">
              <a:rPr lang="en-US" smtClean="0"/>
              <a:t>‹#›</a:t>
            </a:fld>
            <a:endParaRPr lang="en-US"/>
          </a:p>
        </p:txBody>
      </p:sp>
    </p:spTree>
    <p:extLst>
      <p:ext uri="{BB962C8B-B14F-4D97-AF65-F5344CB8AC3E}">
        <p14:creationId xmlns:p14="http://schemas.microsoft.com/office/powerpoint/2010/main" val="2605426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616E73-75C1-4609-8AC2-68A1D8FE01B8}"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4F9FC-5E7F-4201-A948-578A494676A0}" type="slidenum">
              <a:rPr lang="en-US" smtClean="0"/>
              <a:t>‹#›</a:t>
            </a:fld>
            <a:endParaRPr lang="en-US"/>
          </a:p>
        </p:txBody>
      </p:sp>
    </p:spTree>
    <p:extLst>
      <p:ext uri="{BB962C8B-B14F-4D97-AF65-F5344CB8AC3E}">
        <p14:creationId xmlns:p14="http://schemas.microsoft.com/office/powerpoint/2010/main" val="153651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616E73-75C1-4609-8AC2-68A1D8FE01B8}"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4F9FC-5E7F-4201-A948-578A494676A0}" type="slidenum">
              <a:rPr lang="en-US" smtClean="0"/>
              <a:t>‹#›</a:t>
            </a:fld>
            <a:endParaRPr lang="en-US"/>
          </a:p>
        </p:txBody>
      </p:sp>
    </p:spTree>
    <p:extLst>
      <p:ext uri="{BB962C8B-B14F-4D97-AF65-F5344CB8AC3E}">
        <p14:creationId xmlns:p14="http://schemas.microsoft.com/office/powerpoint/2010/main" val="2344986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16E73-75C1-4609-8AC2-68A1D8FE01B8}" type="datetimeFigureOut">
              <a:rPr lang="en-US" smtClean="0"/>
              <a:t>8/19/2020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4F9FC-5E7F-4201-A948-578A494676A0}" type="slidenum">
              <a:rPr lang="en-US" smtClean="0"/>
              <a:t>‹#›</a:t>
            </a:fld>
            <a:endParaRPr lang="en-US"/>
          </a:p>
        </p:txBody>
      </p:sp>
    </p:spTree>
    <p:extLst>
      <p:ext uri="{BB962C8B-B14F-4D97-AF65-F5344CB8AC3E}">
        <p14:creationId xmlns:p14="http://schemas.microsoft.com/office/powerpoint/2010/main" val="1053236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Components</a:t>
            </a:r>
            <a:endParaRPr lang="en-US" dirty="0"/>
          </a:p>
        </p:txBody>
      </p:sp>
    </p:spTree>
    <p:extLst>
      <p:ext uri="{BB962C8B-B14F-4D97-AF65-F5344CB8AC3E}">
        <p14:creationId xmlns:p14="http://schemas.microsoft.com/office/powerpoint/2010/main" val="223020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841" y="283779"/>
            <a:ext cx="11445766" cy="1200329"/>
          </a:xfrm>
          <a:prstGeom prst="rect">
            <a:avLst/>
          </a:prstGeom>
          <a:noFill/>
        </p:spPr>
        <p:txBody>
          <a:bodyPr wrap="square" rtlCol="0">
            <a:spAutoFit/>
          </a:bodyPr>
          <a:lstStyle/>
          <a:p>
            <a:r>
              <a:rPr lang="en-US" dirty="0" smtClean="0"/>
              <a:t>Exercises</a:t>
            </a:r>
          </a:p>
          <a:p>
            <a:endParaRPr lang="en-US" dirty="0"/>
          </a:p>
          <a:p>
            <a:endParaRPr lang="en-US" dirty="0" smtClean="0"/>
          </a:p>
          <a:p>
            <a:endParaRPr lang="en-US" dirty="0"/>
          </a:p>
        </p:txBody>
      </p:sp>
      <p:pic>
        <p:nvPicPr>
          <p:cNvPr id="3" name="Picture 2"/>
          <p:cNvPicPr>
            <a:picLocks noChangeAspect="1"/>
          </p:cNvPicPr>
          <p:nvPr/>
        </p:nvPicPr>
        <p:blipFill>
          <a:blip r:embed="rId2"/>
          <a:stretch>
            <a:fillRect/>
          </a:stretch>
        </p:blipFill>
        <p:spPr>
          <a:xfrm>
            <a:off x="346841" y="883943"/>
            <a:ext cx="6216727" cy="997409"/>
          </a:xfrm>
          <a:prstGeom prst="rect">
            <a:avLst/>
          </a:prstGeom>
        </p:spPr>
      </p:pic>
      <p:pic>
        <p:nvPicPr>
          <p:cNvPr id="4" name="Picture 3"/>
          <p:cNvPicPr>
            <a:picLocks noChangeAspect="1"/>
          </p:cNvPicPr>
          <p:nvPr/>
        </p:nvPicPr>
        <p:blipFill>
          <a:blip r:embed="rId3"/>
          <a:stretch>
            <a:fillRect/>
          </a:stretch>
        </p:blipFill>
        <p:spPr>
          <a:xfrm>
            <a:off x="346841" y="2161518"/>
            <a:ext cx="6453352" cy="2740940"/>
          </a:xfrm>
          <a:prstGeom prst="rect">
            <a:avLst/>
          </a:prstGeom>
        </p:spPr>
      </p:pic>
      <p:sp>
        <p:nvSpPr>
          <p:cNvPr id="5" name="TextBox 4"/>
          <p:cNvSpPr txBox="1"/>
          <p:nvPr/>
        </p:nvSpPr>
        <p:spPr>
          <a:xfrm>
            <a:off x="7556938" y="704193"/>
            <a:ext cx="4162096" cy="1754326"/>
          </a:xfrm>
          <a:prstGeom prst="rect">
            <a:avLst/>
          </a:prstGeom>
          <a:noFill/>
        </p:spPr>
        <p:txBody>
          <a:bodyPr wrap="square" rtlCol="0">
            <a:spAutoFit/>
          </a:bodyPr>
          <a:lstStyle/>
          <a:p>
            <a:r>
              <a:rPr lang="en-US" dirty="0"/>
              <a:t>Create two new Components (manually or with CLI): </a:t>
            </a:r>
            <a:r>
              <a:rPr lang="en-US" dirty="0" err="1"/>
              <a:t>WarningAlert</a:t>
            </a:r>
            <a:r>
              <a:rPr lang="en-US" dirty="0"/>
              <a:t> and </a:t>
            </a:r>
            <a:r>
              <a:rPr lang="en-US" dirty="0" err="1"/>
              <a:t>SuccessAlert</a:t>
            </a:r>
            <a:endParaRPr lang="en-US" dirty="0"/>
          </a:p>
          <a:p>
            <a:endParaRPr lang="en-US" dirty="0" smtClean="0"/>
          </a:p>
          <a:p>
            <a:r>
              <a:rPr lang="en-US" dirty="0" smtClean="0"/>
              <a:t>Style </a:t>
            </a:r>
            <a:r>
              <a:rPr lang="en-US" dirty="0"/>
              <a:t>the Components appropriately (maybe some red/ green text?)</a:t>
            </a:r>
          </a:p>
          <a:p>
            <a:endParaRPr lang="en-US" dirty="0"/>
          </a:p>
        </p:txBody>
      </p:sp>
    </p:spTree>
    <p:extLst>
      <p:ext uri="{BB962C8B-B14F-4D97-AF65-F5344CB8AC3E}">
        <p14:creationId xmlns:p14="http://schemas.microsoft.com/office/powerpoint/2010/main" val="3422501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269" y="262759"/>
            <a:ext cx="9448800" cy="4801314"/>
          </a:xfrm>
          <a:prstGeom prst="rect">
            <a:avLst/>
          </a:prstGeom>
          <a:noFill/>
        </p:spPr>
        <p:txBody>
          <a:bodyPr wrap="square" rtlCol="0">
            <a:spAutoFit/>
          </a:bodyPr>
          <a:lstStyle/>
          <a:p>
            <a:r>
              <a:rPr lang="en-US" b="1" u="sng" dirty="0" smtClean="0"/>
              <a:t>Event Binding</a:t>
            </a:r>
          </a:p>
          <a:p>
            <a:endParaRPr lang="en-US" dirty="0" smtClean="0"/>
          </a:p>
          <a:p>
            <a:r>
              <a:rPr lang="en-US" dirty="0"/>
              <a:t>In an </a:t>
            </a:r>
            <a:r>
              <a:rPr lang="en-US" b="1" dirty="0"/>
              <a:t>event binding</a:t>
            </a:r>
            <a:r>
              <a:rPr lang="en-US" dirty="0"/>
              <a:t>, </a:t>
            </a:r>
            <a:r>
              <a:rPr lang="en-US" b="1" dirty="0"/>
              <a:t>Angular</a:t>
            </a:r>
            <a:r>
              <a:rPr lang="en-US" dirty="0"/>
              <a:t> sets up an </a:t>
            </a:r>
            <a:r>
              <a:rPr lang="en-US" b="1" dirty="0"/>
              <a:t>event handler</a:t>
            </a:r>
            <a:r>
              <a:rPr lang="en-US" dirty="0"/>
              <a:t> for the target </a:t>
            </a:r>
            <a:r>
              <a:rPr lang="en-US" b="1" dirty="0"/>
              <a:t>event</a:t>
            </a:r>
            <a:r>
              <a:rPr lang="en-US" dirty="0"/>
              <a:t>. When the </a:t>
            </a:r>
            <a:r>
              <a:rPr lang="en-US" b="1" dirty="0"/>
              <a:t>event</a:t>
            </a:r>
            <a:r>
              <a:rPr lang="en-US" dirty="0"/>
              <a:t> is raised, the </a:t>
            </a:r>
            <a:r>
              <a:rPr lang="en-US" b="1" dirty="0"/>
              <a:t>handler</a:t>
            </a:r>
            <a:r>
              <a:rPr lang="en-US" dirty="0"/>
              <a:t> executes the template statement. </a:t>
            </a:r>
            <a:endParaRPr lang="en-US" dirty="0" smtClean="0"/>
          </a:p>
          <a:p>
            <a:endParaRPr lang="en-US" dirty="0"/>
          </a:p>
          <a:p>
            <a:endParaRPr lang="en-US" dirty="0" smtClean="0"/>
          </a:p>
          <a:p>
            <a:r>
              <a:rPr lang="en-US" b="1" dirty="0"/>
              <a:t>&lt;button</a:t>
            </a:r>
            <a:r>
              <a:rPr lang="en-US" dirty="0"/>
              <a:t> class="</a:t>
            </a:r>
            <a:r>
              <a:rPr lang="en-US" dirty="0" err="1"/>
              <a:t>btn</a:t>
            </a:r>
            <a:r>
              <a:rPr lang="en-US" dirty="0"/>
              <a:t> </a:t>
            </a:r>
            <a:r>
              <a:rPr lang="en-US" dirty="0" err="1"/>
              <a:t>btn</a:t>
            </a:r>
            <a:r>
              <a:rPr lang="en-US" dirty="0"/>
              <a:t>-primary"  </a:t>
            </a:r>
          </a:p>
          <a:p>
            <a:r>
              <a:rPr lang="en-US" dirty="0"/>
              <a:t>        [disabled]="!</a:t>
            </a:r>
            <a:r>
              <a:rPr lang="en-US" dirty="0" err="1"/>
              <a:t>allowNewServer</a:t>
            </a:r>
            <a:r>
              <a:rPr lang="en-US" dirty="0"/>
              <a:t>"  </a:t>
            </a:r>
          </a:p>
          <a:p>
            <a:r>
              <a:rPr lang="en-US" dirty="0"/>
              <a:t>(click</a:t>
            </a:r>
            <a:r>
              <a:rPr lang="en-US" dirty="0" smtClean="0"/>
              <a:t>)=“</a:t>
            </a:r>
            <a:r>
              <a:rPr lang="en-US" dirty="0" err="1" smtClean="0"/>
              <a:t>displayAlert</a:t>
            </a:r>
            <a:r>
              <a:rPr lang="en-US" dirty="0" smtClean="0"/>
              <a:t>()"</a:t>
            </a:r>
            <a:r>
              <a:rPr lang="en-US" b="1" dirty="0" smtClean="0"/>
              <a:t>&gt;</a:t>
            </a:r>
            <a:r>
              <a:rPr lang="en-US" dirty="0"/>
              <a:t>Add Server</a:t>
            </a:r>
            <a:r>
              <a:rPr lang="en-US" b="1" dirty="0"/>
              <a:t>&lt;/button&gt;</a:t>
            </a:r>
            <a:r>
              <a:rPr lang="en-US" dirty="0"/>
              <a:t> </a:t>
            </a:r>
            <a:endParaRPr lang="en-US" dirty="0" smtClean="0"/>
          </a:p>
          <a:p>
            <a:endParaRPr lang="en-US" dirty="0"/>
          </a:p>
          <a:p>
            <a:endParaRPr lang="en-US" dirty="0" smtClean="0"/>
          </a:p>
          <a:p>
            <a:r>
              <a:rPr lang="en-US" dirty="0" err="1" smtClean="0"/>
              <a:t>Ts</a:t>
            </a:r>
            <a:r>
              <a:rPr lang="en-US" dirty="0" smtClean="0"/>
              <a:t> file</a:t>
            </a:r>
          </a:p>
          <a:p>
            <a:endParaRPr lang="en-US" dirty="0"/>
          </a:p>
          <a:p>
            <a:r>
              <a:rPr lang="en-US" dirty="0" err="1" smtClean="0"/>
              <a:t>displaAlert</a:t>
            </a:r>
            <a:r>
              <a:rPr lang="en-US" dirty="0" smtClean="0"/>
              <a:t>(){</a:t>
            </a:r>
          </a:p>
          <a:p>
            <a:r>
              <a:rPr lang="en-US" dirty="0" smtClean="0"/>
              <a:t>Alert(“Ok done”);</a:t>
            </a:r>
            <a:endParaRPr lang="en-US" dirty="0"/>
          </a:p>
          <a:p>
            <a:r>
              <a:rPr lang="en-US" dirty="0" smtClean="0"/>
              <a:t>}</a:t>
            </a:r>
            <a:endParaRPr lang="en-US" dirty="0"/>
          </a:p>
          <a:p>
            <a:endParaRPr lang="en-US" dirty="0"/>
          </a:p>
        </p:txBody>
      </p:sp>
    </p:spTree>
    <p:extLst>
      <p:ext uri="{BB962C8B-B14F-4D97-AF65-F5344CB8AC3E}">
        <p14:creationId xmlns:p14="http://schemas.microsoft.com/office/powerpoint/2010/main" val="3181206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43087" y="2490787"/>
            <a:ext cx="8505825" cy="1876425"/>
          </a:xfrm>
          <a:prstGeom prst="rect">
            <a:avLst/>
          </a:prstGeom>
        </p:spPr>
      </p:pic>
      <p:sp>
        <p:nvSpPr>
          <p:cNvPr id="3" name="TextBox 2"/>
          <p:cNvSpPr txBox="1"/>
          <p:nvPr/>
        </p:nvSpPr>
        <p:spPr>
          <a:xfrm>
            <a:off x="567559" y="504497"/>
            <a:ext cx="7977351" cy="369332"/>
          </a:xfrm>
          <a:prstGeom prst="rect">
            <a:avLst/>
          </a:prstGeom>
          <a:noFill/>
        </p:spPr>
        <p:txBody>
          <a:bodyPr wrap="square" rtlCol="0">
            <a:spAutoFit/>
          </a:bodyPr>
          <a:lstStyle/>
          <a:p>
            <a:r>
              <a:rPr lang="en-US" dirty="0" err="1" smtClean="0"/>
              <a:t>W.a.p</a:t>
            </a:r>
            <a:r>
              <a:rPr lang="en-US" dirty="0"/>
              <a:t> </a:t>
            </a:r>
            <a:r>
              <a:rPr lang="en-US" dirty="0" smtClean="0"/>
              <a:t>to display this action</a:t>
            </a:r>
            <a:endParaRPr lang="en-US" dirty="0"/>
          </a:p>
        </p:txBody>
      </p:sp>
    </p:spTree>
    <p:extLst>
      <p:ext uri="{BB962C8B-B14F-4D97-AF65-F5344CB8AC3E}">
        <p14:creationId xmlns:p14="http://schemas.microsoft.com/office/powerpoint/2010/main" val="287847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690336"/>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104775" y="1250402"/>
            <a:ext cx="11982450" cy="4819650"/>
          </a:xfrm>
          <a:prstGeom prst="rect">
            <a:avLst/>
          </a:prstGeom>
        </p:spPr>
      </p:pic>
      <p:sp>
        <p:nvSpPr>
          <p:cNvPr id="4" name="TextBox 3"/>
          <p:cNvSpPr txBox="1"/>
          <p:nvPr/>
        </p:nvSpPr>
        <p:spPr>
          <a:xfrm>
            <a:off x="178676" y="315310"/>
            <a:ext cx="8439807" cy="369332"/>
          </a:xfrm>
          <a:prstGeom prst="rect">
            <a:avLst/>
          </a:prstGeom>
          <a:noFill/>
        </p:spPr>
        <p:txBody>
          <a:bodyPr wrap="square" rtlCol="0">
            <a:spAutoFit/>
          </a:bodyPr>
          <a:lstStyle/>
          <a:p>
            <a:r>
              <a:rPr lang="en-US" dirty="0" smtClean="0"/>
              <a:t>What is Component</a:t>
            </a:r>
            <a:endParaRPr lang="en-US" dirty="0"/>
          </a:p>
        </p:txBody>
      </p:sp>
      <p:sp>
        <p:nvSpPr>
          <p:cNvPr id="5" name="TextBox 4"/>
          <p:cNvSpPr txBox="1"/>
          <p:nvPr/>
        </p:nvSpPr>
        <p:spPr>
          <a:xfrm>
            <a:off x="178676" y="929836"/>
            <a:ext cx="11183007" cy="641131"/>
          </a:xfrm>
          <a:prstGeom prst="rect">
            <a:avLst/>
          </a:prstGeom>
          <a:noFill/>
        </p:spPr>
        <p:txBody>
          <a:bodyPr wrap="square" rtlCol="0">
            <a:spAutoFit/>
          </a:bodyPr>
          <a:lstStyle/>
          <a:p>
            <a:r>
              <a:rPr lang="en-US" dirty="0"/>
              <a:t>The core idea behind Angular is to build components. </a:t>
            </a:r>
            <a:endParaRPr lang="en-US" dirty="0" smtClean="0"/>
          </a:p>
          <a:p>
            <a:r>
              <a:rPr lang="en-US" dirty="0" smtClean="0"/>
              <a:t>They </a:t>
            </a:r>
            <a:r>
              <a:rPr lang="en-US" dirty="0"/>
              <a:t>make your complex application into reusable parts which you can reuse very easily.</a:t>
            </a:r>
          </a:p>
        </p:txBody>
      </p:sp>
    </p:spTree>
    <p:extLst>
      <p:ext uri="{BB962C8B-B14F-4D97-AF65-F5344CB8AC3E}">
        <p14:creationId xmlns:p14="http://schemas.microsoft.com/office/powerpoint/2010/main" val="3280958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5007" y="441434"/>
            <a:ext cx="8933793" cy="923330"/>
          </a:xfrm>
          <a:prstGeom prst="rect">
            <a:avLst/>
          </a:prstGeom>
          <a:noFill/>
        </p:spPr>
        <p:txBody>
          <a:bodyPr wrap="square" rtlCol="0">
            <a:spAutoFit/>
          </a:bodyPr>
          <a:lstStyle/>
          <a:p>
            <a:r>
              <a:rPr lang="en-US" dirty="0" smtClean="0"/>
              <a:t>Code</a:t>
            </a:r>
          </a:p>
          <a:p>
            <a:endParaRPr lang="en-US" dirty="0"/>
          </a:p>
          <a:p>
            <a:endParaRPr lang="en-US" dirty="0"/>
          </a:p>
        </p:txBody>
      </p:sp>
      <p:pic>
        <p:nvPicPr>
          <p:cNvPr id="3" name="Picture 2"/>
          <p:cNvPicPr>
            <a:picLocks noChangeAspect="1"/>
          </p:cNvPicPr>
          <p:nvPr/>
        </p:nvPicPr>
        <p:blipFill>
          <a:blip r:embed="rId2"/>
          <a:stretch>
            <a:fillRect/>
          </a:stretch>
        </p:blipFill>
        <p:spPr>
          <a:xfrm>
            <a:off x="588579" y="1142042"/>
            <a:ext cx="6340201" cy="3794865"/>
          </a:xfrm>
          <a:prstGeom prst="rect">
            <a:avLst/>
          </a:prstGeom>
        </p:spPr>
      </p:pic>
      <p:pic>
        <p:nvPicPr>
          <p:cNvPr id="4" name="Picture 3"/>
          <p:cNvPicPr>
            <a:picLocks noChangeAspect="1"/>
          </p:cNvPicPr>
          <p:nvPr/>
        </p:nvPicPr>
        <p:blipFill>
          <a:blip r:embed="rId3"/>
          <a:stretch>
            <a:fillRect/>
          </a:stretch>
        </p:blipFill>
        <p:spPr>
          <a:xfrm>
            <a:off x="7559894" y="548686"/>
            <a:ext cx="2495550" cy="4981575"/>
          </a:xfrm>
          <a:prstGeom prst="rect">
            <a:avLst/>
          </a:prstGeom>
        </p:spPr>
      </p:pic>
      <p:cxnSp>
        <p:nvCxnSpPr>
          <p:cNvPr id="6" name="Straight Arrow Connector 5"/>
          <p:cNvCxnSpPr/>
          <p:nvPr/>
        </p:nvCxnSpPr>
        <p:spPr>
          <a:xfrm>
            <a:off x="4309241" y="1617012"/>
            <a:ext cx="3857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022428" y="1364764"/>
            <a:ext cx="31531" cy="75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07724" y="3111972"/>
            <a:ext cx="2252170" cy="324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099034" y="4067503"/>
            <a:ext cx="3605049" cy="869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928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4497" y="430924"/>
            <a:ext cx="8481848" cy="1477328"/>
          </a:xfrm>
          <a:prstGeom prst="rect">
            <a:avLst/>
          </a:prstGeom>
        </p:spPr>
        <p:txBody>
          <a:bodyPr wrap="square">
            <a:spAutoFit/>
          </a:bodyPr>
          <a:lstStyle/>
          <a:p>
            <a:r>
              <a:rPr lang="en-US" b="1" u="sng" dirty="0" smtClean="0"/>
              <a:t>Decorator</a:t>
            </a:r>
          </a:p>
          <a:p>
            <a:endParaRPr lang="en-US" b="1" u="sng" dirty="0" smtClean="0"/>
          </a:p>
          <a:p>
            <a:r>
              <a:rPr lang="en-US" dirty="0" smtClean="0"/>
              <a:t>A function that adds metadata to a class, its members, or its method arguments. </a:t>
            </a:r>
          </a:p>
          <a:p>
            <a:endParaRPr lang="en-US" dirty="0"/>
          </a:p>
          <a:p>
            <a:r>
              <a:rPr lang="en-US" dirty="0" smtClean="0"/>
              <a:t>Prefixed with an @. Angular provides built-in decorators. @Component()</a:t>
            </a:r>
            <a:endParaRPr lang="en-US" dirty="0"/>
          </a:p>
        </p:txBody>
      </p:sp>
      <p:pic>
        <p:nvPicPr>
          <p:cNvPr id="3" name="Picture 2"/>
          <p:cNvPicPr>
            <a:picLocks noChangeAspect="1"/>
          </p:cNvPicPr>
          <p:nvPr/>
        </p:nvPicPr>
        <p:blipFill>
          <a:blip r:embed="rId2"/>
          <a:stretch>
            <a:fillRect/>
          </a:stretch>
        </p:blipFill>
        <p:spPr>
          <a:xfrm>
            <a:off x="1016876" y="2270070"/>
            <a:ext cx="8077200" cy="3705225"/>
          </a:xfrm>
          <a:prstGeom prst="rect">
            <a:avLst/>
          </a:prstGeom>
        </p:spPr>
      </p:pic>
    </p:spTree>
    <p:extLst>
      <p:ext uri="{BB962C8B-B14F-4D97-AF65-F5344CB8AC3E}">
        <p14:creationId xmlns:p14="http://schemas.microsoft.com/office/powerpoint/2010/main" val="3407716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352" y="315310"/>
            <a:ext cx="11508827" cy="646331"/>
          </a:xfrm>
          <a:prstGeom prst="rect">
            <a:avLst/>
          </a:prstGeom>
          <a:noFill/>
        </p:spPr>
        <p:txBody>
          <a:bodyPr wrap="square" rtlCol="0">
            <a:spAutoFit/>
          </a:bodyPr>
          <a:lstStyle/>
          <a:p>
            <a:r>
              <a:rPr lang="en-US" b="1" u="sng" dirty="0" smtClean="0"/>
              <a:t>Binding</a:t>
            </a:r>
          </a:p>
          <a:p>
            <a:endParaRPr lang="en-US" dirty="0"/>
          </a:p>
        </p:txBody>
      </p:sp>
      <p:sp>
        <p:nvSpPr>
          <p:cNvPr id="3" name="TextBox 2"/>
          <p:cNvSpPr txBox="1"/>
          <p:nvPr/>
        </p:nvSpPr>
        <p:spPr>
          <a:xfrm>
            <a:off x="441434" y="788276"/>
            <a:ext cx="10909738" cy="923330"/>
          </a:xfrm>
          <a:prstGeom prst="rect">
            <a:avLst/>
          </a:prstGeom>
          <a:noFill/>
        </p:spPr>
        <p:txBody>
          <a:bodyPr wrap="square" rtlCol="0">
            <a:spAutoFit/>
          </a:bodyPr>
          <a:lstStyle/>
          <a:p>
            <a:r>
              <a:rPr lang="en-US" dirty="0" smtClean="0"/>
              <a:t>Coordinates communication between the component's class and its template and often involves passing data.</a:t>
            </a:r>
          </a:p>
          <a:p>
            <a:endParaRPr lang="en-US" dirty="0"/>
          </a:p>
          <a:p>
            <a:endParaRPr lang="en-US" dirty="0"/>
          </a:p>
        </p:txBody>
      </p:sp>
      <p:pic>
        <p:nvPicPr>
          <p:cNvPr id="4" name="Picture 3"/>
          <p:cNvPicPr>
            <a:picLocks noChangeAspect="1"/>
          </p:cNvPicPr>
          <p:nvPr/>
        </p:nvPicPr>
        <p:blipFill>
          <a:blip r:embed="rId2"/>
          <a:stretch>
            <a:fillRect/>
          </a:stretch>
        </p:blipFill>
        <p:spPr>
          <a:xfrm>
            <a:off x="1299013" y="1711606"/>
            <a:ext cx="6419850" cy="2647950"/>
          </a:xfrm>
          <a:prstGeom prst="rect">
            <a:avLst/>
          </a:prstGeom>
        </p:spPr>
      </p:pic>
    </p:spTree>
    <p:extLst>
      <p:ext uri="{BB962C8B-B14F-4D97-AF65-F5344CB8AC3E}">
        <p14:creationId xmlns:p14="http://schemas.microsoft.com/office/powerpoint/2010/main" val="2342300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269" y="315310"/>
            <a:ext cx="11529848" cy="3693319"/>
          </a:xfrm>
          <a:prstGeom prst="rect">
            <a:avLst/>
          </a:prstGeom>
          <a:noFill/>
        </p:spPr>
        <p:txBody>
          <a:bodyPr wrap="square" rtlCol="0">
            <a:spAutoFit/>
          </a:bodyPr>
          <a:lstStyle/>
          <a:p>
            <a:r>
              <a:rPr lang="en-US" b="1" dirty="0"/>
              <a:t>There is two type of databinding:</a:t>
            </a:r>
            <a:endParaRPr lang="en-US" dirty="0"/>
          </a:p>
          <a:p>
            <a:r>
              <a:rPr lang="en-US" b="1" dirty="0"/>
              <a:t>One-way databinding</a:t>
            </a:r>
            <a:endParaRPr lang="en-US" dirty="0"/>
          </a:p>
          <a:p>
            <a:r>
              <a:rPr lang="en-US" dirty="0"/>
              <a:t>One way databinding is a simple one way communication where HTML template is changed when we make changes in </a:t>
            </a:r>
            <a:r>
              <a:rPr lang="en-US" dirty="0" err="1"/>
              <a:t>TypeScript</a:t>
            </a:r>
            <a:r>
              <a:rPr lang="en-US" dirty="0"/>
              <a:t> code.</a:t>
            </a:r>
          </a:p>
          <a:p>
            <a:endParaRPr lang="en-US" dirty="0"/>
          </a:p>
          <a:p>
            <a:endParaRPr lang="en-US" b="1" dirty="0" smtClean="0"/>
          </a:p>
          <a:p>
            <a:r>
              <a:rPr lang="en-US" b="1" dirty="0" smtClean="0"/>
              <a:t>Two-way </a:t>
            </a:r>
            <a:r>
              <a:rPr lang="en-US" b="1" dirty="0"/>
              <a:t>databinding</a:t>
            </a:r>
            <a:endParaRPr lang="en-US" dirty="0"/>
          </a:p>
          <a:p>
            <a:r>
              <a:rPr lang="en-US" dirty="0"/>
              <a:t>In two-way databinding, automatic synchronization of data happens between the Model and the View. </a:t>
            </a:r>
            <a:endParaRPr lang="en-US" dirty="0" smtClean="0"/>
          </a:p>
          <a:p>
            <a:endParaRPr lang="en-US" dirty="0"/>
          </a:p>
          <a:p>
            <a:r>
              <a:rPr lang="en-US" dirty="0" smtClean="0"/>
              <a:t>change </a:t>
            </a:r>
            <a:r>
              <a:rPr lang="en-US" dirty="0"/>
              <a:t>is reflected in both components. Whenever you make changes in the Model, it will be reflected in the View and when you make changes in View, it will be reflected in Model</a:t>
            </a:r>
            <a:r>
              <a:rPr lang="en-US" dirty="0" smtClean="0"/>
              <a:t>.</a:t>
            </a:r>
          </a:p>
          <a:p>
            <a:r>
              <a:rPr lang="en-US" dirty="0" smtClean="0"/>
              <a:t/>
            </a:r>
            <a:br>
              <a:rPr lang="en-US" dirty="0" smtClean="0"/>
            </a:br>
            <a:endParaRPr lang="en-US" dirty="0"/>
          </a:p>
        </p:txBody>
      </p:sp>
      <p:pic>
        <p:nvPicPr>
          <p:cNvPr id="3" name="Picture 2"/>
          <p:cNvPicPr>
            <a:picLocks noChangeAspect="1"/>
          </p:cNvPicPr>
          <p:nvPr/>
        </p:nvPicPr>
        <p:blipFill>
          <a:blip r:embed="rId2"/>
          <a:stretch>
            <a:fillRect/>
          </a:stretch>
        </p:blipFill>
        <p:spPr>
          <a:xfrm>
            <a:off x="756745" y="3911654"/>
            <a:ext cx="10302444" cy="2205367"/>
          </a:xfrm>
          <a:prstGeom prst="rect">
            <a:avLst/>
          </a:prstGeom>
        </p:spPr>
      </p:pic>
    </p:spTree>
    <p:extLst>
      <p:ext uri="{BB962C8B-B14F-4D97-AF65-F5344CB8AC3E}">
        <p14:creationId xmlns:p14="http://schemas.microsoft.com/office/powerpoint/2010/main" val="3380217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352" y="325821"/>
            <a:ext cx="7031420" cy="646331"/>
          </a:xfrm>
          <a:prstGeom prst="rect">
            <a:avLst/>
          </a:prstGeom>
          <a:noFill/>
        </p:spPr>
        <p:txBody>
          <a:bodyPr wrap="square" rtlCol="0">
            <a:spAutoFit/>
          </a:bodyPr>
          <a:lstStyle/>
          <a:p>
            <a:r>
              <a:rPr lang="en-US" b="1" u="sng" dirty="0"/>
              <a:t>Interpolation</a:t>
            </a:r>
          </a:p>
          <a:p>
            <a:endParaRPr lang="en-US" dirty="0"/>
          </a:p>
        </p:txBody>
      </p:sp>
      <p:sp>
        <p:nvSpPr>
          <p:cNvPr id="3" name="TextBox 2"/>
          <p:cNvSpPr txBox="1"/>
          <p:nvPr/>
        </p:nvSpPr>
        <p:spPr>
          <a:xfrm>
            <a:off x="462454" y="756745"/>
            <a:ext cx="10815145" cy="923330"/>
          </a:xfrm>
          <a:prstGeom prst="rect">
            <a:avLst/>
          </a:prstGeom>
          <a:noFill/>
        </p:spPr>
        <p:txBody>
          <a:bodyPr wrap="square" rtlCol="0">
            <a:spAutoFit/>
          </a:bodyPr>
          <a:lstStyle/>
          <a:p>
            <a:endParaRPr lang="en-US" dirty="0" smtClean="0"/>
          </a:p>
          <a:p>
            <a:r>
              <a:rPr lang="en-US" dirty="0" smtClean="0"/>
              <a:t>It </a:t>
            </a:r>
            <a:r>
              <a:rPr lang="en-US" dirty="0"/>
              <a:t>facilitates you to make changes on </a:t>
            </a:r>
            <a:r>
              <a:rPr lang="en-US" dirty="0" err="1"/>
              <a:t>component.ts</a:t>
            </a:r>
            <a:r>
              <a:rPr lang="en-US" dirty="0"/>
              <a:t> file and fetch data from there to HTML template (component.html file).</a:t>
            </a:r>
          </a:p>
        </p:txBody>
      </p:sp>
      <p:pic>
        <p:nvPicPr>
          <p:cNvPr id="4" name="Picture 3"/>
          <p:cNvPicPr>
            <a:picLocks noChangeAspect="1"/>
          </p:cNvPicPr>
          <p:nvPr/>
        </p:nvPicPr>
        <p:blipFill>
          <a:blip r:embed="rId2"/>
          <a:stretch>
            <a:fillRect/>
          </a:stretch>
        </p:blipFill>
        <p:spPr>
          <a:xfrm>
            <a:off x="876592" y="1842922"/>
            <a:ext cx="10401007" cy="4253077"/>
          </a:xfrm>
          <a:prstGeom prst="rect">
            <a:avLst/>
          </a:prstGeom>
        </p:spPr>
      </p:pic>
    </p:spTree>
    <p:extLst>
      <p:ext uri="{BB962C8B-B14F-4D97-AF65-F5344CB8AC3E}">
        <p14:creationId xmlns:p14="http://schemas.microsoft.com/office/powerpoint/2010/main" val="621603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6331" y="294290"/>
            <a:ext cx="11256579" cy="4801314"/>
          </a:xfrm>
          <a:prstGeom prst="rect">
            <a:avLst/>
          </a:prstGeom>
          <a:noFill/>
        </p:spPr>
        <p:txBody>
          <a:bodyPr wrap="square" rtlCol="0">
            <a:spAutoFit/>
          </a:bodyPr>
          <a:lstStyle/>
          <a:p>
            <a:r>
              <a:rPr lang="en-US" b="1" u="sng" dirty="0" smtClean="0"/>
              <a:t>Property Binding</a:t>
            </a:r>
          </a:p>
          <a:p>
            <a:endParaRPr lang="en-US" dirty="0" smtClean="0"/>
          </a:p>
          <a:p>
            <a:r>
              <a:rPr lang="en-US" dirty="0"/>
              <a:t>Property binding flows a value in one direction, from a component's property into a target element property.</a:t>
            </a:r>
          </a:p>
          <a:p>
            <a:endParaRPr lang="en-US" dirty="0"/>
          </a:p>
          <a:p>
            <a:endParaRPr lang="en-US" dirty="0"/>
          </a:p>
          <a:p>
            <a:r>
              <a:rPr lang="en-US" dirty="0"/>
              <a:t>import { Component } from '@angular/core';  </a:t>
            </a:r>
          </a:p>
          <a:p>
            <a:r>
              <a:rPr lang="en-US" dirty="0"/>
              <a:t>@Component({  </a:t>
            </a:r>
          </a:p>
          <a:p>
            <a:r>
              <a:rPr lang="en-US" dirty="0"/>
              <a:t>    selector: 'my-app',  </a:t>
            </a:r>
          </a:p>
          <a:p>
            <a:r>
              <a:rPr lang="en-US" dirty="0"/>
              <a:t>    template: `</a:t>
            </a:r>
            <a:r>
              <a:rPr lang="en-US" b="1" dirty="0"/>
              <a:t>&lt;div&gt;</a:t>
            </a:r>
            <a:r>
              <a:rPr lang="en-US" dirty="0"/>
              <a:t>  </a:t>
            </a:r>
          </a:p>
          <a:p>
            <a:r>
              <a:rPr lang="en-US" dirty="0"/>
              <a:t>    &lt;button [disabled]='</a:t>
            </a:r>
            <a:r>
              <a:rPr lang="en-US" dirty="0" err="1"/>
              <a:t>isDisabled</a:t>
            </a:r>
            <a:r>
              <a:rPr lang="en-US" dirty="0"/>
              <a:t>'&gt;Disable Me&lt;/button</a:t>
            </a:r>
            <a:r>
              <a:rPr lang="en-US" dirty="0" smtClean="0"/>
              <a:t>&gt;</a:t>
            </a:r>
            <a:r>
              <a:rPr lang="en-US" dirty="0"/>
              <a:t> </a:t>
            </a:r>
          </a:p>
          <a:p>
            <a:r>
              <a:rPr lang="en-US" dirty="0"/>
              <a:t>                     </a:t>
            </a:r>
            <a:r>
              <a:rPr lang="en-US" b="1" dirty="0"/>
              <a:t>&lt;/div&gt;</a:t>
            </a:r>
            <a:r>
              <a:rPr lang="en-US" dirty="0"/>
              <a:t>`  </a:t>
            </a:r>
          </a:p>
          <a:p>
            <a:r>
              <a:rPr lang="en-US" dirty="0"/>
              <a:t>})  </a:t>
            </a:r>
          </a:p>
          <a:p>
            <a:r>
              <a:rPr lang="en-US" dirty="0"/>
              <a:t>export class </a:t>
            </a:r>
            <a:r>
              <a:rPr lang="en-US" dirty="0" err="1"/>
              <a:t>AppComponent</a:t>
            </a:r>
            <a:r>
              <a:rPr lang="en-US" dirty="0"/>
              <a:t> {  </a:t>
            </a:r>
          </a:p>
          <a:p>
            <a:r>
              <a:rPr lang="en-US" dirty="0" err="1"/>
              <a:t>isDisabled</a:t>
            </a:r>
            <a:r>
              <a:rPr lang="en-US" dirty="0"/>
              <a:t>: </a:t>
            </a:r>
            <a:r>
              <a:rPr lang="en-US" dirty="0" err="1"/>
              <a:t>boolean</a:t>
            </a:r>
            <a:r>
              <a:rPr lang="en-US" dirty="0"/>
              <a:t> = true/false;  </a:t>
            </a:r>
          </a:p>
          <a:p>
            <a:r>
              <a:rPr lang="en-US" dirty="0"/>
              <a:t>}  </a:t>
            </a:r>
          </a:p>
          <a:p>
            <a:endParaRPr lang="en-US" dirty="0" smtClean="0"/>
          </a:p>
          <a:p>
            <a:endParaRPr lang="en-US" dirty="0"/>
          </a:p>
        </p:txBody>
      </p:sp>
    </p:spTree>
    <p:extLst>
      <p:ext uri="{BB962C8B-B14F-4D97-AF65-F5344CB8AC3E}">
        <p14:creationId xmlns:p14="http://schemas.microsoft.com/office/powerpoint/2010/main" val="367905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3234" y="991888"/>
            <a:ext cx="11415480" cy="3537081"/>
          </a:xfrm>
          <a:prstGeom prst="rect">
            <a:avLst/>
          </a:prstGeom>
        </p:spPr>
      </p:pic>
    </p:spTree>
    <p:extLst>
      <p:ext uri="{BB962C8B-B14F-4D97-AF65-F5344CB8AC3E}">
        <p14:creationId xmlns:p14="http://schemas.microsoft.com/office/powerpoint/2010/main" val="3062134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441</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Components</dc:title>
  <dc:creator>Rayapalli, Srikanth</dc:creator>
  <cp:lastModifiedBy>Rayapalli, Srikanth</cp:lastModifiedBy>
  <cp:revision>11</cp:revision>
  <dcterms:created xsi:type="dcterms:W3CDTF">2020-08-19T02:33:26Z</dcterms:created>
  <dcterms:modified xsi:type="dcterms:W3CDTF">2020-08-19T16:27:44Z</dcterms:modified>
</cp:coreProperties>
</file>