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61" r:id="rId2"/>
    <p:sldId id="260" r:id="rId3"/>
    <p:sldId id="284" r:id="rId4"/>
    <p:sldId id="263" r:id="rId5"/>
    <p:sldId id="264" r:id="rId6"/>
    <p:sldId id="265" r:id="rId7"/>
    <p:sldId id="266" r:id="rId8"/>
    <p:sldId id="285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4" r:id="rId18"/>
    <p:sldId id="277" r:id="rId19"/>
    <p:sldId id="278" r:id="rId20"/>
    <p:sldId id="279" r:id="rId21"/>
    <p:sldId id="280" r:id="rId22"/>
    <p:sldId id="281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42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6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60C2-9925-473A-96AE-CFFBCCA24D3B}" type="datetimeFigureOut">
              <a:rPr lang="en-IN" smtClean="0"/>
              <a:t>02-07-2016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AA373-066B-4CD9-B985-E36887AD8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12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AA373-066B-4CD9-B985-E36887AD8B9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18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1A67-8875-4240-935A-1F2BBC2C0BCE}" type="datetime1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C850-531D-412D-8A52-9F484D7B7BC8}" type="datetime1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3E70-4B2C-4B8A-AB51-A8626E6B9713}" type="datetime1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66D5-7A8B-4933-8493-6BBC75E426E5}" type="datetime1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tejad\Downloads\BigAcademe-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9" t="31512" r="12107" b="31324"/>
          <a:stretch/>
        </p:blipFill>
        <p:spPr bwMode="auto">
          <a:xfrm>
            <a:off x="6705600" y="6343414"/>
            <a:ext cx="2411104" cy="51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14E3-B4CD-48FE-AEA0-B1CB8E8B9BB5}" type="datetime1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4C08-F4E7-4CE1-AE95-829BE1694349}" type="datetime1">
              <a:rPr lang="en-US" smtClean="0"/>
              <a:t>7/2/2016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374-7B27-4985-BCE2-366607E122DC}" type="datetime1">
              <a:rPr lang="en-US" smtClean="0"/>
              <a:t>7/2/2016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1B43-E444-4B0B-A158-9E1CF0A534A9}" type="datetime1">
              <a:rPr lang="en-US" smtClean="0"/>
              <a:t>7/2/2016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E1E1-A4AB-4DC2-8603-DA77F8F8BEC4}" type="datetime1">
              <a:rPr lang="en-US" smtClean="0"/>
              <a:t>7/2/2016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EBC7-04D9-44F3-8EB6-4BE3496D6609}" type="datetime1">
              <a:rPr lang="en-US" smtClean="0"/>
              <a:t>7/2/2016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918-16F1-471D-96DE-AD0298F407FB}" type="datetime1">
              <a:rPr lang="en-US" smtClean="0"/>
              <a:t>7/2/2016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17A54-7531-4F3E-9081-243FFD1BD8DA}" type="datetime1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20663"/>
            <a:ext cx="9144000" cy="990600"/>
          </a:xfrm>
          <a:solidFill>
            <a:srgbClr val="F8424F"/>
          </a:solidFill>
        </p:spPr>
        <p:txBody>
          <a:bodyPr/>
          <a:lstStyle/>
          <a:p>
            <a:pPr algn="r"/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Collections in Java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98" y="1828800"/>
            <a:ext cx="4943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 Java</a:t>
            </a:r>
            <a:endParaRPr lang="en-IN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13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add(Object </a:t>
            </a:r>
            <a:r>
              <a:rPr lang="en-IN" sz="2400" dirty="0" err="1"/>
              <a:t>obj</a:t>
            </a:r>
            <a:r>
              <a:rPr lang="en-IN" sz="2400" dirty="0"/>
              <a:t>) : this method is used to insert element in collection if element is inserted then it returns true, else it returns false;</a:t>
            </a:r>
          </a:p>
          <a:p>
            <a:endParaRPr lang="en-IN" sz="2400" dirty="0"/>
          </a:p>
          <a:p>
            <a:r>
              <a:rPr lang="en-IN" sz="2400" dirty="0" smtClean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dirty="0" err="1"/>
              <a:t>addAll</a:t>
            </a:r>
            <a:r>
              <a:rPr lang="en-IN" sz="2400" dirty="0"/>
              <a:t>(Collection </a:t>
            </a:r>
            <a:r>
              <a:rPr lang="en-IN" sz="2400" dirty="0" err="1"/>
              <a:t>obj</a:t>
            </a:r>
            <a:r>
              <a:rPr lang="en-IN" sz="2400" dirty="0"/>
              <a:t>): this method is used to add another collection object into current collection object</a:t>
            </a:r>
          </a:p>
          <a:p>
            <a:r>
              <a:rPr lang="en-IN" sz="2400" dirty="0" smtClean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remove(Object) : this method is used to remove elements, if element is removed then it returns true, else it returns false</a:t>
            </a:r>
          </a:p>
          <a:p>
            <a:r>
              <a:rPr lang="en-IN" sz="2400" dirty="0" smtClean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dirty="0" err="1"/>
              <a:t>removeAll</a:t>
            </a:r>
            <a:r>
              <a:rPr lang="en-IN" sz="2400" dirty="0"/>
              <a:t>(): this method is used to removed all elements from collections</a:t>
            </a:r>
          </a:p>
          <a:p>
            <a:r>
              <a:rPr lang="en-IN" sz="2400" dirty="0" smtClean="0"/>
              <a:t>public </a:t>
            </a:r>
            <a:r>
              <a:rPr lang="en-IN" sz="2400" dirty="0"/>
              <a:t>void clear(): this method is used to remove all elements from collections</a:t>
            </a:r>
          </a:p>
          <a:p>
            <a:r>
              <a:rPr lang="en-IN" sz="2400" dirty="0"/>
              <a:t>clear will be faster than </a:t>
            </a:r>
            <a:r>
              <a:rPr lang="en-IN" sz="2400" dirty="0" err="1"/>
              <a:t>removeAll</a:t>
            </a:r>
            <a:endParaRPr lang="en-IN" sz="24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3962400" cy="457200"/>
          </a:xfrm>
          <a:solidFill>
            <a:srgbClr val="F8424F"/>
          </a:solidFill>
        </p:spPr>
        <p:txBody>
          <a:bodyPr>
            <a:noAutofit/>
          </a:bodyPr>
          <a:lstStyle/>
          <a:p>
            <a:pPr algn="l"/>
            <a:r>
              <a:rPr lang="en-IN" sz="3200" dirty="0">
                <a:solidFill>
                  <a:schemeClr val="bg1"/>
                </a:solidFill>
              </a:rPr>
              <a:t>Methods in Collection</a:t>
            </a:r>
          </a:p>
        </p:txBody>
      </p:sp>
    </p:spTree>
    <p:extLst>
      <p:ext uri="{BB962C8B-B14F-4D97-AF65-F5344CB8AC3E}">
        <p14:creationId xmlns:p14="http://schemas.microsoft.com/office/powerpoint/2010/main" val="426360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42900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 smtClean="0"/>
              <a:t>public </a:t>
            </a:r>
            <a:r>
              <a:rPr lang="en-IN" sz="2400" dirty="0" err="1"/>
              <a:t>int</a:t>
            </a:r>
            <a:r>
              <a:rPr lang="en-IN" sz="2400" dirty="0"/>
              <a:t> size(): this methods finds number of elements in Collection</a:t>
            </a:r>
          </a:p>
          <a:p>
            <a:r>
              <a:rPr lang="en-IN" sz="2400" dirty="0" smtClean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contains(Object ) : it checks specific object exists in collection or not</a:t>
            </a:r>
          </a:p>
          <a:p>
            <a:r>
              <a:rPr lang="en-IN" sz="2400" dirty="0" smtClean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dirty="0" err="1"/>
              <a:t>containsAll</a:t>
            </a:r>
            <a:r>
              <a:rPr lang="en-IN" sz="2400" dirty="0"/>
              <a:t>(Collection </a:t>
            </a:r>
            <a:r>
              <a:rPr lang="en-IN" sz="2400" dirty="0" err="1"/>
              <a:t>obj</a:t>
            </a:r>
            <a:r>
              <a:rPr lang="en-IN" sz="2400" dirty="0"/>
              <a:t>): it checks specific objects are existed or not</a:t>
            </a:r>
          </a:p>
          <a:p>
            <a:r>
              <a:rPr lang="en-IN" sz="2400" dirty="0" smtClean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dirty="0" err="1"/>
              <a:t>isEmpty</a:t>
            </a:r>
            <a:r>
              <a:rPr lang="en-IN" sz="2400" dirty="0"/>
              <a:t>(): this method checks if Collection is empty or not</a:t>
            </a:r>
          </a:p>
          <a:p>
            <a:r>
              <a:rPr lang="en-IN" sz="2400" dirty="0" smtClean="0"/>
              <a:t>public </a:t>
            </a:r>
            <a:r>
              <a:rPr lang="en-IN" sz="2400" dirty="0"/>
              <a:t>Iterator iterator() : here Iterator is an interface which is used to retrieve elements one by one from </a:t>
            </a:r>
            <a:r>
              <a:rPr lang="en-IN" sz="2400" dirty="0" smtClean="0"/>
              <a:t>collection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>
                <a:solidFill>
                  <a:schemeClr val="tx2">
                    <a:lumMod val="50000"/>
                  </a:schemeClr>
                </a:solidFill>
              </a:rPr>
              <a:t>code</a:t>
            </a:r>
            <a:r>
              <a:rPr lang="en-IN" sz="2400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endParaRPr lang="en-IN" sz="2400" dirty="0"/>
          </a:p>
        </p:txBody>
      </p:sp>
      <p:sp>
        <p:nvSpPr>
          <p:cNvPr id="2" name="Rounded Rectangle 1"/>
          <p:cNvSpPr/>
          <p:nvPr/>
        </p:nvSpPr>
        <p:spPr>
          <a:xfrm>
            <a:off x="1473200" y="4495800"/>
            <a:ext cx="4953000" cy="1600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Iterator 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ite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 = 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obj.iterator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();</a:t>
            </a: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          while(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ite.hasNext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()) {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IN" dirty="0" err="1" smtClean="0">
                <a:solidFill>
                  <a:schemeClr val="tx2">
                    <a:lumMod val="50000"/>
                  </a:schemeClr>
                </a:solidFill>
              </a:rPr>
              <a:t>System.out.println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IN" dirty="0" err="1" smtClean="0">
                <a:solidFill>
                  <a:schemeClr val="tx2">
                    <a:lumMod val="50000"/>
                  </a:schemeClr>
                </a:solidFill>
              </a:rPr>
              <a:t>ite.next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());</a:t>
            </a: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          }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3949700" cy="457200"/>
          </a:xfrm>
          <a:solidFill>
            <a:srgbClr val="F8424F"/>
          </a:solidFill>
        </p:spPr>
        <p:txBody>
          <a:bodyPr>
            <a:noAutofit/>
          </a:bodyPr>
          <a:lstStyle/>
          <a:p>
            <a:pPr algn="l"/>
            <a:r>
              <a:rPr lang="en-IN" sz="3200" dirty="0">
                <a:solidFill>
                  <a:schemeClr val="bg1"/>
                </a:solidFill>
              </a:rPr>
              <a:t>Methods in Collection</a:t>
            </a:r>
          </a:p>
        </p:txBody>
      </p:sp>
    </p:spTree>
    <p:extLst>
      <p:ext uri="{BB962C8B-B14F-4D97-AF65-F5344CB8AC3E}">
        <p14:creationId xmlns:p14="http://schemas.microsoft.com/office/powerpoint/2010/main" val="4263603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Scroll 1"/>
          <p:cNvSpPr/>
          <p:nvPr/>
        </p:nvSpPr>
        <p:spPr>
          <a:xfrm>
            <a:off x="6324600" y="1353404"/>
            <a:ext cx="2819400" cy="49530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I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//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remove object 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20</a:t>
            </a:r>
          </a:p>
          <a:p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I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I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I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I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896203"/>
            <a:ext cx="8686800" cy="5580797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public </a:t>
            </a:r>
            <a:r>
              <a:rPr lang="en-IN" sz="2400" dirty="0"/>
              <a:t>Object[] </a:t>
            </a:r>
            <a:r>
              <a:rPr lang="en-IN" sz="2400" dirty="0" err="1"/>
              <a:t>toArray</a:t>
            </a:r>
            <a:r>
              <a:rPr lang="en-IN" sz="2400" dirty="0"/>
              <a:t>: </a:t>
            </a:r>
          </a:p>
          <a:p>
            <a:pPr marL="0" indent="0">
              <a:buNone/>
            </a:pPr>
            <a:r>
              <a:rPr lang="en-IN" sz="2400" dirty="0"/>
              <a:t>	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4800" y="1353404"/>
            <a:ext cx="6019800" cy="4953000"/>
          </a:xfrm>
          <a:prstGeom prst="roundRect">
            <a:avLst>
              <a:gd name="adj" fmla="val 783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Collection&lt;String&gt; 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obj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 = new 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ArrayList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&lt;&gt;();</a:t>
            </a: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		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obj.add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("10");</a:t>
            </a: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		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obj.add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("20");</a:t>
            </a: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		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obj.add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("30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");</a:t>
            </a:r>
          </a:p>
          <a:p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		//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finding size of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Collection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		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System.out.println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obj.size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());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		</a:t>
            </a:r>
            <a:r>
              <a:rPr lang="en-IN" dirty="0" err="1" smtClean="0">
                <a:solidFill>
                  <a:schemeClr val="tx2">
                    <a:lumMod val="50000"/>
                  </a:schemeClr>
                </a:solidFill>
              </a:rPr>
              <a:t>obj.remove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("20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");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		//now find size of 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obj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		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System.out.println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obj.size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());</a:t>
            </a: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		</a:t>
            </a: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		//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retirve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 elements from Collection</a:t>
            </a: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		Iterator&lt;String&gt; 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ite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 = 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obj.iterator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();</a:t>
            </a: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		while(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ite.hasNext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()){</a:t>
            </a: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			String s = 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ite.next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();</a:t>
            </a: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			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System.out.println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(s);</a:t>
            </a: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		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}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343400" y="3474494"/>
            <a:ext cx="2514600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3886200" cy="457200"/>
          </a:xfrm>
          <a:solidFill>
            <a:srgbClr val="F8424F"/>
          </a:solidFill>
        </p:spPr>
        <p:txBody>
          <a:bodyPr>
            <a:noAutofit/>
          </a:bodyPr>
          <a:lstStyle/>
          <a:p>
            <a:pPr algn="l"/>
            <a:r>
              <a:rPr lang="en-IN" sz="3200" dirty="0">
                <a:solidFill>
                  <a:schemeClr val="bg1"/>
                </a:solidFill>
              </a:rPr>
              <a:t>Methods in Collection</a:t>
            </a:r>
          </a:p>
        </p:txBody>
      </p:sp>
    </p:spTree>
    <p:extLst>
      <p:ext uri="{BB962C8B-B14F-4D97-AF65-F5344CB8AC3E}">
        <p14:creationId xmlns:p14="http://schemas.microsoft.com/office/powerpoint/2010/main" val="816006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648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en-IN" sz="2400" dirty="0" smtClean="0"/>
              <a:t>List </a:t>
            </a:r>
            <a:r>
              <a:rPr lang="en-IN" sz="2400" dirty="0"/>
              <a:t>is sub interface of collection</a:t>
            </a:r>
          </a:p>
          <a:p>
            <a:pPr marL="457200" indent="-457200">
              <a:buFont typeface="+mj-lt"/>
              <a:buAutoNum type="alphaLcPeriod"/>
            </a:pPr>
            <a:r>
              <a:rPr lang="en-IN" sz="2400" dirty="0" smtClean="0"/>
              <a:t>In </a:t>
            </a:r>
            <a:r>
              <a:rPr lang="en-IN" sz="2400" dirty="0"/>
              <a:t>List we can retrieve elements in forward &amp; </a:t>
            </a:r>
            <a:r>
              <a:rPr lang="en-IN" sz="2400" dirty="0" err="1"/>
              <a:t>backword</a:t>
            </a:r>
            <a:r>
              <a:rPr lang="en-IN" sz="2400" dirty="0"/>
              <a:t> direction</a:t>
            </a:r>
          </a:p>
          <a:p>
            <a:pPr marL="457200" indent="-457200">
              <a:buFont typeface="+mj-lt"/>
              <a:buAutoNum type="alphaLcPeriod"/>
            </a:pPr>
            <a:r>
              <a:rPr lang="en-IN" sz="2400" dirty="0" smtClean="0"/>
              <a:t>we </a:t>
            </a:r>
            <a:r>
              <a:rPr lang="en-IN" sz="2400" dirty="0"/>
              <a:t>can insert element in any position</a:t>
            </a:r>
          </a:p>
          <a:p>
            <a:pPr marL="457200" indent="-457200">
              <a:buFont typeface="+mj-lt"/>
              <a:buAutoNum type="alphaLcPeriod"/>
            </a:pPr>
            <a:r>
              <a:rPr lang="en-IN" sz="2400" dirty="0" smtClean="0"/>
              <a:t>Elements </a:t>
            </a:r>
            <a:r>
              <a:rPr lang="en-IN" sz="2400" dirty="0"/>
              <a:t>will be displayed in sequential order</a:t>
            </a:r>
          </a:p>
          <a:p>
            <a:pPr marL="457200" indent="-457200">
              <a:buFont typeface="+mj-lt"/>
              <a:buAutoNum type="alphaLcPeriod"/>
            </a:pPr>
            <a:r>
              <a:rPr lang="en-IN" sz="2400" dirty="0" smtClean="0"/>
              <a:t>It </a:t>
            </a:r>
            <a:r>
              <a:rPr lang="en-IN" sz="2400" dirty="0"/>
              <a:t>allows duplicates</a:t>
            </a:r>
          </a:p>
          <a:p>
            <a:pPr marL="457200" indent="-457200">
              <a:buFont typeface="+mj-lt"/>
              <a:buAutoNum type="alphaLcPeriod"/>
            </a:pPr>
            <a:r>
              <a:rPr lang="en-IN" sz="2400" dirty="0" smtClean="0"/>
              <a:t>List </a:t>
            </a:r>
            <a:r>
              <a:rPr lang="en-IN" sz="2400" dirty="0"/>
              <a:t>is implemented in </a:t>
            </a:r>
            <a:r>
              <a:rPr lang="en-IN" sz="2400" dirty="0" err="1"/>
              <a:t>ArrayList,LinkedList,Vector</a:t>
            </a:r>
            <a:endParaRPr lang="en-IN" sz="24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2209800" cy="457200"/>
          </a:xfrm>
          <a:solidFill>
            <a:srgbClr val="F8424F"/>
          </a:solidFill>
        </p:spPr>
        <p:txBody>
          <a:bodyPr>
            <a:noAutofit/>
          </a:bodyPr>
          <a:lstStyle/>
          <a:p>
            <a:pPr algn="l"/>
            <a:r>
              <a:rPr lang="en-IN" sz="3200" dirty="0" err="1" smtClean="0">
                <a:solidFill>
                  <a:schemeClr val="bg1"/>
                </a:solidFill>
              </a:rPr>
              <a:t>java.util.List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615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8307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What </a:t>
            </a:r>
            <a:r>
              <a:rPr lang="en-IN" sz="2400" dirty="0"/>
              <a:t>ever methods are there in Collection all methods will be inherited into List, And List is having its own methods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IN" sz="2000" dirty="0" smtClean="0"/>
              <a:t>public </a:t>
            </a:r>
            <a:r>
              <a:rPr lang="en-IN" sz="2000" dirty="0"/>
              <a:t>void add(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postion</a:t>
            </a:r>
            <a:r>
              <a:rPr lang="en-IN" sz="2000" dirty="0"/>
              <a:t>, Object </a:t>
            </a:r>
            <a:r>
              <a:rPr lang="en-IN" sz="2000" dirty="0" err="1"/>
              <a:t>val</a:t>
            </a:r>
            <a:r>
              <a:rPr lang="en-IN" sz="2000" dirty="0"/>
              <a:t>): this method is used to insert element in </a:t>
            </a:r>
            <a:r>
              <a:rPr lang="en-IN" sz="2000" dirty="0" err="1"/>
              <a:t>particluar</a:t>
            </a:r>
            <a:r>
              <a:rPr lang="en-IN" sz="2000" dirty="0"/>
              <a:t> </a:t>
            </a:r>
            <a:r>
              <a:rPr lang="en-IN" sz="2000" dirty="0" err="1"/>
              <a:t>postion</a:t>
            </a:r>
            <a:endParaRPr lang="en-IN" sz="2000" dirty="0"/>
          </a:p>
          <a:p>
            <a:pPr marL="914400" lvl="1" indent="-514350">
              <a:buFont typeface="+mj-lt"/>
              <a:buAutoNum type="romanUcPeriod"/>
            </a:pPr>
            <a:r>
              <a:rPr lang="en-IN" sz="2000" dirty="0" smtClean="0"/>
              <a:t>public </a:t>
            </a:r>
            <a:r>
              <a:rPr lang="en-IN" sz="2000" dirty="0"/>
              <a:t>Object get(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postion</a:t>
            </a:r>
            <a:r>
              <a:rPr lang="en-IN" sz="2000" dirty="0"/>
              <a:t>): we can </a:t>
            </a:r>
            <a:r>
              <a:rPr lang="en-IN" sz="2000" dirty="0" err="1"/>
              <a:t>retrive</a:t>
            </a:r>
            <a:r>
              <a:rPr lang="en-IN" sz="2000" dirty="0"/>
              <a:t> element from particular </a:t>
            </a:r>
            <a:r>
              <a:rPr lang="en-IN" sz="2000" dirty="0" err="1"/>
              <a:t>postion</a:t>
            </a:r>
            <a:endParaRPr lang="en-IN" sz="2000" dirty="0"/>
          </a:p>
          <a:p>
            <a:pPr marL="914400" lvl="1" indent="-514350">
              <a:buFont typeface="+mj-lt"/>
              <a:buAutoNum type="romanUcPeriod"/>
            </a:pPr>
            <a:r>
              <a:rPr lang="en-IN" sz="2000" dirty="0" smtClean="0"/>
              <a:t>public </a:t>
            </a:r>
            <a:r>
              <a:rPr lang="en-IN" sz="2000" dirty="0"/>
              <a:t>Object remove(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postion</a:t>
            </a:r>
            <a:r>
              <a:rPr lang="en-IN" sz="2000" dirty="0"/>
              <a:t>): we can remove element from particular </a:t>
            </a:r>
            <a:r>
              <a:rPr lang="en-IN" sz="2000" dirty="0" err="1"/>
              <a:t>postion</a:t>
            </a:r>
            <a:endParaRPr lang="en-IN" sz="2000" dirty="0"/>
          </a:p>
          <a:p>
            <a:pPr marL="914400" lvl="1" indent="-514350">
              <a:buFont typeface="+mj-lt"/>
              <a:buAutoNum type="romanUcPeriod"/>
            </a:pPr>
            <a:r>
              <a:rPr lang="en-IN" sz="2000" dirty="0" smtClean="0"/>
              <a:t>public </a:t>
            </a:r>
            <a:r>
              <a:rPr lang="en-IN" sz="2000" dirty="0"/>
              <a:t>Object set(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position,Object</a:t>
            </a:r>
            <a:r>
              <a:rPr lang="en-IN" sz="2000" dirty="0"/>
              <a:t> </a:t>
            </a:r>
            <a:r>
              <a:rPr lang="en-IN" sz="2000" dirty="0" err="1"/>
              <a:t>val</a:t>
            </a:r>
            <a:r>
              <a:rPr lang="en-IN" sz="2000" dirty="0"/>
              <a:t>): Replaces the element at the specified position in this list 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IN" sz="2000" dirty="0" smtClean="0"/>
              <a:t>public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indexOf</a:t>
            </a:r>
            <a:r>
              <a:rPr lang="en-IN" sz="2000" dirty="0"/>
              <a:t>(Object ): Returns the index of the first occurrence of the specified element in this </a:t>
            </a:r>
            <a:r>
              <a:rPr lang="en-IN" sz="2000" dirty="0" smtClean="0"/>
              <a:t>list</a:t>
            </a:r>
            <a:endParaRPr lang="en-IN" sz="20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2819400" cy="457200"/>
          </a:xfrm>
          <a:solidFill>
            <a:srgbClr val="F8424F"/>
          </a:solidFill>
        </p:spPr>
        <p:txBody>
          <a:bodyPr>
            <a:noAutofit/>
          </a:bodyPr>
          <a:lstStyle/>
          <a:p>
            <a:pPr algn="l"/>
            <a:r>
              <a:rPr lang="en-IN" sz="3200" dirty="0" smtClean="0">
                <a:solidFill>
                  <a:schemeClr val="bg1"/>
                </a:solidFill>
              </a:rPr>
              <a:t>Methods </a:t>
            </a:r>
            <a:r>
              <a:rPr lang="en-IN" sz="3200" dirty="0">
                <a:solidFill>
                  <a:schemeClr val="bg1"/>
                </a:solidFill>
              </a:rPr>
              <a:t>in List</a:t>
            </a:r>
          </a:p>
        </p:txBody>
      </p:sp>
    </p:spTree>
    <p:extLst>
      <p:ext uri="{BB962C8B-B14F-4D97-AF65-F5344CB8AC3E}">
        <p14:creationId xmlns:p14="http://schemas.microsoft.com/office/powerpoint/2010/main" val="133761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vi. </a:t>
            </a:r>
            <a:r>
              <a:rPr lang="en-IN" sz="2400" dirty="0" smtClean="0"/>
              <a:t>public </a:t>
            </a:r>
            <a:r>
              <a:rPr lang="en-IN" sz="2400" dirty="0" err="1"/>
              <a:t>ListIterator</a:t>
            </a:r>
            <a:r>
              <a:rPr lang="en-IN" sz="2400" dirty="0"/>
              <a:t> </a:t>
            </a:r>
            <a:r>
              <a:rPr lang="en-IN" sz="2400" dirty="0" err="1"/>
              <a:t>listIterator</a:t>
            </a:r>
            <a:r>
              <a:rPr lang="en-IN" sz="2400" dirty="0"/>
              <a:t>(): Returns a list iterator over the elements in this list (in proper sequence).</a:t>
            </a:r>
          </a:p>
          <a:p>
            <a:pPr marL="0" indent="0">
              <a:buNone/>
            </a:pPr>
            <a:r>
              <a:rPr lang="en-IN" sz="2000" dirty="0" smtClean="0"/>
              <a:t>vii. </a:t>
            </a:r>
            <a:r>
              <a:rPr lang="en-IN" sz="2400" dirty="0" err="1" smtClean="0"/>
              <a:t>ListIterator</a:t>
            </a:r>
            <a:r>
              <a:rPr lang="en-IN" sz="2400" dirty="0" smtClean="0"/>
              <a:t> </a:t>
            </a:r>
            <a:r>
              <a:rPr lang="en-IN" sz="2400" dirty="0"/>
              <a:t>is an interface which is having following methods</a:t>
            </a:r>
          </a:p>
          <a:p>
            <a:pPr marL="0" indent="0">
              <a:buNone/>
            </a:pPr>
            <a:r>
              <a:rPr lang="en-IN" sz="2400" dirty="0" smtClean="0"/>
              <a:t>	a)public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dirty="0" err="1"/>
              <a:t>hasNext</a:t>
            </a:r>
            <a:r>
              <a:rPr lang="en-IN" sz="2400" dirty="0" smtClean="0"/>
              <a:t>()</a:t>
            </a:r>
          </a:p>
          <a:p>
            <a:pPr marL="0" indent="0">
              <a:buNone/>
            </a:pPr>
            <a:r>
              <a:rPr lang="en-IN" sz="2400" dirty="0" smtClean="0"/>
              <a:t>	b)public </a:t>
            </a:r>
            <a:r>
              <a:rPr lang="en-IN" sz="2400" dirty="0"/>
              <a:t>Object next()</a:t>
            </a:r>
          </a:p>
          <a:p>
            <a:pPr marL="0" indent="0">
              <a:buNone/>
            </a:pPr>
            <a:r>
              <a:rPr lang="en-IN" sz="2400" dirty="0"/>
              <a:t>        </a:t>
            </a:r>
            <a:r>
              <a:rPr lang="en-IN" sz="2400" dirty="0" smtClean="0"/>
              <a:t>	c)public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dirty="0" err="1"/>
              <a:t>hasPrevious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r>
              <a:rPr lang="en-IN" sz="2400" dirty="0"/>
              <a:t>        </a:t>
            </a:r>
            <a:r>
              <a:rPr lang="en-IN" sz="2400" dirty="0" smtClean="0"/>
              <a:t>	d)public </a:t>
            </a:r>
            <a:r>
              <a:rPr lang="en-IN" sz="2400" dirty="0"/>
              <a:t>Object previous()</a:t>
            </a:r>
          </a:p>
          <a:p>
            <a:pPr marL="0" indent="0">
              <a:buNone/>
            </a:pPr>
            <a:r>
              <a:rPr lang="en-IN" sz="2000" dirty="0" smtClean="0"/>
              <a:t>viii.</a:t>
            </a:r>
            <a:r>
              <a:rPr lang="en-IN" sz="2400" dirty="0" smtClean="0"/>
              <a:t> public </a:t>
            </a:r>
            <a:r>
              <a:rPr lang="en-IN" sz="2400" dirty="0"/>
              <a:t>List </a:t>
            </a:r>
            <a:r>
              <a:rPr lang="en-IN" sz="2400" dirty="0" err="1"/>
              <a:t>retainAll</a:t>
            </a:r>
            <a:r>
              <a:rPr lang="en-IN" sz="2400" dirty="0"/>
              <a:t>(Collection) : Retains only the elements in this list that are contained in the specified collection 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2743200" cy="457200"/>
          </a:xfrm>
          <a:solidFill>
            <a:srgbClr val="F8424F"/>
          </a:solidFill>
        </p:spPr>
        <p:txBody>
          <a:bodyPr>
            <a:noAutofit/>
          </a:bodyPr>
          <a:lstStyle/>
          <a:p>
            <a:pPr algn="l"/>
            <a:r>
              <a:rPr lang="en-IN" sz="3200" dirty="0" smtClean="0">
                <a:solidFill>
                  <a:schemeClr val="bg1"/>
                </a:solidFill>
              </a:rPr>
              <a:t>Methods </a:t>
            </a:r>
            <a:r>
              <a:rPr lang="en-IN" sz="3200" dirty="0">
                <a:solidFill>
                  <a:schemeClr val="bg1"/>
                </a:solidFill>
              </a:rPr>
              <a:t>in List</a:t>
            </a:r>
          </a:p>
        </p:txBody>
      </p:sp>
    </p:spTree>
    <p:extLst>
      <p:ext uri="{BB962C8B-B14F-4D97-AF65-F5344CB8AC3E}">
        <p14:creationId xmlns:p14="http://schemas.microsoft.com/office/powerpoint/2010/main" val="19937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r>
              <a:rPr lang="en-IN" sz="2000" dirty="0" err="1" smtClean="0"/>
              <a:t>java.util.ArrayList</a:t>
            </a:r>
            <a:endParaRPr lang="en-IN" sz="2000" dirty="0"/>
          </a:p>
          <a:p>
            <a:r>
              <a:rPr lang="en-IN" sz="2000" dirty="0" err="1"/>
              <a:t>ArrayList</a:t>
            </a:r>
            <a:r>
              <a:rPr lang="en-IN" sz="2000" dirty="0"/>
              <a:t> is a class which allocates </a:t>
            </a:r>
            <a:r>
              <a:rPr lang="en-IN" sz="2000" dirty="0" err="1"/>
              <a:t>contounious</a:t>
            </a:r>
            <a:r>
              <a:rPr lang="en-IN" sz="2000" dirty="0"/>
              <a:t> memory</a:t>
            </a:r>
          </a:p>
          <a:p>
            <a:endParaRPr lang="en-IN" sz="2000" dirty="0"/>
          </a:p>
          <a:p>
            <a:r>
              <a:rPr lang="en-IN" sz="2000" dirty="0" err="1" smtClean="0"/>
              <a:t>java.util.LinkedList</a:t>
            </a:r>
            <a:endParaRPr lang="en-IN" sz="2000" dirty="0"/>
          </a:p>
          <a:p>
            <a:r>
              <a:rPr lang="en-IN" sz="2000" dirty="0" err="1"/>
              <a:t>LinkedList</a:t>
            </a:r>
            <a:r>
              <a:rPr lang="en-IN" sz="2000" dirty="0"/>
              <a:t> is a class which allocates memory node wise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 err="1" smtClean="0"/>
              <a:t>java.util.Set</a:t>
            </a:r>
            <a:endParaRPr lang="en-IN" sz="2000" dirty="0"/>
          </a:p>
          <a:p>
            <a:r>
              <a:rPr lang="en-IN" sz="2000" dirty="0"/>
              <a:t>a)Set is a sub interface of Collection</a:t>
            </a:r>
          </a:p>
          <a:p>
            <a:r>
              <a:rPr lang="en-IN" sz="2000" dirty="0"/>
              <a:t>b)it does not allow </a:t>
            </a:r>
            <a:r>
              <a:rPr lang="en-IN" sz="2000" dirty="0" smtClean="0"/>
              <a:t>duplicates</a:t>
            </a:r>
          </a:p>
          <a:p>
            <a:endParaRPr lang="en-IN" sz="2000" dirty="0"/>
          </a:p>
          <a:p>
            <a:r>
              <a:rPr lang="en-IN" sz="2000" dirty="0"/>
              <a:t>Set is implemented in </a:t>
            </a:r>
            <a:r>
              <a:rPr lang="en-IN" sz="2000" dirty="0" err="1"/>
              <a:t>HashSet</a:t>
            </a:r>
            <a:r>
              <a:rPr lang="en-IN" sz="2000" dirty="0"/>
              <a:t> &amp; </a:t>
            </a:r>
            <a:r>
              <a:rPr lang="en-IN" sz="2000" dirty="0" err="1" smtClean="0"/>
              <a:t>LinkedHashSet</a:t>
            </a:r>
            <a:endParaRPr lang="en-IN" sz="2000" dirty="0"/>
          </a:p>
          <a:p>
            <a:r>
              <a:rPr lang="en-IN" sz="2000" dirty="0" err="1"/>
              <a:t>HashSet</a:t>
            </a:r>
            <a:r>
              <a:rPr lang="en-IN" sz="2000" dirty="0"/>
              <a:t> displays the data in random order where as </a:t>
            </a:r>
            <a:r>
              <a:rPr lang="en-IN" sz="2000" dirty="0" err="1"/>
              <a:t>LinkedHashSet</a:t>
            </a:r>
            <a:r>
              <a:rPr lang="en-IN" sz="2000" dirty="0"/>
              <a:t> displays the data in </a:t>
            </a:r>
            <a:r>
              <a:rPr lang="en-IN" sz="2000" dirty="0" err="1"/>
              <a:t>sequitails</a:t>
            </a:r>
            <a:r>
              <a:rPr lang="en-IN" sz="2000" dirty="0"/>
              <a:t> </a:t>
            </a:r>
            <a:r>
              <a:rPr lang="en-IN" sz="2000" dirty="0" smtClean="0"/>
              <a:t>order</a:t>
            </a:r>
            <a:endParaRPr lang="en-IN" sz="20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5867400" cy="457200"/>
          </a:xfrm>
          <a:solidFill>
            <a:srgbClr val="F8424F"/>
          </a:solidFill>
        </p:spPr>
        <p:txBody>
          <a:bodyPr>
            <a:noAutofit/>
          </a:bodyPr>
          <a:lstStyle/>
          <a:p>
            <a:pPr algn="l"/>
            <a:r>
              <a:rPr lang="en-IN" sz="3200" dirty="0" err="1" smtClean="0">
                <a:solidFill>
                  <a:schemeClr val="bg1"/>
                </a:solidFill>
              </a:rPr>
              <a:t>java.util.ArrayList</a:t>
            </a:r>
            <a:r>
              <a:rPr lang="en-IN" sz="3200" dirty="0">
                <a:solidFill>
                  <a:schemeClr val="bg1"/>
                </a:solidFill>
              </a:rPr>
              <a:t>,</a:t>
            </a:r>
            <a:r>
              <a:rPr lang="en-IN" sz="3200" dirty="0" smtClean="0">
                <a:solidFill>
                  <a:schemeClr val="bg1"/>
                </a:solidFill>
              </a:rPr>
              <a:t> </a:t>
            </a:r>
            <a:r>
              <a:rPr lang="en-IN" sz="3200" dirty="0" err="1" smtClean="0">
                <a:solidFill>
                  <a:schemeClr val="bg1"/>
                </a:solidFill>
              </a:rPr>
              <a:t>LinkedList</a:t>
            </a:r>
            <a:r>
              <a:rPr lang="en-IN" sz="3200" dirty="0" smtClean="0">
                <a:solidFill>
                  <a:schemeClr val="bg1"/>
                </a:solidFill>
              </a:rPr>
              <a:t> &amp; Set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7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648200"/>
          </a:xfrm>
        </p:spPr>
        <p:txBody>
          <a:bodyPr>
            <a:normAutofit/>
          </a:bodyPr>
          <a:lstStyle/>
          <a:p>
            <a:r>
              <a:rPr lang="en-IN" sz="2400" dirty="0" err="1" smtClean="0"/>
              <a:t>SortedSet</a:t>
            </a:r>
            <a:r>
              <a:rPr lang="en-IN" sz="2400" dirty="0" smtClean="0"/>
              <a:t> </a:t>
            </a:r>
            <a:r>
              <a:rPr lang="en-IN" sz="2400" dirty="0"/>
              <a:t>is </a:t>
            </a:r>
            <a:r>
              <a:rPr lang="en-IN" sz="2400" dirty="0" err="1"/>
              <a:t>subinterface</a:t>
            </a:r>
            <a:r>
              <a:rPr lang="en-IN" sz="2400" dirty="0"/>
              <a:t> of set</a:t>
            </a:r>
          </a:p>
          <a:p>
            <a:r>
              <a:rPr lang="en-IN" sz="2400" dirty="0"/>
              <a:t>I</a:t>
            </a:r>
            <a:r>
              <a:rPr lang="en-IN" sz="2400" dirty="0" smtClean="0"/>
              <a:t>t </a:t>
            </a:r>
            <a:r>
              <a:rPr lang="en-IN" sz="2400" dirty="0"/>
              <a:t>does not allow duplicates</a:t>
            </a:r>
          </a:p>
          <a:p>
            <a:r>
              <a:rPr lang="en-IN" sz="2400" dirty="0" smtClean="0"/>
              <a:t>It </a:t>
            </a:r>
            <a:r>
              <a:rPr lang="en-IN" sz="2400" dirty="0"/>
              <a:t>displays the data in sorting </a:t>
            </a:r>
            <a:r>
              <a:rPr lang="en-IN" sz="2400" dirty="0" smtClean="0"/>
              <a:t>order</a:t>
            </a:r>
            <a:endParaRPr lang="en-IN" sz="2400" dirty="0"/>
          </a:p>
          <a:p>
            <a:r>
              <a:rPr lang="en-IN" sz="2400" dirty="0" err="1"/>
              <a:t>S</a:t>
            </a:r>
            <a:r>
              <a:rPr lang="en-IN" sz="2400" dirty="0" err="1" smtClean="0"/>
              <a:t>ortedset</a:t>
            </a:r>
            <a:r>
              <a:rPr lang="en-IN" sz="2400" dirty="0" smtClean="0"/>
              <a:t> </a:t>
            </a:r>
            <a:r>
              <a:rPr lang="en-IN" sz="2400" dirty="0"/>
              <a:t>is implemented in </a:t>
            </a:r>
            <a:r>
              <a:rPr lang="en-IN" sz="2400" dirty="0" err="1"/>
              <a:t>TreeSet</a:t>
            </a:r>
            <a:endParaRPr lang="en-IN" sz="2400" dirty="0"/>
          </a:p>
          <a:p>
            <a:endParaRPr lang="en-IN" sz="24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3276600" cy="457200"/>
          </a:xfrm>
          <a:solidFill>
            <a:srgbClr val="F8424F"/>
          </a:solidFill>
        </p:spPr>
        <p:txBody>
          <a:bodyPr>
            <a:noAutofit/>
          </a:bodyPr>
          <a:lstStyle/>
          <a:p>
            <a:pPr algn="l"/>
            <a:r>
              <a:rPr lang="en-IN" sz="3200" dirty="0" err="1" smtClean="0">
                <a:solidFill>
                  <a:schemeClr val="bg1"/>
                </a:solidFill>
              </a:rPr>
              <a:t>java.util.SortedSet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615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610600" cy="48006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2d </a:t>
            </a:r>
            <a:r>
              <a:rPr lang="en-IN" sz="2400" dirty="0"/>
              <a:t>collection framework stores data in the form of key, value pair</a:t>
            </a:r>
          </a:p>
          <a:p>
            <a:endParaRPr lang="en-IN" sz="2400" dirty="0"/>
          </a:p>
          <a:p>
            <a:r>
              <a:rPr lang="en-IN" sz="2400" dirty="0"/>
              <a:t>A</a:t>
            </a:r>
            <a:r>
              <a:rPr lang="en-IN" sz="2400" dirty="0" smtClean="0"/>
              <a:t>ll </a:t>
            </a:r>
            <a:r>
              <a:rPr lang="en-IN" sz="2400" dirty="0"/>
              <a:t>keys are unique, values can be duplicates</a:t>
            </a:r>
          </a:p>
          <a:p>
            <a:endParaRPr lang="en-IN" sz="2400" dirty="0"/>
          </a:p>
          <a:p>
            <a:r>
              <a:rPr lang="en-IN" sz="2400" dirty="0"/>
              <a:t>I</a:t>
            </a:r>
            <a:r>
              <a:rPr lang="en-IN" sz="2400" dirty="0" smtClean="0"/>
              <a:t>nterface </a:t>
            </a:r>
            <a:r>
              <a:rPr lang="en-IN" sz="2400" dirty="0"/>
              <a:t>in 2d collection</a:t>
            </a:r>
          </a:p>
          <a:p>
            <a:endParaRPr lang="en-IN" sz="24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4495800" cy="457200"/>
          </a:xfrm>
          <a:solidFill>
            <a:srgbClr val="F8424F"/>
          </a:solidFill>
        </p:spPr>
        <p:txBody>
          <a:bodyPr>
            <a:no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2d Collection F</a:t>
            </a:r>
            <a:r>
              <a:rPr lang="en-IN" sz="3200" dirty="0" smtClean="0">
                <a:solidFill>
                  <a:schemeClr val="bg1"/>
                </a:solidFill>
              </a:rPr>
              <a:t>ramework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28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1219201"/>
            <a:ext cx="8686800" cy="4800600"/>
          </a:xfrm>
        </p:spPr>
        <p:txBody>
          <a:bodyPr>
            <a:noAutofit/>
          </a:bodyPr>
          <a:lstStyle/>
          <a:p>
            <a:r>
              <a:rPr lang="en-IN" sz="2400" dirty="0" smtClean="0"/>
              <a:t>Map </a:t>
            </a:r>
            <a:r>
              <a:rPr lang="en-IN" sz="2400" dirty="0"/>
              <a:t>is an interface which allows to store </a:t>
            </a:r>
            <a:r>
              <a:rPr lang="en-IN" sz="2400" dirty="0" err="1"/>
              <a:t>key,value</a:t>
            </a:r>
            <a:r>
              <a:rPr lang="en-IN" sz="2400" dirty="0"/>
              <a:t> pair</a:t>
            </a:r>
          </a:p>
          <a:p>
            <a:r>
              <a:rPr lang="en-IN" sz="2400" dirty="0"/>
              <a:t>Map interface is implemented in </a:t>
            </a:r>
            <a:r>
              <a:rPr lang="en-IN" sz="2400" dirty="0" err="1"/>
              <a:t>HashMap</a:t>
            </a:r>
            <a:r>
              <a:rPr lang="en-IN" sz="2400" dirty="0"/>
              <a:t>, </a:t>
            </a:r>
            <a:r>
              <a:rPr lang="en-IN" sz="2400" dirty="0" err="1"/>
              <a:t>LinkedHashMap</a:t>
            </a:r>
            <a:endParaRPr lang="en-IN" sz="2400" dirty="0"/>
          </a:p>
          <a:p>
            <a:endParaRPr lang="en-IN" sz="1600" dirty="0"/>
          </a:p>
          <a:p>
            <a:r>
              <a:rPr lang="en-IN" sz="2400" dirty="0" err="1"/>
              <a:t>HashMap</a:t>
            </a:r>
            <a:r>
              <a:rPr lang="en-IN" sz="2400" dirty="0"/>
              <a:t> displays the data in ascending order of key, where as </a:t>
            </a:r>
            <a:r>
              <a:rPr lang="en-IN" sz="2400" dirty="0" err="1"/>
              <a:t>LinkedHashMap</a:t>
            </a:r>
            <a:r>
              <a:rPr lang="en-IN" sz="2400" dirty="0"/>
              <a:t> displays the data in inserted </a:t>
            </a:r>
            <a:r>
              <a:rPr lang="en-IN" sz="2400" dirty="0" smtClean="0"/>
              <a:t>order</a:t>
            </a:r>
          </a:p>
          <a:p>
            <a:pPr marL="0" indent="0">
              <a:buNone/>
            </a:pPr>
            <a:r>
              <a:rPr lang="en-IN" sz="2400" dirty="0" smtClean="0"/>
              <a:t>	a)public </a:t>
            </a:r>
            <a:r>
              <a:rPr lang="en-IN" sz="2400" dirty="0" err="1" smtClean="0"/>
              <a:t>boolean</a:t>
            </a:r>
            <a:r>
              <a:rPr lang="en-IN" sz="2400" dirty="0" smtClean="0"/>
              <a:t> put(Object </a:t>
            </a:r>
            <a:r>
              <a:rPr lang="en-IN" sz="2400" dirty="0" err="1" smtClean="0"/>
              <a:t>key,Object</a:t>
            </a:r>
            <a:r>
              <a:rPr lang="en-IN" sz="2400" dirty="0" smtClean="0"/>
              <a:t> </a:t>
            </a:r>
            <a:r>
              <a:rPr lang="en-IN" sz="2400" dirty="0" err="1" smtClean="0"/>
              <a:t>val</a:t>
            </a:r>
            <a:r>
              <a:rPr lang="en-IN" sz="2400" dirty="0" smtClean="0"/>
              <a:t>): this method is used to insert element in Map</a:t>
            </a:r>
          </a:p>
          <a:p>
            <a:pPr marL="0" indent="0">
              <a:buNone/>
            </a:pPr>
            <a:r>
              <a:rPr lang="en-IN" sz="2400" dirty="0" smtClean="0"/>
              <a:t>	b)public </a:t>
            </a:r>
            <a:r>
              <a:rPr lang="en-IN" sz="2400" dirty="0" err="1"/>
              <a:t>int</a:t>
            </a:r>
            <a:r>
              <a:rPr lang="en-IN" sz="2400" dirty="0"/>
              <a:t> size(): this method is used to find number </a:t>
            </a:r>
          </a:p>
          <a:p>
            <a:pPr marL="0" indent="0">
              <a:buNone/>
            </a:pPr>
            <a:r>
              <a:rPr lang="en-IN" sz="2400" dirty="0" smtClean="0"/>
              <a:t>	c)public </a:t>
            </a:r>
            <a:r>
              <a:rPr lang="en-IN" sz="2400" dirty="0"/>
              <a:t>void clear(): this method removes all pairs from map</a:t>
            </a:r>
          </a:p>
          <a:p>
            <a:pPr marL="0" indent="0">
              <a:buNone/>
            </a:pPr>
            <a:r>
              <a:rPr lang="en-IN" sz="2400" dirty="0" smtClean="0"/>
              <a:t>	d)public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dirty="0" err="1"/>
              <a:t>containsKey</a:t>
            </a:r>
            <a:r>
              <a:rPr lang="en-IN" sz="2400" dirty="0"/>
              <a:t>(Object key): it checks whether particular key exists in Map or not</a:t>
            </a:r>
          </a:p>
          <a:p>
            <a:endParaRPr lang="en-IN" sz="24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2362200" cy="457200"/>
          </a:xfrm>
          <a:solidFill>
            <a:srgbClr val="F8424F"/>
          </a:solidFill>
        </p:spPr>
        <p:txBody>
          <a:bodyPr>
            <a:noAutofit/>
          </a:bodyPr>
          <a:lstStyle/>
          <a:p>
            <a:pPr algn="l"/>
            <a:r>
              <a:rPr lang="en-IN" sz="3200" dirty="0" err="1" smtClean="0">
                <a:solidFill>
                  <a:schemeClr val="bg1"/>
                </a:solidFill>
              </a:rPr>
              <a:t>Java.util.map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28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8768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After Completing this session, you will be able to:</a:t>
            </a:r>
          </a:p>
          <a:p>
            <a:pPr lvl="1"/>
            <a:r>
              <a:rPr lang="en-IN" sz="2000" dirty="0" smtClean="0"/>
              <a:t>Define Collections</a:t>
            </a:r>
          </a:p>
          <a:p>
            <a:pPr lvl="1"/>
            <a:r>
              <a:rPr lang="en-IN" sz="2000" dirty="0" smtClean="0"/>
              <a:t>Describe usage of collections</a:t>
            </a:r>
          </a:p>
          <a:p>
            <a:pPr lvl="1"/>
            <a:r>
              <a:rPr lang="en-IN" sz="2000" dirty="0" smtClean="0"/>
              <a:t>Describe the benefits of collections</a:t>
            </a:r>
          </a:p>
          <a:p>
            <a:pPr lvl="1"/>
            <a:r>
              <a:rPr lang="en-IN" sz="2000" dirty="0" smtClean="0"/>
              <a:t>Understand the core collection Interfaces</a:t>
            </a:r>
          </a:p>
          <a:p>
            <a:pPr lvl="1"/>
            <a:r>
              <a:rPr lang="en-IN" sz="2000" dirty="0" smtClean="0"/>
              <a:t>Understand the implementations</a:t>
            </a:r>
          </a:p>
          <a:p>
            <a:pPr lvl="1"/>
            <a:endParaRPr lang="en-IN" sz="200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0" y="533400"/>
            <a:ext cx="2038350" cy="457200"/>
          </a:xfrm>
          <a:prstGeom prst="rect">
            <a:avLst/>
          </a:prstGeom>
          <a:solidFill>
            <a:srgbClr val="F8424F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200" dirty="0" smtClean="0">
                <a:solidFill>
                  <a:schemeClr val="bg1"/>
                </a:solidFill>
              </a:rPr>
              <a:t>Objectives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23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1219201"/>
            <a:ext cx="868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	e)public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dirty="0" err="1"/>
              <a:t>containsValue</a:t>
            </a:r>
            <a:r>
              <a:rPr lang="en-IN" sz="2400" dirty="0"/>
              <a:t>(Object value): it checks </a:t>
            </a:r>
            <a:r>
              <a:rPr lang="en-IN" sz="2400" dirty="0" err="1"/>
              <a:t>wheter</a:t>
            </a:r>
            <a:r>
              <a:rPr lang="en-IN" sz="2400" dirty="0"/>
              <a:t> particular value exists in Map or not</a:t>
            </a:r>
          </a:p>
          <a:p>
            <a:pPr marL="0" indent="0">
              <a:buNone/>
            </a:pPr>
            <a:r>
              <a:rPr lang="en-IN" sz="2400" dirty="0" smtClean="0"/>
              <a:t>	f)public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dirty="0" err="1"/>
              <a:t>containsValue</a:t>
            </a:r>
            <a:r>
              <a:rPr lang="en-IN" sz="2400" dirty="0"/>
              <a:t>(Object </a:t>
            </a:r>
            <a:r>
              <a:rPr lang="en-IN" sz="2400" dirty="0" err="1"/>
              <a:t>val</a:t>
            </a:r>
            <a:r>
              <a:rPr lang="en-IN" sz="2400" dirty="0"/>
              <a:t>):it checks whether particular value exists in Map or not</a:t>
            </a:r>
          </a:p>
          <a:p>
            <a:pPr marL="0" indent="0">
              <a:buNone/>
            </a:pPr>
            <a:r>
              <a:rPr lang="en-IN" sz="2400" dirty="0" smtClean="0"/>
              <a:t>	g)public </a:t>
            </a:r>
            <a:r>
              <a:rPr lang="en-IN" sz="2400" dirty="0"/>
              <a:t>Object get(Object key): used to get value for the key from map object</a:t>
            </a:r>
          </a:p>
          <a:p>
            <a:pPr marL="0" indent="0">
              <a:buNone/>
            </a:pPr>
            <a:r>
              <a:rPr lang="en-IN" sz="2400" dirty="0" smtClean="0"/>
              <a:t>	h)public </a:t>
            </a:r>
            <a:r>
              <a:rPr lang="en-IN" sz="2400" dirty="0"/>
              <a:t>Set&lt;</a:t>
            </a:r>
            <a:r>
              <a:rPr lang="en-IN" sz="2400" dirty="0" err="1"/>
              <a:t>Map.Entry</a:t>
            </a:r>
            <a:r>
              <a:rPr lang="en-IN" sz="2400" dirty="0"/>
              <a:t>&lt;</a:t>
            </a:r>
            <a:r>
              <a:rPr lang="en-IN" sz="2400" dirty="0" err="1"/>
              <a:t>Object,Object</a:t>
            </a:r>
            <a:r>
              <a:rPr lang="en-IN" sz="2400" dirty="0"/>
              <a:t>&gt;&gt; </a:t>
            </a:r>
            <a:r>
              <a:rPr lang="en-IN" sz="2400" dirty="0" err="1"/>
              <a:t>entrySet</a:t>
            </a:r>
            <a:r>
              <a:rPr lang="en-IN" sz="2400" dirty="0"/>
              <a:t>: which is used to get all pair( </a:t>
            </a:r>
            <a:r>
              <a:rPr lang="en-IN" sz="2400" dirty="0" err="1"/>
              <a:t>key,value</a:t>
            </a:r>
            <a:r>
              <a:rPr lang="en-IN" sz="2400" dirty="0"/>
              <a:t> ) from map</a:t>
            </a:r>
          </a:p>
          <a:p>
            <a:endParaRPr lang="en-IN" sz="2400" dirty="0"/>
          </a:p>
          <a:p>
            <a:r>
              <a:rPr lang="en-IN" sz="2400" dirty="0" err="1"/>
              <a:t>Map.Entry</a:t>
            </a:r>
            <a:r>
              <a:rPr lang="en-IN" sz="2400" dirty="0"/>
              <a:t> is a class which is there in Map interface</a:t>
            </a:r>
          </a:p>
          <a:p>
            <a:r>
              <a:rPr lang="en-IN" sz="2400" dirty="0" err="1"/>
              <a:t>Map.Entry</a:t>
            </a:r>
            <a:r>
              <a:rPr lang="en-IN" sz="2400" dirty="0"/>
              <a:t> holds one key, one value </a:t>
            </a:r>
            <a:r>
              <a:rPr lang="en-IN" sz="2400" dirty="0" err="1"/>
              <a:t>i.e</a:t>
            </a:r>
            <a:r>
              <a:rPr lang="en-IN" sz="2400" dirty="0"/>
              <a:t> one pair object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2362200" cy="457200"/>
          </a:xfrm>
          <a:solidFill>
            <a:srgbClr val="F8424F"/>
          </a:solidFill>
        </p:spPr>
        <p:txBody>
          <a:bodyPr>
            <a:noAutofit/>
          </a:bodyPr>
          <a:lstStyle/>
          <a:p>
            <a:pPr algn="l"/>
            <a:r>
              <a:rPr lang="en-IN" sz="3200" dirty="0" err="1" smtClean="0">
                <a:solidFill>
                  <a:schemeClr val="bg1"/>
                </a:solidFill>
              </a:rPr>
              <a:t>Java.util.map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1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8768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Example:</a:t>
            </a:r>
            <a:endParaRPr lang="en-IN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1143000" y="1828800"/>
            <a:ext cx="6553200" cy="39623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    Map&lt;</a:t>
            </a:r>
            <a:r>
              <a:rPr lang="en-IN" dirty="0" err="1" smtClean="0">
                <a:solidFill>
                  <a:schemeClr val="tx2">
                    <a:lumMod val="50000"/>
                  </a:schemeClr>
                </a:solidFill>
              </a:rPr>
              <a:t>String,String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&gt; map = new 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HashMap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&lt;&gt;();</a:t>
            </a: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map.put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("1","abc");</a:t>
            </a: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map.put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("2","xyz");</a:t>
            </a: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map.put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("3","pqr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");</a:t>
            </a:r>
          </a:p>
          <a:p>
            <a:endParaRPr lang="en-IN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    Set&lt;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Map.Entry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&lt;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String,String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&gt;&gt; set = 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map.entrySet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();</a:t>
            </a:r>
          </a:p>
          <a:p>
            <a:endParaRPr lang="en-IN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    Iterator&lt;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Map.Entry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&lt;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String,String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&gt;&gt; 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ite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 =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set.iterator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();</a:t>
            </a: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    while(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ite.hasNext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()){</a:t>
            </a: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Map.Entry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&lt;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String,String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&gt; me = 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ite.next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();</a:t>
            </a: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System.out.println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me.getKey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()+"   "+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me.getValue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());</a:t>
            </a: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}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2438400" cy="457200"/>
          </a:xfrm>
          <a:solidFill>
            <a:srgbClr val="F8424F"/>
          </a:solidFill>
        </p:spPr>
        <p:txBody>
          <a:bodyPr>
            <a:noAutofit/>
          </a:bodyPr>
          <a:lstStyle/>
          <a:p>
            <a:pPr algn="l"/>
            <a:r>
              <a:rPr lang="en-IN" sz="3200" dirty="0" err="1" smtClean="0">
                <a:solidFill>
                  <a:schemeClr val="bg1"/>
                </a:solidFill>
              </a:rPr>
              <a:t>Java.util.map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1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 err="1" smtClean="0"/>
              <a:t>i</a:t>
            </a:r>
            <a:r>
              <a:rPr lang="en-IN" sz="2400" dirty="0" smtClean="0"/>
              <a:t>) public </a:t>
            </a:r>
            <a:r>
              <a:rPr lang="en-IN" sz="2400" dirty="0"/>
              <a:t>Set&lt;Object&gt; </a:t>
            </a:r>
            <a:r>
              <a:rPr lang="en-IN" sz="2400" dirty="0" err="1"/>
              <a:t>keySet</a:t>
            </a:r>
            <a:r>
              <a:rPr lang="en-IN" sz="2400" dirty="0"/>
              <a:t>(): which retrieve all keys into Set object</a:t>
            </a:r>
          </a:p>
          <a:p>
            <a:pPr marL="0" indent="0">
              <a:buNone/>
            </a:pPr>
            <a:r>
              <a:rPr lang="en-IN" sz="2400" dirty="0"/>
              <a:t>Note : Map object is having </a:t>
            </a:r>
            <a:r>
              <a:rPr lang="en-IN" sz="2400" dirty="0" err="1"/>
              <a:t>unqiue</a:t>
            </a:r>
            <a:r>
              <a:rPr lang="en-IN" sz="2400" dirty="0"/>
              <a:t> keys(no duplicates)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j</a:t>
            </a:r>
            <a:r>
              <a:rPr lang="en-IN" sz="2400" dirty="0" smtClean="0"/>
              <a:t>) public </a:t>
            </a:r>
            <a:r>
              <a:rPr lang="en-IN" sz="2400" dirty="0"/>
              <a:t>Collection&lt;Object&gt; values(): which returns all values(values can duplicates) from Map object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k</a:t>
            </a:r>
            <a:r>
              <a:rPr lang="en-IN" sz="2400" dirty="0" smtClean="0"/>
              <a:t>) public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dirty="0" err="1"/>
              <a:t>isEmpty</a:t>
            </a:r>
            <a:r>
              <a:rPr lang="en-IN" sz="2400" dirty="0"/>
              <a:t>(): it checks whether map have &lt;</a:t>
            </a:r>
            <a:r>
              <a:rPr lang="en-IN" sz="2400" dirty="0" err="1"/>
              <a:t>key,value</a:t>
            </a:r>
            <a:r>
              <a:rPr lang="en-IN" sz="2400" dirty="0"/>
              <a:t>&gt; or not</a:t>
            </a:r>
          </a:p>
          <a:p>
            <a:pPr marL="0" indent="0">
              <a:buNone/>
            </a:pPr>
            <a:r>
              <a:rPr lang="en-IN" sz="2400" dirty="0"/>
              <a:t>l</a:t>
            </a:r>
            <a:r>
              <a:rPr lang="en-IN" sz="2400" dirty="0" smtClean="0"/>
              <a:t>) public </a:t>
            </a:r>
            <a:r>
              <a:rPr lang="en-IN" sz="2400" dirty="0"/>
              <a:t>void </a:t>
            </a:r>
            <a:r>
              <a:rPr lang="en-IN" sz="2400" dirty="0" err="1"/>
              <a:t>putAll</a:t>
            </a:r>
            <a:r>
              <a:rPr lang="en-IN" sz="2400" dirty="0"/>
              <a:t>(Map </a:t>
            </a:r>
            <a:r>
              <a:rPr lang="en-IN" sz="2400" dirty="0" err="1"/>
              <a:t>obj</a:t>
            </a:r>
            <a:r>
              <a:rPr lang="en-IN" sz="2400" dirty="0"/>
              <a:t>): it adds another map object to existing map object</a:t>
            </a:r>
          </a:p>
          <a:p>
            <a:pPr marL="0" indent="0">
              <a:buNone/>
            </a:pPr>
            <a:r>
              <a:rPr lang="en-IN" sz="2400" dirty="0"/>
              <a:t>m</a:t>
            </a:r>
            <a:r>
              <a:rPr lang="en-IN" sz="2400" dirty="0" smtClean="0"/>
              <a:t>) public </a:t>
            </a:r>
            <a:r>
              <a:rPr lang="en-IN" sz="2400" dirty="0"/>
              <a:t>Object remove(Object key):  it removes one pair which we want to </a:t>
            </a:r>
            <a:r>
              <a:rPr lang="en-IN" sz="2400" dirty="0" smtClean="0"/>
              <a:t>remove</a:t>
            </a:r>
            <a:endParaRPr lang="en-IN" sz="2400" dirty="0"/>
          </a:p>
          <a:p>
            <a:endParaRPr lang="en-IN" sz="24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2438400" cy="457200"/>
          </a:xfrm>
          <a:solidFill>
            <a:srgbClr val="F8424F"/>
          </a:solidFill>
        </p:spPr>
        <p:txBody>
          <a:bodyPr>
            <a:noAutofit/>
          </a:bodyPr>
          <a:lstStyle/>
          <a:p>
            <a:pPr algn="l"/>
            <a:r>
              <a:rPr lang="en-IN" sz="3200" dirty="0" err="1" smtClean="0">
                <a:solidFill>
                  <a:schemeClr val="bg1"/>
                </a:solidFill>
              </a:rPr>
              <a:t>Java.util.map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15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2514600"/>
            <a:ext cx="9144000" cy="1905000"/>
          </a:xfrm>
          <a:solidFill>
            <a:srgbClr val="F8424F"/>
          </a:solidFill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 have completed</a:t>
            </a:r>
            <a:b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Collections in Java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7" y="2890837"/>
            <a:ext cx="1071563" cy="10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7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800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2400" dirty="0"/>
              <a:t>Collection of </a:t>
            </a:r>
            <a:r>
              <a:rPr lang="en-IN" sz="2400" dirty="0" smtClean="0"/>
              <a:t>different </a:t>
            </a:r>
            <a:r>
              <a:rPr lang="en-IN" sz="2400" dirty="0"/>
              <a:t>elements in a single element is called Collections</a:t>
            </a:r>
          </a:p>
          <a:p>
            <a:endParaRPr lang="en-IN" sz="2400" dirty="0"/>
          </a:p>
          <a:p>
            <a:r>
              <a:rPr lang="en-IN" sz="2400" dirty="0"/>
              <a:t>Arrays: collection of similar type of elements are called array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3810000" cy="457200"/>
          </a:xfrm>
          <a:solidFill>
            <a:srgbClr val="F8424F"/>
          </a:solidFill>
        </p:spPr>
        <p:txBody>
          <a:bodyPr>
            <a:noAutofit/>
          </a:bodyPr>
          <a:lstStyle/>
          <a:p>
            <a:pPr algn="l"/>
            <a:r>
              <a:rPr lang="en-IN" sz="3200" dirty="0" smtClean="0">
                <a:solidFill>
                  <a:schemeClr val="bg1"/>
                </a:solidFill>
              </a:rPr>
              <a:t>What are Collections?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8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800600"/>
          </a:xfrm>
          <a:noFill/>
        </p:spPr>
        <p:txBody>
          <a:bodyPr>
            <a:normAutofit/>
          </a:bodyPr>
          <a:lstStyle/>
          <a:p>
            <a:r>
              <a:rPr lang="en-IN" sz="2400" dirty="0" smtClean="0"/>
              <a:t>a)Collections </a:t>
            </a:r>
            <a:r>
              <a:rPr lang="en-IN" sz="2400" dirty="0"/>
              <a:t>size is dynamic, </a:t>
            </a:r>
            <a:r>
              <a:rPr lang="en-IN" sz="2400" dirty="0" err="1"/>
              <a:t>i.e</a:t>
            </a:r>
            <a:r>
              <a:rPr lang="en-IN" sz="2400" dirty="0"/>
              <a:t>, when you insert elements automatically memory will be increased</a:t>
            </a:r>
          </a:p>
          <a:p>
            <a:r>
              <a:rPr lang="en-IN" sz="2400" dirty="0"/>
              <a:t>b)we can delete elements &amp; insert elements as we want</a:t>
            </a:r>
          </a:p>
          <a:p>
            <a:r>
              <a:rPr lang="en-IN" sz="2400" dirty="0"/>
              <a:t>c)there are some predefined methods for sorting, getting elements from collections</a:t>
            </a:r>
          </a:p>
          <a:p>
            <a:endParaRPr lang="en-IN" sz="24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4572000" cy="457200"/>
          </a:xfrm>
          <a:solidFill>
            <a:srgbClr val="F8424F"/>
          </a:solidFill>
        </p:spPr>
        <p:txBody>
          <a:bodyPr>
            <a:noAutofit/>
          </a:bodyPr>
          <a:lstStyle/>
          <a:p>
            <a:pPr algn="l"/>
            <a:r>
              <a:rPr lang="en-IN" sz="3200" dirty="0">
                <a:solidFill>
                  <a:schemeClr val="bg1"/>
                </a:solidFill>
              </a:rPr>
              <a:t>Advantages </a:t>
            </a:r>
            <a:r>
              <a:rPr lang="en-IN" sz="3200" dirty="0" smtClean="0">
                <a:solidFill>
                  <a:schemeClr val="bg1"/>
                </a:solidFill>
              </a:rPr>
              <a:t>of  Collections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8006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Arrays </a:t>
            </a:r>
            <a:r>
              <a:rPr lang="en-IN" sz="2400" dirty="0"/>
              <a:t>are static in size </a:t>
            </a:r>
            <a:r>
              <a:rPr lang="en-IN" sz="2400" dirty="0" err="1"/>
              <a:t>i.e</a:t>
            </a:r>
            <a:r>
              <a:rPr lang="en-IN" sz="2400" dirty="0"/>
              <a:t> once we declare we can not increase or decrease</a:t>
            </a:r>
          </a:p>
          <a:p>
            <a:r>
              <a:rPr lang="en-IN" sz="2400" dirty="0" smtClean="0"/>
              <a:t>Removing </a:t>
            </a:r>
            <a:r>
              <a:rPr lang="en-IN" sz="2400" dirty="0"/>
              <a:t>elements &amp; adding elements in array is very difficult</a:t>
            </a:r>
          </a:p>
          <a:p>
            <a:r>
              <a:rPr lang="en-IN" sz="2400" dirty="0"/>
              <a:t>G</a:t>
            </a:r>
            <a:r>
              <a:rPr lang="en-IN" sz="2400" dirty="0" smtClean="0"/>
              <a:t>etting </a:t>
            </a:r>
            <a:r>
              <a:rPr lang="en-IN" sz="2400" dirty="0"/>
              <a:t>element, sorting are also difficult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5029200" cy="457200"/>
          </a:xfrm>
          <a:solidFill>
            <a:srgbClr val="F8424F"/>
          </a:solidFill>
        </p:spPr>
        <p:txBody>
          <a:bodyPr>
            <a:noAutofit/>
          </a:bodyPr>
          <a:lstStyle/>
          <a:p>
            <a:pPr algn="l"/>
            <a:r>
              <a:rPr lang="en-IN" sz="3200" dirty="0" smtClean="0">
                <a:solidFill>
                  <a:schemeClr val="bg1"/>
                </a:solidFill>
              </a:rPr>
              <a:t>Disadvantages of  </a:t>
            </a:r>
            <a:r>
              <a:rPr lang="en-IN" sz="3200" dirty="0" smtClean="0">
                <a:solidFill>
                  <a:schemeClr val="bg1"/>
                </a:solidFill>
              </a:rPr>
              <a:t>Arrays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307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IN" sz="2400" dirty="0" smtClean="0"/>
              <a:t> </a:t>
            </a:r>
            <a:r>
              <a:rPr lang="en-IN" sz="2400" dirty="0"/>
              <a:t>1d collections </a:t>
            </a:r>
            <a:r>
              <a:rPr lang="en-IN" sz="2400" dirty="0" smtClean="0"/>
              <a:t>framework </a:t>
            </a:r>
          </a:p>
          <a:p>
            <a:pPr marL="400050" lvl="1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Here </a:t>
            </a:r>
            <a:r>
              <a:rPr lang="en-IN" sz="2000" dirty="0"/>
              <a:t>we can store elements in the form of </a:t>
            </a:r>
            <a:r>
              <a:rPr lang="en-IN" sz="2000" dirty="0" smtClean="0"/>
              <a:t>values</a:t>
            </a:r>
          </a:p>
          <a:p>
            <a:pPr marL="400050" lvl="1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ex</a:t>
            </a:r>
            <a:r>
              <a:rPr lang="en-IN" sz="2000" dirty="0"/>
              <a:t>: {1,2,3,"abc","xyz",10.75} 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400" dirty="0" smtClean="0"/>
              <a:t>2d </a:t>
            </a:r>
            <a:r>
              <a:rPr lang="en-IN" sz="2400" dirty="0"/>
              <a:t>collections framework</a:t>
            </a:r>
          </a:p>
          <a:p>
            <a:pPr marL="0" indent="0">
              <a:buNone/>
            </a:pPr>
            <a:r>
              <a:rPr lang="en-IN" sz="2400" dirty="0"/>
              <a:t>   </a:t>
            </a:r>
            <a:r>
              <a:rPr lang="en-IN" sz="2400" dirty="0" smtClean="0"/>
              <a:t>	</a:t>
            </a:r>
            <a:r>
              <a:rPr lang="en-IN" sz="2000" dirty="0" smtClean="0"/>
              <a:t>Here </a:t>
            </a:r>
            <a:r>
              <a:rPr lang="en-IN" sz="2000" dirty="0"/>
              <a:t>we can store elements in the form of &lt;</a:t>
            </a:r>
            <a:r>
              <a:rPr lang="en-IN" sz="2000" dirty="0" err="1"/>
              <a:t>key,value</a:t>
            </a:r>
            <a:r>
              <a:rPr lang="en-IN" sz="2000" dirty="0"/>
              <a:t>&gt; </a:t>
            </a:r>
            <a:r>
              <a:rPr lang="en-IN" sz="2000" dirty="0" smtClean="0"/>
              <a:t>	pair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</a:t>
            </a:r>
            <a:r>
              <a:rPr lang="en-IN" sz="2000" dirty="0" smtClean="0"/>
              <a:t>	</a:t>
            </a:r>
            <a:r>
              <a:rPr lang="en-IN" sz="2000" dirty="0"/>
              <a:t>E</a:t>
            </a:r>
            <a:r>
              <a:rPr lang="en-IN" sz="2000" dirty="0" smtClean="0"/>
              <a:t>x</a:t>
            </a:r>
            <a:r>
              <a:rPr lang="en-IN" sz="2000" dirty="0"/>
              <a:t>: {1:"abc",2:"xyz",3:"pqr"}</a:t>
            </a:r>
          </a:p>
          <a:p>
            <a:pPr marL="0" indent="0">
              <a:buNone/>
            </a:pPr>
            <a:r>
              <a:rPr lang="en-IN" sz="2000" dirty="0"/>
              <a:t>  </a:t>
            </a:r>
            <a:r>
              <a:rPr lang="en-IN" sz="2000" dirty="0" smtClean="0"/>
              <a:t>	</a:t>
            </a:r>
            <a:r>
              <a:rPr lang="en-IN" sz="2000" dirty="0"/>
              <a:t>H</a:t>
            </a:r>
            <a:r>
              <a:rPr lang="en-IN" sz="2000" dirty="0" smtClean="0"/>
              <a:t>ere </a:t>
            </a:r>
            <a:r>
              <a:rPr lang="en-IN" sz="2000" dirty="0"/>
              <a:t>1,2,3 are keys(objects)</a:t>
            </a:r>
          </a:p>
          <a:p>
            <a:pPr marL="0" indent="0">
              <a:buNone/>
            </a:pPr>
            <a:r>
              <a:rPr lang="en-IN" sz="2000" dirty="0"/>
              <a:t>        </a:t>
            </a:r>
            <a:r>
              <a:rPr lang="en-IN" sz="2000" dirty="0" smtClean="0"/>
              <a:t>	</a:t>
            </a:r>
            <a:r>
              <a:rPr lang="en-IN" sz="2000" dirty="0" err="1" smtClean="0"/>
              <a:t>abc</a:t>
            </a:r>
            <a:r>
              <a:rPr lang="en-IN" sz="2000" dirty="0" smtClean="0"/>
              <a:t>, xyz, </a:t>
            </a:r>
            <a:r>
              <a:rPr lang="en-IN" sz="2000" dirty="0" err="1" smtClean="0"/>
              <a:t>pqr</a:t>
            </a:r>
            <a:r>
              <a:rPr lang="en-IN" sz="2000" dirty="0" smtClean="0"/>
              <a:t> </a:t>
            </a:r>
            <a:r>
              <a:rPr lang="en-IN" sz="2000" dirty="0"/>
              <a:t>are values(objects)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 smtClean="0">
                <a:solidFill>
                  <a:srgbClr val="F8424F"/>
                </a:solidFill>
              </a:rPr>
              <a:t>Note</a:t>
            </a:r>
            <a:r>
              <a:rPr lang="en-IN" sz="2400" dirty="0">
                <a:solidFill>
                  <a:srgbClr val="F8424F"/>
                </a:solidFill>
              </a:rPr>
              <a:t>:</a:t>
            </a:r>
            <a:r>
              <a:rPr lang="en-IN" sz="2400" dirty="0"/>
              <a:t> what ever values we store in collections(1d,2d) all will be treated as objects, so collections stores objects only</a:t>
            </a:r>
          </a:p>
          <a:p>
            <a:endParaRPr lang="en-IN" sz="24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3581400" cy="457200"/>
          </a:xfrm>
          <a:solidFill>
            <a:srgbClr val="F8424F"/>
          </a:solidFill>
        </p:spPr>
        <p:txBody>
          <a:bodyPr>
            <a:noAutofit/>
          </a:bodyPr>
          <a:lstStyle/>
          <a:p>
            <a:pPr algn="l"/>
            <a:r>
              <a:rPr lang="en-IN" sz="3200" dirty="0" smtClean="0">
                <a:solidFill>
                  <a:schemeClr val="bg1"/>
                </a:solidFill>
              </a:rPr>
              <a:t>Types of  Collections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7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8006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As </a:t>
            </a:r>
            <a:r>
              <a:rPr lang="en-IN" sz="2400" dirty="0"/>
              <a:t>we know that 1d collections stores the data in the form of </a:t>
            </a:r>
            <a:r>
              <a:rPr lang="en-IN" sz="2400" dirty="0" err="1"/>
              <a:t>vlaues</a:t>
            </a:r>
            <a:r>
              <a:rPr lang="en-IN" sz="2400" dirty="0"/>
              <a:t> only, so in 1d there are some classes and interfaces</a:t>
            </a:r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4495800" cy="457200"/>
          </a:xfrm>
          <a:solidFill>
            <a:srgbClr val="F8424F"/>
          </a:solidFill>
        </p:spPr>
        <p:txBody>
          <a:bodyPr>
            <a:noAutofit/>
          </a:bodyPr>
          <a:lstStyle/>
          <a:p>
            <a:pPr algn="l"/>
            <a:r>
              <a:rPr lang="en-IN" sz="3200" dirty="0">
                <a:solidFill>
                  <a:schemeClr val="bg1"/>
                </a:solidFill>
              </a:rPr>
              <a:t>1d Collections </a:t>
            </a:r>
            <a:r>
              <a:rPr lang="en-IN" sz="3200" dirty="0" smtClean="0">
                <a:solidFill>
                  <a:schemeClr val="bg1"/>
                </a:solidFill>
              </a:rPr>
              <a:t>framework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7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4495800" cy="457200"/>
          </a:xfrm>
          <a:solidFill>
            <a:srgbClr val="F8424F"/>
          </a:solidFill>
        </p:spPr>
        <p:txBody>
          <a:bodyPr>
            <a:noAutofit/>
          </a:bodyPr>
          <a:lstStyle/>
          <a:p>
            <a:pPr algn="l"/>
            <a:r>
              <a:rPr lang="en-IN" sz="3200" dirty="0">
                <a:solidFill>
                  <a:schemeClr val="bg1"/>
                </a:solidFill>
              </a:rPr>
              <a:t>1d Collections </a:t>
            </a:r>
            <a:r>
              <a:rPr lang="en-IN" sz="3200" dirty="0" smtClean="0">
                <a:solidFill>
                  <a:schemeClr val="bg1"/>
                </a:solidFill>
              </a:rPr>
              <a:t>framework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4" name="Picture 2" descr="hierarchy of collection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4676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46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545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Collection </a:t>
            </a:r>
            <a:r>
              <a:rPr lang="en-IN" sz="2400" dirty="0"/>
              <a:t>is an super interface for all 1d collections</a:t>
            </a:r>
          </a:p>
          <a:p>
            <a:r>
              <a:rPr lang="en-IN" sz="2400" dirty="0"/>
              <a:t>W</a:t>
            </a:r>
            <a:r>
              <a:rPr lang="en-IN" sz="2400" dirty="0" smtClean="0"/>
              <a:t>e </a:t>
            </a:r>
            <a:r>
              <a:rPr lang="en-IN" sz="2400" dirty="0"/>
              <a:t>can insert element at the end position</a:t>
            </a:r>
          </a:p>
          <a:p>
            <a:r>
              <a:rPr lang="en-IN" sz="2400" dirty="0"/>
              <a:t>W</a:t>
            </a:r>
            <a:r>
              <a:rPr lang="en-IN" sz="2400" dirty="0" smtClean="0"/>
              <a:t>e </a:t>
            </a:r>
            <a:r>
              <a:rPr lang="en-IN" sz="2400" dirty="0"/>
              <a:t>can </a:t>
            </a:r>
            <a:r>
              <a:rPr lang="en-IN" sz="2400" dirty="0" smtClean="0"/>
              <a:t>retrieve </a:t>
            </a:r>
            <a:r>
              <a:rPr lang="en-IN" sz="2400" dirty="0"/>
              <a:t>all elements only in </a:t>
            </a:r>
            <a:r>
              <a:rPr lang="en-IN" sz="2400" dirty="0" smtClean="0"/>
              <a:t>forward </a:t>
            </a:r>
            <a:r>
              <a:rPr lang="en-IN" sz="2400" dirty="0"/>
              <a:t>direction</a:t>
            </a:r>
          </a:p>
          <a:p>
            <a:r>
              <a:rPr lang="en-IN" sz="2400" dirty="0"/>
              <a:t>W</a:t>
            </a:r>
            <a:r>
              <a:rPr lang="en-IN" sz="2400" dirty="0" smtClean="0"/>
              <a:t>e </a:t>
            </a:r>
            <a:r>
              <a:rPr lang="en-IN" sz="2400" dirty="0"/>
              <a:t>can not </a:t>
            </a:r>
            <a:r>
              <a:rPr lang="en-IN" sz="2400" dirty="0" smtClean="0"/>
              <a:t>retrieve </a:t>
            </a:r>
            <a:r>
              <a:rPr lang="en-IN" sz="2400" dirty="0"/>
              <a:t>single element</a:t>
            </a:r>
          </a:p>
          <a:p>
            <a:r>
              <a:rPr lang="en-IN" sz="2400" dirty="0"/>
              <a:t>I</a:t>
            </a:r>
            <a:r>
              <a:rPr lang="en-IN" sz="2400" dirty="0" smtClean="0"/>
              <a:t>t </a:t>
            </a:r>
            <a:r>
              <a:rPr lang="en-IN" sz="2400" dirty="0"/>
              <a:t>allows duplicates</a:t>
            </a:r>
          </a:p>
          <a:p>
            <a:endParaRPr lang="en-IN" sz="24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3276600" cy="457200"/>
          </a:xfrm>
          <a:solidFill>
            <a:srgbClr val="F8424F"/>
          </a:solidFill>
        </p:spPr>
        <p:txBody>
          <a:bodyPr>
            <a:noAutofit/>
          </a:bodyPr>
          <a:lstStyle/>
          <a:p>
            <a:pPr algn="l"/>
            <a:r>
              <a:rPr lang="en-IN" sz="3200" dirty="0" err="1">
                <a:solidFill>
                  <a:schemeClr val="bg1"/>
                </a:solidFill>
              </a:rPr>
              <a:t>java.util.Collection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603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861</Words>
  <Application>Microsoft Office PowerPoint</Application>
  <PresentationFormat>On-screen Show (4:3)</PresentationFormat>
  <Paragraphs>178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Collections in Java</vt:lpstr>
      <vt:lpstr>PowerPoint Presentation</vt:lpstr>
      <vt:lpstr>What are Collections?</vt:lpstr>
      <vt:lpstr>Advantages of  Collections</vt:lpstr>
      <vt:lpstr>Disadvantages of  Arrays</vt:lpstr>
      <vt:lpstr>Types of  Collections</vt:lpstr>
      <vt:lpstr>1d Collections framework</vt:lpstr>
      <vt:lpstr>1d Collections framework</vt:lpstr>
      <vt:lpstr>java.util.Collection</vt:lpstr>
      <vt:lpstr>Methods in Collection</vt:lpstr>
      <vt:lpstr>Methods in Collection</vt:lpstr>
      <vt:lpstr>Methods in Collection</vt:lpstr>
      <vt:lpstr>java.util.List</vt:lpstr>
      <vt:lpstr>Methods in List</vt:lpstr>
      <vt:lpstr>Methods in List</vt:lpstr>
      <vt:lpstr>java.util.ArrayList, LinkedList &amp; Set</vt:lpstr>
      <vt:lpstr>java.util.SortedSet</vt:lpstr>
      <vt:lpstr>2d Collection Framework</vt:lpstr>
      <vt:lpstr>Java.util.map</vt:lpstr>
      <vt:lpstr>Java.util.map</vt:lpstr>
      <vt:lpstr>Java.util.map</vt:lpstr>
      <vt:lpstr>Java.util.map</vt:lpstr>
      <vt:lpstr>You have completed Collections in Java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 Durgasi</dc:creator>
  <cp:lastModifiedBy>srikanth</cp:lastModifiedBy>
  <cp:revision>61</cp:revision>
  <dcterms:created xsi:type="dcterms:W3CDTF">2006-08-16T00:00:00Z</dcterms:created>
  <dcterms:modified xsi:type="dcterms:W3CDTF">2016-07-02T03:03:37Z</dcterms:modified>
</cp:coreProperties>
</file>