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8" r:id="rId11"/>
    <p:sldId id="266" r:id="rId12"/>
    <p:sldId id="267" r:id="rId13"/>
    <p:sldId id="269" r:id="rId14"/>
    <p:sldId id="270" r:id="rId15"/>
    <p:sldId id="271" r:id="rId16"/>
    <p:sldId id="282"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6B2D-A881-435E-95DE-FDB7B6422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866573-8191-4CA1-978B-8A3C6C281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A7AE0B-46EE-491C-862F-0D8CFB81340C}"/>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1025FF08-32CB-411B-AFAF-41B4CD965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49F57-5E4C-487F-AF73-6DAED1A2541A}"/>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415107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A4BD-0545-4679-BCBA-E059CE0732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9C86F-620B-4A77-9B33-6ED652859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8255E-59A6-4627-A333-9973E746260F}"/>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7D8DF4E8-CDEB-4774-B6EA-75B816152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7F9B0-DAD1-4E11-B19F-11377E6A3EBE}"/>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277971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485C5-10C4-4F4A-9BCC-42EC8FBB19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DB4F1-2BDE-4F50-BED5-E0B587E9F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7D00F-9F01-4EE4-977D-CF4D553EA8C3}"/>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66575556-847B-4EC9-913F-A45526BB4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32048-D9B8-45EF-91F4-CE6105457D33}"/>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157276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012E-E57A-4BA9-A258-1CD392C72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988720-6484-45E8-8D40-69C957F44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DFA0C-B661-4B66-9E44-AEC1D74276C3}"/>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0BEF7E9B-02AB-437C-AA1D-27889A72A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89F6A-823F-49B6-851D-0697E1159E7B}"/>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7854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3D8F-64FB-4C72-A4DC-4D67FB5FE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D1CFAA-A221-45B1-BE47-DCABCCF75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118DC-250B-4BE8-96D5-0569E9759D0C}"/>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1BE4C19D-D0BD-4F1A-96B5-10FF3B397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CB5A4-C178-42C2-82E6-D4F028854567}"/>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14956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A098-922F-4E73-BD71-6CB8ABF648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8DDE52-51C5-401B-AE96-069D6EE2D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625035-EE0E-4AC2-8CBB-D53BC18A8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DED8FC-F825-4C93-97AB-C79333935FE3}"/>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6" name="Footer Placeholder 5">
            <a:extLst>
              <a:ext uri="{FF2B5EF4-FFF2-40B4-BE49-F238E27FC236}">
                <a16:creationId xmlns:a16="http://schemas.microsoft.com/office/drawing/2014/main" id="{BF6DD4D6-5729-44DD-B304-29A5AE7B0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00FFDF-5E93-4142-B9EB-28A44D76F5BC}"/>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230238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6D02-7037-46D2-B50B-22DA5DC55E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70787A-24C4-445D-B840-B1CC6EDC5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3C08F-8642-499A-AC41-07243698B2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C60988-9627-43D7-AAAD-32EC94DD5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B2E06-F708-4E50-A8A2-B242EFD3F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2879BD-8E2D-4EB9-96AD-332F0ADCBD1E}"/>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8" name="Footer Placeholder 7">
            <a:extLst>
              <a:ext uri="{FF2B5EF4-FFF2-40B4-BE49-F238E27FC236}">
                <a16:creationId xmlns:a16="http://schemas.microsoft.com/office/drawing/2014/main" id="{4B2555FC-75E1-4C0C-A1FB-3CB410CBE9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01B58C-5D03-47B9-9501-A04D162E8BC5}"/>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52943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3EBB-5BFE-4993-A703-1CAC48201D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F9DF98-FD0C-4155-B555-25767308F013}"/>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4" name="Footer Placeholder 3">
            <a:extLst>
              <a:ext uri="{FF2B5EF4-FFF2-40B4-BE49-F238E27FC236}">
                <a16:creationId xmlns:a16="http://schemas.microsoft.com/office/drawing/2014/main" id="{A436FE1B-1AA3-42A2-BE5F-092EDF093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4E98B9-0952-4A90-9DDA-4FF73C0709F8}"/>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41853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E85DC-93BE-459F-A1D7-13A8F1D41797}"/>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3" name="Footer Placeholder 2">
            <a:extLst>
              <a:ext uri="{FF2B5EF4-FFF2-40B4-BE49-F238E27FC236}">
                <a16:creationId xmlns:a16="http://schemas.microsoft.com/office/drawing/2014/main" id="{E4B04935-FA9A-454D-95F7-88B1DB43D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054D0E-0AFE-4663-B088-FD545F8C0768}"/>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32301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76ED-E5CC-489A-BEF1-C29419777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FD4FD0-574A-458D-B79D-BBA27C962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89186F-D970-4268-A3C9-B35933867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B545E-9EFA-466A-8A63-C31E4F181971}"/>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6" name="Footer Placeholder 5">
            <a:extLst>
              <a:ext uri="{FF2B5EF4-FFF2-40B4-BE49-F238E27FC236}">
                <a16:creationId xmlns:a16="http://schemas.microsoft.com/office/drawing/2014/main" id="{F057837E-3B3E-4913-BC84-3A28FE3D6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58E687-5247-4D25-ADFD-6EB07153657C}"/>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120820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FD7B-20C9-4D8B-B274-B1B4B5A13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6BF68-6111-484C-BF92-DC9D1F7B0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8D6125-2C77-4A79-9DD4-DECD8036C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C85F0-AD0B-40A3-8D47-AC36EA7EC112}"/>
              </a:ext>
            </a:extLst>
          </p:cNvPr>
          <p:cNvSpPr>
            <a:spLocks noGrp="1"/>
          </p:cNvSpPr>
          <p:nvPr>
            <p:ph type="dt" sz="half" idx="10"/>
          </p:nvPr>
        </p:nvSpPr>
        <p:spPr/>
        <p:txBody>
          <a:bodyPr/>
          <a:lstStyle/>
          <a:p>
            <a:fld id="{40EAA645-AA1C-4840-B5FB-24E767ADF15E}" type="datetimeFigureOut">
              <a:rPr lang="en-IN" smtClean="0"/>
              <a:t>01-05-2025</a:t>
            </a:fld>
            <a:endParaRPr lang="en-IN"/>
          </a:p>
        </p:txBody>
      </p:sp>
      <p:sp>
        <p:nvSpPr>
          <p:cNvPr id="6" name="Footer Placeholder 5">
            <a:extLst>
              <a:ext uri="{FF2B5EF4-FFF2-40B4-BE49-F238E27FC236}">
                <a16:creationId xmlns:a16="http://schemas.microsoft.com/office/drawing/2014/main" id="{5D407DC4-954D-4B43-8FB4-DF658C22A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FAC2D-B4EF-4EC9-B0D7-A1EC696FACF9}"/>
              </a:ext>
            </a:extLst>
          </p:cNvPr>
          <p:cNvSpPr>
            <a:spLocks noGrp="1"/>
          </p:cNvSpPr>
          <p:nvPr>
            <p:ph type="sldNum" sz="quarter" idx="12"/>
          </p:nvPr>
        </p:nvSpPr>
        <p:spPr/>
        <p:txBody>
          <a:bodyPr/>
          <a:lstStyle/>
          <a:p>
            <a:fld id="{DA6BECDE-CD18-473B-8F55-9335463E9839}" type="slidenum">
              <a:rPr lang="en-IN" smtClean="0"/>
              <a:t>‹#›</a:t>
            </a:fld>
            <a:endParaRPr lang="en-IN"/>
          </a:p>
        </p:txBody>
      </p:sp>
    </p:spTree>
    <p:extLst>
      <p:ext uri="{BB962C8B-B14F-4D97-AF65-F5344CB8AC3E}">
        <p14:creationId xmlns:p14="http://schemas.microsoft.com/office/powerpoint/2010/main" val="256359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1E3D9-A4D5-4349-80E5-F9D4E32F3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F709D-92E3-43DF-BF5C-9F500DF92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49022-BF6B-422D-9A78-62761754A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AA645-AA1C-4840-B5FB-24E767ADF15E}" type="datetimeFigureOut">
              <a:rPr lang="en-IN" smtClean="0"/>
              <a:t>01-05-2025</a:t>
            </a:fld>
            <a:endParaRPr lang="en-IN"/>
          </a:p>
        </p:txBody>
      </p:sp>
      <p:sp>
        <p:nvSpPr>
          <p:cNvPr id="5" name="Footer Placeholder 4">
            <a:extLst>
              <a:ext uri="{FF2B5EF4-FFF2-40B4-BE49-F238E27FC236}">
                <a16:creationId xmlns:a16="http://schemas.microsoft.com/office/drawing/2014/main" id="{8197EF10-B47F-425B-B3E3-8E6CBC75C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1047B5-4E69-4B4B-97FA-2416B4C05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BECDE-CD18-473B-8F55-9335463E9839}" type="slidenum">
              <a:rPr lang="en-IN" smtClean="0"/>
              <a:t>‹#›</a:t>
            </a:fld>
            <a:endParaRPr lang="en-IN"/>
          </a:p>
        </p:txBody>
      </p:sp>
    </p:spTree>
    <p:extLst>
      <p:ext uri="{BB962C8B-B14F-4D97-AF65-F5344CB8AC3E}">
        <p14:creationId xmlns:p14="http://schemas.microsoft.com/office/powerpoint/2010/main" val="1161055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44EB-8295-4F6B-BC31-F48497374A65}"/>
              </a:ext>
            </a:extLst>
          </p:cNvPr>
          <p:cNvSpPr>
            <a:spLocks noGrp="1"/>
          </p:cNvSpPr>
          <p:nvPr>
            <p:ph type="ctrTitle"/>
          </p:nvPr>
        </p:nvSpPr>
        <p:spPr/>
        <p:txBody>
          <a:bodyPr/>
          <a:lstStyle/>
          <a:p>
            <a:r>
              <a:rPr lang="en-US" dirty="0"/>
              <a:t>AUTONOMOUS VEHICLE</a:t>
            </a:r>
            <a:endParaRPr lang="en-IN" dirty="0"/>
          </a:p>
        </p:txBody>
      </p:sp>
      <p:sp>
        <p:nvSpPr>
          <p:cNvPr id="3" name="Subtitle 2">
            <a:extLst>
              <a:ext uri="{FF2B5EF4-FFF2-40B4-BE49-F238E27FC236}">
                <a16:creationId xmlns:a16="http://schemas.microsoft.com/office/drawing/2014/main" id="{97059735-253C-494A-AD98-584DA4CDA80A}"/>
              </a:ext>
            </a:extLst>
          </p:cNvPr>
          <p:cNvSpPr>
            <a:spLocks noGrp="1"/>
          </p:cNvSpPr>
          <p:nvPr>
            <p:ph type="subTitle" idx="1"/>
          </p:nvPr>
        </p:nvSpPr>
        <p:spPr/>
        <p:txBody>
          <a:bodyPr/>
          <a:lstStyle/>
          <a:p>
            <a:r>
              <a:rPr lang="en-US" dirty="0"/>
              <a:t>Semi &amp; Self Driving</a:t>
            </a:r>
            <a:endParaRPr lang="en-IN" dirty="0"/>
          </a:p>
        </p:txBody>
      </p:sp>
    </p:spTree>
    <p:extLst>
      <p:ext uri="{BB962C8B-B14F-4D97-AF65-F5344CB8AC3E}">
        <p14:creationId xmlns:p14="http://schemas.microsoft.com/office/powerpoint/2010/main" val="107309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8562-0C8A-4EAF-9B91-CD6187A8E999}"/>
              </a:ext>
            </a:extLst>
          </p:cNvPr>
          <p:cNvSpPr>
            <a:spLocks noGrp="1"/>
          </p:cNvSpPr>
          <p:nvPr>
            <p:ph type="title"/>
          </p:nvPr>
        </p:nvSpPr>
        <p:spPr/>
        <p:txBody>
          <a:bodyPr/>
          <a:lstStyle/>
          <a:p>
            <a:r>
              <a:rPr lang="en-US" dirty="0"/>
              <a:t>Tesla’s Autopilot</a:t>
            </a:r>
          </a:p>
        </p:txBody>
      </p:sp>
      <p:sp>
        <p:nvSpPr>
          <p:cNvPr id="3" name="Content Placeholder 2">
            <a:extLst>
              <a:ext uri="{FF2B5EF4-FFF2-40B4-BE49-F238E27FC236}">
                <a16:creationId xmlns:a16="http://schemas.microsoft.com/office/drawing/2014/main" id="{CD45E656-9174-4BC4-8A9D-E003E27FC58D}"/>
              </a:ext>
            </a:extLst>
          </p:cNvPr>
          <p:cNvSpPr>
            <a:spLocks noGrp="1"/>
          </p:cNvSpPr>
          <p:nvPr>
            <p:ph idx="1"/>
          </p:nvPr>
        </p:nvSpPr>
        <p:spPr/>
        <p:txBody>
          <a:bodyPr/>
          <a:lstStyle/>
          <a:p>
            <a:r>
              <a:rPr lang="en-US" dirty="0"/>
              <a:t>Tesla's Autopilot system currently uses 8 cameras, 12 ultrasonic sensors, and forward radar to read lane lines and detect nearby cars.</a:t>
            </a:r>
          </a:p>
          <a:p>
            <a:endParaRPr lang="en-US" dirty="0"/>
          </a:p>
        </p:txBody>
      </p:sp>
      <p:pic>
        <p:nvPicPr>
          <p:cNvPr id="5" name="Picture 4" descr="Chart, radar chart&#10;&#10;Description automatically generated">
            <a:extLst>
              <a:ext uri="{FF2B5EF4-FFF2-40B4-BE49-F238E27FC236}">
                <a16:creationId xmlns:a16="http://schemas.microsoft.com/office/drawing/2014/main" id="{BE02B055-D766-461E-BEDF-798D3FF15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741" y="2654710"/>
            <a:ext cx="5948517" cy="3657190"/>
          </a:xfrm>
          <a:prstGeom prst="rect">
            <a:avLst/>
          </a:prstGeom>
        </p:spPr>
      </p:pic>
    </p:spTree>
    <p:extLst>
      <p:ext uri="{BB962C8B-B14F-4D97-AF65-F5344CB8AC3E}">
        <p14:creationId xmlns:p14="http://schemas.microsoft.com/office/powerpoint/2010/main" val="426987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2748-5779-4C66-B1EF-895976B3AA8A}"/>
              </a:ext>
            </a:extLst>
          </p:cNvPr>
          <p:cNvSpPr>
            <a:spLocks noGrp="1"/>
          </p:cNvSpPr>
          <p:nvPr>
            <p:ph type="title"/>
          </p:nvPr>
        </p:nvSpPr>
        <p:spPr/>
        <p:txBody>
          <a:bodyPr/>
          <a:lstStyle/>
          <a:p>
            <a:r>
              <a:rPr lang="en-US" dirty="0"/>
              <a:t>Tesla’s AI</a:t>
            </a:r>
            <a:endParaRPr lang="en-IN" dirty="0"/>
          </a:p>
        </p:txBody>
      </p:sp>
      <p:sp>
        <p:nvSpPr>
          <p:cNvPr id="3" name="Content Placeholder 2">
            <a:extLst>
              <a:ext uri="{FF2B5EF4-FFF2-40B4-BE49-F238E27FC236}">
                <a16:creationId xmlns:a16="http://schemas.microsoft.com/office/drawing/2014/main" id="{42DC7D99-48C5-4BCF-90AB-E54AC764C7E4}"/>
              </a:ext>
            </a:extLst>
          </p:cNvPr>
          <p:cNvSpPr>
            <a:spLocks noGrp="1"/>
          </p:cNvSpPr>
          <p:nvPr>
            <p:ph idx="1"/>
          </p:nvPr>
        </p:nvSpPr>
        <p:spPr/>
        <p:txBody>
          <a:bodyPr>
            <a:normAutofit fontScale="92500" lnSpcReduction="20000"/>
          </a:bodyPr>
          <a:lstStyle/>
          <a:p>
            <a:pPr marL="0" indent="0">
              <a:buNone/>
            </a:pPr>
            <a:r>
              <a:rPr lang="en-US" dirty="0"/>
              <a:t>Ai follows these steps:</a:t>
            </a:r>
          </a:p>
          <a:p>
            <a:r>
              <a:rPr lang="en-IN" dirty="0"/>
              <a:t>Data Compression – for ease of processing </a:t>
            </a:r>
          </a:p>
          <a:p>
            <a:r>
              <a:rPr lang="en-IN" dirty="0"/>
              <a:t>Rectification Model – calibrates &amp; process the data</a:t>
            </a:r>
          </a:p>
          <a:p>
            <a:r>
              <a:rPr lang="en-IN" dirty="0" err="1"/>
              <a:t>Regnet</a:t>
            </a:r>
            <a:r>
              <a:rPr lang="en-IN" dirty="0"/>
              <a:t> (optimised CNN) – looking overall image while focusing specific objects</a:t>
            </a:r>
          </a:p>
          <a:p>
            <a:r>
              <a:rPr lang="en-IN" dirty="0" err="1"/>
              <a:t>BiFPN</a:t>
            </a:r>
            <a:r>
              <a:rPr lang="en-IN" dirty="0"/>
              <a:t> – extracts everything &amp; merges to send into next step </a:t>
            </a:r>
          </a:p>
          <a:p>
            <a:r>
              <a:rPr lang="en-IN" dirty="0"/>
              <a:t>Transformer –fuses data into 3d representation called “vector space” </a:t>
            </a:r>
          </a:p>
          <a:p>
            <a:r>
              <a:rPr lang="en-IN" dirty="0"/>
              <a:t>Feature Queue – takes few frames and save in cache</a:t>
            </a:r>
          </a:p>
          <a:p>
            <a:r>
              <a:rPr lang="en-IN" dirty="0"/>
              <a:t>Kinematics Module – to calculate equations, distance, orientation, etc.</a:t>
            </a:r>
          </a:p>
          <a:p>
            <a:r>
              <a:rPr lang="en-IN" dirty="0"/>
              <a:t>Video Module (RNN) –  uses past &amp; present inputs to predict</a:t>
            </a:r>
          </a:p>
          <a:p>
            <a:r>
              <a:rPr lang="en-IN" dirty="0"/>
              <a:t>Trunk – all the decisions are sent back to driving system</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7009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8C0-5E2C-4BC8-B770-2775B1FF754F}"/>
              </a:ext>
            </a:extLst>
          </p:cNvPr>
          <p:cNvSpPr>
            <a:spLocks noGrp="1"/>
          </p:cNvSpPr>
          <p:nvPr>
            <p:ph type="title"/>
          </p:nvPr>
        </p:nvSpPr>
        <p:spPr/>
        <p:txBody>
          <a:bodyPr/>
          <a:lstStyle/>
          <a:p>
            <a:r>
              <a:rPr lang="en-US" dirty="0"/>
              <a:t>Input &amp; Compression</a:t>
            </a:r>
          </a:p>
        </p:txBody>
      </p:sp>
      <p:pic>
        <p:nvPicPr>
          <p:cNvPr id="9" name="Content Placeholder 8" descr="Graphical user interface&#10;&#10;Description automatically generated">
            <a:extLst>
              <a:ext uri="{FF2B5EF4-FFF2-40B4-BE49-F238E27FC236}">
                <a16:creationId xmlns:a16="http://schemas.microsoft.com/office/drawing/2014/main" id="{C6C4D68B-8A05-497A-ABEE-DC50BD0A1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040" y="1442720"/>
            <a:ext cx="8757920" cy="5313680"/>
          </a:xfrm>
        </p:spPr>
      </p:pic>
    </p:spTree>
    <p:extLst>
      <p:ext uri="{BB962C8B-B14F-4D97-AF65-F5344CB8AC3E}">
        <p14:creationId xmlns:p14="http://schemas.microsoft.com/office/powerpoint/2010/main" val="218563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256B-7EBF-41F5-B040-960E38998333}"/>
              </a:ext>
            </a:extLst>
          </p:cNvPr>
          <p:cNvSpPr>
            <a:spLocks noGrp="1"/>
          </p:cNvSpPr>
          <p:nvPr>
            <p:ph type="title"/>
          </p:nvPr>
        </p:nvSpPr>
        <p:spPr/>
        <p:txBody>
          <a:bodyPr/>
          <a:lstStyle/>
          <a:p>
            <a:r>
              <a:rPr lang="en-US" dirty="0"/>
              <a:t>Rectification</a:t>
            </a:r>
          </a:p>
        </p:txBody>
      </p:sp>
      <p:pic>
        <p:nvPicPr>
          <p:cNvPr id="5" name="Content Placeholder 4">
            <a:extLst>
              <a:ext uri="{FF2B5EF4-FFF2-40B4-BE49-F238E27FC236}">
                <a16:creationId xmlns:a16="http://schemas.microsoft.com/office/drawing/2014/main" id="{EB006C12-46DD-4D8E-B5E5-B812A819D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360" y="1412240"/>
            <a:ext cx="8971279" cy="5222240"/>
          </a:xfrm>
        </p:spPr>
      </p:pic>
    </p:spTree>
    <p:extLst>
      <p:ext uri="{BB962C8B-B14F-4D97-AF65-F5344CB8AC3E}">
        <p14:creationId xmlns:p14="http://schemas.microsoft.com/office/powerpoint/2010/main" val="312622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7EE8-949F-4FAA-9207-C757429F305E}"/>
              </a:ext>
            </a:extLst>
          </p:cNvPr>
          <p:cNvSpPr>
            <a:spLocks noGrp="1"/>
          </p:cNvSpPr>
          <p:nvPr>
            <p:ph type="title"/>
          </p:nvPr>
        </p:nvSpPr>
        <p:spPr/>
        <p:txBody>
          <a:bodyPr/>
          <a:lstStyle/>
          <a:p>
            <a:r>
              <a:rPr lang="en-US" dirty="0" err="1"/>
              <a:t>Regnet</a:t>
            </a:r>
            <a:r>
              <a:rPr lang="en-US" dirty="0"/>
              <a:t> </a:t>
            </a:r>
            <a:r>
              <a:rPr lang="en-US" sz="2400" dirty="0"/>
              <a:t>(Residual NN for extraction &amp; CNN for label the data)</a:t>
            </a:r>
          </a:p>
        </p:txBody>
      </p:sp>
      <p:pic>
        <p:nvPicPr>
          <p:cNvPr id="5" name="Content Placeholder 4" descr="Table&#10;&#10;Description automatically generated with medium confidence">
            <a:extLst>
              <a:ext uri="{FF2B5EF4-FFF2-40B4-BE49-F238E27FC236}">
                <a16:creationId xmlns:a16="http://schemas.microsoft.com/office/drawing/2014/main" id="{8DD2E1F3-D682-452A-BE6A-E7C15C533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280" y="1442720"/>
            <a:ext cx="9672319" cy="5262879"/>
          </a:xfrm>
        </p:spPr>
      </p:pic>
    </p:spTree>
    <p:extLst>
      <p:ext uri="{BB962C8B-B14F-4D97-AF65-F5344CB8AC3E}">
        <p14:creationId xmlns:p14="http://schemas.microsoft.com/office/powerpoint/2010/main" val="18121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28DF-39AC-4CEC-971C-4EF8F2C9BBA2}"/>
              </a:ext>
            </a:extLst>
          </p:cNvPr>
          <p:cNvSpPr>
            <a:spLocks noGrp="1"/>
          </p:cNvSpPr>
          <p:nvPr>
            <p:ph type="title"/>
          </p:nvPr>
        </p:nvSpPr>
        <p:spPr/>
        <p:txBody>
          <a:bodyPr/>
          <a:lstStyle/>
          <a:p>
            <a:r>
              <a:rPr lang="en-US" dirty="0" err="1"/>
              <a:t>BiFPN</a:t>
            </a:r>
            <a:r>
              <a:rPr lang="en-US" sz="3200" dirty="0"/>
              <a:t>(Weighted Bi-directional Feature Pyramid Network)</a:t>
            </a:r>
          </a:p>
        </p:txBody>
      </p:sp>
      <p:pic>
        <p:nvPicPr>
          <p:cNvPr id="5" name="Content Placeholder 4" descr="Graphical user interface&#10;&#10;Description automatically generated">
            <a:extLst>
              <a:ext uri="{FF2B5EF4-FFF2-40B4-BE49-F238E27FC236}">
                <a16:creationId xmlns:a16="http://schemas.microsoft.com/office/drawing/2014/main" id="{C0544F73-0EDC-45FD-A1CA-85C6A8A45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480" y="1412240"/>
            <a:ext cx="9591040" cy="5303520"/>
          </a:xfrm>
        </p:spPr>
      </p:pic>
    </p:spTree>
    <p:extLst>
      <p:ext uri="{BB962C8B-B14F-4D97-AF65-F5344CB8AC3E}">
        <p14:creationId xmlns:p14="http://schemas.microsoft.com/office/powerpoint/2010/main" val="10149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25C9-6E2C-4DF9-8FFF-432B9A4D27F9}"/>
              </a:ext>
            </a:extLst>
          </p:cNvPr>
          <p:cNvSpPr>
            <a:spLocks noGrp="1"/>
          </p:cNvSpPr>
          <p:nvPr>
            <p:ph type="title"/>
          </p:nvPr>
        </p:nvSpPr>
        <p:spPr/>
        <p:txBody>
          <a:bodyPr/>
          <a:lstStyle/>
          <a:p>
            <a:r>
              <a:rPr lang="en-US" dirty="0"/>
              <a:t>Output from </a:t>
            </a:r>
            <a:r>
              <a:rPr lang="en-US" dirty="0" err="1"/>
              <a:t>BiFPN</a:t>
            </a:r>
            <a:endParaRPr lang="en-US" dirty="0"/>
          </a:p>
        </p:txBody>
      </p:sp>
      <p:pic>
        <p:nvPicPr>
          <p:cNvPr id="5" name="Content Placeholder 4" descr="A picture containing text, scene, way, road&#10;&#10;Description automatically generated">
            <a:extLst>
              <a:ext uri="{FF2B5EF4-FFF2-40B4-BE49-F238E27FC236}">
                <a16:creationId xmlns:a16="http://schemas.microsoft.com/office/drawing/2014/main" id="{3EA10080-9B4B-45C8-9E91-D72215E66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960" y="1432560"/>
            <a:ext cx="9022080" cy="5323839"/>
          </a:xfrm>
        </p:spPr>
      </p:pic>
    </p:spTree>
    <p:extLst>
      <p:ext uri="{BB962C8B-B14F-4D97-AF65-F5344CB8AC3E}">
        <p14:creationId xmlns:p14="http://schemas.microsoft.com/office/powerpoint/2010/main" val="426487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6BE0-63C1-4DD1-8BEB-846AE4CE4E26}"/>
              </a:ext>
            </a:extLst>
          </p:cNvPr>
          <p:cNvSpPr>
            <a:spLocks noGrp="1"/>
          </p:cNvSpPr>
          <p:nvPr>
            <p:ph type="title"/>
          </p:nvPr>
        </p:nvSpPr>
        <p:spPr/>
        <p:txBody>
          <a:bodyPr/>
          <a:lstStyle/>
          <a:p>
            <a:r>
              <a:rPr lang="en-US" dirty="0"/>
              <a:t>Transformer </a:t>
            </a:r>
            <a:r>
              <a:rPr lang="en-US" sz="3200" dirty="0"/>
              <a:t>(information into 3D Vector Space)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7D2476D-6BBE-4B94-86FF-9CA982294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60" y="1381760"/>
            <a:ext cx="9530080" cy="5293360"/>
          </a:xfrm>
        </p:spPr>
      </p:pic>
    </p:spTree>
    <p:extLst>
      <p:ext uri="{BB962C8B-B14F-4D97-AF65-F5344CB8AC3E}">
        <p14:creationId xmlns:p14="http://schemas.microsoft.com/office/powerpoint/2010/main" val="36783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C640-DACE-417D-8032-48DF9B40299F}"/>
              </a:ext>
            </a:extLst>
          </p:cNvPr>
          <p:cNvSpPr>
            <a:spLocks noGrp="1"/>
          </p:cNvSpPr>
          <p:nvPr>
            <p:ph type="title"/>
          </p:nvPr>
        </p:nvSpPr>
        <p:spPr/>
        <p:txBody>
          <a:bodyPr/>
          <a:lstStyle/>
          <a:p>
            <a:r>
              <a:rPr lang="en-US" dirty="0"/>
              <a:t>Output from Transformer</a:t>
            </a:r>
          </a:p>
        </p:txBody>
      </p:sp>
      <p:pic>
        <p:nvPicPr>
          <p:cNvPr id="5" name="Content Placeholder 4" descr="Graphical user interface&#10;&#10;Description automatically generated">
            <a:extLst>
              <a:ext uri="{FF2B5EF4-FFF2-40B4-BE49-F238E27FC236}">
                <a16:creationId xmlns:a16="http://schemas.microsoft.com/office/drawing/2014/main" id="{516DAE38-6636-41A9-A52A-9138FE684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720" y="1503680"/>
            <a:ext cx="10068559" cy="5110479"/>
          </a:xfrm>
        </p:spPr>
      </p:pic>
    </p:spTree>
    <p:extLst>
      <p:ext uri="{BB962C8B-B14F-4D97-AF65-F5344CB8AC3E}">
        <p14:creationId xmlns:p14="http://schemas.microsoft.com/office/powerpoint/2010/main" val="17777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C29C-9E42-4598-9C43-0D6BF0C49B28}"/>
              </a:ext>
            </a:extLst>
          </p:cNvPr>
          <p:cNvSpPr>
            <a:spLocks noGrp="1"/>
          </p:cNvSpPr>
          <p:nvPr>
            <p:ph type="title"/>
          </p:nvPr>
        </p:nvSpPr>
        <p:spPr/>
        <p:txBody>
          <a:bodyPr/>
          <a:lstStyle/>
          <a:p>
            <a:r>
              <a:rPr lang="en-US" dirty="0"/>
              <a:t>Feature Queue</a:t>
            </a:r>
          </a:p>
        </p:txBody>
      </p:sp>
      <p:pic>
        <p:nvPicPr>
          <p:cNvPr id="5" name="Content Placeholder 4" descr="Graphical user interface, diagram&#10;&#10;Description automatically generated">
            <a:extLst>
              <a:ext uri="{FF2B5EF4-FFF2-40B4-BE49-F238E27FC236}">
                <a16:creationId xmlns:a16="http://schemas.microsoft.com/office/drawing/2014/main" id="{34C5C6BB-9E62-4782-94DC-3450028F8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720" y="1442720"/>
            <a:ext cx="4480560" cy="5293360"/>
          </a:xfrm>
        </p:spPr>
      </p:pic>
    </p:spTree>
    <p:extLst>
      <p:ext uri="{BB962C8B-B14F-4D97-AF65-F5344CB8AC3E}">
        <p14:creationId xmlns:p14="http://schemas.microsoft.com/office/powerpoint/2010/main" val="399128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83DF-A98E-45D4-906A-F9BB783624FA}"/>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26F15EB4-DB1F-4D1E-918C-E06952F11528}"/>
              </a:ext>
            </a:extLst>
          </p:cNvPr>
          <p:cNvSpPr>
            <a:spLocks noGrp="1"/>
          </p:cNvSpPr>
          <p:nvPr>
            <p:ph idx="1"/>
          </p:nvPr>
        </p:nvSpPr>
        <p:spPr/>
        <p:txBody>
          <a:bodyPr/>
          <a:lstStyle/>
          <a:p>
            <a:r>
              <a:rPr lang="en-US" b="0" i="0" dirty="0">
                <a:solidFill>
                  <a:srgbClr val="202122"/>
                </a:solidFill>
                <a:effectLst/>
                <a:latin typeface="Arial" panose="020B0604020202020204" pitchFamily="34" charset="0"/>
              </a:rPr>
              <a:t>self-driving car is "a computer-controlled car that drives itself.“</a:t>
            </a:r>
          </a:p>
          <a:p>
            <a:r>
              <a:rPr lang="en-US" dirty="0"/>
              <a:t>self-driving car is also known as an autonomous vehicle (AV), driverless car, or robotic car (</a:t>
            </a:r>
            <a:r>
              <a:rPr lang="en-US" dirty="0" err="1"/>
              <a:t>robo</a:t>
            </a:r>
            <a:r>
              <a:rPr lang="en-US" dirty="0"/>
              <a:t>-car)</a:t>
            </a:r>
          </a:p>
          <a:p>
            <a:r>
              <a:rPr lang="en-US" dirty="0"/>
              <a:t>AV’s combine a variety of sensors like radar, lidar, sonar, GPS, odometry and inertial measurement units to perceive their surroundings.</a:t>
            </a:r>
          </a:p>
          <a:p>
            <a:r>
              <a:rPr lang="en-US" dirty="0"/>
              <a:t>These self-driving can also applicable for Trucks, Trains and Buses, etc.</a:t>
            </a:r>
          </a:p>
          <a:p>
            <a:endParaRPr lang="en-US" dirty="0"/>
          </a:p>
          <a:p>
            <a:endParaRPr lang="en-US" dirty="0"/>
          </a:p>
          <a:p>
            <a:endParaRPr lang="en-US"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387390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36D4-0640-4D07-8541-FC780DD56DC8}"/>
              </a:ext>
            </a:extLst>
          </p:cNvPr>
          <p:cNvSpPr>
            <a:spLocks noGrp="1"/>
          </p:cNvSpPr>
          <p:nvPr>
            <p:ph type="title"/>
          </p:nvPr>
        </p:nvSpPr>
        <p:spPr/>
        <p:txBody>
          <a:bodyPr/>
          <a:lstStyle/>
          <a:p>
            <a:r>
              <a:rPr lang="en-US" dirty="0"/>
              <a:t>Kinematics </a:t>
            </a:r>
            <a:r>
              <a:rPr lang="en-US" sz="3200" dirty="0"/>
              <a:t>(improving accuracy of NN over Radar)</a:t>
            </a:r>
          </a:p>
        </p:txBody>
      </p:sp>
      <p:pic>
        <p:nvPicPr>
          <p:cNvPr id="5" name="Content Placeholder 4" descr="Chart&#10;&#10;Description automatically generated">
            <a:extLst>
              <a:ext uri="{FF2B5EF4-FFF2-40B4-BE49-F238E27FC236}">
                <a16:creationId xmlns:a16="http://schemas.microsoft.com/office/drawing/2014/main" id="{A65EBC30-AE63-4E02-87A6-37D3FBF08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0" y="1493520"/>
            <a:ext cx="8940799" cy="5110480"/>
          </a:xfrm>
        </p:spPr>
      </p:pic>
    </p:spTree>
    <p:extLst>
      <p:ext uri="{BB962C8B-B14F-4D97-AF65-F5344CB8AC3E}">
        <p14:creationId xmlns:p14="http://schemas.microsoft.com/office/powerpoint/2010/main" val="409007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CAC7-FB9E-477F-9BD5-22428B08FC90}"/>
              </a:ext>
            </a:extLst>
          </p:cNvPr>
          <p:cNvSpPr>
            <a:spLocks noGrp="1"/>
          </p:cNvSpPr>
          <p:nvPr>
            <p:ph type="title"/>
          </p:nvPr>
        </p:nvSpPr>
        <p:spPr/>
        <p:txBody>
          <a:bodyPr/>
          <a:lstStyle/>
          <a:p>
            <a:r>
              <a:rPr lang="en-US" dirty="0"/>
              <a:t>Video Module</a:t>
            </a:r>
          </a:p>
        </p:txBody>
      </p:sp>
      <p:pic>
        <p:nvPicPr>
          <p:cNvPr id="5" name="Content Placeholder 4" descr="Graphical user interface&#10;&#10;Description automatically generated">
            <a:extLst>
              <a:ext uri="{FF2B5EF4-FFF2-40B4-BE49-F238E27FC236}">
                <a16:creationId xmlns:a16="http://schemas.microsoft.com/office/drawing/2014/main" id="{B16C6863-A697-4258-87F7-173F7D63D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200" y="1391920"/>
            <a:ext cx="10007600" cy="5354319"/>
          </a:xfrm>
        </p:spPr>
      </p:pic>
    </p:spTree>
    <p:extLst>
      <p:ext uri="{BB962C8B-B14F-4D97-AF65-F5344CB8AC3E}">
        <p14:creationId xmlns:p14="http://schemas.microsoft.com/office/powerpoint/2010/main" val="306838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22DA-2AD3-4B04-88D3-E0693EB23B32}"/>
              </a:ext>
            </a:extLst>
          </p:cNvPr>
          <p:cNvSpPr>
            <a:spLocks noGrp="1"/>
          </p:cNvSpPr>
          <p:nvPr>
            <p:ph type="title"/>
          </p:nvPr>
        </p:nvSpPr>
        <p:spPr/>
        <p:txBody>
          <a:bodyPr/>
          <a:lstStyle/>
          <a:p>
            <a:r>
              <a:rPr lang="en-US" dirty="0"/>
              <a:t>Video Module</a:t>
            </a:r>
          </a:p>
        </p:txBody>
      </p:sp>
      <p:pic>
        <p:nvPicPr>
          <p:cNvPr id="5" name="Content Placeholder 4" descr="Graphical user interface, application&#10;&#10;Description automatically generated">
            <a:extLst>
              <a:ext uri="{FF2B5EF4-FFF2-40B4-BE49-F238E27FC236}">
                <a16:creationId xmlns:a16="http://schemas.microsoft.com/office/drawing/2014/main" id="{9AA086E5-83B8-4088-A984-CE0084900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351280"/>
            <a:ext cx="9265920" cy="5435599"/>
          </a:xfrm>
        </p:spPr>
      </p:pic>
    </p:spTree>
    <p:extLst>
      <p:ext uri="{BB962C8B-B14F-4D97-AF65-F5344CB8AC3E}">
        <p14:creationId xmlns:p14="http://schemas.microsoft.com/office/powerpoint/2010/main" val="2807295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B36E-AF96-4502-8DED-1C6C0309D37A}"/>
              </a:ext>
            </a:extLst>
          </p:cNvPr>
          <p:cNvSpPr>
            <a:spLocks noGrp="1"/>
          </p:cNvSpPr>
          <p:nvPr>
            <p:ph type="title"/>
          </p:nvPr>
        </p:nvSpPr>
        <p:spPr/>
        <p:txBody>
          <a:bodyPr/>
          <a:lstStyle/>
          <a:p>
            <a:r>
              <a:rPr lang="en-US" dirty="0"/>
              <a:t>Output from Video RNN</a:t>
            </a:r>
          </a:p>
        </p:txBody>
      </p:sp>
      <p:pic>
        <p:nvPicPr>
          <p:cNvPr id="5" name="Content Placeholder 4" descr="Diagram&#10;&#10;Description automatically generated with low confidence">
            <a:extLst>
              <a:ext uri="{FF2B5EF4-FFF2-40B4-BE49-F238E27FC236}">
                <a16:creationId xmlns:a16="http://schemas.microsoft.com/office/drawing/2014/main" id="{681A63E6-55C1-4995-857F-210F8596F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040" y="1402080"/>
            <a:ext cx="9519920" cy="5303520"/>
          </a:xfrm>
        </p:spPr>
      </p:pic>
    </p:spTree>
    <p:extLst>
      <p:ext uri="{BB962C8B-B14F-4D97-AF65-F5344CB8AC3E}">
        <p14:creationId xmlns:p14="http://schemas.microsoft.com/office/powerpoint/2010/main" val="322377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B897-47BF-4F87-88D3-6ABD1D036F38}"/>
              </a:ext>
            </a:extLst>
          </p:cNvPr>
          <p:cNvSpPr>
            <a:spLocks noGrp="1"/>
          </p:cNvSpPr>
          <p:nvPr>
            <p:ph type="title"/>
          </p:nvPr>
        </p:nvSpPr>
        <p:spPr/>
        <p:txBody>
          <a:bodyPr/>
          <a:lstStyle/>
          <a:p>
            <a:r>
              <a:rPr lang="en-US" dirty="0"/>
              <a:t>Final Output </a:t>
            </a:r>
            <a:r>
              <a:rPr lang="en-US" sz="3600" dirty="0"/>
              <a:t>(comparison b/n stages)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71DE8A81-49EC-4FAE-BA32-92E3E9A1C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160" y="1341120"/>
            <a:ext cx="10139680" cy="5445760"/>
          </a:xfrm>
        </p:spPr>
      </p:pic>
    </p:spTree>
    <p:extLst>
      <p:ext uri="{BB962C8B-B14F-4D97-AF65-F5344CB8AC3E}">
        <p14:creationId xmlns:p14="http://schemas.microsoft.com/office/powerpoint/2010/main" val="199079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4B10-4AAE-4634-B16E-CA9CF9D4A97E}"/>
              </a:ext>
            </a:extLst>
          </p:cNvPr>
          <p:cNvSpPr>
            <a:spLocks noGrp="1"/>
          </p:cNvSpPr>
          <p:nvPr>
            <p:ph type="title"/>
          </p:nvPr>
        </p:nvSpPr>
        <p:spPr/>
        <p:txBody>
          <a:bodyPr/>
          <a:lstStyle/>
          <a:p>
            <a:r>
              <a:rPr lang="en-US" dirty="0"/>
              <a:t>AV’s Cars</a:t>
            </a:r>
          </a:p>
        </p:txBody>
      </p:sp>
      <p:sp>
        <p:nvSpPr>
          <p:cNvPr id="3" name="Content Placeholder 2">
            <a:extLst>
              <a:ext uri="{FF2B5EF4-FFF2-40B4-BE49-F238E27FC236}">
                <a16:creationId xmlns:a16="http://schemas.microsoft.com/office/drawing/2014/main" id="{D5BD0B92-9CD7-4248-926E-C4ED7462FDE2}"/>
              </a:ext>
            </a:extLst>
          </p:cNvPr>
          <p:cNvSpPr>
            <a:spLocks noGrp="1"/>
          </p:cNvSpPr>
          <p:nvPr>
            <p:ph idx="1"/>
          </p:nvPr>
        </p:nvSpPr>
        <p:spPr/>
        <p:txBody>
          <a:bodyPr/>
          <a:lstStyle/>
          <a:p>
            <a:r>
              <a:rPr lang="en-US" dirty="0"/>
              <a:t>Tesla Autopilot</a:t>
            </a:r>
          </a:p>
          <a:p>
            <a:r>
              <a:rPr lang="en-US" dirty="0"/>
              <a:t>Google Waymo</a:t>
            </a:r>
          </a:p>
          <a:p>
            <a:r>
              <a:rPr lang="en-US" dirty="0"/>
              <a:t>Uber ATG</a:t>
            </a:r>
          </a:p>
          <a:p>
            <a:r>
              <a:rPr lang="en-US" dirty="0"/>
              <a:t>Honda Legend Hybrid EX</a:t>
            </a:r>
          </a:p>
          <a:p>
            <a:r>
              <a:rPr lang="en-US" dirty="0"/>
              <a:t>Toyota e-Palette</a:t>
            </a:r>
          </a:p>
          <a:p>
            <a:pPr marL="0" indent="0">
              <a:buNone/>
            </a:pPr>
            <a:r>
              <a:rPr lang="en-US" sz="3200" dirty="0"/>
              <a:t>AV’s in Testing:</a:t>
            </a:r>
          </a:p>
          <a:p>
            <a:pPr marL="0" indent="0">
              <a:buNone/>
            </a:pPr>
            <a:r>
              <a:rPr lang="en-US" dirty="0"/>
              <a:t>BMW, Mercedes Benz, Apple, Nvidia, Sony, </a:t>
            </a:r>
            <a:r>
              <a:rPr lang="en-US" dirty="0" err="1"/>
              <a:t>Nuro</a:t>
            </a:r>
            <a:r>
              <a:rPr lang="en-US" dirty="0"/>
              <a:t>, Ford, Nissan, </a:t>
            </a:r>
            <a:r>
              <a:rPr lang="en-US" dirty="0" err="1"/>
              <a:t>Aptiv</a:t>
            </a:r>
            <a:r>
              <a:rPr lang="en-US" dirty="0"/>
              <a:t>, </a:t>
            </a:r>
          </a:p>
          <a:p>
            <a:pPr marL="0" indent="0">
              <a:buNone/>
            </a:pPr>
            <a:r>
              <a:rPr lang="en-US" dirty="0"/>
              <a:t>Bosch, etc.</a:t>
            </a:r>
          </a:p>
        </p:txBody>
      </p:sp>
    </p:spTree>
    <p:extLst>
      <p:ext uri="{BB962C8B-B14F-4D97-AF65-F5344CB8AC3E}">
        <p14:creationId xmlns:p14="http://schemas.microsoft.com/office/powerpoint/2010/main" val="272550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A189-ABC5-4C0A-9703-9A9C75CC346F}"/>
              </a:ext>
            </a:extLst>
          </p:cNvPr>
          <p:cNvSpPr>
            <a:spLocks noGrp="1"/>
          </p:cNvSpPr>
          <p:nvPr>
            <p:ph type="title"/>
          </p:nvPr>
        </p:nvSpPr>
        <p:spPr/>
        <p:txBody>
          <a:bodyPr/>
          <a:lstStyle/>
          <a:p>
            <a:r>
              <a:rPr lang="en-US" dirty="0"/>
              <a:t>Autonomous Trucks &amp; Vans</a:t>
            </a:r>
          </a:p>
        </p:txBody>
      </p:sp>
      <p:sp>
        <p:nvSpPr>
          <p:cNvPr id="3" name="Content Placeholder 2">
            <a:extLst>
              <a:ext uri="{FF2B5EF4-FFF2-40B4-BE49-F238E27FC236}">
                <a16:creationId xmlns:a16="http://schemas.microsoft.com/office/drawing/2014/main" id="{97F7C51A-16D0-44F5-849B-9397ECAE2B8F}"/>
              </a:ext>
            </a:extLst>
          </p:cNvPr>
          <p:cNvSpPr>
            <a:spLocks noGrp="1"/>
          </p:cNvSpPr>
          <p:nvPr>
            <p:ph idx="1"/>
          </p:nvPr>
        </p:nvSpPr>
        <p:spPr/>
        <p:txBody>
          <a:bodyPr/>
          <a:lstStyle/>
          <a:p>
            <a:r>
              <a:rPr lang="en-US" dirty="0"/>
              <a:t>Otto and Starsky Robotics Truck</a:t>
            </a:r>
          </a:p>
          <a:p>
            <a:r>
              <a:rPr lang="en-US" dirty="0"/>
              <a:t>Tesla  Semi</a:t>
            </a:r>
          </a:p>
          <a:p>
            <a:r>
              <a:rPr lang="en-US" dirty="0"/>
              <a:t>Tesla </a:t>
            </a:r>
            <a:r>
              <a:rPr lang="en-US" dirty="0" err="1"/>
              <a:t>CyberTruck</a:t>
            </a:r>
            <a:endParaRPr lang="en-US" dirty="0"/>
          </a:p>
          <a:p>
            <a:r>
              <a:rPr lang="en-US" dirty="0"/>
              <a:t>Volvo Vera</a:t>
            </a:r>
          </a:p>
          <a:p>
            <a:pPr marL="0" indent="0">
              <a:buNone/>
            </a:pPr>
            <a:r>
              <a:rPr lang="en-US" dirty="0"/>
              <a:t>Even </a:t>
            </a:r>
            <a:r>
              <a:rPr lang="en-US" sz="3600" dirty="0"/>
              <a:t>Autonomous Trains</a:t>
            </a:r>
          </a:p>
          <a:p>
            <a:pPr marL="0" indent="0">
              <a:buNone/>
            </a:pPr>
            <a:r>
              <a:rPr lang="en-US" dirty="0"/>
              <a:t>DB (deutsche </a:t>
            </a:r>
            <a:r>
              <a:rPr lang="en-US" dirty="0" err="1"/>
              <a:t>bahn</a:t>
            </a:r>
            <a:r>
              <a:rPr lang="en-US" dirty="0"/>
              <a:t>), in collaboration with siemens mobility, reveals the world's first self-driving train in the city of Hamburg.</a:t>
            </a:r>
          </a:p>
          <a:p>
            <a:pPr marL="0" indent="0">
              <a:buNone/>
            </a:pPr>
            <a:r>
              <a:rPr lang="en-US" dirty="0"/>
              <a:t>Japan’s Fastest Autonomous Trains are in testing.</a:t>
            </a:r>
          </a:p>
        </p:txBody>
      </p:sp>
    </p:spTree>
    <p:extLst>
      <p:ext uri="{BB962C8B-B14F-4D97-AF65-F5344CB8AC3E}">
        <p14:creationId xmlns:p14="http://schemas.microsoft.com/office/powerpoint/2010/main" val="243272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241F-8B03-4B19-8A64-98D131B40A83}"/>
              </a:ext>
            </a:extLst>
          </p:cNvPr>
          <p:cNvSpPr>
            <a:spLocks noGrp="1"/>
          </p:cNvSpPr>
          <p:nvPr>
            <p:ph type="title"/>
          </p:nvPr>
        </p:nvSpPr>
        <p:spPr/>
        <p:txBody>
          <a:bodyPr/>
          <a:lstStyle/>
          <a:p>
            <a:r>
              <a:rPr lang="en-US" dirty="0"/>
              <a:t>Advantages of AV’s</a:t>
            </a:r>
          </a:p>
        </p:txBody>
      </p:sp>
      <p:sp>
        <p:nvSpPr>
          <p:cNvPr id="3" name="Content Placeholder 2">
            <a:extLst>
              <a:ext uri="{FF2B5EF4-FFF2-40B4-BE49-F238E27FC236}">
                <a16:creationId xmlns:a16="http://schemas.microsoft.com/office/drawing/2014/main" id="{17F9DCED-447D-4589-A318-5CB967EF4EE8}"/>
              </a:ext>
            </a:extLst>
          </p:cNvPr>
          <p:cNvSpPr>
            <a:spLocks noGrp="1"/>
          </p:cNvSpPr>
          <p:nvPr>
            <p:ph idx="1"/>
          </p:nvPr>
        </p:nvSpPr>
        <p:spPr/>
        <p:txBody>
          <a:bodyPr>
            <a:normAutofit fontScale="92500" lnSpcReduction="20000"/>
          </a:bodyPr>
          <a:lstStyle/>
          <a:p>
            <a:r>
              <a:rPr lang="en-US" dirty="0"/>
              <a:t>Reduced Accidents</a:t>
            </a:r>
          </a:p>
          <a:p>
            <a:r>
              <a:rPr lang="en-US" dirty="0"/>
              <a:t>Reduced Traffic Congestion</a:t>
            </a:r>
          </a:p>
          <a:p>
            <a:r>
              <a:rPr lang="en-US" dirty="0"/>
              <a:t>Reduced CO2 Emissions</a:t>
            </a:r>
          </a:p>
          <a:p>
            <a:r>
              <a:rPr lang="en-US" dirty="0"/>
              <a:t>Increased Lane Capacity</a:t>
            </a:r>
          </a:p>
          <a:p>
            <a:r>
              <a:rPr lang="en-US" dirty="0"/>
              <a:t>Lower Fuel Consumption</a:t>
            </a:r>
          </a:p>
          <a:p>
            <a:r>
              <a:rPr lang="en-US" dirty="0"/>
              <a:t>Last Mile Services</a:t>
            </a:r>
          </a:p>
          <a:p>
            <a:r>
              <a:rPr lang="en-US" dirty="0"/>
              <a:t>Transportation Accessibility</a:t>
            </a:r>
          </a:p>
          <a:p>
            <a:r>
              <a:rPr lang="en-US" dirty="0"/>
              <a:t>Reduced Time &amp; Transport Costs</a:t>
            </a:r>
          </a:p>
          <a:p>
            <a:r>
              <a:rPr lang="en-US" dirty="0"/>
              <a:t>More Effective &amp; Affordable Taxis</a:t>
            </a:r>
          </a:p>
          <a:p>
            <a:r>
              <a:rPr lang="en-US" dirty="0"/>
              <a:t>More Efficient Parking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04951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CF92-E830-44F4-84E5-DEFCD191517C}"/>
              </a:ext>
            </a:extLst>
          </p:cNvPr>
          <p:cNvSpPr>
            <a:spLocks noGrp="1"/>
          </p:cNvSpPr>
          <p:nvPr>
            <p:ph type="title"/>
          </p:nvPr>
        </p:nvSpPr>
        <p:spPr/>
        <p:txBody>
          <a:bodyPr/>
          <a:lstStyle/>
          <a:p>
            <a:r>
              <a:rPr lang="en-US" dirty="0"/>
              <a:t>Problems </a:t>
            </a:r>
            <a:r>
              <a:rPr lang="en-US" sz="3200" dirty="0"/>
              <a:t>(to be rectified)</a:t>
            </a:r>
          </a:p>
        </p:txBody>
      </p:sp>
      <p:sp>
        <p:nvSpPr>
          <p:cNvPr id="3" name="Content Placeholder 2">
            <a:extLst>
              <a:ext uri="{FF2B5EF4-FFF2-40B4-BE49-F238E27FC236}">
                <a16:creationId xmlns:a16="http://schemas.microsoft.com/office/drawing/2014/main" id="{A72DD24C-077B-472B-A184-7375C0A19A07}"/>
              </a:ext>
            </a:extLst>
          </p:cNvPr>
          <p:cNvSpPr>
            <a:spLocks noGrp="1"/>
          </p:cNvSpPr>
          <p:nvPr>
            <p:ph idx="1"/>
          </p:nvPr>
        </p:nvSpPr>
        <p:spPr/>
        <p:txBody>
          <a:bodyPr/>
          <a:lstStyle/>
          <a:p>
            <a:r>
              <a:rPr lang="en-US"/>
              <a:t>Expensive</a:t>
            </a:r>
            <a:endParaRPr lang="en-US" dirty="0"/>
          </a:p>
          <a:p>
            <a:r>
              <a:rPr lang="en-US" dirty="0"/>
              <a:t>Safety and security concerns</a:t>
            </a:r>
          </a:p>
          <a:p>
            <a:r>
              <a:rPr lang="en-US" dirty="0"/>
              <a:t>Prone to Hacking</a:t>
            </a:r>
          </a:p>
          <a:p>
            <a:r>
              <a:rPr lang="en-US" dirty="0"/>
              <a:t>Fewer job opportunities for others</a:t>
            </a:r>
          </a:p>
          <a:p>
            <a:r>
              <a:rPr lang="en-US" dirty="0"/>
              <a:t>Non-functional sensors</a:t>
            </a:r>
          </a:p>
          <a:p>
            <a:r>
              <a:rPr lang="en-US" dirty="0"/>
              <a:t>Software Bugs &amp; Errors</a:t>
            </a:r>
          </a:p>
        </p:txBody>
      </p:sp>
    </p:spTree>
    <p:extLst>
      <p:ext uri="{BB962C8B-B14F-4D97-AF65-F5344CB8AC3E}">
        <p14:creationId xmlns:p14="http://schemas.microsoft.com/office/powerpoint/2010/main" val="119652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A4CC-4E51-4A25-9683-8BFE54F7E292}"/>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D6CDE7F-5B34-4ED4-A780-BAC50F6B6D89}"/>
              </a:ext>
            </a:extLst>
          </p:cNvPr>
          <p:cNvSpPr>
            <a:spLocks noGrp="1"/>
          </p:cNvSpPr>
          <p:nvPr>
            <p:ph type="subTitle" idx="1"/>
          </p:nvPr>
        </p:nvSpPr>
        <p:spPr/>
        <p:txBody>
          <a:bodyPr/>
          <a:lstStyle/>
          <a:p>
            <a:r>
              <a:rPr lang="en-US" dirty="0"/>
              <a:t>							   -By Team Galaxy</a:t>
            </a:r>
          </a:p>
        </p:txBody>
      </p:sp>
    </p:spTree>
    <p:extLst>
      <p:ext uri="{BB962C8B-B14F-4D97-AF65-F5344CB8AC3E}">
        <p14:creationId xmlns:p14="http://schemas.microsoft.com/office/powerpoint/2010/main" val="141282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735C-EA00-4C74-94FF-1A7274D2A3C9}"/>
              </a:ext>
            </a:extLst>
          </p:cNvPr>
          <p:cNvSpPr>
            <a:spLocks noGrp="1"/>
          </p:cNvSpPr>
          <p:nvPr>
            <p:ph type="title"/>
          </p:nvPr>
        </p:nvSpPr>
        <p:spPr/>
        <p:txBody>
          <a:bodyPr/>
          <a:lstStyle/>
          <a:p>
            <a:r>
              <a:rPr lang="en-IN" dirty="0"/>
              <a:t>Categorization</a:t>
            </a:r>
          </a:p>
        </p:txBody>
      </p:sp>
      <p:sp>
        <p:nvSpPr>
          <p:cNvPr id="3" name="Content Placeholder 2">
            <a:extLst>
              <a:ext uri="{FF2B5EF4-FFF2-40B4-BE49-F238E27FC236}">
                <a16:creationId xmlns:a16="http://schemas.microsoft.com/office/drawing/2014/main" id="{C5435573-21F8-40CE-B0FA-29464285B55C}"/>
              </a:ext>
            </a:extLst>
          </p:cNvPr>
          <p:cNvSpPr>
            <a:spLocks noGrp="1"/>
          </p:cNvSpPr>
          <p:nvPr>
            <p:ph idx="1"/>
          </p:nvPr>
        </p:nvSpPr>
        <p:spPr/>
        <p:txBody>
          <a:bodyPr/>
          <a:lstStyle/>
          <a:p>
            <a:r>
              <a:rPr lang="en-US" dirty="0"/>
              <a:t>There are 6 levels of categories according to SAE International(Society of Automotive Engineers)</a:t>
            </a:r>
          </a:p>
          <a:p>
            <a:r>
              <a:rPr lang="en-US" dirty="0"/>
              <a:t>Level 0 - no automation</a:t>
            </a:r>
          </a:p>
          <a:p>
            <a:r>
              <a:rPr lang="en-US" dirty="0"/>
              <a:t>Level 1 - hands on/shared control</a:t>
            </a:r>
          </a:p>
          <a:p>
            <a:r>
              <a:rPr lang="en-US" dirty="0"/>
              <a:t>Level 2 - hands off</a:t>
            </a:r>
          </a:p>
          <a:p>
            <a:r>
              <a:rPr lang="en-US" dirty="0"/>
              <a:t>Level 3 - eyes off</a:t>
            </a:r>
          </a:p>
          <a:p>
            <a:r>
              <a:rPr lang="en-US" dirty="0"/>
              <a:t>Level 4 - mind off</a:t>
            </a:r>
          </a:p>
          <a:p>
            <a:r>
              <a:rPr lang="en-US" dirty="0"/>
              <a:t>Level 5 - steering wheel optional.</a:t>
            </a:r>
            <a:endParaRPr lang="en-IN" dirty="0"/>
          </a:p>
        </p:txBody>
      </p:sp>
    </p:spTree>
    <p:extLst>
      <p:ext uri="{BB962C8B-B14F-4D97-AF65-F5344CB8AC3E}">
        <p14:creationId xmlns:p14="http://schemas.microsoft.com/office/powerpoint/2010/main" val="117292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F741-81B7-4E2C-8B96-188921DD939D}"/>
              </a:ext>
            </a:extLst>
          </p:cNvPr>
          <p:cNvSpPr>
            <a:spLocks noGrp="1"/>
          </p:cNvSpPr>
          <p:nvPr>
            <p:ph type="title"/>
          </p:nvPr>
        </p:nvSpPr>
        <p:spPr/>
        <p:txBody>
          <a:bodyPr/>
          <a:lstStyle/>
          <a:p>
            <a:r>
              <a:rPr lang="en-US" dirty="0"/>
              <a:t>Semi Autonomous (Level 0 to 2)</a:t>
            </a:r>
            <a:endParaRPr lang="en-IN" dirty="0"/>
          </a:p>
        </p:txBody>
      </p:sp>
      <p:sp>
        <p:nvSpPr>
          <p:cNvPr id="3" name="Content Placeholder 2">
            <a:extLst>
              <a:ext uri="{FF2B5EF4-FFF2-40B4-BE49-F238E27FC236}">
                <a16:creationId xmlns:a16="http://schemas.microsoft.com/office/drawing/2014/main" id="{D645F62B-A746-44A5-A65B-57DB349462E5}"/>
              </a:ext>
            </a:extLst>
          </p:cNvPr>
          <p:cNvSpPr>
            <a:spLocks noGrp="1"/>
          </p:cNvSpPr>
          <p:nvPr>
            <p:ph idx="1"/>
          </p:nvPr>
        </p:nvSpPr>
        <p:spPr/>
        <p:txBody>
          <a:bodyPr/>
          <a:lstStyle/>
          <a:p>
            <a:r>
              <a:rPr lang="en-US" dirty="0"/>
              <a:t>Generally, Level 0 to 2 are often called Semi autonomous.</a:t>
            </a:r>
          </a:p>
          <a:p>
            <a:r>
              <a:rPr lang="en-US" dirty="0"/>
              <a:t>System which can accelerate, decelerate and stop without human action is called Semi autonomous.</a:t>
            </a:r>
          </a:p>
          <a:p>
            <a:r>
              <a:rPr lang="en-US" dirty="0"/>
              <a:t> Semi autonomous vehicles can be able to keep in lane, and some may also be able to park themselves, but they are not self-driving.</a:t>
            </a:r>
          </a:p>
          <a:p>
            <a:r>
              <a:rPr lang="en-US" dirty="0"/>
              <a:t>The first semi-automated car was developed in 1977, by Japan's Tsukuba Mechanical Engineering Laboratory, which required specially marked streets that were interpreted by two cameras on the vehicle and an analog computer.</a:t>
            </a:r>
          </a:p>
          <a:p>
            <a:endParaRPr lang="en-US" dirty="0"/>
          </a:p>
          <a:p>
            <a:endParaRPr lang="en-US" dirty="0"/>
          </a:p>
          <a:p>
            <a:endParaRPr lang="en-IN" dirty="0"/>
          </a:p>
        </p:txBody>
      </p:sp>
    </p:spTree>
    <p:extLst>
      <p:ext uri="{BB962C8B-B14F-4D97-AF65-F5344CB8AC3E}">
        <p14:creationId xmlns:p14="http://schemas.microsoft.com/office/powerpoint/2010/main" val="19642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EB42-1BA2-4E61-90B0-52B2C2712558}"/>
              </a:ext>
            </a:extLst>
          </p:cNvPr>
          <p:cNvSpPr>
            <a:spLocks noGrp="1"/>
          </p:cNvSpPr>
          <p:nvPr>
            <p:ph type="title"/>
          </p:nvPr>
        </p:nvSpPr>
        <p:spPr/>
        <p:txBody>
          <a:bodyPr/>
          <a:lstStyle/>
          <a:p>
            <a:r>
              <a:rPr lang="en-US" dirty="0"/>
              <a:t>Level 0 to 2 </a:t>
            </a:r>
            <a:endParaRPr lang="en-IN" dirty="0"/>
          </a:p>
        </p:txBody>
      </p:sp>
      <p:sp>
        <p:nvSpPr>
          <p:cNvPr id="9" name="Content Placeholder 8">
            <a:extLst>
              <a:ext uri="{FF2B5EF4-FFF2-40B4-BE49-F238E27FC236}">
                <a16:creationId xmlns:a16="http://schemas.microsoft.com/office/drawing/2014/main" id="{93C845B0-90F9-4F92-A254-88EEBAC15616}"/>
              </a:ext>
            </a:extLst>
          </p:cNvPr>
          <p:cNvSpPr>
            <a:spLocks noGrp="1"/>
          </p:cNvSpPr>
          <p:nvPr>
            <p:ph idx="1"/>
          </p:nvPr>
        </p:nvSpPr>
        <p:spPr/>
        <p:txBody>
          <a:bodyPr>
            <a:normAutofit lnSpcReduction="10000"/>
          </a:bodyPr>
          <a:lstStyle/>
          <a:p>
            <a:r>
              <a:rPr lang="en-US" dirty="0"/>
              <a:t>Level 0: The automated system issues warnings and may momentarily act but has no sustained vehicle control.</a:t>
            </a:r>
          </a:p>
          <a:p>
            <a:r>
              <a:rPr lang="en-US" dirty="0"/>
              <a:t>Level 1 ("hands on"): The driver and the automated system share control of the vehicle.                                                                                        Example: Cruise control, Parking Assistance, Lane Keeping Assistance Automatic emergency braking.</a:t>
            </a:r>
          </a:p>
          <a:p>
            <a:r>
              <a:rPr lang="en-US" dirty="0"/>
              <a:t>Level 2 ("hands off"): The automated system takes full control of the vehicle: accelerating, braking, and steering. The driver must monitor the driving and be prepared to action immediately at any time if the automated system fails to respond properly                      		 </a:t>
            </a:r>
            <a:r>
              <a:rPr lang="en-US" dirty="0" err="1"/>
              <a:t>Example:Adaptive</a:t>
            </a:r>
            <a:r>
              <a:rPr lang="en-US" dirty="0"/>
              <a:t> cruise control ,Super-Cruise.</a:t>
            </a:r>
            <a:endParaRPr lang="en-IN" dirty="0"/>
          </a:p>
        </p:txBody>
      </p:sp>
    </p:spTree>
    <p:extLst>
      <p:ext uri="{BB962C8B-B14F-4D97-AF65-F5344CB8AC3E}">
        <p14:creationId xmlns:p14="http://schemas.microsoft.com/office/powerpoint/2010/main" val="107126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E8F-F254-4B77-BE8E-6B4C0295AEC2}"/>
              </a:ext>
            </a:extLst>
          </p:cNvPr>
          <p:cNvSpPr>
            <a:spLocks noGrp="1"/>
          </p:cNvSpPr>
          <p:nvPr>
            <p:ph type="title"/>
          </p:nvPr>
        </p:nvSpPr>
        <p:spPr/>
        <p:txBody>
          <a:bodyPr/>
          <a:lstStyle/>
          <a:p>
            <a:r>
              <a:rPr lang="en-US" dirty="0"/>
              <a:t>Level 0 to 2</a:t>
            </a:r>
            <a:endParaRPr lang="en-IN" dirty="0"/>
          </a:p>
        </p:txBody>
      </p:sp>
      <p:pic>
        <p:nvPicPr>
          <p:cNvPr id="5" name="Content Placeholder 4">
            <a:extLst>
              <a:ext uri="{FF2B5EF4-FFF2-40B4-BE49-F238E27FC236}">
                <a16:creationId xmlns:a16="http://schemas.microsoft.com/office/drawing/2014/main" id="{E6FCD1FA-616A-4220-98E3-B41A04FFE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86251"/>
            <a:ext cx="10995734" cy="3391271"/>
          </a:xfrm>
        </p:spPr>
      </p:pic>
    </p:spTree>
    <p:extLst>
      <p:ext uri="{BB962C8B-B14F-4D97-AF65-F5344CB8AC3E}">
        <p14:creationId xmlns:p14="http://schemas.microsoft.com/office/powerpoint/2010/main" val="51630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563B-A0E8-49CF-8339-E997BF0846D4}"/>
              </a:ext>
            </a:extLst>
          </p:cNvPr>
          <p:cNvSpPr>
            <a:spLocks noGrp="1"/>
          </p:cNvSpPr>
          <p:nvPr>
            <p:ph type="title"/>
          </p:nvPr>
        </p:nvSpPr>
        <p:spPr/>
        <p:txBody>
          <a:bodyPr/>
          <a:lstStyle/>
          <a:p>
            <a:r>
              <a:rPr lang="en-US" dirty="0"/>
              <a:t>A</a:t>
            </a:r>
            <a:r>
              <a:rPr lang="en-IN" dirty="0" err="1"/>
              <a:t>utonomous</a:t>
            </a:r>
            <a:r>
              <a:rPr lang="en-IN" dirty="0"/>
              <a:t> (</a:t>
            </a:r>
            <a:r>
              <a:rPr lang="en-US" dirty="0"/>
              <a:t>Level 3 to 5</a:t>
            </a:r>
            <a:r>
              <a:rPr lang="en-IN" dirty="0"/>
              <a:t>)</a:t>
            </a:r>
          </a:p>
        </p:txBody>
      </p:sp>
      <p:sp>
        <p:nvSpPr>
          <p:cNvPr id="3" name="Content Placeholder 2">
            <a:extLst>
              <a:ext uri="{FF2B5EF4-FFF2-40B4-BE49-F238E27FC236}">
                <a16:creationId xmlns:a16="http://schemas.microsoft.com/office/drawing/2014/main" id="{765C6B60-2BC6-46C8-A256-B221BFF58134}"/>
              </a:ext>
            </a:extLst>
          </p:cNvPr>
          <p:cNvSpPr>
            <a:spLocks noGrp="1"/>
          </p:cNvSpPr>
          <p:nvPr>
            <p:ph idx="1"/>
          </p:nvPr>
        </p:nvSpPr>
        <p:spPr/>
        <p:txBody>
          <a:bodyPr>
            <a:normAutofit fontScale="92500" lnSpcReduction="20000"/>
          </a:bodyPr>
          <a:lstStyle/>
          <a:p>
            <a:r>
              <a:rPr lang="en-US" dirty="0"/>
              <a:t>Level 3 ("eyes off"): The driver can safely turn their attention away from the driving tasks. The driver must still be prepared to act within some limited time, specified by the manufacturer, when called upon by the vehicle to do so. </a:t>
            </a:r>
          </a:p>
          <a:p>
            <a:r>
              <a:rPr lang="en-US" dirty="0"/>
              <a:t>Level 4 ("mind off"): As level 3, but no driver attention is ever required for safety. However, self-driving is supported only in limited spatial areas or under special circumstances                                           		            Example: slow down and park the car, if the driver does not retake control, robotic taxi or a robotic delivery service that covers selected locations in an area, at a specific time and quantities.</a:t>
            </a:r>
          </a:p>
          <a:p>
            <a:r>
              <a:rPr lang="en-US" dirty="0"/>
              <a:t>Level 5 ("steering wheel optional"): No human action is required at all. Example: robotic vehicle that works on all kinds of surfaces, all over the world, all year around, in all weather conditions.</a:t>
            </a:r>
            <a:endParaRPr lang="en-IN" dirty="0"/>
          </a:p>
        </p:txBody>
      </p:sp>
    </p:spTree>
    <p:extLst>
      <p:ext uri="{BB962C8B-B14F-4D97-AF65-F5344CB8AC3E}">
        <p14:creationId xmlns:p14="http://schemas.microsoft.com/office/powerpoint/2010/main" val="327618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FA29-4256-49DD-BE87-DCAC41B93709}"/>
              </a:ext>
            </a:extLst>
          </p:cNvPr>
          <p:cNvSpPr>
            <a:spLocks noGrp="1"/>
          </p:cNvSpPr>
          <p:nvPr>
            <p:ph type="title"/>
          </p:nvPr>
        </p:nvSpPr>
        <p:spPr/>
        <p:txBody>
          <a:bodyPr/>
          <a:lstStyle/>
          <a:p>
            <a:r>
              <a:rPr lang="en-US" dirty="0"/>
              <a:t>Level 3 to 5</a:t>
            </a:r>
            <a:endParaRPr lang="en-IN" dirty="0"/>
          </a:p>
        </p:txBody>
      </p:sp>
      <p:pic>
        <p:nvPicPr>
          <p:cNvPr id="9" name="Content Placeholder 8">
            <a:extLst>
              <a:ext uri="{FF2B5EF4-FFF2-40B4-BE49-F238E27FC236}">
                <a16:creationId xmlns:a16="http://schemas.microsoft.com/office/drawing/2014/main" id="{A6139D2B-5C32-42A6-8332-20ACE8505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195057"/>
            <a:ext cx="10605117" cy="807130"/>
          </a:xfrm>
        </p:spPr>
      </p:pic>
      <p:pic>
        <p:nvPicPr>
          <p:cNvPr id="11" name="Picture 10">
            <a:extLst>
              <a:ext uri="{FF2B5EF4-FFF2-40B4-BE49-F238E27FC236}">
                <a16:creationId xmlns:a16="http://schemas.microsoft.com/office/drawing/2014/main" id="{FB393B9A-042C-4AF2-8D9F-94C7EFFCE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926755"/>
            <a:ext cx="10605117" cy="1858118"/>
          </a:xfrm>
          <a:prstGeom prst="rect">
            <a:avLst/>
          </a:prstGeom>
        </p:spPr>
      </p:pic>
    </p:spTree>
    <p:extLst>
      <p:ext uri="{BB962C8B-B14F-4D97-AF65-F5344CB8AC3E}">
        <p14:creationId xmlns:p14="http://schemas.microsoft.com/office/powerpoint/2010/main" val="45842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2A8-C094-4AE9-A080-11BB622612FA}"/>
              </a:ext>
            </a:extLst>
          </p:cNvPr>
          <p:cNvSpPr>
            <a:spLocks noGrp="1"/>
          </p:cNvSpPr>
          <p:nvPr>
            <p:ph type="title"/>
          </p:nvPr>
        </p:nvSpPr>
        <p:spPr/>
        <p:txBody>
          <a:bodyPr/>
          <a:lstStyle/>
          <a:p>
            <a:r>
              <a:rPr lang="en-US" dirty="0"/>
              <a:t>AI in Self-Driving</a:t>
            </a:r>
            <a:endParaRPr lang="en-IN" dirty="0"/>
          </a:p>
        </p:txBody>
      </p:sp>
      <p:sp>
        <p:nvSpPr>
          <p:cNvPr id="3" name="Content Placeholder 2">
            <a:extLst>
              <a:ext uri="{FF2B5EF4-FFF2-40B4-BE49-F238E27FC236}">
                <a16:creationId xmlns:a16="http://schemas.microsoft.com/office/drawing/2014/main" id="{E83840A9-7AAC-48BB-A037-6B118B6B3B48}"/>
              </a:ext>
            </a:extLst>
          </p:cNvPr>
          <p:cNvSpPr>
            <a:spLocks noGrp="1"/>
          </p:cNvSpPr>
          <p:nvPr>
            <p:ph idx="1"/>
          </p:nvPr>
        </p:nvSpPr>
        <p:spPr/>
        <p:txBody>
          <a:bodyPr/>
          <a:lstStyle/>
          <a:p>
            <a:pPr marL="0" indent="0">
              <a:buNone/>
            </a:pPr>
            <a:r>
              <a:rPr lang="en-US" dirty="0"/>
              <a:t>Artificial Neural Network is made to learn and predict the outcomes of </a:t>
            </a:r>
          </a:p>
          <a:p>
            <a:r>
              <a:rPr lang="en-US" dirty="0"/>
              <a:t>Object Detection</a:t>
            </a:r>
          </a:p>
          <a:p>
            <a:r>
              <a:rPr lang="en-US" dirty="0"/>
              <a:t>Traffic lights &amp; Signs Recognizer</a:t>
            </a:r>
          </a:p>
          <a:p>
            <a:r>
              <a:rPr lang="en-US" dirty="0"/>
              <a:t>Lane Tracker</a:t>
            </a:r>
          </a:p>
          <a:p>
            <a:r>
              <a:rPr lang="en-US" dirty="0"/>
              <a:t>Route Mapper</a:t>
            </a:r>
          </a:p>
          <a:p>
            <a:r>
              <a:rPr lang="en-US" dirty="0"/>
              <a:t>Dynamic Ranging</a:t>
            </a:r>
          </a:p>
          <a:p>
            <a:r>
              <a:rPr lang="en-US" dirty="0"/>
              <a:t>Prediction by NN</a:t>
            </a:r>
          </a:p>
          <a:p>
            <a:pPr marL="0" indent="0">
              <a:buNone/>
            </a:pPr>
            <a:r>
              <a:rPr lang="en-US" dirty="0"/>
              <a:t>As Tesla is commonly used Self-driving car, we are going to look into it. </a:t>
            </a:r>
          </a:p>
          <a:p>
            <a:endParaRPr lang="en-US" dirty="0"/>
          </a:p>
        </p:txBody>
      </p:sp>
    </p:spTree>
    <p:extLst>
      <p:ext uri="{BB962C8B-B14F-4D97-AF65-F5344CB8AC3E}">
        <p14:creationId xmlns:p14="http://schemas.microsoft.com/office/powerpoint/2010/main" val="360847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932</Words>
  <Application>Microsoft Office PowerPoint</Application>
  <PresentationFormat>Widescreen</PresentationFormat>
  <Paragraphs>114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AUTONOMOUS VEHICLE</vt:lpstr>
      <vt:lpstr>Definition</vt:lpstr>
      <vt:lpstr>Categorization</vt:lpstr>
      <vt:lpstr>Semi Autonomous (Level 0 to 2)</vt:lpstr>
      <vt:lpstr>Level 0 to 2 </vt:lpstr>
      <vt:lpstr>Level 0 to 2</vt:lpstr>
      <vt:lpstr>Autonomous (Level 3 to 5)</vt:lpstr>
      <vt:lpstr>Level 3 to 5</vt:lpstr>
      <vt:lpstr>AI in Self-Driving</vt:lpstr>
      <vt:lpstr>Tesla’s Autopilot</vt:lpstr>
      <vt:lpstr>Tesla’s AI</vt:lpstr>
      <vt:lpstr>Input &amp; Compression</vt:lpstr>
      <vt:lpstr>Rectification</vt:lpstr>
      <vt:lpstr>Regnet (Residual NN for extraction &amp; CNN for label the data)</vt:lpstr>
      <vt:lpstr>BiFPN(Weighted Bi-directional Feature Pyramid Network)</vt:lpstr>
      <vt:lpstr>Output from BiFPN</vt:lpstr>
      <vt:lpstr>Transformer (information into 3D Vector Space)</vt:lpstr>
      <vt:lpstr>Output from Transformer</vt:lpstr>
      <vt:lpstr>Feature Queue</vt:lpstr>
      <vt:lpstr>Kinematics (improving accuracy of NN over Radar)</vt:lpstr>
      <vt:lpstr>Video Module</vt:lpstr>
      <vt:lpstr>Video Module</vt:lpstr>
      <vt:lpstr>Output from Video RNN</vt:lpstr>
      <vt:lpstr>Final Output (comparison b/n stages)</vt:lpstr>
      <vt:lpstr>AV’s Cars</vt:lpstr>
      <vt:lpstr>Autonomous Trucks &amp; Vans</vt:lpstr>
      <vt:lpstr>Advantages of AV’s</vt:lpstr>
      <vt:lpstr>Problems (to be rectified)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dc:title>
  <dc:creator>chicha sudeep</dc:creator>
  <cp:lastModifiedBy>Sreekar S</cp:lastModifiedBy>
  <cp:revision>4</cp:revision>
  <dcterms:created xsi:type="dcterms:W3CDTF">2021-12-26T12:23:39Z</dcterms:created>
  <dcterms:modified xsi:type="dcterms:W3CDTF">2025-05-01T09:20:57Z</dcterms:modified>
</cp:coreProperties>
</file>