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71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AA1C5-B51B-C07E-5541-B4F9694035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6ECB3F-7234-00CD-B7D3-7DD1520F8F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55611-4375-E15D-9113-45AB8EE71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E1CF0-A0DB-0D08-1F4A-1526FC54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B6DC-8956-D3F7-4B28-8C617BF12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86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58C77-6287-198C-1E69-46E873962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5DB460-A6CD-3F65-A0FE-881980FF2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9BF9E-DB90-8C9A-2F95-D299A5343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503D19-00CF-907E-ACE8-5E1F73E5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2CA24E-B90F-4732-78B6-66E7F1406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6920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F125A2-1AF6-7356-6F11-BE03F71FD7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DF293-4DF6-B520-AE9B-BEC2BEC432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7158A-3DC5-2A3C-0433-B9CE07B98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276F6-46A6-ABB9-0B6F-6681A1A31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63866-1F50-F845-818A-2AEA5DEA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83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C8322-811C-E347-A887-52F03A974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985AE-D167-5A54-48E3-A8CC474B8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F640F-83A6-F94B-67CB-41BAFBB44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17353-468F-1138-EBD8-D4FCD2CA8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B6DAF-27AD-4435-448B-45E534C0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63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7A835-C316-0BDA-26C3-D34C0D1F3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A8F7B4-AC42-910A-7956-B2E2BE19B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95149-7D3C-30E4-69C0-4BBCEF3BA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02068-0423-183D-5ADA-4B671ABCF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EEAF8-D9A8-AA59-D78B-30C138FDA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9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E5E64-BB52-86F0-DF8B-8E95AABAA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FCC0F6-9503-3A76-FB7F-92741EC6AD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8F9EFE-568E-6487-1D04-D0A2164582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B53E25-55B8-DD71-FD62-AC9D8F6D1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3CD27-51EB-D355-0AC0-ED86B3194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B9DFE6-3EE0-F267-8C80-80731DD9C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813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19247-228E-2B34-B1EB-5EDBB64E7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61600-0850-9679-4589-ABB793154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F1C39-EFC0-7E78-9C06-193DB83444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241BA-52FA-2D62-2298-1608E5328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56BBB-0DDC-973E-4D73-F5907C0D0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D234D9-AD85-9A1E-B78E-B3D67CEA7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A45C3B-B83B-E1BD-A936-C6BC85BBD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AF9A56-474A-012D-21AC-574399EE2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6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F3DF6-CDDF-1CDC-3841-BC765197D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2DF502-31D1-F8A6-F6BC-5D13DD615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82E8A0-ECB9-60CB-4F17-7DE164558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950217-3883-117B-EFD1-4299A62C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73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B4A9B3-9679-78B6-3F72-73B77467E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CC0F7-6C32-FAEE-C355-38EFF462B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1F757-DFD4-B5BB-8989-1BC64726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543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1FE4-6EFC-C9BF-F6CA-9543399B9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CE229-DA96-38A3-0F63-5EA120DAD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BCFABC-0F08-D021-245B-7579066F6C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B6C829-9F48-ADAC-8C39-A4357D036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8633E-78F6-4EB0-19FD-BA4735A1A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F71050-E499-CAE4-796D-AB317F3FBD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74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0C647-B646-D60F-8520-B67BB02D9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BE1D8-EBFF-FF5C-F6DD-0EF672069E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838E7B-DF79-5A71-4A6F-42607D1EBB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00C0C-9644-26C7-61CF-4632FC641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DB441-F6DE-E394-D1E6-8043BBA0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29739-17CF-3B75-7AA1-E22B5AC2E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050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E96E9-9047-FB3C-FB8C-58B2BFD49E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2EE901-5C2E-31ED-DF36-1FBC44B95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03449-337B-C94A-884C-82A976212B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D4745-A84B-48FF-955F-60F409118CB1}" type="datetimeFigureOut">
              <a:rPr lang="en-US" smtClean="0"/>
              <a:t>5/30/2022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6584DF-796E-6D0C-38A3-8E0C9024B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C624B-512E-2615-BD53-AB0939EB99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AB44-CE43-4055-9413-64C1D8A6B1E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428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3ED40-7C60-F27A-EF4B-BA4A2975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FET</a:t>
            </a:r>
            <a:br>
              <a:rPr lang="en-US" dirty="0"/>
            </a:br>
            <a:r>
              <a:rPr lang="en-US" dirty="0"/>
              <a:t>(Field Effect Transistor)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5C08E-4364-D2F8-DF2D-48C771601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 uses Electric field to control flow of current through the channel.</a:t>
            </a:r>
          </a:p>
          <a:p>
            <a:r>
              <a:rPr lang="en-US" dirty="0"/>
              <a:t>First FET to be built was the JFET and working practical was built in 1953.</a:t>
            </a:r>
          </a:p>
          <a:p>
            <a:r>
              <a:rPr lang="en-US" dirty="0"/>
              <a:t>There are more than 30 different major types of FETs, and most widely used is MOSFET.</a:t>
            </a:r>
          </a:p>
          <a:p>
            <a:pPr marL="0" indent="0">
              <a:buNone/>
            </a:pPr>
            <a:r>
              <a:rPr lang="en-US" b="1" u="sng" dirty="0"/>
              <a:t>MOSFET</a:t>
            </a:r>
            <a:r>
              <a:rPr lang="en-US" dirty="0"/>
              <a:t> (MOS Capacitor controls the current flow)</a:t>
            </a:r>
          </a:p>
          <a:p>
            <a:r>
              <a:rPr lang="en-US" dirty="0"/>
              <a:t>Insulator b/n Gate and Body act as Capacitor.</a:t>
            </a:r>
          </a:p>
          <a:p>
            <a:r>
              <a:rPr lang="en-US" dirty="0"/>
              <a:t>Capacitance of MOS Cap: C= </a:t>
            </a:r>
            <a:r>
              <a:rPr lang="el-GR" dirty="0"/>
              <a:t>ε </a:t>
            </a:r>
            <a:r>
              <a:rPr lang="en-US" dirty="0"/>
              <a:t>A/ d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l-GR" dirty="0"/>
              <a:t>ε</a:t>
            </a:r>
            <a:r>
              <a:rPr lang="en-US" dirty="0"/>
              <a:t>-permittivity b/n plates, A-area ,d-dis b/n plates)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 descr="Timeline&#10;&#10;Description automatically generated">
            <a:extLst>
              <a:ext uri="{FF2B5EF4-FFF2-40B4-BE49-F238E27FC236}">
                <a16:creationId xmlns:a16="http://schemas.microsoft.com/office/drawing/2014/main" id="{3881DF46-D359-8F6F-FA46-6F769236AA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5091" y="4001293"/>
            <a:ext cx="2881745" cy="2667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80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CC0A8-E7EE-7C56-9C14-67CCD5C3EB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964"/>
            <a:ext cx="10515600" cy="6483927"/>
          </a:xfrm>
        </p:spPr>
        <p:txBody>
          <a:bodyPr/>
          <a:lstStyle/>
          <a:p>
            <a:r>
              <a:rPr lang="en-US" dirty="0"/>
              <a:t>Capable of performing any one of the five logic gate operations (AND, OR, NAND, NOR, or XOR) by adjusting the input voltages to its dual gates.</a:t>
            </a:r>
          </a:p>
          <a:p>
            <a:r>
              <a:rPr lang="en-US" dirty="0"/>
              <a:t>This type of single transistor is enough to produce XOR gate by contrast with 12 traditional transistors.</a:t>
            </a:r>
          </a:p>
          <a:p>
            <a:r>
              <a:rPr lang="en-US" dirty="0"/>
              <a:t>It enables higher density circuit integration for High-Performance Mobile devices beyond Moore’s law.</a:t>
            </a:r>
          </a:p>
          <a:p>
            <a:r>
              <a:rPr lang="en-US" dirty="0"/>
              <a:t>It is more Power Efficient and Area Efficient.</a:t>
            </a:r>
          </a:p>
          <a:p>
            <a:r>
              <a:rPr lang="en-US" dirty="0"/>
              <a:t>It also develops Electrically Reconfigurable Organic Logic Gates &amp; Integrated circuits to be used in future using this new transistor.</a:t>
            </a:r>
          </a:p>
          <a:p>
            <a:r>
              <a:rPr lang="en-US" dirty="0"/>
              <a:t>Reference : https://scitechdaily.com/new-organic-transistor-enables-higher-density-circuit-integration-for-high-performance-mobile-devices/</a:t>
            </a:r>
          </a:p>
        </p:txBody>
      </p:sp>
    </p:spTree>
    <p:extLst>
      <p:ext uri="{BB962C8B-B14F-4D97-AF65-F5344CB8AC3E}">
        <p14:creationId xmlns:p14="http://schemas.microsoft.com/office/powerpoint/2010/main" val="1230154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CEEA2-0F29-2488-1333-F91F51B98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1672"/>
            <a:ext cx="10515600" cy="6493163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Manufacturing of MOSFET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u="sng" dirty="0"/>
              <a:t>Sequence of Fabrication process</a:t>
            </a:r>
            <a:r>
              <a:rPr lang="en-US" dirty="0"/>
              <a:t> :</a:t>
            </a:r>
          </a:p>
          <a:p>
            <a:pPr marL="0" indent="0">
              <a:buNone/>
            </a:pPr>
            <a:r>
              <a:rPr lang="en-US" dirty="0"/>
              <a:t>  1. Manufacture of Silicon</a:t>
            </a:r>
          </a:p>
          <a:p>
            <a:pPr marL="0" indent="0">
              <a:buNone/>
            </a:pPr>
            <a:r>
              <a:rPr lang="en-US" dirty="0"/>
              <a:t>  2. Wafer processing</a:t>
            </a:r>
          </a:p>
          <a:p>
            <a:pPr marL="0" indent="0">
              <a:buNone/>
            </a:pPr>
            <a:r>
              <a:rPr lang="en-US" dirty="0"/>
              <a:t>  3. Lithography</a:t>
            </a:r>
          </a:p>
          <a:p>
            <a:pPr marL="0" indent="0">
              <a:buNone/>
            </a:pPr>
            <a:r>
              <a:rPr lang="en-US" dirty="0"/>
              <a:t>  4. Growth (oxidation) and elimination (etching) of Oxidants</a:t>
            </a:r>
          </a:p>
          <a:p>
            <a:pPr marL="0" indent="0">
              <a:buNone/>
            </a:pPr>
            <a:r>
              <a:rPr lang="en-US" dirty="0"/>
              <a:t>  5. Ion Implantation &amp; Diffusion</a:t>
            </a:r>
          </a:p>
          <a:p>
            <a:pPr marL="0" indent="0">
              <a:buNone/>
            </a:pPr>
            <a:r>
              <a:rPr lang="en-US" dirty="0"/>
              <a:t>  6. Annealing</a:t>
            </a:r>
          </a:p>
          <a:p>
            <a:pPr marL="0" indent="0">
              <a:buNone/>
            </a:pPr>
            <a:r>
              <a:rPr lang="en-US" dirty="0"/>
              <a:t>  7. Silicon deposition</a:t>
            </a:r>
          </a:p>
          <a:p>
            <a:pPr marL="0" indent="0">
              <a:buNone/>
            </a:pPr>
            <a:r>
              <a:rPr lang="en-US" dirty="0"/>
              <a:t>  8. Metallization</a:t>
            </a:r>
          </a:p>
          <a:p>
            <a:pPr marL="0" indent="0">
              <a:buNone/>
            </a:pPr>
            <a:r>
              <a:rPr lang="en-US" dirty="0"/>
              <a:t>  9. Testing</a:t>
            </a:r>
          </a:p>
          <a:p>
            <a:pPr marL="0" indent="0">
              <a:buNone/>
            </a:pPr>
            <a:r>
              <a:rPr lang="en-US" dirty="0"/>
              <a:t>10. Assembly &amp; Packaging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380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A60D8-09C5-8106-2E89-EA52455AA5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255"/>
            <a:ext cx="10515600" cy="650240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Materials Used</a:t>
            </a:r>
          </a:p>
          <a:p>
            <a:pPr marL="0" indent="0">
              <a:buNone/>
            </a:pPr>
            <a:r>
              <a:rPr lang="en-US" u="sng" dirty="0"/>
              <a:t>Theoretical Composition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Gate : Metal</a:t>
            </a:r>
          </a:p>
          <a:p>
            <a:pPr marL="0" indent="0">
              <a:buNone/>
            </a:pPr>
            <a:r>
              <a:rPr lang="en-US" dirty="0"/>
              <a:t>     Insulator : Oxide</a:t>
            </a:r>
          </a:p>
          <a:p>
            <a:pPr marL="0" indent="0">
              <a:buNone/>
            </a:pPr>
            <a:r>
              <a:rPr lang="en-US" dirty="0"/>
              <a:t>     Substrate : Semiconductor</a:t>
            </a:r>
          </a:p>
          <a:p>
            <a:pPr marL="0" indent="0">
              <a:buNone/>
            </a:pPr>
            <a:r>
              <a:rPr lang="en-US" dirty="0"/>
              <a:t>     Terminals : Metal contacts</a:t>
            </a:r>
          </a:p>
          <a:p>
            <a:pPr marL="0" indent="0">
              <a:buNone/>
            </a:pPr>
            <a:r>
              <a:rPr lang="en-US" u="sng" dirty="0"/>
              <a:t>Traditional Composition 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Gate : Polycrystalline silicon </a:t>
            </a:r>
          </a:p>
          <a:p>
            <a:pPr marL="0" indent="0">
              <a:buNone/>
            </a:pPr>
            <a:r>
              <a:rPr lang="en-US" dirty="0"/>
              <a:t>     Insulator : SiO2</a:t>
            </a:r>
          </a:p>
          <a:p>
            <a:pPr marL="0" indent="0">
              <a:buNone/>
            </a:pPr>
            <a:r>
              <a:rPr lang="en-US" dirty="0"/>
              <a:t>     Substrate : Si (selectively doped in various regions)</a:t>
            </a:r>
          </a:p>
          <a:p>
            <a:pPr marL="0" indent="0">
              <a:buNone/>
            </a:pPr>
            <a:r>
              <a:rPr lang="en-US" dirty="0"/>
              <a:t>     Gate Terminal : Aluminum</a:t>
            </a:r>
          </a:p>
          <a:p>
            <a:pPr marL="0" indent="0">
              <a:buNone/>
            </a:pPr>
            <a:r>
              <a:rPr lang="en-US" dirty="0"/>
              <a:t>     Source, Drain Terminal : Al </a:t>
            </a:r>
          </a:p>
          <a:p>
            <a:pPr marL="0" indent="0">
              <a:buNone/>
            </a:pPr>
            <a:r>
              <a:rPr lang="en-US" dirty="0"/>
              <a:t>     Substrate Terminal : </a:t>
            </a:r>
            <a:r>
              <a:rPr lang="sv-SE" dirty="0"/>
              <a:t>palladium, platinum, iridium, rhodium</a:t>
            </a:r>
          </a:p>
          <a:p>
            <a:r>
              <a:rPr lang="en-US" dirty="0"/>
              <a:t>But Gate- Metal is replaced with Polysilicon because it is same composition as silicon channel. In inversion, the work-function difference is close to zero, making the threshold voltage lower and ensuring the transistor can be turned on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06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5E644-1DE0-9C21-C1EB-109D962EF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5485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u="sng" dirty="0"/>
              <a:t>Modern Composition </a:t>
            </a:r>
            <a:r>
              <a:rPr lang="en-US" sz="2600" dirty="0"/>
              <a:t>:</a:t>
            </a:r>
          </a:p>
          <a:p>
            <a:pPr marL="0" indent="0">
              <a:buNone/>
            </a:pPr>
            <a:r>
              <a:rPr lang="en-US" sz="2600" dirty="0"/>
              <a:t>   Gate : High-K</a:t>
            </a:r>
            <a:r>
              <a:rPr lang="el-GR" sz="2600" dirty="0"/>
              <a:t> </a:t>
            </a:r>
            <a:r>
              <a:rPr lang="en-US" sz="2600" dirty="0"/>
              <a:t>Metal Gate (HKMG)</a:t>
            </a:r>
          </a:p>
          <a:p>
            <a:pPr marL="0" indent="0">
              <a:buNone/>
            </a:pPr>
            <a:r>
              <a:rPr lang="en-US" sz="2600" dirty="0"/>
              <a:t>   Insulator : SiO2 or HfO2 or ZrO2</a:t>
            </a:r>
          </a:p>
          <a:p>
            <a:pPr marL="0" indent="0">
              <a:buNone/>
            </a:pPr>
            <a:r>
              <a:rPr lang="en-US" sz="2600" dirty="0"/>
              <a:t>                      PMMA–SiO2 for FE-TFT (field-effect thin film transistors)</a:t>
            </a:r>
          </a:p>
          <a:p>
            <a:pPr marL="0" indent="0">
              <a:buNone/>
            </a:pPr>
            <a:r>
              <a:rPr lang="en-US" sz="2600" dirty="0"/>
              <a:t>   Substrate : Si (selectively doped in various regions)</a:t>
            </a:r>
          </a:p>
          <a:p>
            <a:pPr marL="0" indent="0">
              <a:buNone/>
            </a:pPr>
            <a:r>
              <a:rPr lang="en-US" sz="2600" dirty="0"/>
              <a:t>   Gate Terminal : Aluminum on Silicide</a:t>
            </a:r>
          </a:p>
          <a:p>
            <a:pPr marL="0" indent="0">
              <a:buNone/>
            </a:pPr>
            <a:r>
              <a:rPr lang="en-US" sz="2600" dirty="0"/>
              <a:t>   Source, Drain Terminal : Al on Salicide (self aligned silicide)</a:t>
            </a:r>
          </a:p>
          <a:p>
            <a:pPr marL="0" indent="0">
              <a:buNone/>
            </a:pPr>
            <a:r>
              <a:rPr lang="en-US" sz="2600" dirty="0"/>
              <a:t>   Substrate Terminal : </a:t>
            </a:r>
            <a:r>
              <a:rPr lang="sv-SE" sz="2600" dirty="0"/>
              <a:t>palladium, platinum, iridium, rhodium</a:t>
            </a:r>
          </a:p>
          <a:p>
            <a:endParaRPr lang="en-US" sz="2600" dirty="0"/>
          </a:p>
          <a:p>
            <a:pPr marL="0" indent="0">
              <a:buNone/>
            </a:pPr>
            <a:endParaRPr lang="en-US" sz="2600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04F83F26-8A2D-B89B-27B4-A257E48826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679" y="3953164"/>
            <a:ext cx="3985260" cy="2904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272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90499-19FE-06FF-648D-A16515B4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782"/>
            <a:ext cx="10515600" cy="6567054"/>
          </a:xfrm>
        </p:spPr>
        <p:txBody>
          <a:bodyPr/>
          <a:lstStyle/>
          <a:p>
            <a:pPr marL="0" indent="0" algn="ctr">
              <a:buNone/>
            </a:pPr>
            <a:r>
              <a:rPr lang="en-US" b="1" dirty="0"/>
              <a:t>Evolution of MOSFET</a:t>
            </a:r>
          </a:p>
          <a:p>
            <a:pPr marL="0" indent="0">
              <a:buNone/>
            </a:pPr>
            <a:r>
              <a:rPr lang="en-US" dirty="0"/>
              <a:t>1. Planar (classical)</a:t>
            </a:r>
          </a:p>
          <a:p>
            <a:pPr marL="0" indent="0">
              <a:buNone/>
            </a:pPr>
            <a:r>
              <a:rPr lang="en-US" dirty="0"/>
              <a:t>2. UTB (ultra thin body) Planar</a:t>
            </a:r>
          </a:p>
          <a:p>
            <a:pPr marL="0" indent="0">
              <a:buNone/>
            </a:pPr>
            <a:r>
              <a:rPr lang="en-US" dirty="0"/>
              <a:t>3. Double Gate</a:t>
            </a:r>
          </a:p>
          <a:p>
            <a:pPr marL="0" indent="0">
              <a:buNone/>
            </a:pPr>
            <a:r>
              <a:rPr lang="en-US" dirty="0"/>
              <a:t>4. FinFET</a:t>
            </a:r>
          </a:p>
          <a:p>
            <a:pPr marL="0" indent="0">
              <a:buNone/>
            </a:pPr>
            <a:r>
              <a:rPr lang="en-US" dirty="0"/>
              <a:t>5. Tri-Gate</a:t>
            </a:r>
          </a:p>
          <a:p>
            <a:pPr marL="0" indent="0">
              <a:buNone/>
            </a:pPr>
            <a:r>
              <a:rPr lang="en-US" dirty="0"/>
              <a:t>6. Pi-Gate</a:t>
            </a:r>
          </a:p>
          <a:p>
            <a:pPr marL="0" indent="0">
              <a:buNone/>
            </a:pPr>
            <a:r>
              <a:rPr lang="en-US" dirty="0"/>
              <a:t>7. </a:t>
            </a:r>
            <a:r>
              <a:rPr lang="el-GR" dirty="0"/>
              <a:t>Ω</a:t>
            </a:r>
            <a:r>
              <a:rPr lang="en-US" dirty="0"/>
              <a:t>-Gate</a:t>
            </a:r>
          </a:p>
          <a:p>
            <a:pPr marL="0" indent="0">
              <a:buNone/>
            </a:pPr>
            <a:r>
              <a:rPr lang="en-US" dirty="0"/>
              <a:t>8. GAAFET (gate all around)</a:t>
            </a:r>
          </a:p>
          <a:p>
            <a:pPr marL="0" indent="0">
              <a:buNone/>
            </a:pPr>
            <a:r>
              <a:rPr lang="en-US" u="sng" dirty="0"/>
              <a:t>Latest</a:t>
            </a:r>
            <a:r>
              <a:rPr lang="en-US" dirty="0"/>
              <a:t> :</a:t>
            </a:r>
          </a:p>
          <a:p>
            <a:r>
              <a:rPr lang="en-US" dirty="0"/>
              <a:t>Intel &amp; Samsung introduced same structure with respective names called “</a:t>
            </a:r>
            <a:r>
              <a:rPr lang="en-US" u="sng" dirty="0"/>
              <a:t>RibbonFET</a:t>
            </a:r>
            <a:r>
              <a:rPr lang="en-US" dirty="0"/>
              <a:t>” and “</a:t>
            </a:r>
            <a:r>
              <a:rPr lang="en-US" u="sng" dirty="0"/>
              <a:t>MBCFET</a:t>
            </a:r>
            <a:r>
              <a:rPr lang="en-US" dirty="0"/>
              <a:t>” (multi bridge channel).</a:t>
            </a:r>
          </a:p>
          <a:p>
            <a:r>
              <a:rPr lang="en-US" dirty="0"/>
              <a:t>IBM introduced “</a:t>
            </a:r>
            <a:r>
              <a:rPr lang="en-US" u="sng" dirty="0"/>
              <a:t>VTFET</a:t>
            </a:r>
            <a:r>
              <a:rPr lang="en-US" dirty="0"/>
              <a:t>” (vertical transport).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6007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A picture containing text, box, container, businesscard&#10;&#10;Description automatically generated">
            <a:extLst>
              <a:ext uri="{FF2B5EF4-FFF2-40B4-BE49-F238E27FC236}">
                <a16:creationId xmlns:a16="http://schemas.microsoft.com/office/drawing/2014/main" id="{65BEC8D2-506D-5DA3-0AE5-BAA169A791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309" y="30018"/>
            <a:ext cx="5883563" cy="3955473"/>
          </a:xfrm>
          <a:prstGeom prst="rect">
            <a:avLst/>
          </a:prstGeom>
        </p:spPr>
      </p:pic>
      <p:pic>
        <p:nvPicPr>
          <p:cNvPr id="15" name="Picture 14" descr="A picture containing engineering drawing&#10;&#10;Description automatically generated">
            <a:extLst>
              <a:ext uri="{FF2B5EF4-FFF2-40B4-BE49-F238E27FC236}">
                <a16:creationId xmlns:a16="http://schemas.microsoft.com/office/drawing/2014/main" id="{1980ECB6-5DA1-BAD9-5EB7-0AA4DDD7AD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1309" y="4040909"/>
            <a:ext cx="3814618" cy="278707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18238A6-D343-0645-7F40-A7161211248F}"/>
              </a:ext>
            </a:extLst>
          </p:cNvPr>
          <p:cNvSpPr txBox="1"/>
          <p:nvPr/>
        </p:nvSpPr>
        <p:spPr>
          <a:xfrm>
            <a:off x="526473" y="4850246"/>
            <a:ext cx="12376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VTFET</a:t>
            </a:r>
          </a:p>
        </p:txBody>
      </p:sp>
      <p:pic>
        <p:nvPicPr>
          <p:cNvPr id="5" name="Picture 4" descr="A picture containing toy, square&#10;&#10;Description automatically generated">
            <a:extLst>
              <a:ext uri="{FF2B5EF4-FFF2-40B4-BE49-F238E27FC236}">
                <a16:creationId xmlns:a16="http://schemas.microsoft.com/office/drawing/2014/main" id="{A6D2123F-2463-57E3-1785-C64D265DCF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5819" y="30018"/>
            <a:ext cx="4165599" cy="39554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09C14F6-1A4B-3CD8-722B-6B7EF7DB4721}"/>
              </a:ext>
            </a:extLst>
          </p:cNvPr>
          <p:cNvSpPr txBox="1"/>
          <p:nvPr/>
        </p:nvSpPr>
        <p:spPr>
          <a:xfrm>
            <a:off x="69273" y="1466639"/>
            <a:ext cx="18426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RibbonFET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12F261-52AA-3E1D-FA0F-45BA4A6E4E39}"/>
              </a:ext>
            </a:extLst>
          </p:cNvPr>
          <p:cNvSpPr txBox="1"/>
          <p:nvPr/>
        </p:nvSpPr>
        <p:spPr>
          <a:xfrm>
            <a:off x="10349345" y="5842337"/>
            <a:ext cx="18426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/>
              <a:t>S SREEKAR</a:t>
            </a:r>
          </a:p>
          <a:p>
            <a:pPr algn="ctr"/>
            <a:r>
              <a:rPr lang="en-US" sz="3000" dirty="0"/>
              <a:t>ECE </a:t>
            </a:r>
          </a:p>
        </p:txBody>
      </p:sp>
    </p:spTree>
    <p:extLst>
      <p:ext uri="{BB962C8B-B14F-4D97-AF65-F5344CB8AC3E}">
        <p14:creationId xmlns:p14="http://schemas.microsoft.com/office/powerpoint/2010/main" val="2298305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9C88E-8B23-6280-B7EE-33510434E0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510"/>
            <a:ext cx="10515600" cy="6317672"/>
          </a:xfrm>
        </p:spPr>
        <p:txBody>
          <a:bodyPr>
            <a:normAutofit/>
          </a:bodyPr>
          <a:lstStyle/>
          <a:p>
            <a:r>
              <a:rPr lang="en-US" dirty="0"/>
              <a:t>Variation in Gate voltage is directly proportional to MOS capacitance.</a:t>
            </a:r>
          </a:p>
          <a:p>
            <a:pPr marL="0" indent="0">
              <a:buNone/>
            </a:pPr>
            <a:r>
              <a:rPr lang="en-US" u="sng" dirty="0"/>
              <a:t>MOS Capacitor </a:t>
            </a:r>
            <a:r>
              <a:rPr lang="en-US" dirty="0"/>
              <a:t>works in </a:t>
            </a:r>
            <a:r>
              <a:rPr lang="en-US" b="1" dirty="0"/>
              <a:t>3</a:t>
            </a:r>
            <a:r>
              <a:rPr lang="en-US" dirty="0"/>
              <a:t> different modes:</a:t>
            </a:r>
          </a:p>
          <a:p>
            <a:pPr marL="0" indent="0">
              <a:buNone/>
            </a:pPr>
            <a:r>
              <a:rPr lang="en-US" b="1" dirty="0"/>
              <a:t>1</a:t>
            </a:r>
            <a:r>
              <a:rPr lang="en-US" dirty="0"/>
              <a:t>. Accumulation (in nmos)</a:t>
            </a:r>
          </a:p>
          <a:p>
            <a:r>
              <a:rPr lang="en-US" dirty="0"/>
              <a:t>Flat band voltage is the voltage at which there is no charge on the capacitor plates and i.e; E=0 across oxide.</a:t>
            </a:r>
          </a:p>
          <a:p>
            <a:r>
              <a:rPr lang="en-US" dirty="0"/>
              <a:t>When Gate voltage &lt; Flat band voltage i.e; </a:t>
            </a:r>
          </a:p>
          <a:p>
            <a:pPr marL="0" indent="0">
              <a:buNone/>
            </a:pPr>
            <a:r>
              <a:rPr lang="en-US" dirty="0"/>
              <a:t>Negative gate voltage attract holes from </a:t>
            </a:r>
          </a:p>
          <a:p>
            <a:pPr marL="0" indent="0">
              <a:buNone/>
            </a:pPr>
            <a:r>
              <a:rPr lang="en-US" dirty="0"/>
              <a:t>the p-type to the surface and thus results </a:t>
            </a:r>
          </a:p>
          <a:p>
            <a:pPr marL="0" indent="0">
              <a:buNone/>
            </a:pPr>
            <a:r>
              <a:rPr lang="en-US" dirty="0"/>
              <a:t>in the accumulation of holes at the oxide </a:t>
            </a:r>
          </a:p>
          <a:p>
            <a:pPr marL="0" indent="0">
              <a:buNone/>
            </a:pPr>
            <a:r>
              <a:rPr lang="en-US" dirty="0"/>
              <a:t>semiconductor interface.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908E35E-7193-FDF3-C91B-328DD34F7D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9126" y="3195783"/>
            <a:ext cx="4732655" cy="3329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544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9583F-580B-EE2D-1DE2-C52C7F29FF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564"/>
            <a:ext cx="10515600" cy="6336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 Depletion</a:t>
            </a:r>
          </a:p>
          <a:p>
            <a:r>
              <a:rPr lang="en-US" dirty="0"/>
              <a:t>When Gate voltage &gt; Flat band voltage i.e;</a:t>
            </a:r>
          </a:p>
          <a:p>
            <a:pPr marL="0" indent="0">
              <a:buNone/>
            </a:pPr>
            <a:r>
              <a:rPr lang="en-US" dirty="0"/>
              <a:t>Positive gate voltage pushes holes away </a:t>
            </a:r>
          </a:p>
          <a:p>
            <a:pPr marL="0" indent="0">
              <a:buNone/>
            </a:pPr>
            <a:r>
              <a:rPr lang="en-US" dirty="0"/>
              <a:t>from the interface and thus depletion</a:t>
            </a:r>
          </a:p>
          <a:p>
            <a:pPr marL="0" indent="0">
              <a:buNone/>
            </a:pPr>
            <a:r>
              <a:rPr lang="en-US" dirty="0"/>
              <a:t>layer is formed at the interface because of</a:t>
            </a:r>
          </a:p>
          <a:p>
            <a:pPr marL="0" indent="0">
              <a:buNone/>
            </a:pPr>
            <a:r>
              <a:rPr lang="en-US" dirty="0"/>
              <a:t>acceptor impurity atoms.</a:t>
            </a:r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. Inversion</a:t>
            </a:r>
          </a:p>
          <a:p>
            <a:r>
              <a:rPr lang="en-US" dirty="0"/>
              <a:t>When Gate voltage &gt; Threshold voltage i.e;</a:t>
            </a:r>
          </a:p>
          <a:p>
            <a:pPr marL="0" indent="0">
              <a:buNone/>
            </a:pPr>
            <a:r>
              <a:rPr lang="en-US" dirty="0"/>
              <a:t>Larger positive gate voltage attract </a:t>
            </a:r>
          </a:p>
          <a:p>
            <a:pPr marL="0" indent="0">
              <a:buNone/>
            </a:pPr>
            <a:r>
              <a:rPr lang="en-US" dirty="0"/>
              <a:t>even more electrons to the oxide</a:t>
            </a:r>
          </a:p>
          <a:p>
            <a:pPr marL="0" indent="0">
              <a:buNone/>
            </a:pPr>
            <a:r>
              <a:rPr lang="en-US" dirty="0"/>
              <a:t>semiconductor interface and thus </a:t>
            </a:r>
          </a:p>
          <a:p>
            <a:pPr marL="0" indent="0">
              <a:buNone/>
            </a:pPr>
            <a:r>
              <a:rPr lang="en-US" dirty="0"/>
              <a:t>creates an electron inversion layer.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7B944B62-F8B0-4C5A-1B50-1DD52B12AA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44" y="0"/>
            <a:ext cx="4790556" cy="3382933"/>
          </a:xfrm>
          <a:prstGeom prst="rect">
            <a:avLst/>
          </a:prstGeom>
        </p:spPr>
      </p:pic>
      <p:pic>
        <p:nvPicPr>
          <p:cNvPr id="9" name="Picture 8" descr="Diagram, schematic&#10;&#10;Description automatically generated">
            <a:extLst>
              <a:ext uri="{FF2B5EF4-FFF2-40B4-BE49-F238E27FC236}">
                <a16:creationId xmlns:a16="http://schemas.microsoft.com/office/drawing/2014/main" id="{495434C1-847C-22EE-E80F-1B41DC1E37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445" y="3463636"/>
            <a:ext cx="4790555" cy="330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52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02AF9-FEC0-8B06-D14C-74A13A038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727"/>
            <a:ext cx="10515600" cy="6382328"/>
          </a:xfrm>
        </p:spPr>
        <p:txBody>
          <a:bodyPr/>
          <a:lstStyle/>
          <a:p>
            <a:r>
              <a:rPr lang="en-US" dirty="0"/>
              <a:t>There are </a:t>
            </a:r>
            <a:r>
              <a:rPr lang="en-US" b="1" dirty="0"/>
              <a:t>5</a:t>
            </a:r>
            <a:r>
              <a:rPr lang="en-US" dirty="0"/>
              <a:t> </a:t>
            </a:r>
            <a:r>
              <a:rPr lang="en-US" b="1" dirty="0"/>
              <a:t>capacitances</a:t>
            </a:r>
            <a:r>
              <a:rPr lang="en-US" dirty="0"/>
              <a:t> that can be formed in the MOSFET.</a:t>
            </a:r>
          </a:p>
          <a:p>
            <a:pPr marL="0" indent="0">
              <a:buNone/>
            </a:pPr>
            <a:r>
              <a:rPr lang="en-US" b="1" dirty="0"/>
              <a:t>1</a:t>
            </a:r>
            <a:r>
              <a:rPr lang="en-US" dirty="0"/>
              <a:t>. Cgs = Cox(w.L) where Cox = </a:t>
            </a:r>
            <a:r>
              <a:rPr lang="el-GR" dirty="0"/>
              <a:t>ε</a:t>
            </a:r>
            <a:r>
              <a:rPr lang="en-US" dirty="0"/>
              <a:t>ox/tox</a:t>
            </a:r>
          </a:p>
          <a:p>
            <a:pPr marL="0" indent="0">
              <a:buNone/>
            </a:pPr>
            <a:r>
              <a:rPr lang="en-US" b="1" dirty="0"/>
              <a:t>2</a:t>
            </a:r>
            <a:r>
              <a:rPr lang="en-US" dirty="0"/>
              <a:t>. Cgd = Cox(w.L)</a:t>
            </a:r>
          </a:p>
          <a:p>
            <a:pPr marL="0" indent="0">
              <a:buNone/>
            </a:pPr>
            <a:r>
              <a:rPr lang="en-US" b="1" dirty="0"/>
              <a:t>3</a:t>
            </a:r>
            <a:r>
              <a:rPr lang="en-US" dirty="0"/>
              <a:t>. Csb = Csidewall + Cbottom</a:t>
            </a:r>
          </a:p>
          <a:p>
            <a:r>
              <a:rPr lang="en-US" dirty="0"/>
              <a:t> Csw = </a:t>
            </a:r>
            <a:r>
              <a:rPr lang="el-GR" dirty="0"/>
              <a:t>ε</a:t>
            </a:r>
            <a:r>
              <a:rPr lang="en-US" dirty="0"/>
              <a:t>silicon/tdep(2Aface+1Aside)</a:t>
            </a:r>
          </a:p>
          <a:p>
            <a:pPr marL="0" indent="0">
              <a:buNone/>
            </a:pPr>
            <a:r>
              <a:rPr lang="en-US" dirty="0"/>
              <a:t>            = </a:t>
            </a:r>
            <a:r>
              <a:rPr lang="el-GR" dirty="0"/>
              <a:t>ε</a:t>
            </a:r>
            <a:r>
              <a:rPr lang="en-US" dirty="0"/>
              <a:t>si/td(2Hs.Ls+w.Hs)</a:t>
            </a:r>
          </a:p>
          <a:p>
            <a:pPr marL="0" indent="0">
              <a:buNone/>
            </a:pPr>
            <a:r>
              <a:rPr lang="en-US" dirty="0"/>
              <a:t>            = </a:t>
            </a:r>
            <a:r>
              <a:rPr lang="el-GR" dirty="0"/>
              <a:t>ε</a:t>
            </a:r>
            <a:r>
              <a:rPr lang="en-US" dirty="0"/>
              <a:t>si/td(Hs)(2Ls+w)</a:t>
            </a:r>
          </a:p>
          <a:p>
            <a:pPr marL="0" indent="0">
              <a:buNone/>
            </a:pPr>
            <a:r>
              <a:rPr lang="en-US" dirty="0"/>
              <a:t>	 = Cjsw(2Ls+w) where Cjsw is Junc’n cap/unit area = </a:t>
            </a:r>
            <a:r>
              <a:rPr lang="el-GR" dirty="0"/>
              <a:t>ε</a:t>
            </a:r>
            <a:r>
              <a:rPr lang="en-US" dirty="0"/>
              <a:t>si/td(Hs) </a:t>
            </a:r>
          </a:p>
          <a:p>
            <a:r>
              <a:rPr lang="en-US" dirty="0"/>
              <a:t>Cbot = </a:t>
            </a:r>
            <a:r>
              <a:rPr lang="el-GR" dirty="0"/>
              <a:t>ε</a:t>
            </a:r>
            <a:r>
              <a:rPr lang="en-US" dirty="0"/>
              <a:t>si/td(w.Ls)</a:t>
            </a:r>
          </a:p>
          <a:p>
            <a:pPr marL="0" indent="0">
              <a:buNone/>
            </a:pPr>
            <a:r>
              <a:rPr lang="en-US" dirty="0"/>
              <a:t>	 = Cj(w.Ls) where Cj = </a:t>
            </a:r>
            <a:r>
              <a:rPr lang="el-GR" dirty="0"/>
              <a:t>ε</a:t>
            </a:r>
            <a:r>
              <a:rPr lang="en-US" dirty="0"/>
              <a:t>si/td</a:t>
            </a:r>
          </a:p>
          <a:p>
            <a:pPr marL="0" indent="0">
              <a:buNone/>
            </a:pPr>
            <a:r>
              <a:rPr lang="en-US" dirty="0"/>
              <a:t>But as Vsb increases, td increases i.e; td is not constant. Thus capacitance decreases by the factor of (1+Vsb/Vbi)^1/2 or (1+Vsb/Vbi)^1/3.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device&#10;&#10;Description automatically generated">
            <a:extLst>
              <a:ext uri="{FF2B5EF4-FFF2-40B4-BE49-F238E27FC236}">
                <a16:creationId xmlns:a16="http://schemas.microsoft.com/office/drawing/2014/main" id="{A27B90BB-911C-44E1-F1C1-715EA4F56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7745" y="566882"/>
            <a:ext cx="5754255" cy="308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217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2EFF0-6260-570D-1766-D183C0C8CA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436"/>
            <a:ext cx="10515600" cy="6465455"/>
          </a:xfrm>
        </p:spPr>
        <p:txBody>
          <a:bodyPr>
            <a:normAutofit/>
          </a:bodyPr>
          <a:lstStyle/>
          <a:p>
            <a:r>
              <a:rPr lang="en-US" dirty="0"/>
              <a:t>Csb = (Csw + Cbot) / factor</a:t>
            </a:r>
          </a:p>
          <a:p>
            <a:pPr marL="0" indent="0">
              <a:buNone/>
            </a:pPr>
            <a:r>
              <a:rPr lang="en-US" dirty="0"/>
              <a:t>   Csb = (Cjsw(2Ls+w) + Cj(w.Ls)) / (1+Vsb/Vbi)^1/2  </a:t>
            </a:r>
          </a:p>
          <a:p>
            <a:pPr marL="0" indent="0">
              <a:buNone/>
            </a:pPr>
            <a:r>
              <a:rPr lang="en-US" b="1" dirty="0"/>
              <a:t>4</a:t>
            </a:r>
            <a:r>
              <a:rPr lang="en-US" dirty="0"/>
              <a:t>. Cdb = (Cjsw(2Ls+w) + Cj(w.Ls)) / (1+Vdb/Vbi)^1/2 </a:t>
            </a:r>
          </a:p>
          <a:p>
            <a:pPr marL="0" indent="0">
              <a:buNone/>
            </a:pPr>
            <a:r>
              <a:rPr lang="en-US" b="1" dirty="0"/>
              <a:t>5</a:t>
            </a:r>
            <a:r>
              <a:rPr lang="en-US" dirty="0"/>
              <a:t>. Cgb : It has oxide cap (C1) &amp; depletion cap (C2) in series</a:t>
            </a:r>
          </a:p>
          <a:p>
            <a:pPr marL="0" indent="0">
              <a:buNone/>
            </a:pPr>
            <a:r>
              <a:rPr lang="en-US" dirty="0"/>
              <a:t>    Cgb = (C1.C2/C1+C2).A</a:t>
            </a:r>
          </a:p>
          <a:p>
            <a:pPr marL="0" indent="0">
              <a:buNone/>
            </a:pPr>
            <a:r>
              <a:rPr lang="en-US" dirty="0"/>
              <a:t>            = {(</a:t>
            </a:r>
            <a:r>
              <a:rPr lang="el-GR" dirty="0"/>
              <a:t>ε</a:t>
            </a:r>
            <a:r>
              <a:rPr lang="en-US" dirty="0"/>
              <a:t>ox/tox).(</a:t>
            </a:r>
            <a:r>
              <a:rPr lang="el-GR" dirty="0"/>
              <a:t>ε</a:t>
            </a:r>
            <a:r>
              <a:rPr lang="en-US" dirty="0"/>
              <a:t>si/td)/</a:t>
            </a:r>
            <a:r>
              <a:rPr lang="el-GR" dirty="0"/>
              <a:t>(ε</a:t>
            </a:r>
            <a:r>
              <a:rPr lang="en-US" dirty="0"/>
              <a:t>ox/tox)+(</a:t>
            </a:r>
            <a:r>
              <a:rPr lang="el-GR" dirty="0"/>
              <a:t>ε</a:t>
            </a:r>
            <a:r>
              <a:rPr lang="en-US" dirty="0"/>
              <a:t>si/td)}.A</a:t>
            </a:r>
          </a:p>
          <a:p>
            <a:pPr marL="0" indent="0">
              <a:buNone/>
            </a:pPr>
            <a:r>
              <a:rPr lang="en-US" dirty="0"/>
              <a:t>            = {(</a:t>
            </a:r>
            <a:r>
              <a:rPr lang="el-GR" dirty="0"/>
              <a:t>ε</a:t>
            </a:r>
            <a:r>
              <a:rPr lang="en-US" dirty="0"/>
              <a:t>ox/tox)/(1+(</a:t>
            </a:r>
            <a:r>
              <a:rPr lang="el-GR" dirty="0"/>
              <a:t>ε</a:t>
            </a:r>
            <a:r>
              <a:rPr lang="en-US" dirty="0"/>
              <a:t>ox/tox).(td/</a:t>
            </a:r>
            <a:r>
              <a:rPr lang="el-GR" dirty="0"/>
              <a:t>ε</a:t>
            </a:r>
            <a:r>
              <a:rPr lang="en-US" dirty="0"/>
              <a:t>si))}.A</a:t>
            </a:r>
          </a:p>
          <a:p>
            <a:pPr marL="0" indent="0">
              <a:buNone/>
            </a:pPr>
            <a:r>
              <a:rPr lang="en-US" dirty="0"/>
              <a:t>    Cgb = {Cox/(1+(</a:t>
            </a:r>
            <a:r>
              <a:rPr lang="el-GR" dirty="0"/>
              <a:t>ε</a:t>
            </a:r>
            <a:r>
              <a:rPr lang="en-US" dirty="0"/>
              <a:t>ox/</a:t>
            </a:r>
            <a:r>
              <a:rPr lang="el-GR" dirty="0"/>
              <a:t>ε</a:t>
            </a:r>
            <a:r>
              <a:rPr lang="en-US" dirty="0"/>
              <a:t>si).(td/tox))}.A</a:t>
            </a:r>
          </a:p>
          <a:p>
            <a:r>
              <a:rPr lang="en-US" dirty="0"/>
              <a:t>This gives </a:t>
            </a:r>
            <a:r>
              <a:rPr lang="en-US" b="1" dirty="0"/>
              <a:t>CV curve</a:t>
            </a:r>
          </a:p>
          <a:p>
            <a:r>
              <a:rPr lang="en-US" dirty="0"/>
              <a:t>Let Cmax is capacitance at the </a:t>
            </a:r>
          </a:p>
          <a:p>
            <a:pPr marL="0" indent="0">
              <a:buNone/>
            </a:pPr>
            <a:r>
              <a:rPr lang="en-US" dirty="0"/>
              <a:t>Accumulation, it gradually decreases</a:t>
            </a:r>
          </a:p>
          <a:p>
            <a:pPr marL="0" indent="0">
              <a:buNone/>
            </a:pPr>
            <a:r>
              <a:rPr lang="en-US" dirty="0"/>
              <a:t>due to increase in depletion thickness</a:t>
            </a:r>
          </a:p>
        </p:txBody>
      </p:sp>
      <p:pic>
        <p:nvPicPr>
          <p:cNvPr id="5" name="Picture 4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ED1E9490-B9E8-6B07-8F37-17BA8A1F3F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1564" y="3736110"/>
            <a:ext cx="5800436" cy="3131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6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452FD5-D7FA-75B3-23CC-5D6FDC58C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91"/>
            <a:ext cx="10515600" cy="6465454"/>
          </a:xfrm>
        </p:spPr>
        <p:txBody>
          <a:bodyPr/>
          <a:lstStyle/>
          <a:p>
            <a:r>
              <a:rPr lang="en-US" dirty="0"/>
              <a:t>It reaches to Cmin where td is max and depletion mode ends.</a:t>
            </a:r>
          </a:p>
          <a:p>
            <a:r>
              <a:rPr lang="en-US" dirty="0"/>
              <a:t>Keep on increasing voltage, capacitance increases again &amp; reaches to Cmax at Vthreshold.</a:t>
            </a:r>
          </a:p>
          <a:p>
            <a:r>
              <a:rPr lang="en-US" dirty="0"/>
              <a:t>Cgb becomes constant when Vg &gt; Vthreshold.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8" name="Picture 7" descr="Diagram&#10;&#10;Description automatically generated">
            <a:extLst>
              <a:ext uri="{FF2B5EF4-FFF2-40B4-BE49-F238E27FC236}">
                <a16:creationId xmlns:a16="http://schemas.microsoft.com/office/drawing/2014/main" id="{8B36C6D6-939E-2697-0E90-D0F589F82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3083" y="2050472"/>
            <a:ext cx="5486399" cy="4807528"/>
          </a:xfrm>
          <a:prstGeom prst="rect">
            <a:avLst/>
          </a:prstGeom>
        </p:spPr>
      </p:pic>
      <p:pic>
        <p:nvPicPr>
          <p:cNvPr id="10" name="Picture 9" descr="Diagram, engineering drawing&#10;&#10;Description automatically generated">
            <a:extLst>
              <a:ext uri="{FF2B5EF4-FFF2-40B4-BE49-F238E27FC236}">
                <a16:creationId xmlns:a16="http://schemas.microsoft.com/office/drawing/2014/main" id="{1EC737C3-69B7-95CA-2FC9-A532FFCC20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519" y="2050472"/>
            <a:ext cx="4740564" cy="4789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049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3D7DE9-DE4A-30B4-FE3C-A8C7E2BBA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560"/>
            <a:ext cx="10515600" cy="6512560"/>
          </a:xfrm>
        </p:spPr>
        <p:txBody>
          <a:bodyPr/>
          <a:lstStyle/>
          <a:p>
            <a:r>
              <a:rPr lang="en-US" dirty="0"/>
              <a:t>Since current flow is controlled by gate voltage, MOSFET is voltage-controlled, unipolar, high input impedance device.</a:t>
            </a:r>
          </a:p>
          <a:p>
            <a:pPr marL="0" indent="0">
              <a:buNone/>
            </a:pPr>
            <a:r>
              <a:rPr lang="en-US" b="1" dirty="0"/>
              <a:t>IV Characteristics</a:t>
            </a:r>
            <a:r>
              <a:rPr lang="en-US" dirty="0"/>
              <a:t>:</a:t>
            </a:r>
          </a:p>
          <a:p>
            <a:r>
              <a:rPr lang="en-US" dirty="0"/>
              <a:t>MOSFET is classified into Enhancement and Depletion mode.</a:t>
            </a:r>
          </a:p>
          <a:p>
            <a:r>
              <a:rPr lang="en-US" dirty="0"/>
              <a:t>Any MOSFET exhibits 3 operating regions known as Cutoff, Linear and Saturation regions.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3DB396C-12E9-DA73-9F20-680B31409E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245" y="3050654"/>
            <a:ext cx="5882755" cy="34240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F5EACA6-6E03-3E0A-3CF7-8056E231D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050653"/>
            <a:ext cx="6096000" cy="348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48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5A3E0A-10CB-B7A9-43AC-DAC6EEAAB1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98668"/>
            <a:ext cx="6096000" cy="319910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95B3E-7CB4-87DC-3D7B-C2B0519DC8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4086"/>
            <a:ext cx="6096000" cy="3143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A4F7F2-E8FC-701C-48FC-02C1B72473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108" y="3297774"/>
            <a:ext cx="6853383" cy="3461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682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CD334-D098-DBBC-F014-6D582E8CD7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545"/>
            <a:ext cx="10515600" cy="6548582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Latest FET Technology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b="1" dirty="0"/>
              <a:t>Organic Dual-gate Anti-ambipolar Transistor</a:t>
            </a:r>
          </a:p>
          <a:p>
            <a:r>
              <a:rPr lang="en-US" dirty="0"/>
              <a:t>Ryoma Hayakawa of National Institute for Materials Science and the Tokyo University of Science developed this Organic MOSFET structured transistor.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64E442E3-B816-9BF7-1297-3A7CDB8C9F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5391" y="2410691"/>
            <a:ext cx="7400925" cy="4276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82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</TotalTime>
  <Words>1169</Words>
  <Application>Microsoft Office PowerPoint</Application>
  <PresentationFormat>Widescreen</PresentationFormat>
  <Paragraphs>130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FET (Field Effect Transistor)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FET (Field Effect Transistor)</dc:title>
  <dc:creator>Sreekar S</dc:creator>
  <cp:lastModifiedBy>Sreekar S</cp:lastModifiedBy>
  <cp:revision>17</cp:revision>
  <dcterms:created xsi:type="dcterms:W3CDTF">2022-05-27T02:09:04Z</dcterms:created>
  <dcterms:modified xsi:type="dcterms:W3CDTF">2022-05-30T16:29:14Z</dcterms:modified>
</cp:coreProperties>
</file>