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1" r:id="rId1"/>
    <p:sldMasterId id="2147483653" r:id="rId2"/>
    <p:sldMasterId id="2147483695" r:id="rId3"/>
    <p:sldMasterId id="2147484310" r:id="rId4"/>
    <p:sldMasterId id="2147484447" r:id="rId5"/>
  </p:sldMasterIdLst>
  <p:notesMasterIdLst>
    <p:notesMasterId r:id="rId24"/>
  </p:notesMasterIdLst>
  <p:handoutMasterIdLst>
    <p:handoutMasterId r:id="rId25"/>
  </p:handoutMasterIdLst>
  <p:sldIdLst>
    <p:sldId id="585" r:id="rId6"/>
    <p:sldId id="587" r:id="rId7"/>
    <p:sldId id="592" r:id="rId8"/>
    <p:sldId id="591" r:id="rId9"/>
    <p:sldId id="593" r:id="rId10"/>
    <p:sldId id="594" r:id="rId11"/>
    <p:sldId id="607" r:id="rId12"/>
    <p:sldId id="595" r:id="rId13"/>
    <p:sldId id="596" r:id="rId14"/>
    <p:sldId id="597" r:id="rId15"/>
    <p:sldId id="604" r:id="rId16"/>
    <p:sldId id="605" r:id="rId17"/>
    <p:sldId id="599" r:id="rId18"/>
    <p:sldId id="600" r:id="rId19"/>
    <p:sldId id="601" r:id="rId20"/>
    <p:sldId id="602" r:id="rId21"/>
    <p:sldId id="603" r:id="rId22"/>
    <p:sldId id="606" r:id="rId23"/>
  </p:sldIdLst>
  <p:sldSz cx="9144000" cy="6858000" type="screen4x3"/>
  <p:notesSz cx="6669088" cy="9926638"/>
  <p:embeddedFontLs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Roboto Condensed bold" panose="020B0604020202020204" charset="0"/>
      <p:bold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BD2"/>
    <a:srgbClr val="008BD0"/>
    <a:srgbClr val="E53517"/>
    <a:srgbClr val="003E2F"/>
    <a:srgbClr val="02654B"/>
    <a:srgbClr val="F18E37"/>
    <a:srgbClr val="9D0037"/>
    <a:srgbClr val="789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36" autoAdjust="0"/>
    <p:restoredTop sz="70025" autoAdjust="0"/>
  </p:normalViewPr>
  <p:slideViewPr>
    <p:cSldViewPr>
      <p:cViewPr varScale="1">
        <p:scale>
          <a:sx n="83" d="100"/>
          <a:sy n="83" d="100"/>
        </p:scale>
        <p:origin x="120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1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8475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6663" y="0"/>
            <a:ext cx="2890837" cy="498475"/>
          </a:xfrm>
          <a:prstGeom prst="rect">
            <a:avLst/>
          </a:prstGeom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D2ED2A0-9286-4525-9470-A6634ACC236F}" type="datetimeFigureOut">
              <a:rPr lang="de-DE" altLang="de-DE"/>
              <a:pPr>
                <a:defRPr/>
              </a:pPr>
              <a:t>17.06.2025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90838" cy="498475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6663" y="9428163"/>
            <a:ext cx="2890837" cy="498475"/>
          </a:xfrm>
          <a:prstGeom prst="rect">
            <a:avLst/>
          </a:prstGeom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10BDE3-BB90-469B-A9C2-93BB57CC757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lIns="90727" tIns="45363" rIns="90727" bIns="45363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6663" y="0"/>
            <a:ext cx="2890837" cy="496888"/>
          </a:xfrm>
          <a:prstGeom prst="rect">
            <a:avLst/>
          </a:prstGeom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43619E8-7FC6-4F89-A33A-2CAF45FF8E6D}" type="datetimeFigureOut">
              <a:rPr lang="de-DE" altLang="de-DE"/>
              <a:pPr>
                <a:defRPr/>
              </a:pPr>
              <a:t>17.06.2025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7" tIns="45363" rIns="90727" bIns="45363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5637"/>
          </a:xfrm>
          <a:prstGeom prst="rect">
            <a:avLst/>
          </a:prstGeom>
        </p:spPr>
        <p:txBody>
          <a:bodyPr vert="horz" wrap="square" lIns="90727" tIns="45363" rIns="90727" bIns="453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90838" cy="496887"/>
          </a:xfrm>
          <a:prstGeom prst="rect">
            <a:avLst/>
          </a:prstGeom>
        </p:spPr>
        <p:txBody>
          <a:bodyPr vert="horz" lIns="90727" tIns="45363" rIns="90727" bIns="45363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6663" y="9428163"/>
            <a:ext cx="2890837" cy="496887"/>
          </a:xfrm>
          <a:prstGeom prst="rect">
            <a:avLst/>
          </a:prstGeom>
        </p:spPr>
        <p:txBody>
          <a:bodyPr vert="horz" wrap="square" lIns="90727" tIns="45363" rIns="90727" bIns="4536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0648181-1B6C-4F0B-8F35-FD23C38D68F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48181-1B6C-4F0B-8F35-FD23C38D68F1}" type="slidenum">
              <a:rPr lang="de-DE" altLang="de-DE" smtClean="0"/>
              <a:pPr>
                <a:defRPr/>
              </a:pPr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192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565400"/>
            <a:ext cx="9144000" cy="395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Bild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89198" y="1700808"/>
            <a:ext cx="8603280" cy="5437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aseline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1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96" y="142852"/>
            <a:ext cx="7124700" cy="10620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7235825" y="6597650"/>
            <a:ext cx="147955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4921EB0-1DC1-4738-8EA5-15FD44F66AB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11321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408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51439" y="2348880"/>
            <a:ext cx="8641039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972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251439" y="2348880"/>
            <a:ext cx="8641039" cy="39604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2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251440" y="2348880"/>
            <a:ext cx="4104536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87943" y="2348880"/>
            <a:ext cx="4104536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266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251440" y="2348880"/>
            <a:ext cx="2736384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0"/>
          </p:nvPr>
        </p:nvSpPr>
        <p:spPr>
          <a:xfrm>
            <a:off x="251440" y="983269"/>
            <a:ext cx="2736384" cy="1221595"/>
          </a:xfrm>
        </p:spPr>
        <p:txBody>
          <a:bodyPr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idx="12"/>
          </p:nvPr>
        </p:nvSpPr>
        <p:spPr>
          <a:xfrm>
            <a:off x="6156095" y="995051"/>
            <a:ext cx="2736384" cy="1209813"/>
          </a:xfrm>
        </p:spPr>
        <p:txBody>
          <a:bodyPr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3"/>
          </p:nvPr>
        </p:nvSpPr>
        <p:spPr>
          <a:xfrm>
            <a:off x="3203767" y="995051"/>
            <a:ext cx="2736384" cy="1209813"/>
          </a:xfrm>
        </p:spPr>
        <p:txBody>
          <a:bodyPr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14"/>
          </p:nvPr>
        </p:nvSpPr>
        <p:spPr>
          <a:xfrm>
            <a:off x="3203767" y="2348880"/>
            <a:ext cx="2736384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1" name="Inhaltsplatzhalter 3"/>
          <p:cNvSpPr>
            <a:spLocks noGrp="1"/>
          </p:cNvSpPr>
          <p:nvPr>
            <p:ph sz="half" idx="15"/>
          </p:nvPr>
        </p:nvSpPr>
        <p:spPr>
          <a:xfrm>
            <a:off x="6156094" y="2348880"/>
            <a:ext cx="2736384" cy="39604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02319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4464576" cy="121681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932039" y="988047"/>
            <a:ext cx="3960440" cy="53237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251440" y="2348880"/>
            <a:ext cx="4464576" cy="396521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817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linksbündig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4464576" cy="121681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251440" y="2348880"/>
            <a:ext cx="4464576" cy="396521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4932039" y="988047"/>
            <a:ext cx="3960440" cy="532375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9010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agrammplatzhalter 2"/>
          <p:cNvSpPr>
            <a:spLocks noGrp="1"/>
          </p:cNvSpPr>
          <p:nvPr>
            <p:ph type="chart" sz="quarter" idx="10"/>
          </p:nvPr>
        </p:nvSpPr>
        <p:spPr>
          <a:xfrm>
            <a:off x="251441" y="2348880"/>
            <a:ext cx="8641038" cy="3816797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474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artArt-Platzhalter 10"/>
          <p:cNvSpPr>
            <a:spLocks noGrp="1"/>
          </p:cNvSpPr>
          <p:nvPr>
            <p:ph type="dgm" sz="quarter" idx="14"/>
          </p:nvPr>
        </p:nvSpPr>
        <p:spPr>
          <a:xfrm>
            <a:off x="251441" y="2348880"/>
            <a:ext cx="8641038" cy="3960440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99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 für Folgefolien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3264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3"/>
          </p:nvPr>
        </p:nvSpPr>
        <p:spPr>
          <a:xfrm>
            <a:off x="7049391" y="980729"/>
            <a:ext cx="1843088" cy="1224136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980728"/>
            <a:ext cx="3024759" cy="5362378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1"/>
          </p:nvPr>
        </p:nvSpPr>
        <p:spPr>
          <a:xfrm>
            <a:off x="7049737" y="2348533"/>
            <a:ext cx="1843081" cy="144016"/>
          </a:xfrm>
        </p:spPr>
        <p:txBody>
          <a:bodyPr>
            <a:noAutofit/>
          </a:bodyPr>
          <a:lstStyle>
            <a:lvl1pPr marL="0" indent="0" rtl="0">
              <a:buNone/>
              <a:defRPr lang="de-DE" sz="1800" b="0" i="0" u="none" strike="noStrike" baseline="30000" smtClean="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half" idx="14"/>
          </p:nvPr>
        </p:nvSpPr>
        <p:spPr>
          <a:xfrm>
            <a:off x="3686662" y="980728"/>
            <a:ext cx="2952000" cy="5362378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4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440" y="2348880"/>
            <a:ext cx="2507462" cy="396044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1"/>
          </p:nvPr>
        </p:nvSpPr>
        <p:spPr>
          <a:xfrm>
            <a:off x="3071466" y="2348880"/>
            <a:ext cx="5821013" cy="396044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95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565400"/>
            <a:ext cx="9144000" cy="395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noProof="0" dirty="0"/>
              <a:t>Bild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89198" y="1700808"/>
            <a:ext cx="8603280" cy="54375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aseline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0935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43608" y="2636912"/>
            <a:ext cx="7345362" cy="126841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20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513334" y="973545"/>
            <a:ext cx="7379144" cy="126779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 für Folgefolien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>
          <a:xfrm>
            <a:off x="1513334" y="2312828"/>
            <a:ext cx="7379144" cy="39916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972827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334" y="980728"/>
            <a:ext cx="3454750" cy="532859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5400050" y="980728"/>
            <a:ext cx="3492427" cy="532859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94706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64" y="2132856"/>
            <a:ext cx="3420419" cy="417162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5400051" y="955510"/>
            <a:ext cx="3492427" cy="965035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5400051" y="2132856"/>
            <a:ext cx="3492427" cy="417162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547664" y="980728"/>
            <a:ext cx="3420418" cy="93981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832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36096" y="980728"/>
            <a:ext cx="3456383" cy="532375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547664" y="980728"/>
            <a:ext cx="3384376" cy="1600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1"/>
          </p:nvPr>
        </p:nvSpPr>
        <p:spPr>
          <a:xfrm>
            <a:off x="1547664" y="2708920"/>
            <a:ext cx="3384376" cy="3595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8214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sz="quarter" idx="10"/>
          </p:nvPr>
        </p:nvSpPr>
        <p:spPr>
          <a:xfrm>
            <a:off x="1547664" y="2204864"/>
            <a:ext cx="7344814" cy="4104456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4" cy="100811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21943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einbin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1547664" y="2348880"/>
            <a:ext cx="7344814" cy="3960440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4" cy="129614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1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334" y="980728"/>
            <a:ext cx="3454750" cy="532859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5400050" y="980728"/>
            <a:ext cx="3492427" cy="532859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86811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7049390" y="980728"/>
            <a:ext cx="1843088" cy="122396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1541518" y="990000"/>
            <a:ext cx="2460218" cy="531932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1"/>
          </p:nvPr>
        </p:nvSpPr>
        <p:spPr>
          <a:xfrm>
            <a:off x="7049736" y="2276525"/>
            <a:ext cx="1843081" cy="144016"/>
          </a:xfrm>
        </p:spPr>
        <p:txBody>
          <a:bodyPr>
            <a:noAutofit/>
          </a:bodyPr>
          <a:lstStyle>
            <a:lvl1pPr marL="0" indent="0" rtl="0">
              <a:buNone/>
              <a:defRPr lang="de-DE" sz="1800" b="0" i="0" u="none" strike="noStrike" baseline="30000" smtClean="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12"/>
          </p:nvPr>
        </p:nvSpPr>
        <p:spPr>
          <a:xfrm>
            <a:off x="4289654" y="990000"/>
            <a:ext cx="2448272" cy="531932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4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30524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ierung Fördermittelgeb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11">
            <a:extLst>
              <a:ext uri="{FF2B5EF4-FFF2-40B4-BE49-F238E27FC236}">
                <a16:creationId xmlns:a16="http://schemas.microsoft.com/office/drawing/2014/main" id="{335BD325-1202-23CE-7608-53A9F0949D32}"/>
              </a:ext>
            </a:extLst>
          </p:cNvPr>
          <p:cNvCxnSpPr/>
          <p:nvPr userDrawn="1"/>
        </p:nvCxnSpPr>
        <p:spPr>
          <a:xfrm>
            <a:off x="6048375" y="9305925"/>
            <a:ext cx="74168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3"/>
          <p:cNvSpPr>
            <a:spLocks noGrp="1"/>
          </p:cNvSpPr>
          <p:nvPr>
            <p:ph type="body" sz="half" idx="11"/>
          </p:nvPr>
        </p:nvSpPr>
        <p:spPr>
          <a:xfrm>
            <a:off x="5364088" y="2348879"/>
            <a:ext cx="3528390" cy="3960439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1547812" y="980728"/>
            <a:ext cx="7344665" cy="122413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1547813" y="2348880"/>
            <a:ext cx="3384227" cy="3960439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483557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7695" y="854794"/>
            <a:ext cx="8445479" cy="5579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7695" y="1916832"/>
            <a:ext cx="8445480" cy="438713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EDD4DC-0CA1-7F68-BA01-C062AC7D3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5825" y="6597650"/>
            <a:ext cx="147955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D4ADAF-22E6-4C34-B887-C4866EE0039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462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15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153CADD-A836-F6A3-DA5C-0828B95DA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5825" y="6597650"/>
            <a:ext cx="1479550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69B850-75AA-4FD5-ACEC-93C93278CD6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62788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251439" y="2348880"/>
            <a:ext cx="8641039" cy="39604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440" y="988047"/>
            <a:ext cx="8641039" cy="1216817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68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47664" y="2132856"/>
            <a:ext cx="3420419" cy="417162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0"/>
          </p:nvPr>
        </p:nvSpPr>
        <p:spPr>
          <a:xfrm>
            <a:off x="5400051" y="955510"/>
            <a:ext cx="3492427" cy="965035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1"/>
          </p:nvPr>
        </p:nvSpPr>
        <p:spPr>
          <a:xfrm>
            <a:off x="5400051" y="2132856"/>
            <a:ext cx="3492427" cy="417162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547664" y="980728"/>
            <a:ext cx="3420418" cy="93981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534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36096" y="980728"/>
            <a:ext cx="3456383" cy="5323756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547664" y="980728"/>
            <a:ext cx="3384376" cy="1600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1"/>
          </p:nvPr>
        </p:nvSpPr>
        <p:spPr>
          <a:xfrm>
            <a:off x="1547664" y="2708920"/>
            <a:ext cx="3384376" cy="35955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45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sz="quarter" idx="10"/>
          </p:nvPr>
        </p:nvSpPr>
        <p:spPr>
          <a:xfrm>
            <a:off x="1547664" y="2204864"/>
            <a:ext cx="7344814" cy="4104456"/>
          </a:xfrm>
        </p:spPr>
        <p:txBody>
          <a:bodyPr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4" cy="100811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603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einbin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-Platzhalter 3"/>
          <p:cNvSpPr>
            <a:spLocks noGrp="1"/>
          </p:cNvSpPr>
          <p:nvPr>
            <p:ph type="dgm" sz="quarter" idx="10"/>
          </p:nvPr>
        </p:nvSpPr>
        <p:spPr>
          <a:xfrm>
            <a:off x="1547664" y="2348880"/>
            <a:ext cx="7344814" cy="3960440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1547664" y="980728"/>
            <a:ext cx="7344814" cy="1296144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7465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7049390" y="980728"/>
            <a:ext cx="1843088" cy="1223963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1541518" y="990000"/>
            <a:ext cx="2460218" cy="531932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half" idx="11"/>
          </p:nvPr>
        </p:nvSpPr>
        <p:spPr>
          <a:xfrm>
            <a:off x="7049736" y="2276525"/>
            <a:ext cx="1843081" cy="144016"/>
          </a:xfrm>
        </p:spPr>
        <p:txBody>
          <a:bodyPr>
            <a:noAutofit/>
          </a:bodyPr>
          <a:lstStyle>
            <a:lvl1pPr marL="0" indent="0" rtl="0">
              <a:buNone/>
              <a:defRPr lang="de-DE" sz="1800" b="0" i="0" u="none" strike="noStrike" baseline="30000" smtClean="0"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12"/>
          </p:nvPr>
        </p:nvSpPr>
        <p:spPr>
          <a:xfrm>
            <a:off x="4289654" y="990000"/>
            <a:ext cx="2448272" cy="5319320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4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1969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tzierung Fördermittelgeb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11"/>
          <p:cNvCxnSpPr/>
          <p:nvPr userDrawn="1"/>
        </p:nvCxnSpPr>
        <p:spPr>
          <a:xfrm>
            <a:off x="6048375" y="9305925"/>
            <a:ext cx="74168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platzhalter 3"/>
          <p:cNvSpPr>
            <a:spLocks noGrp="1"/>
          </p:cNvSpPr>
          <p:nvPr>
            <p:ph type="body" sz="half" idx="11"/>
          </p:nvPr>
        </p:nvSpPr>
        <p:spPr>
          <a:xfrm>
            <a:off x="5364088" y="2348879"/>
            <a:ext cx="3528390" cy="3960439"/>
          </a:xfrm>
        </p:spPr>
        <p:txBody>
          <a:bodyPr>
            <a:normAutofit/>
          </a:bodyPr>
          <a:lstStyle>
            <a:lvl1pPr marL="0" indent="0" rtl="0">
              <a:buNone/>
              <a:defRPr lang="de-DE" sz="2400" b="0" i="0" u="none" strike="noStrike" baseline="30000" smtClean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1547812" y="980728"/>
            <a:ext cx="7344665" cy="122413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60000" y="990000"/>
            <a:ext cx="882000" cy="646172"/>
          </a:xfrm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de-DE" noProof="0" dirty="0"/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16"/>
          </p:nvPr>
        </p:nvSpPr>
        <p:spPr>
          <a:xfrm>
            <a:off x="1547813" y="2348880"/>
            <a:ext cx="3384227" cy="3960439"/>
          </a:xfrm>
        </p:spPr>
        <p:txBody>
          <a:bodyPr rtlCol="0">
            <a:normAutofit/>
          </a:bodyPr>
          <a:lstStyle/>
          <a:p>
            <a:pPr lvl="0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287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26988"/>
            <a:ext cx="9144000" cy="1512888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pic>
        <p:nvPicPr>
          <p:cNvPr id="1027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69850"/>
            <a:ext cx="2327275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r Verbinder 11"/>
          <p:cNvCxnSpPr/>
          <p:nvPr userDrawn="1"/>
        </p:nvCxnSpPr>
        <p:spPr>
          <a:xfrm>
            <a:off x="2303463" y="287338"/>
            <a:ext cx="0" cy="8270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6588125" y="6524625"/>
            <a:ext cx="2339975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234950" y="6524625"/>
            <a:ext cx="570547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latin typeface="Roboto Condensed" panose="02000000000000000000" pitchFamily="2" charset="0"/>
                <a:cs typeface="Roboto Condensed" panose="02000000000000000000" pitchFamily="2" charset="0"/>
              </a:rPr>
              <a:t>Chemnitz ∙ April 2020∙ Dr. Rebecca Gerlach</a:t>
            </a:r>
          </a:p>
        </p:txBody>
      </p:sp>
      <p:sp>
        <p:nvSpPr>
          <p:cNvPr id="11" name="Textplatzhalter 9"/>
          <p:cNvSpPr txBox="1">
            <a:spLocks/>
          </p:cNvSpPr>
          <p:nvPr userDrawn="1"/>
        </p:nvSpPr>
        <p:spPr>
          <a:xfrm>
            <a:off x="2555875" y="188913"/>
            <a:ext cx="6030913" cy="11922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>
                <a:latin typeface="Roboto Condensed" panose="02000000000000000000" pitchFamily="2" charset="0"/>
              </a:rPr>
              <a:t>TU Chemnitz</a:t>
            </a:r>
          </a:p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 err="1">
                <a:latin typeface="Roboto Condensed" panose="02000000000000000000" pitchFamily="2" charset="0"/>
              </a:rPr>
              <a:t>Faculty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of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Behavioural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and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Social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Sciences</a:t>
            </a:r>
            <a:endParaRPr lang="de-DE" sz="1900" dirty="0">
              <a:latin typeface="Roboto Condensed" panose="02000000000000000000" pitchFamily="2" charset="0"/>
            </a:endParaRPr>
          </a:p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>
                <a:latin typeface="Roboto Condensed" panose="02000000000000000000" pitchFamily="2" charset="0"/>
              </a:rPr>
              <a:t>Department </a:t>
            </a:r>
            <a:r>
              <a:rPr lang="de-DE" sz="1900" dirty="0" err="1">
                <a:latin typeface="Roboto Condensed" panose="02000000000000000000" pitchFamily="2" charset="0"/>
              </a:rPr>
              <a:t>of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Psychology</a:t>
            </a:r>
            <a:endParaRPr lang="de-DE" sz="1900" dirty="0">
              <a:latin typeface="Roboto Condensed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763588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pic>
        <p:nvPicPr>
          <p:cNvPr id="2051" name="Grafik 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-80963"/>
            <a:ext cx="1298575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itelplatzhalter 1"/>
          <p:cNvSpPr>
            <a:spLocks noGrp="1"/>
          </p:cNvSpPr>
          <p:nvPr>
            <p:ph type="title"/>
          </p:nvPr>
        </p:nvSpPr>
        <p:spPr bwMode="auto">
          <a:xfrm>
            <a:off x="1547813" y="973138"/>
            <a:ext cx="73453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 für Folgefolien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205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47813" y="2312988"/>
            <a:ext cx="734536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</p:txBody>
      </p:sp>
      <p:sp>
        <p:nvSpPr>
          <p:cNvPr id="13" name="Textplatzhalter 9"/>
          <p:cNvSpPr txBox="1">
            <a:spLocks/>
          </p:cNvSpPr>
          <p:nvPr userDrawn="1"/>
        </p:nvSpPr>
        <p:spPr>
          <a:xfrm>
            <a:off x="1516063" y="107950"/>
            <a:ext cx="4135437" cy="584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>
                <a:latin typeface="+mn-lt"/>
              </a:rPr>
              <a:t>TU Chemnitz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 err="1">
                <a:latin typeface="+mn-lt"/>
              </a:rPr>
              <a:t>Faculty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of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Behavioural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and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Social</a:t>
            </a:r>
            <a:r>
              <a:rPr lang="de-DE" sz="1400" dirty="0">
                <a:latin typeface="+mn-lt"/>
              </a:rPr>
              <a:t> </a:t>
            </a:r>
            <a:r>
              <a:rPr lang="de-DE" sz="1400" dirty="0" err="1">
                <a:latin typeface="+mn-lt"/>
              </a:rPr>
              <a:t>Sciences</a:t>
            </a:r>
            <a:endParaRPr lang="de-DE" sz="1400" dirty="0">
              <a:latin typeface="+mn-lt"/>
            </a:endParaRPr>
          </a:p>
        </p:txBody>
      </p:sp>
      <p:cxnSp>
        <p:nvCxnSpPr>
          <p:cNvPr id="15" name="Gerader Verbinder 14"/>
          <p:cNvCxnSpPr/>
          <p:nvPr userDrawn="1"/>
        </p:nvCxnSpPr>
        <p:spPr>
          <a:xfrm>
            <a:off x="1439863" y="125413"/>
            <a:ext cx="0" cy="4683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/>
          <p:cNvSpPr txBox="1">
            <a:spLocks noChangeArrowheads="1"/>
          </p:cNvSpPr>
          <p:nvPr userDrawn="1"/>
        </p:nvSpPr>
        <p:spPr bwMode="auto">
          <a:xfrm>
            <a:off x="6588125" y="6524625"/>
            <a:ext cx="2339975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>
                <a:latin typeface="+mn-lt"/>
                <a:ea typeface="Roboto Condensed" panose="02000000000000000000" pitchFamily="2" charset="0"/>
              </a:rPr>
              <a:t>www.tu-chemnitz.de</a:t>
            </a: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ußzeilenplatzhalter 4"/>
          <p:cNvSpPr txBox="1">
            <a:spLocks/>
          </p:cNvSpPr>
          <p:nvPr userDrawn="1"/>
        </p:nvSpPr>
        <p:spPr>
          <a:xfrm>
            <a:off x="2611248" y="6529578"/>
            <a:ext cx="3887788" cy="3333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065C6B81-B757-4FAD-ACBF-ADDE3CFE2B25}" type="slidenum">
              <a:rPr lang="de-DE" altLang="de-DE" sz="1400" smtClean="0">
                <a:latin typeface="+mn-lt"/>
              </a:rPr>
              <a:pPr algn="ctr" eaLnBrk="1" hangingPunct="1">
                <a:defRPr/>
              </a:pPr>
              <a:t>‹#›</a:t>
            </a:fld>
            <a:endParaRPr lang="de-DE" altLang="de-DE" sz="1400">
              <a:latin typeface="+mn-lt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 userDrawn="1"/>
        </p:nvSpPr>
        <p:spPr bwMode="auto">
          <a:xfrm>
            <a:off x="234951" y="6524625"/>
            <a:ext cx="217681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latin typeface="+mn-lt"/>
                <a:cs typeface="Roboto Condensed" panose="02000000000000000000" pitchFamily="2" charset="0"/>
              </a:rPr>
              <a:t>Chemnitz ∙ Sreekar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2" r:id="rId1"/>
    <p:sldLayoutId id="2147484513" r:id="rId2"/>
    <p:sldLayoutId id="2147484514" r:id="rId3"/>
    <p:sldLayoutId id="2147484515" r:id="rId4"/>
    <p:sldLayoutId id="2147484516" r:id="rId5"/>
    <p:sldLayoutId id="2147484517" r:id="rId6"/>
    <p:sldLayoutId id="2147484518" r:id="rId7"/>
    <p:sldLayoutId id="2147484540" r:id="rId8"/>
    <p:sldLayoutId id="2147484541" r:id="rId9"/>
    <p:sldLayoutId id="2147484542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 userDrawn="1"/>
        </p:nvSpPr>
        <p:spPr>
          <a:xfrm>
            <a:off x="0" y="0"/>
            <a:ext cx="9144000" cy="763588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/>
          </a:p>
        </p:txBody>
      </p:sp>
      <p:pic>
        <p:nvPicPr>
          <p:cNvPr id="3075" name="Grafik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-80963"/>
            <a:ext cx="1298575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itelplatzhalter 1"/>
          <p:cNvSpPr>
            <a:spLocks noGrp="1"/>
          </p:cNvSpPr>
          <p:nvPr>
            <p:ph type="title"/>
          </p:nvPr>
        </p:nvSpPr>
        <p:spPr bwMode="auto">
          <a:xfrm>
            <a:off x="250825" y="973138"/>
            <a:ext cx="864235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307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50825" y="2311400"/>
            <a:ext cx="864235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cxnSp>
        <p:nvCxnSpPr>
          <p:cNvPr id="20" name="Gerader Verbinder 19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9"/>
          <p:cNvSpPr txBox="1">
            <a:spLocks/>
          </p:cNvSpPr>
          <p:nvPr userDrawn="1"/>
        </p:nvSpPr>
        <p:spPr>
          <a:xfrm>
            <a:off x="1516063" y="107950"/>
            <a:ext cx="4135437" cy="584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>
                <a:latin typeface="Roboto Condensed" panose="02000000000000000000" pitchFamily="2" charset="0"/>
              </a:rPr>
              <a:t>TU Chemnitz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 err="1">
                <a:latin typeface="Roboto Condensed" panose="02000000000000000000" pitchFamily="2" charset="0"/>
              </a:rPr>
              <a:t>Faculty</a:t>
            </a:r>
            <a:r>
              <a:rPr lang="de-DE" sz="1400" dirty="0">
                <a:latin typeface="Roboto Condensed" panose="02000000000000000000" pitchFamily="2" charset="0"/>
              </a:rPr>
              <a:t> </a:t>
            </a:r>
            <a:r>
              <a:rPr lang="de-DE" sz="1400" dirty="0" err="1">
                <a:latin typeface="Roboto Condensed" panose="02000000000000000000" pitchFamily="2" charset="0"/>
              </a:rPr>
              <a:t>of</a:t>
            </a:r>
            <a:r>
              <a:rPr lang="de-DE" sz="1400" dirty="0">
                <a:latin typeface="Roboto Condensed" panose="02000000000000000000" pitchFamily="2" charset="0"/>
              </a:rPr>
              <a:t> </a:t>
            </a:r>
            <a:r>
              <a:rPr lang="de-DE" sz="1400" dirty="0" err="1">
                <a:latin typeface="Roboto Condensed" panose="02000000000000000000" pitchFamily="2" charset="0"/>
              </a:rPr>
              <a:t>Behavioural</a:t>
            </a:r>
            <a:r>
              <a:rPr lang="de-DE" sz="1400" dirty="0">
                <a:latin typeface="Roboto Condensed" panose="02000000000000000000" pitchFamily="2" charset="0"/>
              </a:rPr>
              <a:t> </a:t>
            </a:r>
            <a:r>
              <a:rPr lang="de-DE" sz="1400" dirty="0" err="1">
                <a:latin typeface="Roboto Condensed" panose="02000000000000000000" pitchFamily="2" charset="0"/>
              </a:rPr>
              <a:t>and</a:t>
            </a:r>
            <a:r>
              <a:rPr lang="de-DE" sz="1400" dirty="0">
                <a:latin typeface="Roboto Condensed" panose="02000000000000000000" pitchFamily="2" charset="0"/>
              </a:rPr>
              <a:t> </a:t>
            </a:r>
            <a:r>
              <a:rPr lang="de-DE" sz="1400" dirty="0" err="1">
                <a:latin typeface="Roboto Condensed" panose="02000000000000000000" pitchFamily="2" charset="0"/>
              </a:rPr>
              <a:t>Social</a:t>
            </a:r>
            <a:r>
              <a:rPr lang="de-DE" sz="1400" dirty="0">
                <a:latin typeface="Roboto Condensed" panose="02000000000000000000" pitchFamily="2" charset="0"/>
              </a:rPr>
              <a:t> </a:t>
            </a:r>
            <a:r>
              <a:rPr lang="de-DE" sz="1400" dirty="0" err="1">
                <a:latin typeface="Roboto Condensed" panose="02000000000000000000" pitchFamily="2" charset="0"/>
              </a:rPr>
              <a:t>Sciences</a:t>
            </a:r>
            <a:endParaRPr lang="de-DE" sz="1400" dirty="0">
              <a:latin typeface="Roboto Condensed" panose="02000000000000000000" pitchFamily="2" charset="0"/>
            </a:endParaRPr>
          </a:p>
        </p:txBody>
      </p:sp>
      <p:cxnSp>
        <p:nvCxnSpPr>
          <p:cNvPr id="28" name="Gerader Verbinder 27"/>
          <p:cNvCxnSpPr/>
          <p:nvPr userDrawn="1"/>
        </p:nvCxnSpPr>
        <p:spPr>
          <a:xfrm>
            <a:off x="1439863" y="125413"/>
            <a:ext cx="0" cy="4683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6588125" y="6524625"/>
            <a:ext cx="2339975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492500" y="6526213"/>
            <a:ext cx="3887788" cy="3333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284B5AFE-F206-4802-822E-2570738CE316}" type="slidenum">
              <a:rPr lang="de-DE" altLang="de-DE" sz="1400" smtClean="0">
                <a:latin typeface="Roboto Condensed" panose="02000000000000000000" pitchFamily="2" charset="0"/>
              </a:rPr>
              <a:pPr algn="ctr" eaLnBrk="1" hangingPunct="1">
                <a:defRPr/>
              </a:pPr>
              <a:t>‹#›</a:t>
            </a:fld>
            <a:endParaRPr lang="de-DE" altLang="de-DE" sz="1400">
              <a:latin typeface="Roboto Condensed" panose="02000000000000000000" pitchFamily="2" charset="0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 userDrawn="1"/>
        </p:nvSpPr>
        <p:spPr bwMode="auto">
          <a:xfrm>
            <a:off x="234950" y="6524625"/>
            <a:ext cx="570547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latin typeface="Roboto Condensed" panose="02000000000000000000" pitchFamily="2" charset="0"/>
                <a:cs typeface="Roboto Condensed" panose="02000000000000000000" pitchFamily="2" charset="0"/>
              </a:rPr>
              <a:t>Chemnitz ∙ April 2020∙ Dr. Rebecca Gerlach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  <p:sldLayoutId id="2147484523" r:id="rId4"/>
    <p:sldLayoutId id="2147484524" r:id="rId5"/>
    <p:sldLayoutId id="2147484525" r:id="rId6"/>
    <p:sldLayoutId id="2147484526" r:id="rId7"/>
    <p:sldLayoutId id="2147484527" r:id="rId8"/>
    <p:sldLayoutId id="2147484528" r:id="rId9"/>
    <p:sldLayoutId id="214748452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26988"/>
            <a:ext cx="9144000" cy="1512888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 dirty="0">
              <a:latin typeface="Korbel"/>
            </a:endParaRPr>
          </a:p>
        </p:txBody>
      </p:sp>
      <p:pic>
        <p:nvPicPr>
          <p:cNvPr id="4099" name="Grafik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69850"/>
            <a:ext cx="2327275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r Verbinder 11"/>
          <p:cNvCxnSpPr/>
          <p:nvPr userDrawn="1"/>
        </p:nvCxnSpPr>
        <p:spPr>
          <a:xfrm>
            <a:off x="2303463" y="287338"/>
            <a:ext cx="0" cy="8270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9"/>
          <p:cNvSpPr txBox="1">
            <a:spLocks/>
          </p:cNvSpPr>
          <p:nvPr userDrawn="1"/>
        </p:nvSpPr>
        <p:spPr>
          <a:xfrm>
            <a:off x="2555875" y="188913"/>
            <a:ext cx="6030913" cy="11922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>
                <a:latin typeface="Roboto Condensed" panose="02000000000000000000" pitchFamily="2" charset="0"/>
              </a:rPr>
              <a:t>TU Chemnitz</a:t>
            </a:r>
          </a:p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 err="1">
                <a:latin typeface="Roboto Condensed" panose="02000000000000000000" pitchFamily="2" charset="0"/>
              </a:rPr>
              <a:t>Faculty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of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Behavioural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and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Social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Sciences</a:t>
            </a:r>
            <a:endParaRPr lang="de-DE" sz="1900" dirty="0">
              <a:latin typeface="Roboto Condensed" panose="02000000000000000000" pitchFamily="2" charset="0"/>
            </a:endParaRPr>
          </a:p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900" dirty="0">
                <a:latin typeface="Roboto Condensed" panose="02000000000000000000" pitchFamily="2" charset="0"/>
              </a:rPr>
              <a:t>Department </a:t>
            </a:r>
            <a:r>
              <a:rPr lang="de-DE" sz="1900" dirty="0" err="1">
                <a:latin typeface="Roboto Condensed" panose="02000000000000000000" pitchFamily="2" charset="0"/>
              </a:rPr>
              <a:t>of</a:t>
            </a:r>
            <a:r>
              <a:rPr lang="de-DE" sz="1900" dirty="0">
                <a:latin typeface="Roboto Condensed" panose="02000000000000000000" pitchFamily="2" charset="0"/>
              </a:rPr>
              <a:t> </a:t>
            </a:r>
            <a:r>
              <a:rPr lang="de-DE" sz="1900" dirty="0" err="1">
                <a:latin typeface="Roboto Condensed" panose="02000000000000000000" pitchFamily="2" charset="0"/>
              </a:rPr>
              <a:t>Psychology</a:t>
            </a:r>
            <a:endParaRPr lang="de-DE" sz="1900" dirty="0">
              <a:latin typeface="Roboto Condensed" panose="02000000000000000000" pitchFamily="2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 userDrawn="1"/>
        </p:nvSpPr>
        <p:spPr bwMode="auto">
          <a:xfrm>
            <a:off x="6588125" y="6524625"/>
            <a:ext cx="2339975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www.tu-chemnitz.de</a:t>
            </a: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234950" y="6524625"/>
            <a:ext cx="570547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latin typeface="Roboto Condensed" panose="02000000000000000000" pitchFamily="2" charset="0"/>
              </a:rPr>
              <a:t>Chemnitz ∙ April 2020∙ Dr. Rebecca Gerlach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FAB4902-0675-8CCA-7CFC-83E41C157487}"/>
              </a:ext>
            </a:extLst>
          </p:cNvPr>
          <p:cNvSpPr/>
          <p:nvPr userDrawn="1"/>
        </p:nvSpPr>
        <p:spPr>
          <a:xfrm>
            <a:off x="0" y="0"/>
            <a:ext cx="9144000" cy="763588"/>
          </a:xfrm>
          <a:prstGeom prst="rect">
            <a:avLst/>
          </a:prstGeom>
          <a:solidFill>
            <a:srgbClr val="008B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800">
              <a:solidFill>
                <a:prstClr val="white"/>
              </a:solidFill>
            </a:endParaRPr>
          </a:p>
        </p:txBody>
      </p:sp>
      <p:pic>
        <p:nvPicPr>
          <p:cNvPr id="5123" name="Grafik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-80963"/>
            <a:ext cx="1298575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elplatzhalter 1"/>
          <p:cNvSpPr>
            <a:spLocks noGrp="1"/>
          </p:cNvSpPr>
          <p:nvPr>
            <p:ph type="title"/>
          </p:nvPr>
        </p:nvSpPr>
        <p:spPr bwMode="auto">
          <a:xfrm>
            <a:off x="1547813" y="973138"/>
            <a:ext cx="7345362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 für Folgefolien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512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47813" y="2312988"/>
            <a:ext cx="734536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1422382-3AC1-CC5B-777C-8EE3DD1E76BB}"/>
              </a:ext>
            </a:extLst>
          </p:cNvPr>
          <p:cNvCxnSpPr/>
          <p:nvPr userDrawn="1"/>
        </p:nvCxnSpPr>
        <p:spPr>
          <a:xfrm>
            <a:off x="1439863" y="125413"/>
            <a:ext cx="0" cy="46831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146AE53C-79C0-B944-7181-4CCBA341CC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88125" y="6524625"/>
            <a:ext cx="2339975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de-DE" sz="1400" dirty="0">
                <a:solidFill>
                  <a:prstClr val="black"/>
                </a:solidFill>
                <a:latin typeface="+mn-lt"/>
                <a:ea typeface="Roboto Condensed" panose="02000000000000000000" pitchFamily="2" charset="0"/>
              </a:rPr>
              <a:t>www.tu-chemnitz.de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9D6E60C-07F8-B123-8B24-B5DE9E5F7F6C}"/>
              </a:ext>
            </a:extLst>
          </p:cNvPr>
          <p:cNvCxnSpPr/>
          <p:nvPr userDrawn="1"/>
        </p:nvCxnSpPr>
        <p:spPr>
          <a:xfrm>
            <a:off x="0" y="6524625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91396CBA-C4B4-7406-6289-FAF5A33DE359}"/>
              </a:ext>
            </a:extLst>
          </p:cNvPr>
          <p:cNvSpPr txBox="1">
            <a:spLocks/>
          </p:cNvSpPr>
          <p:nvPr userDrawn="1"/>
        </p:nvSpPr>
        <p:spPr>
          <a:xfrm>
            <a:off x="1516063" y="107950"/>
            <a:ext cx="4135437" cy="584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prstClr val="white"/>
                </a:solidFill>
                <a:latin typeface="+mn-lt"/>
              </a:rPr>
              <a:t>TU Chemnitz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defRPr/>
            </a:pPr>
            <a:r>
              <a:rPr lang="de-DE" sz="1400" dirty="0" err="1">
                <a:solidFill>
                  <a:prstClr val="white"/>
                </a:solidFill>
                <a:latin typeface="+mn-lt"/>
              </a:rPr>
              <a:t>Faculty</a:t>
            </a:r>
            <a:r>
              <a:rPr lang="de-DE" sz="1400" dirty="0">
                <a:solidFill>
                  <a:prstClr val="white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prstClr val="white"/>
                </a:solidFill>
                <a:latin typeface="+mn-lt"/>
              </a:rPr>
              <a:t>of</a:t>
            </a:r>
            <a:r>
              <a:rPr lang="de-DE" sz="1400" dirty="0">
                <a:solidFill>
                  <a:prstClr val="white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prstClr val="white"/>
                </a:solidFill>
                <a:latin typeface="+mn-lt"/>
              </a:rPr>
              <a:t>Behavioural</a:t>
            </a:r>
            <a:r>
              <a:rPr lang="de-DE" sz="1400" dirty="0">
                <a:solidFill>
                  <a:prstClr val="white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prstClr val="white"/>
                </a:solidFill>
                <a:latin typeface="+mn-lt"/>
              </a:rPr>
              <a:t>and</a:t>
            </a:r>
            <a:r>
              <a:rPr lang="de-DE" sz="1400" dirty="0">
                <a:solidFill>
                  <a:prstClr val="white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prstClr val="white"/>
                </a:solidFill>
                <a:latin typeface="+mn-lt"/>
              </a:rPr>
              <a:t>Social</a:t>
            </a:r>
            <a:r>
              <a:rPr lang="de-DE" sz="1400" dirty="0">
                <a:solidFill>
                  <a:prstClr val="white"/>
                </a:solidFill>
                <a:latin typeface="+mn-lt"/>
              </a:rPr>
              <a:t> </a:t>
            </a:r>
            <a:r>
              <a:rPr lang="de-DE" sz="1400" dirty="0" err="1">
                <a:solidFill>
                  <a:prstClr val="white"/>
                </a:solidFill>
                <a:latin typeface="+mn-lt"/>
              </a:rPr>
              <a:t>Sciences</a:t>
            </a:r>
            <a:endParaRPr lang="de-DE" sz="140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8DB5F88-7BB9-1B88-54A1-8A8C906ACE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951" y="6524625"/>
            <a:ext cx="3257550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400" dirty="0">
                <a:solidFill>
                  <a:prstClr val="black"/>
                </a:solidFill>
                <a:latin typeface="+mn-lt"/>
              </a:rPr>
              <a:t>Chemnitz ∙ Sreekar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43" r:id="rId9"/>
    <p:sldLayoutId id="2147484544" r:id="rId10"/>
    <p:sldLayoutId id="2147484545" r:id="rId11"/>
    <p:sldLayoutId id="2147484546" r:id="rId12"/>
    <p:sldLayoutId id="2147484539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Roboto Condensed bold" charset="0"/>
          <a:ea typeface="ＭＳ Ｐゴシック" charset="0"/>
          <a:cs typeface="Roboto Condensed bold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>
          <a:xfrm>
            <a:off x="1042988" y="2636838"/>
            <a:ext cx="7345362" cy="1268412"/>
          </a:xfrm>
        </p:spPr>
        <p:txBody>
          <a:bodyPr/>
          <a:lstStyle/>
          <a:p>
            <a:pPr algn="ctr"/>
            <a:r>
              <a:rPr lang="en-US" altLang="de-DE" b="1" dirty="0">
                <a:latin typeface="+mn-lt"/>
              </a:rPr>
              <a:t>Visible Leadership Behavior and Team Effectivity </a:t>
            </a:r>
            <a:endParaRPr lang="de-DE" altLang="de-DE" dirty="0">
              <a:latin typeface="+mn-lt"/>
            </a:endParaRPr>
          </a:p>
        </p:txBody>
      </p:sp>
      <p:sp>
        <p:nvSpPr>
          <p:cNvPr id="19459" name="Textfeld 2"/>
          <p:cNvSpPr txBox="1">
            <a:spLocks noChangeArrowheads="1"/>
          </p:cNvSpPr>
          <p:nvPr/>
        </p:nvSpPr>
        <p:spPr bwMode="auto">
          <a:xfrm>
            <a:off x="1655763" y="4221163"/>
            <a:ext cx="58324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de-DE" altLang="de-DE" sz="2000" dirty="0">
                <a:latin typeface="+mn-lt"/>
              </a:rPr>
              <a:t>Presentation by </a:t>
            </a:r>
            <a:r>
              <a:rPr lang="de-DE" altLang="de-DE" sz="2000" i="1" dirty="0">
                <a:latin typeface="+mn-lt"/>
              </a:rPr>
              <a:t>Sreekar Singarayacheruvu</a:t>
            </a:r>
          </a:p>
          <a:p>
            <a:pPr algn="ctr"/>
            <a:r>
              <a:rPr lang="de-DE" altLang="de-DE" sz="2000" dirty="0">
                <a:latin typeface="+mn-lt"/>
              </a:rPr>
              <a:t>17/06/2025</a:t>
            </a:r>
          </a:p>
          <a:p>
            <a:pPr algn="ctr"/>
            <a:endParaRPr lang="de-DE" altLang="de-DE" sz="2000" dirty="0">
              <a:latin typeface="+mn-lt"/>
            </a:endParaRPr>
          </a:p>
          <a:p>
            <a:pPr algn="ctr"/>
            <a:r>
              <a:rPr lang="de-DE" altLang="de-DE" sz="2000" dirty="0">
                <a:latin typeface="+mn-lt"/>
              </a:rPr>
              <a:t>Class </a:t>
            </a:r>
            <a:r>
              <a:rPr lang="en-IN" altLang="de-DE" sz="2000" dirty="0">
                <a:latin typeface="+mn-lt"/>
              </a:rPr>
              <a:t>“</a:t>
            </a:r>
            <a:r>
              <a:rPr lang="de-DE" altLang="de-DE" sz="2000" dirty="0">
                <a:latin typeface="+mn-lt"/>
              </a:rPr>
              <a:t>Communication &amp; Leadership</a:t>
            </a:r>
            <a:r>
              <a:rPr lang="en-US" altLang="de-DE" sz="2000" dirty="0">
                <a:latin typeface="+mn-lt"/>
              </a:rPr>
              <a:t>”</a:t>
            </a:r>
            <a:endParaRPr lang="de-DE" altLang="de-DE" sz="20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768">
        <p159:morph option="byObject"/>
      </p:transition>
    </mc:Choice>
    <mc:Fallback xmlns="">
      <p:transition spd="slow" advTm="37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CBC58-E5A5-4C98-174A-1AD80EF35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49F715F0-209A-A626-49F5-44406F2C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Key Results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3D32D4-A162-E4F5-1050-666467B10DAE}"/>
              </a:ext>
            </a:extLst>
          </p:cNvPr>
          <p:cNvSpPr txBox="1"/>
          <p:nvPr/>
        </p:nvSpPr>
        <p:spPr>
          <a:xfrm>
            <a:off x="256907" y="1412776"/>
            <a:ext cx="8713788" cy="39857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3.2 Detailed Results: Statistical Comparisons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High participative leadership led to better decision quality (M = 78.4 vs 65.1) and leader evaluations (M = 5.8 vs 4.2), with significant differences (t(89) = 3.45, p &lt; 0.01, d = 0.72; t(89) = 4.12, p &lt; 0.001, d = 0.87), reflecting substantial performance improvements.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High participative leaders asked more questions (M = 15.3 vs. 11.5), increasing information sharing by 25%, which enhanced team collaboration.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High participative leaders showed more mimicry (M = 4.1 vs. 3.4), improving likability by 18% and strengthening team connection.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Question asking positively correlated with decision quality (strength of relationship- r = 0.41, p &lt; 0.01), suggesting that frequent questioning boosts decision making.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Mimicry positively correlated with leader evaluations (r = 0.38, p &lt; 0.01), indicating that mirroring behaviors enhance leader perception.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Table 2: Descriptive Statistics </a:t>
            </a:r>
          </a:p>
          <a:p>
            <a:pPr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865E2B-8814-4575-2223-ABC281DF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88418"/>
              </p:ext>
            </p:extLst>
          </p:nvPr>
        </p:nvGraphicFramePr>
        <p:xfrm>
          <a:off x="256908" y="5085184"/>
          <a:ext cx="8713787" cy="1224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2757">
                  <a:extLst>
                    <a:ext uri="{9D8B030D-6E8A-4147-A177-3AD203B41FA5}">
                      <a16:colId xmlns:a16="http://schemas.microsoft.com/office/drawing/2014/main" val="3392226030"/>
                    </a:ext>
                  </a:extLst>
                </a:gridCol>
                <a:gridCol w="2016176">
                  <a:extLst>
                    <a:ext uri="{9D8B030D-6E8A-4147-A177-3AD203B41FA5}">
                      <a16:colId xmlns:a16="http://schemas.microsoft.com/office/drawing/2014/main" val="2960309928"/>
                    </a:ext>
                  </a:extLst>
                </a:gridCol>
                <a:gridCol w="1964406">
                  <a:extLst>
                    <a:ext uri="{9D8B030D-6E8A-4147-A177-3AD203B41FA5}">
                      <a16:colId xmlns:a16="http://schemas.microsoft.com/office/drawing/2014/main" val="2201882584"/>
                    </a:ext>
                  </a:extLst>
                </a:gridCol>
                <a:gridCol w="1247691">
                  <a:extLst>
                    <a:ext uri="{9D8B030D-6E8A-4147-A177-3AD203B41FA5}">
                      <a16:colId xmlns:a16="http://schemas.microsoft.com/office/drawing/2014/main" val="1282728889"/>
                    </a:ext>
                  </a:extLst>
                </a:gridCol>
                <a:gridCol w="1742757">
                  <a:extLst>
                    <a:ext uri="{9D8B030D-6E8A-4147-A177-3AD203B41FA5}">
                      <a16:colId xmlns:a16="http://schemas.microsoft.com/office/drawing/2014/main" val="3593695681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Variable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High Participative (M±SD)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Low Participative (M±SD)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t-value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p-value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25776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Decision Quality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78.4 ± 9.2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65.1 ± 10.3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3.45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&lt; 0.01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400936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Leader Evaluations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5.8 ± 0.7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4.2 ± 0.9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+mn-lt"/>
                        </a:rPr>
                        <a:t>4.12</a:t>
                      </a:r>
                      <a:endParaRPr lang="en-US" sz="12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+mn-lt"/>
                        </a:rPr>
                        <a:t>&lt; 0.001</a:t>
                      </a:r>
                      <a:endParaRPr lang="en-US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267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7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928FC-C7EC-B48A-86BB-984A95EB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E096681E-D6EF-2618-7848-F43079FA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Critique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4A09363-DB38-0CCD-C80C-5C2DEE4021F9}"/>
              </a:ext>
            </a:extLst>
          </p:cNvPr>
          <p:cNvSpPr txBox="1"/>
          <p:nvPr/>
        </p:nvSpPr>
        <p:spPr>
          <a:xfrm>
            <a:off x="256907" y="1412776"/>
            <a:ext cx="8713788" cy="2834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4.1 Strengths of the Study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The controlled setting enabled causal inferences between participative leadership and team outcomes, unlike correlational studies.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Behaviors like question asking and mimicry were coded from videos with high reliability (ICC = 0.87 and 0.83), ensuring data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Findings apply to teams in fields like business or healthcare, where unshared information is common (e.g., a medical team deciding on a treatment plan).</a:t>
            </a:r>
          </a:p>
        </p:txBody>
      </p:sp>
    </p:spTree>
    <p:extLst>
      <p:ext uri="{BB962C8B-B14F-4D97-AF65-F5344CB8AC3E}">
        <p14:creationId xmlns:p14="http://schemas.microsoft.com/office/powerpoint/2010/main" val="368675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035E-301D-230C-365F-AC8BAC9D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1607D82-9E41-C09B-D69B-96B36D80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Critique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B035545-7726-E618-C2F3-5B3780071BE1}"/>
              </a:ext>
            </a:extLst>
          </p:cNvPr>
          <p:cNvSpPr txBox="1"/>
          <p:nvPr/>
        </p:nvSpPr>
        <p:spPr>
          <a:xfrm>
            <a:off x="256907" y="1412776"/>
            <a:ext cx="8713788" cy="36657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4.2 Limitations of the Study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Studying undergraduate students in a lab setting may not fully capture the dynamics of real-world teams, like corporate groups with seasoned professionals.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Trained actors as leaders might not capture the natural variability of real leaders, potentially skewing results.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The study measured immediate outcomes only; long-term effects of participative leadership remain unknown.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Team member’s ratings of confederate leaders might be influenced by the experimental context, such as awareness of being observed.</a:t>
            </a:r>
          </a:p>
        </p:txBody>
      </p:sp>
    </p:spTree>
    <p:extLst>
      <p:ext uri="{BB962C8B-B14F-4D97-AF65-F5344CB8AC3E}">
        <p14:creationId xmlns:p14="http://schemas.microsoft.com/office/powerpoint/2010/main" val="601703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976EE-BF3A-1B84-9726-4618E96D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D227E9B6-F1AB-8C5E-63F1-E7108756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Implications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75F1FE5-173C-DD6B-6067-76893AA05E30}"/>
              </a:ext>
            </a:extLst>
          </p:cNvPr>
          <p:cNvSpPr txBox="1"/>
          <p:nvPr/>
        </p:nvSpPr>
        <p:spPr>
          <a:xfrm>
            <a:off x="256907" y="1412776"/>
            <a:ext cx="8713788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Leadership Training: Organizations can train leaders to ask more open-ended questions to improve decision quality, such as “What risks haven’t we considered?” during project meetings.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Non-Verbal Skills: Training can focus on mimicry to enhance leader likability, through workshops on mirroring body language to build rapport.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Team Settings: Findings are useful in teams with unshared information, such as cross-functional project teams or brainstorming groups.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Real-World Testing: Replicate the study in actual organizations to validate findings with real leaders and diverse teams.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Long-Term Effects: Investigate how participative leadership impacts team performance over time, assessing if it sustains high decision quality.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Other Behaviors: Explore additional micro-level behaviors, like active listening or humor, that might influence team effectivity. </a:t>
            </a:r>
          </a:p>
          <a:p>
            <a:pPr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92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2986-35D7-F13F-1CCE-AD784331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0B197D1F-8D82-FD5D-51ED-80641D5A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Take-Home Message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734F4DF-3166-1945-92D3-7A482F9D4BA1}"/>
              </a:ext>
            </a:extLst>
          </p:cNvPr>
          <p:cNvSpPr txBox="1"/>
          <p:nvPr/>
        </p:nvSpPr>
        <p:spPr>
          <a:xfrm>
            <a:off x="256907" y="1412776"/>
            <a:ext cx="8713788" cy="398570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6.1 Summary of Key Findings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Participative leadership improved team decision quality by 20% through question asking (β = 0.32, p &lt; 0.01), enabling better choices through increased information sharing.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It enhanced leader evaluations by 38% through mimicry (β = 0.28, p &lt; 0.01), making leaders more likeable and effective in team member’s views.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High participative teams shared 25% more information (M = 15.3 questions vs. 11.5 in low participative teams), directly improving decision quality.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Mimicry increased leader likability by 18% (M = 4.1 vs. 3.4 in low participative teams), boosting evaluations.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Strong correlations: question asking with decision quality (r = 0.41, p &lt; 0.01), mimicry with leader evaluations (r = 0.38, p &lt; 0.01).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Effect sizes were moderate to large (Cohen’s d = 0.72 for decision quality, 0.87 for leader evaluations), indicating significant differences. </a:t>
            </a:r>
          </a:p>
          <a:p>
            <a:pPr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8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07988-2F98-9BD2-4C1E-2BCA304B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98A730BF-2E7F-358D-AF7C-DE01997E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Take-Home Message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37AA29B-DC05-8AA2-9665-DB587D041B30}"/>
              </a:ext>
            </a:extLst>
          </p:cNvPr>
          <p:cNvSpPr txBox="1"/>
          <p:nvPr/>
        </p:nvSpPr>
        <p:spPr>
          <a:xfrm>
            <a:off x="256907" y="1412776"/>
            <a:ext cx="8713788" cy="34317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6.2 Key Takeaways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Visible leadership behaviors like question asking and mimicry are crucial for improving team effectivity in decision-making contexts.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Participative leadership enhances team decision quality through question asking, encouraging the sharing of unshared information.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It improves leader evaluations through mimicry, building trust and likability among team members.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Leaders should be trained to adopt these behaviors, especially in teams with unique information, such as cross-functional or interdisciplinary teams.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Focusing on micro-level behaviors can lead to better leadership practices, resulting in more effective teams and improved outcomes. </a:t>
            </a:r>
          </a:p>
          <a:p>
            <a:pPr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B070D-27FE-62B6-5C28-7BA3A2E5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CC3A03C3-17E3-8279-9753-796320B9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Q&amp;A / Discussion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078217-B432-7BDD-3886-50A21DC9A2F0}"/>
              </a:ext>
            </a:extLst>
          </p:cNvPr>
          <p:cNvSpPr txBox="1"/>
          <p:nvPr/>
        </p:nvSpPr>
        <p:spPr>
          <a:xfrm>
            <a:off x="256907" y="1412776"/>
            <a:ext cx="8713788" cy="4204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How can leaders balance question asking and mimicry in high-pressure settings, like during a tight project deadline?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Could mimicry backfire in some cultural or professional contexts, such as appearing inauthentic in formal settings?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From personal experience, what other observable leadership behaviors - like tone of voice or eye contact - might impact team effectiveness?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How can organizations train leaders to improve information sharing in teams with unshared knowledge, especially in remote work settings?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Could the use of confederates in this study affect the applicability of findings to real leaders, and if so, how? </a:t>
            </a:r>
          </a:p>
        </p:txBody>
      </p:sp>
    </p:spTree>
    <p:extLst>
      <p:ext uri="{BB962C8B-B14F-4D97-AF65-F5344CB8AC3E}">
        <p14:creationId xmlns:p14="http://schemas.microsoft.com/office/powerpoint/2010/main" val="618385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4D614-63E8-119E-2AD1-02DB1C4E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64255254-018F-CF4E-5E94-F676D991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References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E52A31-21D8-E5FC-A640-2D8E80D0EEAF}"/>
              </a:ext>
            </a:extLst>
          </p:cNvPr>
          <p:cNvSpPr txBox="1"/>
          <p:nvPr/>
        </p:nvSpPr>
        <p:spPr>
          <a:xfrm>
            <a:off x="256907" y="2996952"/>
            <a:ext cx="8713788" cy="12958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Meyer, B., Burtscher, M. J., Jonas, K., &amp; Feese, S. (2016). What good leaders actually do: Micro-level leadership </a:t>
            </a:r>
            <a:r>
              <a:rPr lang="en-US" altLang="de-DE" sz="1800" dirty="0" err="1">
                <a:latin typeface="+mn-lt"/>
                <a:ea typeface="Roboto Condensed" panose="02000000000000000000" pitchFamily="2" charset="0"/>
              </a:rPr>
              <a:t>behaviour</a:t>
            </a: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, leader evaluations, and team decision quality. European Journal of Work and Organizational Psychology, 25(6), 773-789. </a:t>
            </a:r>
          </a:p>
        </p:txBody>
      </p:sp>
    </p:spTree>
    <p:extLst>
      <p:ext uri="{BB962C8B-B14F-4D97-AF65-F5344CB8AC3E}">
        <p14:creationId xmlns:p14="http://schemas.microsoft.com/office/powerpoint/2010/main" val="2265475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0535-0328-4C29-20F8-F0710A0B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A83A3DA-6C1C-B1D4-16BF-0425E677B509}"/>
              </a:ext>
            </a:extLst>
          </p:cNvPr>
          <p:cNvSpPr txBox="1"/>
          <p:nvPr/>
        </p:nvSpPr>
        <p:spPr>
          <a:xfrm>
            <a:off x="256907" y="2996952"/>
            <a:ext cx="8713788" cy="7132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de-DE" sz="3000" b="1" dirty="0">
                <a:latin typeface="+mn-lt"/>
                <a:ea typeface="Roboto Condensed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14523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3040-773A-6DC6-E327-F1F074F76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07B903B5-F45A-C1FD-C2DD-688152E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List of Contents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760C6C6-8242-10A4-24E1-2CC9D20EE45A}"/>
              </a:ext>
            </a:extLst>
          </p:cNvPr>
          <p:cNvSpPr txBox="1"/>
          <p:nvPr/>
        </p:nvSpPr>
        <p:spPr>
          <a:xfrm>
            <a:off x="256907" y="1412776"/>
            <a:ext cx="8713788" cy="37379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1. Introduction &amp; Relevance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2. Methodology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3. Key Results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4. Critique 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5. Implications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6. Take-Home Message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7. Q&amp;A / Discussion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de-DE" sz="2000" dirty="0">
                <a:latin typeface="+mn-lt"/>
                <a:ea typeface="Roboto Condensed" panose="02000000000000000000" pitchFamily="2" charset="0"/>
              </a:rPr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2471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D00F5-FEE6-DD97-0F95-D5EB5649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FF1424A0-9FEF-5DA3-FAFB-9E5714F6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Introduction &amp; Relevance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7E8979E-E1BC-34A5-630A-C38EB0790C12}"/>
              </a:ext>
            </a:extLst>
          </p:cNvPr>
          <p:cNvSpPr txBox="1"/>
          <p:nvPr/>
        </p:nvSpPr>
        <p:spPr>
          <a:xfrm>
            <a:off x="256907" y="1412776"/>
            <a:ext cx="8713788" cy="45121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1.1 Overview of Visible Leadership Behavior and Team Effectivity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This presentation examines how visible leadership behaviors, specifically question asking and mimicry, influence team effectivity in decision making contexts.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It summarizes a study by Meyer et al. (2016) on participative leadership and its impact on team decision quality and leader evaluations.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Leadership plays a critical role in team success, particularly when teams face complex decisions that require bringing together diverse information.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Understanding how specific behaviors can enhance team outcomes provides insights for improving leadership practices in various settings.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To explore the mechanisms through which participative leadership affects teams, focusing on empirical findings and their practical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2050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CE93-78EB-5A04-C895-2929760FF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F9D213A4-B923-1FEA-DA39-A53861A7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Introduction &amp; Relevance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145CEF-A053-E328-6C44-419E5E852BF3}"/>
              </a:ext>
            </a:extLst>
          </p:cNvPr>
          <p:cNvSpPr txBox="1"/>
          <p:nvPr/>
        </p:nvSpPr>
        <p:spPr>
          <a:xfrm>
            <a:off x="256907" y="1412776"/>
            <a:ext cx="8713788" cy="451213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1.2 Importance of Leadership Behaviors in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Leadership behaviors shape team dynamics, especially in tasks involving complex or unshared information, such as selecting a candidate in a business context.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Visible behaviors, directly observable by team members, foster collaboration and trust, which are essential for effective decision making.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Question Asking: Leaders who ask questions like “What do you think about this candidate?”.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Mimicry: Non-verbal actions, such as mirroring a team member’s posture, help build connection and improve perceptions of the leader.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Understanding these behaviors enables organizations to train leaders who can better manage teams in diverse, information-rich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2160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DC024-E904-45D1-A01A-7DC156BB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3DCD4B82-7601-3FA5-DD63-13340E3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3A03FE-D682-549F-32E6-6DEE39CA94D8}"/>
              </a:ext>
            </a:extLst>
          </p:cNvPr>
          <p:cNvSpPr txBox="1"/>
          <p:nvPr/>
        </p:nvSpPr>
        <p:spPr>
          <a:xfrm>
            <a:off x="256907" y="1412776"/>
            <a:ext cx="8713788" cy="4496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2.1 Study Goals and Theoretical Framework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To explore the effects of participative leadership on team outcomes, which involves including team members in decision making.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To assess its effects on team decision quality (accuracy of decisions) and leader evaluations (team member’s perceptions of the leader).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To explore how micro-level behaviors (question asking &amp; mimicry) mediate these effects.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Participative Leadership: Promotes shared decision making, boosting team engagement and leading to more informed choices, such as involving team members in establishing project timelines.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Question Asking: Facilitates the sharing of unshared information that is unique to each team member is essential for making complex decisions.</a:t>
            </a:r>
          </a:p>
        </p:txBody>
      </p:sp>
    </p:spTree>
    <p:extLst>
      <p:ext uri="{BB962C8B-B14F-4D97-AF65-F5344CB8AC3E}">
        <p14:creationId xmlns:p14="http://schemas.microsoft.com/office/powerpoint/2010/main" val="36268523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207B0-A22B-7C25-BD27-649A06B1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6825DDB9-A918-66D1-3F6A-EE479DE2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8A4D20-7A25-7533-BAD8-217A79CCF61D}"/>
              </a:ext>
            </a:extLst>
          </p:cNvPr>
          <p:cNvSpPr txBox="1"/>
          <p:nvPr/>
        </p:nvSpPr>
        <p:spPr>
          <a:xfrm>
            <a:off x="256907" y="1412776"/>
            <a:ext cx="5467445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2.2 Experimental Design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Meyer et al. (2016) conducted an experimental study with 91 three-person teams (273 participants total) in a controlled lab setting at a university.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Teams were tasked with selecting a business school graduate for a hypothetical job, simulating real-world decision-making challenges.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Each team was led by a confederate (a trained actor) instructed to exhibit either high or low participative leadership behaviors.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High participative leaders asked questions and engaged team members, while low participative leaders were directive and less interactive.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The task involved informational complexity, with each team member holding unique (unshared) information about the candidates, requiring collaboration.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8B131-2690-A869-6907-DC115A55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52" y="1412776"/>
            <a:ext cx="3162741" cy="4032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48F4E-0B6C-C5B0-191A-131740F6AEAD}"/>
              </a:ext>
            </a:extLst>
          </p:cNvPr>
          <p:cNvSpPr txBox="1"/>
          <p:nvPr/>
        </p:nvSpPr>
        <p:spPr>
          <a:xfrm>
            <a:off x="5668385" y="5492249"/>
            <a:ext cx="330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+mn-lt"/>
              </a:rPr>
              <a:t>Fig: Participant equipped with motion sensors (hat, upper arms, wrists) and microphone for behavioral tracking (Meyer et al., 2016)</a:t>
            </a:r>
          </a:p>
        </p:txBody>
      </p:sp>
    </p:spTree>
    <p:extLst>
      <p:ext uri="{BB962C8B-B14F-4D97-AF65-F5344CB8AC3E}">
        <p14:creationId xmlns:p14="http://schemas.microsoft.com/office/powerpoint/2010/main" val="329857546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E0AF6-AF68-AB92-2BF9-10E98250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0A815B56-3946-DF24-F1C5-92361456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73541D-AA07-393C-82E6-EF735058BE9D}"/>
              </a:ext>
            </a:extLst>
          </p:cNvPr>
          <p:cNvSpPr txBox="1"/>
          <p:nvPr/>
        </p:nvSpPr>
        <p:spPr>
          <a:xfrm>
            <a:off x="256907" y="1412776"/>
            <a:ext cx="8713788" cy="53707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2.3 Methodology and Variables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The study included undergraduate students (M (avg) = 22.5 years, SD (gap) = 2.1 years),                63% female, reflecting typical research samples.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Independent Variable: Participative leadership (high vs low, experimentally manipulated).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Mediators: (measured via video analysis)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Question asking (e.g., “What do you think of this candidate?”)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Mimicry  (e.g., leader mirroring team member’s posture)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Dependent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Team decision quality (evaluated against optimal candidate profile)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leader evaluations (7-point Likert scale post-task). </a:t>
            </a:r>
          </a:p>
          <a:p>
            <a:pPr lvl="1"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  <a:p>
            <a:pPr lvl="1"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		High Participative Leadership</a:t>
            </a:r>
          </a:p>
          <a:p>
            <a:pPr lvl="1"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          		↓</a:t>
            </a:r>
          </a:p>
          <a:p>
            <a:pPr lvl="1"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   		Question Asking &amp; Mimicry ←—— these are mediators</a:t>
            </a:r>
          </a:p>
          <a:p>
            <a:pPr lvl="1"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          		↓</a:t>
            </a:r>
          </a:p>
          <a:p>
            <a:pPr lvl="1"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  		Better Team Decisions &amp; Higher Leader Ratings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4B43C-B764-9C0F-97EC-6DDEADF2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2A4A1495-4421-F380-B1E6-327F1AF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Methodology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F15EA69-B5FD-0D3B-CEEB-325940F160D2}"/>
              </a:ext>
            </a:extLst>
          </p:cNvPr>
          <p:cNvSpPr txBox="1"/>
          <p:nvPr/>
        </p:nvSpPr>
        <p:spPr>
          <a:xfrm>
            <a:off x="256907" y="1412776"/>
            <a:ext cx="8713788" cy="509370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2.4 Measurement of Variables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Manipulated experimentally by training confederates (actor) to exhibit either high or low participative behaviors, such as asking for input versus giving direct orders.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Measured by coding video recordings of team interactions, counting the frequency of open-ended questions asked by the leader (e.g., “What are your thoughts on this candidate?”).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Multiple trained coders rated the leader’s behavior in videos, and their ratings were very consistent with each other (Intraclass Correlation Coefficient- ICC = 0.87).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Coded from videos, focusing on non-verbal behaviors like mirroring gestures or posture (e.g., a leader copying a team member’s arm-crossing).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Rated on a 5-point scale (1 = no mimicry, 5 = frequent mimicry), with high inter-rater reliability (Intraclass Correlation Coefficient- ICC = 0.83).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Assessed by independent experts using a 0-100 scale, based on how well the team’s chosen candidate matched predefined criteria (e.g., skills, experience).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Criteria were weighted to reflect their importance in the job context.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Team members rated the leader post-task on a 7-point Likert scale, evaluating effectiveness and willingness to collaborate (measure of internal consistency - Cronbach’s α = 0.91).</a:t>
            </a:r>
          </a:p>
        </p:txBody>
      </p:sp>
    </p:spTree>
    <p:extLst>
      <p:ext uri="{BB962C8B-B14F-4D97-AF65-F5344CB8AC3E}">
        <p14:creationId xmlns:p14="http://schemas.microsoft.com/office/powerpoint/2010/main" val="7863537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5D00-CEE7-36E5-150C-54735563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8C44744-879E-98BC-BCD1-B78B56C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7" y="931177"/>
            <a:ext cx="8713788" cy="432048"/>
          </a:xfrm>
        </p:spPr>
        <p:txBody>
          <a:bodyPr/>
          <a:lstStyle/>
          <a:p>
            <a:r>
              <a:rPr lang="en-US" altLang="de-DE" sz="2700" b="1" dirty="0">
                <a:latin typeface="+mn-lt"/>
              </a:rPr>
              <a:t>Key Results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413EF7C-38BE-B8C1-9093-06596808D086}"/>
              </a:ext>
            </a:extLst>
          </p:cNvPr>
          <p:cNvSpPr txBox="1"/>
          <p:nvPr/>
        </p:nvSpPr>
        <p:spPr>
          <a:xfrm>
            <a:off x="256907" y="1412776"/>
            <a:ext cx="8713788" cy="4262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de-DE" sz="1900" b="1" dirty="0">
                <a:latin typeface="+mn-lt"/>
                <a:ea typeface="Roboto Condensed" panose="02000000000000000000" pitchFamily="2" charset="0"/>
              </a:rPr>
              <a:t>3.1 Key Results: Mediation Effects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Participative leadership positively influenced both team decision quality and leader evaluations, confirming the study’s hypotheses.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These effects were mediated by two micro-level behaviors: question asking and mimicry.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Question Asking: Leaders who asked more questions improved information sharing, strengthening the link between participative leadership and decision quality (Standardized Regression Coefficient- β = 0.32, Standard Error- SE = 0.09, p &lt; 0.01).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Mimicry: Mediated the effect of participative leadership on leader evaluations, with leaders who mimicked team members receiving higher ratings (β = 0.28, SE = 0.08, Probability- p &lt; 0.01).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Structural equation modeling (SEM) was used to test mediation pathways, controlling for variables like team size and informational complexity.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de-DE" sz="1800" dirty="0">
                <a:latin typeface="+mn-lt"/>
                <a:ea typeface="Roboto Condensed" panose="02000000000000000000" pitchFamily="2" charset="0"/>
              </a:rPr>
              <a:t>Table 1: Mediation Results </a:t>
            </a:r>
          </a:p>
          <a:p>
            <a:pPr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de-DE" sz="1800" dirty="0">
              <a:latin typeface="+mn-lt"/>
              <a:ea typeface="Roboto Condensed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70079D-A946-D747-2CF6-06D5F281E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40530"/>
              </p:ext>
            </p:extLst>
          </p:nvPr>
        </p:nvGraphicFramePr>
        <p:xfrm>
          <a:off x="256908" y="5135078"/>
          <a:ext cx="8713787" cy="1179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1721">
                  <a:extLst>
                    <a:ext uri="{9D8B030D-6E8A-4147-A177-3AD203B41FA5}">
                      <a16:colId xmlns:a16="http://schemas.microsoft.com/office/drawing/2014/main" val="67661333"/>
                    </a:ext>
                  </a:extLst>
                </a:gridCol>
                <a:gridCol w="1733167">
                  <a:extLst>
                    <a:ext uri="{9D8B030D-6E8A-4147-A177-3AD203B41FA5}">
                      <a16:colId xmlns:a16="http://schemas.microsoft.com/office/drawing/2014/main" val="232025255"/>
                    </a:ext>
                  </a:extLst>
                </a:gridCol>
                <a:gridCol w="1526816">
                  <a:extLst>
                    <a:ext uri="{9D8B030D-6E8A-4147-A177-3AD203B41FA5}">
                      <a16:colId xmlns:a16="http://schemas.microsoft.com/office/drawing/2014/main" val="1982085120"/>
                    </a:ext>
                  </a:extLst>
                </a:gridCol>
                <a:gridCol w="2042083">
                  <a:extLst>
                    <a:ext uri="{9D8B030D-6E8A-4147-A177-3AD203B41FA5}">
                      <a16:colId xmlns:a16="http://schemas.microsoft.com/office/drawing/2014/main" val="1373834802"/>
                    </a:ext>
                  </a:extLst>
                </a:gridCol>
              </a:tblGrid>
              <a:tr h="5509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Path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β Coefficient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SE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p-value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0987982"/>
                  </a:ext>
                </a:extLst>
              </a:tr>
              <a:tr h="3731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Participative → Question Asking → Decision Quality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0.32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0.09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&lt; 0.01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30519595"/>
                  </a:ext>
                </a:extLst>
              </a:tr>
              <a:tr h="2557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Participative → Mimicry → Leader Evaluations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0.28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0.08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&lt; 0.01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404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05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rt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lgefolien mit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lgefolien ohne 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Start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a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04_Maschinenbau_ppt2</Template>
  <TotalTime>478</TotalTime>
  <Words>2016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Calibri</vt:lpstr>
      <vt:lpstr>Aptos</vt:lpstr>
      <vt:lpstr>Roboto Condensed</vt:lpstr>
      <vt:lpstr>Calibri Light</vt:lpstr>
      <vt:lpstr>Korbel</vt:lpstr>
      <vt:lpstr>Arial</vt:lpstr>
      <vt:lpstr>Roboto Condensed bold</vt:lpstr>
      <vt:lpstr>Roboto Condensed Light</vt:lpstr>
      <vt:lpstr>Startfolie</vt:lpstr>
      <vt:lpstr>Folgefolien mit Logo</vt:lpstr>
      <vt:lpstr>Folgefolien ohne Logo</vt:lpstr>
      <vt:lpstr>1_Startfolie</vt:lpstr>
      <vt:lpstr>Caro</vt:lpstr>
      <vt:lpstr>Visible Leadership Behavior and Team Effectivity </vt:lpstr>
      <vt:lpstr>List of Contents</vt:lpstr>
      <vt:lpstr>Introduction &amp; Relevance</vt:lpstr>
      <vt:lpstr>Introduction &amp; Relevance</vt:lpstr>
      <vt:lpstr>Methodology</vt:lpstr>
      <vt:lpstr>Methodology</vt:lpstr>
      <vt:lpstr>Methodology</vt:lpstr>
      <vt:lpstr>Methodology</vt:lpstr>
      <vt:lpstr>Key Results </vt:lpstr>
      <vt:lpstr>Key Results </vt:lpstr>
      <vt:lpstr>Critique </vt:lpstr>
      <vt:lpstr>Critique </vt:lpstr>
      <vt:lpstr>Implications</vt:lpstr>
      <vt:lpstr>Take-Home Message </vt:lpstr>
      <vt:lpstr>Take-Home Message </vt:lpstr>
      <vt:lpstr>Q&amp;A / Discussion </vt:lpstr>
      <vt:lpstr>References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Nicole Kaltofen</dc:creator>
  <cp:lastModifiedBy>Sreekar S</cp:lastModifiedBy>
  <cp:revision>551</cp:revision>
  <cp:lastPrinted>2017-05-03T13:35:41Z</cp:lastPrinted>
  <dcterms:created xsi:type="dcterms:W3CDTF">2014-01-29T06:28:10Z</dcterms:created>
  <dcterms:modified xsi:type="dcterms:W3CDTF">2025-06-17T14:55:17Z</dcterms:modified>
</cp:coreProperties>
</file>