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70" r:id="rId7"/>
    <p:sldId id="271" r:id="rId8"/>
    <p:sldId id="281" r:id="rId9"/>
    <p:sldId id="280" r:id="rId10"/>
    <p:sldId id="272" r:id="rId11"/>
    <p:sldId id="282" r:id="rId12"/>
    <p:sldId id="283" r:id="rId13"/>
    <p:sldId id="273" r:id="rId14"/>
    <p:sldId id="274" r:id="rId15"/>
    <p:sldId id="262" r:id="rId16"/>
    <p:sldId id="263" r:id="rId17"/>
    <p:sldId id="279" r:id="rId18"/>
    <p:sldId id="264" r:id="rId19"/>
    <p:sldId id="265" r:id="rId20"/>
    <p:sldId id="284" r:id="rId21"/>
    <p:sldId id="268" r:id="rId22"/>
    <p:sldId id="267" r:id="rId23"/>
    <p:sldId id="269" r:id="rId24"/>
    <p:sldId id="276" r:id="rId25"/>
    <p:sldId id="278" r:id="rId2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716"/>
    <a:srgbClr val="F5C599"/>
    <a:srgbClr val="F1AD6F"/>
    <a:srgbClr val="FF9F5D"/>
    <a:srgbClr val="FF781D"/>
    <a:srgbClr val="F0BE98"/>
    <a:srgbClr val="F4CFB4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487" autoAdjust="0"/>
  </p:normalViewPr>
  <p:slideViewPr>
    <p:cSldViewPr>
      <p:cViewPr varScale="1">
        <p:scale>
          <a:sx n="107" d="100"/>
          <a:sy n="107" d="100"/>
        </p:scale>
        <p:origin x="20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3589BA-602E-452D-AC2A-C0FB7DB6EC20}" type="datetimeFigureOut">
              <a:rPr lang="de-DE"/>
              <a:pPr>
                <a:defRPr/>
              </a:pPr>
              <a:t>02.07.2025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7248199-18EA-417B-BFA6-FCF5C4C40FF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733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Line 18"/>
          <p:cNvSpPr>
            <a:spLocks noChangeShapeType="1"/>
          </p:cNvSpPr>
          <p:nvPr userDrawn="1"/>
        </p:nvSpPr>
        <p:spPr bwMode="auto">
          <a:xfrm>
            <a:off x="2500313" y="908050"/>
            <a:ext cx="0" cy="4800600"/>
          </a:xfrm>
          <a:prstGeom prst="line">
            <a:avLst/>
          </a:prstGeom>
          <a:noFill/>
          <a:ln w="57150">
            <a:solidFill>
              <a:srgbClr val="E6771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ctrTitle" hasCustomPrompt="1"/>
          </p:nvPr>
        </p:nvSpPr>
        <p:spPr>
          <a:xfrm>
            <a:off x="2483768" y="980728"/>
            <a:ext cx="6657184" cy="1656184"/>
          </a:xfrm>
          <a:prstGeom prst="rect">
            <a:avLst/>
          </a:prstGeom>
          <a:ln>
            <a:noFill/>
          </a:ln>
        </p:spPr>
        <p:txBody>
          <a:bodyPr vert="horz" tIns="0" rIns="18288" bIns="0" anchor="t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3200" b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kumimoji="0" lang="de-DE" dirty="0"/>
              <a:t>title</a:t>
            </a:r>
            <a:endParaRPr kumimoji="0" lang="en-US" dirty="0"/>
          </a:p>
        </p:txBody>
      </p:sp>
      <p:sp>
        <p:nvSpPr>
          <p:cNvPr id="10" name="Untertitel 16"/>
          <p:cNvSpPr>
            <a:spLocks noGrp="1"/>
          </p:cNvSpPr>
          <p:nvPr>
            <p:ph type="subTitle" idx="1" hasCustomPrompt="1"/>
          </p:nvPr>
        </p:nvSpPr>
        <p:spPr>
          <a:xfrm>
            <a:off x="2484232" y="3563880"/>
            <a:ext cx="6659768" cy="729216"/>
          </a:xfrm>
          <a:prstGeom prst="rect">
            <a:avLst/>
          </a:prstGeom>
        </p:spPr>
        <p:txBody>
          <a:bodyPr lIns="0" rIns="18288" anchor="ctr"/>
          <a:lstStyle>
            <a:lvl1pPr marL="0" marR="4572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err="1"/>
              <a:t>author</a:t>
            </a:r>
            <a:endParaRPr kumimoji="0" lang="en-US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438" y="4365104"/>
            <a:ext cx="6659562" cy="719014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/>
            </a:lvl1pPr>
          </a:lstStyle>
          <a:p>
            <a:pPr lvl="0"/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484438" y="5301208"/>
            <a:ext cx="6659562" cy="360114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sz="1800" baseline="0"/>
            </a:lvl1pPr>
          </a:lstStyle>
          <a:p>
            <a:pPr lvl="0"/>
            <a:r>
              <a:rPr lang="de-DE" dirty="0" err="1"/>
              <a:t>place</a:t>
            </a:r>
            <a:r>
              <a:rPr lang="de-DE" dirty="0"/>
              <a:t>, </a:t>
            </a:r>
            <a:r>
              <a:rPr lang="de-DE" dirty="0" err="1"/>
              <a:t>date</a:t>
            </a:r>
            <a:endParaRPr lang="de-DE" dirty="0"/>
          </a:p>
        </p:txBody>
      </p:sp>
      <p:pic>
        <p:nvPicPr>
          <p:cNvPr id="13" name="Picture 8" descr="C:\DOKUME~1\Smuwe\LOKALE~1\Temp\Rar$DR04.813\logo_engl_rot_v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57" y="2583954"/>
            <a:ext cx="2214562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119" y="904528"/>
            <a:ext cx="2071688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M:\MST-Organisation\Vorlagen\logo\TUC\png_hks\Kombi_engl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52" y="4619228"/>
            <a:ext cx="2163123" cy="108012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Line 18"/>
          <p:cNvSpPr>
            <a:spLocks noChangeShapeType="1"/>
          </p:cNvSpPr>
          <p:nvPr userDrawn="1"/>
        </p:nvSpPr>
        <p:spPr bwMode="auto">
          <a:xfrm>
            <a:off x="2500313" y="908050"/>
            <a:ext cx="0" cy="4800600"/>
          </a:xfrm>
          <a:prstGeom prst="line">
            <a:avLst/>
          </a:prstGeom>
          <a:noFill/>
          <a:ln w="57150">
            <a:solidFill>
              <a:srgbClr val="FF781D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115" y="2601591"/>
            <a:ext cx="1925819" cy="117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uppieren 9"/>
          <p:cNvGrpSpPr>
            <a:grpSpLocks/>
          </p:cNvGrpSpPr>
          <p:nvPr userDrawn="1"/>
        </p:nvGrpSpPr>
        <p:grpSpPr bwMode="auto">
          <a:xfrm>
            <a:off x="448494" y="916136"/>
            <a:ext cx="1643062" cy="928688"/>
            <a:chOff x="467544" y="1008286"/>
            <a:chExt cx="1643062" cy="928291"/>
          </a:xfrm>
        </p:grpSpPr>
        <p:pic>
          <p:nvPicPr>
            <p:cNvPr id="7" name="Grafik 17" descr="logo_mst..t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661" y="1008286"/>
              <a:ext cx="1164828" cy="583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467544" y="1628734"/>
              <a:ext cx="1643062" cy="30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sz="1000" b="1" cap="all" dirty="0">
                  <a:solidFill>
                    <a:srgbClr val="E27100"/>
                  </a:solidFill>
                  <a:latin typeface="AvantGarde Bk BT" pitchFamily="34" charset="0"/>
                  <a:ea typeface="Calibri" pitchFamily="34" charset="0"/>
                </a:rPr>
                <a:t>Mess- und Sensortechnik</a:t>
              </a:r>
              <a:endParaRPr lang="de-DE" sz="1000" b="1" cap="all" dirty="0">
                <a:solidFill>
                  <a:srgbClr val="E27100"/>
                </a:solidFill>
                <a:latin typeface="AvantGarde Bk BT" pitchFamily="34" charset="0"/>
              </a:endParaRPr>
            </a:p>
          </p:txBody>
        </p:sp>
      </p:grpSp>
      <p:sp>
        <p:nvSpPr>
          <p:cNvPr id="9" name="Line 18"/>
          <p:cNvSpPr>
            <a:spLocks noChangeShapeType="1"/>
          </p:cNvSpPr>
          <p:nvPr userDrawn="1"/>
        </p:nvSpPr>
        <p:spPr bwMode="auto">
          <a:xfrm>
            <a:off x="2500313" y="908050"/>
            <a:ext cx="0" cy="4800600"/>
          </a:xfrm>
          <a:prstGeom prst="line">
            <a:avLst/>
          </a:prstGeom>
          <a:noFill/>
          <a:ln w="57150">
            <a:solidFill>
              <a:srgbClr val="E6771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" name="Titel 8"/>
          <p:cNvSpPr>
            <a:spLocks noGrp="1"/>
          </p:cNvSpPr>
          <p:nvPr>
            <p:ph type="ctrTitle"/>
          </p:nvPr>
        </p:nvSpPr>
        <p:spPr>
          <a:xfrm>
            <a:off x="2483768" y="980728"/>
            <a:ext cx="6657184" cy="1656184"/>
          </a:xfrm>
          <a:prstGeom prst="rect">
            <a:avLst/>
          </a:prstGeom>
          <a:ln>
            <a:noFill/>
          </a:ln>
        </p:spPr>
        <p:txBody>
          <a:bodyPr vert="horz" tIns="0" rIns="18288" bIns="0" anchor="t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3200" b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kumimoji="0" lang="de-DE" dirty="0"/>
              <a:t>Titel</a:t>
            </a:r>
            <a:endParaRPr kumimoji="0" lang="en-US" dirty="0"/>
          </a:p>
        </p:txBody>
      </p:sp>
      <p:sp>
        <p:nvSpPr>
          <p:cNvPr id="11" name="Untertitel 16"/>
          <p:cNvSpPr>
            <a:spLocks noGrp="1"/>
          </p:cNvSpPr>
          <p:nvPr>
            <p:ph type="subTitle" idx="1" hasCustomPrompt="1"/>
          </p:nvPr>
        </p:nvSpPr>
        <p:spPr>
          <a:xfrm>
            <a:off x="2484232" y="3563880"/>
            <a:ext cx="6659768" cy="729216"/>
          </a:xfrm>
          <a:prstGeom prst="rect">
            <a:avLst/>
          </a:prstGeom>
        </p:spPr>
        <p:txBody>
          <a:bodyPr lIns="0" rIns="18288" anchor="ctr"/>
          <a:lstStyle>
            <a:lvl1pPr marL="0" marR="4572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/>
              <a:t>Autor</a:t>
            </a:r>
            <a:endParaRPr kumimoji="0" lang="en-US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438" y="4365104"/>
            <a:ext cx="6659562" cy="719014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/>
            </a:lvl1pPr>
          </a:lstStyle>
          <a:p>
            <a:pPr lvl="0"/>
            <a:r>
              <a:rPr lang="de-DE" dirty="0"/>
              <a:t>Veranstaltung</a:t>
            </a:r>
          </a:p>
        </p:txBody>
      </p:sp>
      <p:sp>
        <p:nvSpPr>
          <p:cNvPr id="13" name="Textplatzhalt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484438" y="5301208"/>
            <a:ext cx="6659562" cy="360114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sz="1800" baseline="0"/>
            </a:lvl1pPr>
          </a:lstStyle>
          <a:p>
            <a:pPr lvl="0"/>
            <a:r>
              <a:rPr lang="de-DE" dirty="0"/>
              <a:t>Ort, Datum</a:t>
            </a:r>
          </a:p>
        </p:txBody>
      </p:sp>
      <p:pic>
        <p:nvPicPr>
          <p:cNvPr id="2050" name="Picture 2" descr="M:\MST-Organisation\Vorlagen\logo\TUC\png_hks\Kombi_deu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624561"/>
            <a:ext cx="2143125" cy="107013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 hasCustomPrompt="1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Outline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8" y="765175"/>
            <a:ext cx="8785225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1027" name="Picture 3" descr="E:\TUC englis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5370" y="6094800"/>
            <a:ext cx="1184564" cy="684000"/>
          </a:xfrm>
          <a:prstGeom prst="rect">
            <a:avLst/>
          </a:prstGeom>
          <a:noFill/>
        </p:spPr>
      </p:pic>
      <p:sp>
        <p:nvSpPr>
          <p:cNvPr id="11" name="Rechteck 10"/>
          <p:cNvSpPr/>
          <p:nvPr userDrawn="1"/>
        </p:nvSpPr>
        <p:spPr>
          <a:xfrm>
            <a:off x="1393329" y="6328370"/>
            <a:ext cx="531033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700" kern="1200" dirty="0" err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Chair</a:t>
            </a:r>
            <a:r>
              <a:rPr lang="de-DE" sz="17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e-DE" sz="1700" kern="1200" dirty="0" err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of</a:t>
            </a:r>
            <a:r>
              <a:rPr lang="de-DE" sz="17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Measurement </a:t>
            </a:r>
            <a:r>
              <a:rPr lang="de-DE" sz="1700" kern="1200" dirty="0" err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and</a:t>
            </a:r>
            <a:r>
              <a:rPr lang="de-DE" sz="17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Sensor Technology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 hasCustomPrompt="1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Gliederung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8" y="765175"/>
            <a:ext cx="8785225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2050" name="Picture 2" descr="E:\TUC deutsc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0022" y="6093296"/>
            <a:ext cx="1368153" cy="684076"/>
          </a:xfrm>
          <a:prstGeom prst="rect">
            <a:avLst/>
          </a:prstGeom>
          <a:noFill/>
        </p:spPr>
      </p:pic>
      <p:sp>
        <p:nvSpPr>
          <p:cNvPr id="11" name="Rechteck 10"/>
          <p:cNvSpPr/>
          <p:nvPr userDrawn="1"/>
        </p:nvSpPr>
        <p:spPr>
          <a:xfrm>
            <a:off x="1393329" y="6328370"/>
            <a:ext cx="531033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7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Chair</a:t>
            </a:r>
            <a:r>
              <a:rPr lang="de-DE" sz="1700" kern="1200" baseline="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of Measurement and Sensor Technology</a:t>
            </a:r>
            <a:endParaRPr lang="de-DE" sz="1700" kern="12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15" name="Picture 3" descr="E:\TUC englis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5370" y="6094800"/>
            <a:ext cx="1184564" cy="684000"/>
          </a:xfrm>
          <a:prstGeom prst="rect">
            <a:avLst/>
          </a:prstGeom>
          <a:noFill/>
        </p:spPr>
      </p:pic>
      <p:sp>
        <p:nvSpPr>
          <p:cNvPr id="14" name="Rechteck 13"/>
          <p:cNvSpPr/>
          <p:nvPr userDrawn="1"/>
        </p:nvSpPr>
        <p:spPr>
          <a:xfrm>
            <a:off x="1393329" y="6328370"/>
            <a:ext cx="5310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Chair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of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Measurement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and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Sensor Technology</a:t>
            </a: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8" y="765175"/>
            <a:ext cx="8785225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_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15" name="Picture 2" descr="E:\TUC deutsc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0022" y="6093296"/>
            <a:ext cx="1368153" cy="684076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 userDrawn="1"/>
        </p:nvSpPr>
        <p:spPr>
          <a:xfrm>
            <a:off x="1393329" y="6328370"/>
            <a:ext cx="5310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Professur</a:t>
            </a:r>
            <a:r>
              <a:rPr lang="de-DE" sz="2000" kern="1200" baseline="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Mess- und Sensortechnik</a:t>
            </a:r>
            <a:endParaRPr lang="de-DE" sz="2000" kern="12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8" y="765175"/>
            <a:ext cx="8785225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15" name="Picture 3" descr="E:\TUC englis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5370" y="6094800"/>
            <a:ext cx="1184564" cy="684000"/>
          </a:xfrm>
          <a:prstGeom prst="rect">
            <a:avLst/>
          </a:prstGeom>
          <a:noFill/>
        </p:spPr>
      </p:pic>
      <p:sp>
        <p:nvSpPr>
          <p:cNvPr id="14" name="Rechteck 13"/>
          <p:cNvSpPr/>
          <p:nvPr userDrawn="1"/>
        </p:nvSpPr>
        <p:spPr>
          <a:xfrm>
            <a:off x="1393329" y="6328370"/>
            <a:ext cx="5310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Chair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of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Measurement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and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Sensor Technology</a:t>
            </a: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9" y="765175"/>
            <a:ext cx="4320604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1"/>
          </p:nvPr>
        </p:nvSpPr>
        <p:spPr>
          <a:xfrm>
            <a:off x="4572000" y="765175"/>
            <a:ext cx="4321175" cy="518477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29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9"/>
          <p:cNvSpPr>
            <a:spLocks noGrp="1"/>
          </p:cNvSpPr>
          <p:nvPr>
            <p:ph type="title"/>
          </p:nvPr>
        </p:nvSpPr>
        <p:spPr>
          <a:xfrm>
            <a:off x="200052" y="93832"/>
            <a:ext cx="8729666" cy="454848"/>
          </a:xfrm>
          <a:prstGeom prst="rect">
            <a:avLst/>
          </a:prstGeom>
        </p:spPr>
        <p:txBody>
          <a:bodyPr anchor="ctr"/>
          <a:lstStyle>
            <a:lvl1pPr algn="l">
              <a:def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15" name="Picture 2" descr="E:\TUC deutsch RGB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0022" y="6093296"/>
            <a:ext cx="1368153" cy="684076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 userDrawn="1"/>
        </p:nvSpPr>
        <p:spPr>
          <a:xfrm>
            <a:off x="1393329" y="6328370"/>
            <a:ext cx="5310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Professur</a:t>
            </a:r>
            <a:r>
              <a:rPr lang="de-DE" sz="2000" kern="1200" baseline="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Mess- und Sensortechnik</a:t>
            </a:r>
            <a:endParaRPr lang="de-DE" sz="2000" kern="12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179389" y="765175"/>
            <a:ext cx="4320604" cy="5184105"/>
          </a:xfrm>
          <a:prstGeom prst="rect">
            <a:avLst/>
          </a:prstGeom>
        </p:spPr>
        <p:txBody>
          <a:bodyPr/>
          <a:lstStyle>
            <a:lvl1pPr>
              <a:buClr>
                <a:srgbClr val="E67716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E67716"/>
              </a:buClr>
              <a:buSzPct val="70000"/>
              <a:buFont typeface="Arial" pitchFamily="34" charset="0"/>
              <a:buChar char="□"/>
              <a:defRPr sz="2000"/>
            </a:lvl2pPr>
            <a:lvl3pPr>
              <a:buClr>
                <a:srgbClr val="E67716"/>
              </a:buClr>
              <a:buSzPct val="80000"/>
              <a:buFont typeface="Wingdings" pitchFamily="2" charset="2"/>
              <a:buChar char="§"/>
              <a:defRPr sz="1800"/>
            </a:lvl3pPr>
            <a:lvl4pPr>
              <a:buClr>
                <a:srgbClr val="E67716"/>
              </a:buClr>
              <a:buSzPct val="60000"/>
              <a:buFont typeface="Arial" pitchFamily="34" charset="0"/>
              <a:buChar char="□"/>
              <a:defRPr sz="160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>
          <a:xfrm>
            <a:off x="4572000" y="765175"/>
            <a:ext cx="4321175" cy="518477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19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20696"/>
            <a:ext cx="9144000" cy="46800"/>
          </a:xfrm>
          <a:prstGeom prst="rect">
            <a:avLst/>
          </a:prstGeom>
          <a:gradFill flip="none" rotWithShape="1">
            <a:gsLst>
              <a:gs pos="13000">
                <a:srgbClr val="F5C599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16" descr="logo_mst_final.jpg"/>
          <p:cNvPicPr>
            <a:picLocks noChangeAspect="1"/>
          </p:cNvPicPr>
          <p:nvPr userDrawn="1"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6119813"/>
            <a:ext cx="11398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 userDrawn="1"/>
        </p:nvSpPr>
        <p:spPr>
          <a:xfrm>
            <a:off x="8388424" y="6525344"/>
            <a:ext cx="720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BA8E42F-29F8-45CB-AD34-41E9EA08F3B7}" type="slidenum">
              <a:rPr lang="de-DE" sz="1200" smtClean="0">
                <a:latin typeface="Arial" charset="0"/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de-DE" sz="1200" dirty="0">
                <a:latin typeface="Arial" charset="0"/>
                <a:cs typeface="Arial" charset="0"/>
              </a:rPr>
              <a:t>/24</a:t>
            </a:r>
          </a:p>
        </p:txBody>
      </p:sp>
      <p:sp>
        <p:nvSpPr>
          <p:cNvPr id="11" name="Textplatzhalter 14"/>
          <p:cNvSpPr txBox="1">
            <a:spLocks/>
          </p:cNvSpPr>
          <p:nvPr userDrawn="1"/>
        </p:nvSpPr>
        <p:spPr>
          <a:xfrm>
            <a:off x="1400026" y="6016196"/>
            <a:ext cx="7420446" cy="78614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000">
                <a:latin typeface="+mn-lt"/>
              </a:defRPr>
            </a:lvl1pPr>
          </a:lstStyle>
          <a:p>
            <a:r>
              <a:rPr kumimoji="0" lang="de-DE" sz="1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Group 15 – </a:t>
            </a:r>
            <a:r>
              <a:rPr lang="en-US" sz="1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Smart Battery Management System for Li-ion Batteries</a:t>
            </a:r>
            <a:endParaRPr kumimoji="0" lang="de-DE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0" y="5997417"/>
            <a:ext cx="9144000" cy="46800"/>
          </a:xfrm>
          <a:prstGeom prst="rect">
            <a:avLst/>
          </a:prstGeom>
          <a:gradFill flip="none" rotWithShape="1">
            <a:gsLst>
              <a:gs pos="13000">
                <a:srgbClr val="F5C599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2" r:id="rId3"/>
    <p:sldLayoutId id="2147483724" r:id="rId4"/>
    <p:sldLayoutId id="2147483723" r:id="rId5"/>
    <p:sldLayoutId id="2147483721" r:id="rId6"/>
    <p:sldLayoutId id="2147483725" r:id="rId7"/>
    <p:sldLayoutId id="214748372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st.2023.107081" TargetMode="External"/><Relationship Id="rId2" Type="http://schemas.openxmlformats.org/officeDocument/2006/relationships/hyperlink" Target="https://doi.org/10.3390/en16145558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i.org/10.1109/ITEC53557.2022.9813868" TargetMode="External"/><Relationship Id="rId4" Type="http://schemas.openxmlformats.org/officeDocument/2006/relationships/hyperlink" Target="https://doi.org/10.1186/s41601-023-00314-w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oelec.2022.101140" TargetMode="External"/><Relationship Id="rId2" Type="http://schemas.openxmlformats.org/officeDocument/2006/relationships/hyperlink" Target="https://doi.org/10.1016/j.est.2021.103849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x.doi.org/10.1007/s40789-022-00494-0" TargetMode="External"/><Relationship Id="rId5" Type="http://schemas.openxmlformats.org/officeDocument/2006/relationships/hyperlink" Target="https://doi.org/10.3390/en16041599" TargetMode="External"/><Relationship Id="rId4" Type="http://schemas.openxmlformats.org/officeDocument/2006/relationships/hyperlink" Target="https://doi.org/10.1149/1945-7111/ac1a85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83768" y="980728"/>
            <a:ext cx="6657184" cy="1436658"/>
          </a:xfrm>
        </p:spPr>
        <p:txBody>
          <a:bodyPr>
            <a:normAutofit/>
          </a:bodyPr>
          <a:lstStyle/>
          <a:p>
            <a:r>
              <a:rPr lang="de-DE" dirty="0"/>
              <a:t>Smart Battery Management System for Li-ion Batteries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81034" y="2669957"/>
            <a:ext cx="6461054" cy="1368152"/>
          </a:xfrm>
        </p:spPr>
        <p:txBody>
          <a:bodyPr/>
          <a:lstStyle/>
          <a:p>
            <a:pPr algn="l"/>
            <a:r>
              <a:rPr lang="de-DE" dirty="0"/>
              <a:t>       Authors:</a:t>
            </a:r>
          </a:p>
          <a:p>
            <a:pPr algn="l"/>
            <a:r>
              <a:rPr lang="de-DE" dirty="0"/>
              <a:t>       Singarayacheruvu Sreekar     - 846217</a:t>
            </a:r>
          </a:p>
          <a:p>
            <a:pPr algn="l"/>
            <a:r>
              <a:rPr lang="de-DE" dirty="0"/>
              <a:t>       Karthick Sri Sreniketh             - 856968</a:t>
            </a:r>
          </a:p>
          <a:p>
            <a:pPr algn="l"/>
            <a:r>
              <a:rPr lang="de-DE" dirty="0"/>
              <a:t>       Akanksha Undale                    - 837125 </a:t>
            </a:r>
          </a:p>
          <a:p>
            <a:pPr algn="l"/>
            <a:r>
              <a:rPr lang="de-DE" dirty="0"/>
              <a:t>       Kanchana Nagakumar            - 862624</a:t>
            </a:r>
          </a:p>
          <a:p>
            <a:pPr marL="342900" indent="-342900" algn="l">
              <a:buAutoNum type="arabicPlain"/>
            </a:pPr>
            <a:endParaRPr lang="de-DE" dirty="0"/>
          </a:p>
          <a:p>
            <a:pPr algn="l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478795" y="4149080"/>
            <a:ext cx="6659562" cy="719014"/>
          </a:xfrm>
        </p:spPr>
        <p:txBody>
          <a:bodyPr/>
          <a:lstStyle/>
          <a:p>
            <a:r>
              <a:rPr lang="de-DE" sz="2400" dirty="0"/>
              <a:t>Project LAB Embedded Systems SS-2025</a:t>
            </a:r>
          </a:p>
          <a:p>
            <a:r>
              <a:rPr lang="de-DE" sz="2400" dirty="0"/>
              <a:t>Final Presentation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2478795" y="5085184"/>
            <a:ext cx="6659562" cy="360114"/>
          </a:xfrm>
        </p:spPr>
        <p:txBody>
          <a:bodyPr/>
          <a:lstStyle/>
          <a:p>
            <a:r>
              <a:rPr lang="de-DE" dirty="0"/>
              <a:t>CHEMNITZ. Date:- 02.07.2025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4F8B-7ACA-C75D-CDC4-F5351DBE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SoH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C6D15B-6838-EDF0-7E14-013024E4288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79388" y="765175"/>
                <a:ext cx="8964612" cy="5832177"/>
              </a:xfrm>
            </p:spPr>
            <p:txBody>
              <a:bodyPr/>
              <a:lstStyle/>
              <a:p>
                <a:r>
                  <a:rPr lang="en-IN" sz="2000" dirty="0"/>
                  <a:t>State of Health (SoH) is a measure of a battery’s condition relative to its ideal, as-new state, reflecting factors like capacity and performance.[4]</a:t>
                </a:r>
              </a:p>
              <a:p>
                <a:pPr marL="0" indent="0">
                  <a:buNone/>
                </a:pPr>
                <a:endParaRPr lang="en-IN" sz="20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SoH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Current</m:t>
                          </m:r>
                          <m:r>
                            <m:rPr>
                              <m:nor/>
                            </m:rP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Capacity</m:t>
                          </m:r>
                          <m:r>
                            <m:rPr>
                              <m:nor/>
                            </m:rP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</m:t>
                          </m:r>
                          <m:r>
                            <m:rPr>
                              <m:nor/>
                            </m:rP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Performance</m:t>
                          </m:r>
                          <m:r>
                            <m:rPr>
                              <m:nor/>
                            </m:rP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Metric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Nominal</m:t>
                          </m:r>
                          <m:r>
                            <m:rPr>
                              <m:nor/>
                            </m:rP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</m:t>
                          </m:r>
                          <m:r>
                            <m:rPr>
                              <m:nor/>
                            </m:rP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Initial</m:t>
                          </m:r>
                          <m:r>
                            <m:rPr>
                              <m:nor/>
                            </m:rP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Value</m:t>
                          </m:r>
                        </m:den>
                      </m:f>
                      <m:r>
                        <a:rPr lang="en-IN" sz="20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100%</m:t>
                      </m:r>
                    </m:oMath>
                  </m:oMathPara>
                </a14:m>
                <a:endParaRPr lang="en-IN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b="1" dirty="0"/>
                  <a:t>Proposed technique in this project:</a:t>
                </a:r>
                <a:r>
                  <a:rPr lang="en-IN" sz="2000" dirty="0"/>
                  <a:t> Electrochemical Impedance Spectroscopy.</a:t>
                </a:r>
              </a:p>
              <a:p>
                <a:pPr marL="0" indent="0">
                  <a:buNone/>
                </a:pPr>
                <a:r>
                  <a:rPr lang="de-DE" sz="2000" b="1" dirty="0"/>
                  <a:t>Electrochemical Impedance Spectroscopy </a:t>
                </a:r>
                <a:endParaRPr lang="en-IN" sz="2000" dirty="0"/>
              </a:p>
              <a:p>
                <a:r>
                  <a:rPr lang="en-IN" sz="2000" dirty="0"/>
                  <a:t>Perform EIS</a:t>
                </a:r>
              </a:p>
              <a:p>
                <a:pPr lvl="1"/>
                <a:r>
                  <a:rPr lang="en-IN" dirty="0"/>
                  <a:t>Apply a small-amplitude AC signal over a range of frequencies.</a:t>
                </a:r>
              </a:p>
              <a:p>
                <a:r>
                  <a:rPr lang="en-IN" sz="2000" dirty="0"/>
                  <a:t>Perform Fourier Transform</a:t>
                </a:r>
              </a:p>
              <a:p>
                <a:pPr lvl="1"/>
                <a:r>
                  <a:rPr lang="en-IN" dirty="0"/>
                  <a:t>Apply a Fast Fourier Transform (FFT) to the time-domain input and output signals to convert them into the frequency domain.</a:t>
                </a:r>
              </a:p>
              <a:p>
                <a:pPr lvl="1"/>
                <a:r>
                  <a:rPr lang="en-IN" dirty="0"/>
                  <a:t>Calculate the impedance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 at each frequency using: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endParaRPr lang="en-IN" sz="2000" dirty="0"/>
              </a:p>
              <a:p>
                <a:endParaRPr lang="en-IN" sz="2000" dirty="0"/>
              </a:p>
              <a:p>
                <a:endParaRPr lang="en-IN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IN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spcAft>
                    <a:spcPts val="600"/>
                  </a:spcAft>
                  <a:buNone/>
                </a:pP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spcAft>
                    <a:spcPts val="600"/>
                  </a:spcAft>
                  <a:buNone/>
                </a:pP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IN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spcAft>
                    <a:spcPts val="600"/>
                  </a:spcAft>
                  <a:buNone/>
                </a:pP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C6D15B-6838-EDF0-7E14-013024E42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79388" y="765175"/>
                <a:ext cx="8964612" cy="5832177"/>
              </a:xfrm>
              <a:blipFill>
                <a:blip r:embed="rId2"/>
                <a:stretch>
                  <a:fillRect l="-680" t="-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78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9459D-DE07-1361-B185-EE36CE467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78FF-C65B-1F8C-754F-8511C66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SoH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C34E62-3415-7F60-60B6-ADDC6205080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79388" y="765175"/>
                <a:ext cx="8964612" cy="5832177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IN" sz="2000" dirty="0"/>
                  <a:t>Analyze the Impedance Spectrum</a:t>
                </a:r>
              </a:p>
              <a:p>
                <a:pPr>
                  <a:spcAft>
                    <a:spcPts val="600"/>
                  </a:spcAft>
                </a:pPr>
                <a:r>
                  <a:rPr lang="en-IN" sz="2000" dirty="0"/>
                  <a:t>Extract SoH-Relevant Parameters: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IN" dirty="0"/>
                  <a:t>Rs (Series Resistance)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IN" dirty="0"/>
                  <a:t>Rct (Charge Transfer Resistance)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IN" dirty="0"/>
                  <a:t>Cdl (Double-Layer Capacitance)</a:t>
                </a:r>
              </a:p>
              <a:p>
                <a:pPr>
                  <a:spcAft>
                    <a:spcPts val="600"/>
                  </a:spcAft>
                </a:pPr>
                <a:r>
                  <a:rPr lang="en-IN" sz="2000" dirty="0"/>
                  <a:t>Compare to Reference Data: Measured vs. Baseline Values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Calculate the ratios of baseline to measured values:</a:t>
                </a:r>
                <a:endParaRPr lang="en-IN" dirty="0"/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  <a:p>
                <a:pPr lvl="1">
                  <a:spcAft>
                    <a:spcPts val="600"/>
                  </a:spcAft>
                </a:pPr>
                <a:r>
                  <a:rPr lang="en-IN" dirty="0"/>
                  <a:t>A higher Rs or Rct indicates degradation.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IN" dirty="0"/>
                  <a:t>A lower Cdl suggests loss of active surface area.</a:t>
                </a:r>
              </a:p>
              <a:p>
                <a:pPr lvl="1">
                  <a:spcAft>
                    <a:spcPts val="600"/>
                  </a:spcAft>
                </a:pP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C34E62-3415-7F60-60B6-ADDC62050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79388" y="765175"/>
                <a:ext cx="8964612" cy="5832177"/>
              </a:xfrm>
              <a:blipFill>
                <a:blip r:embed="rId2"/>
                <a:stretch>
                  <a:fillRect l="-612" t="-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42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B875-6520-9126-50FA-254A2AEE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SoH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7604E3-9065-E62F-AC68-553641607BC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IN" sz="2000" dirty="0"/>
                  <a:t>Calculate SoH: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IN" dirty="0"/>
                  <a:t>For a new battery, SoH can be estimated like this: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sz="2000"/>
                            <m:t>SoH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000"/>
                            <m:t>impedance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𝑐𝑡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IN" sz="2000"/>
                                    <m:t>new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𝑐𝑡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IN" sz="2000"/>
                                    <m:t>measured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IN" sz="2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n-I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IN" dirty="0"/>
                  <a:t>For running battery, using a weighted combination: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/>
                        <m:t>SoH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IN"/>
                                    <m:t>new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IN"/>
                                    <m:t>measured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𝑐𝑡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IN"/>
                                    <m:t>new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𝑐𝑡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IN"/>
                                    <m:t>measured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𝑑𝑙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IN"/>
                                    <m:t>measured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𝑑𝑙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IN"/>
                                    <m:t>new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IN" dirty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, and weights are chosen based on sensitivity or application.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IN" dirty="0"/>
                  <a:t> 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7604E3-9065-E62F-AC68-553641607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55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9381-74A2-9900-A7A2-C3D16457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Design and 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A8C7A-C251-172C-C032-EA8A339D2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000" dirty="0"/>
              <a:t>Tools Used:</a:t>
            </a:r>
          </a:p>
          <a:p>
            <a:pPr lvl="1"/>
            <a:r>
              <a:rPr lang="en-IN" dirty="0"/>
              <a:t>LTspice: Simulated voltage &amp; current circuits (e.g., subtractor, shunt resistor). [7]</a:t>
            </a:r>
          </a:p>
          <a:p>
            <a:r>
              <a:rPr lang="en-US" sz="2000" dirty="0"/>
              <a:t>Key Circuits:</a:t>
            </a:r>
          </a:p>
          <a:p>
            <a:pPr lvl="1"/>
            <a:r>
              <a:rPr lang="en-US" dirty="0"/>
              <a:t>Voltage measurement: Op-amp subtractor with gain 0.5.</a:t>
            </a:r>
          </a:p>
          <a:p>
            <a:pPr lvl="1"/>
            <a:r>
              <a:rPr lang="en-US" dirty="0"/>
              <a:t>Current measurement: Shunt resistor (0.1Ω) + op-amp buffer.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ED7C2-2CCF-FD7B-FFA3-5D133C545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78" y="2996952"/>
            <a:ext cx="6992843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02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C230-2853-978A-0DAF-DFC8CA48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Design and 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FBD02-AB6E-6599-F955-5373FFD71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/>
              <a:t>Fritzing:</a:t>
            </a:r>
            <a:r>
              <a:rPr lang="en-US" sz="2000" dirty="0"/>
              <a:t> Used breadboard schematics for hardware prototyping. [7]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BD6D1-2750-E823-E50B-810853E7E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58143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8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Implementation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To implement accurate voltage and current sensing in our intelligent BMS, we use the following key hardware components: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Sensors (current, voltage)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Microcontroller (Arduino)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Signal conditioning circuits (op-amps, filters) </a:t>
            </a: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Operational Amplifier (TL051CP):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Configured with a gain of 0.5 using resistor values R1 = R2 = 30k</a:t>
            </a:r>
            <a:r>
              <a:rPr lang="el-GR" sz="2000" dirty="0"/>
              <a:t>Ω </a:t>
            </a:r>
            <a:r>
              <a:rPr lang="en-IN" sz="2000" dirty="0"/>
              <a:t>and R3 = R4 = 15k</a:t>
            </a:r>
            <a:r>
              <a:rPr lang="el-GR" sz="2000" dirty="0"/>
              <a:t>Ω, </a:t>
            </a:r>
            <a:r>
              <a:rPr lang="en-IN" sz="2000" dirty="0"/>
              <a:t>this op-amp serves two purposes: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Subtractor with a gain of 0.5.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Buffer for Voltage Measurement.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7940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Implementation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Shunt Resistor (0.1Ω, 5W):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Used for current measurement. The voltage drop is then amplified and read by the ADC to calculate real-time current.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Panasonic NCR18650PF: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High-capacity 3.6V Li-ion battery with typical capacity of 2900mAh, arranged in series for 7.2V Nominal voltage output. It provides power for all the components involved in this operation.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L298N Motor Driver: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A Dual-H Bridge Motor Driver which can control the DC Motor’s Speed and Direction rated upto 46V and 4A of current.</a:t>
            </a:r>
          </a:p>
        </p:txBody>
      </p:sp>
    </p:spTree>
    <p:extLst>
      <p:ext uri="{BB962C8B-B14F-4D97-AF65-F5344CB8AC3E}">
        <p14:creationId xmlns:p14="http://schemas.microsoft.com/office/powerpoint/2010/main" val="36554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A6B3-C9DD-75A9-03CD-F646464F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DA195-265C-E47B-47A6-8ABF1D5435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/>
              <a:t>Overall Hardware Setup: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B03BD-32D2-52DB-E268-A2140283A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65971"/>
            <a:ext cx="5904656" cy="43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1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000" dirty="0"/>
              <a:t>Developed using C/C++ on Arduino Uno R3 for real-time battery monitoring and control using Pin assignments and void functions.</a:t>
            </a:r>
          </a:p>
          <a:p>
            <a:r>
              <a:rPr lang="en-IN" sz="2000" dirty="0"/>
              <a:t>Processes analog inputs from TL051CP op-amps for voltage and current sensing.</a:t>
            </a:r>
          </a:p>
          <a:p>
            <a:r>
              <a:rPr lang="en-IN" sz="2000" dirty="0"/>
              <a:t>Implements Coulomb counting algorithm for State of Charge (SoC) estimation.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427D7B-DDF9-4E1D-89D0-D5B76DA6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44" b="70458"/>
          <a:stretch>
            <a:fillRect/>
          </a:stretch>
        </p:blipFill>
        <p:spPr>
          <a:xfrm>
            <a:off x="1371235" y="2401373"/>
            <a:ext cx="6387299" cy="1410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201366-ECA0-FACD-3562-8D970D01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440" b="-219"/>
          <a:stretch>
            <a:fillRect/>
          </a:stretch>
        </p:blipFill>
        <p:spPr>
          <a:xfrm>
            <a:off x="1371234" y="3992186"/>
            <a:ext cx="6387299" cy="17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26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000" dirty="0"/>
              <a:t>SoC Estimation (Voltage + Coulomb Counting )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sz="2000" dirty="0"/>
          </a:p>
          <a:p>
            <a:r>
              <a:rPr lang="en-IN" sz="2000" dirty="0"/>
              <a:t>At t=9 sec: voltage = 6.55V ,Current = 1.96A, Initial Discharged SoC (Voltage-based): 78.45% , Initial Remaining SoC (Voltage-based): 21.55%, works for time: 362hr52min.</a:t>
            </a:r>
          </a:p>
          <a:p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5D317-30C9-6149-4C96-FDD70A787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3" y="1340768"/>
            <a:ext cx="878522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7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of Contents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Project Description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Task Overview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SoC and SoH Estimation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System Design and Simulation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Hardware and Software Implementation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Results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Conclusion 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Future Scope</a:t>
            </a:r>
          </a:p>
          <a:p>
            <a:pPr marL="0" indent="0">
              <a:buNone/>
            </a:pPr>
            <a:endParaRPr lang="de-DE" sz="2200" dirty="0"/>
          </a:p>
          <a:p>
            <a:endParaRPr lang="de-DE" sz="2200" dirty="0"/>
          </a:p>
          <a:p>
            <a:pPr marL="0" indent="0">
              <a:buNone/>
            </a:pPr>
            <a:endParaRPr lang="de-DE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994FB-871C-8DF4-3487-11691B614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E799-FB10-1DE9-F9BE-C84F6831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8F1B3-20BD-F05E-81CD-E367FED21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000" dirty="0"/>
              <a:t>SoC Estimation (Voltage + Coulomb Counting )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sz="2000" dirty="0"/>
          </a:p>
          <a:p>
            <a:r>
              <a:rPr lang="en-IN" sz="2000" dirty="0"/>
              <a:t>At t=19 sec: voltage = 6.68V ,Current = 1.99A, SoC Discharged over 10 sec (Coulomb): 78.63% , SoC Remaining after 10 sec(Coulomb): 21.55%,SoC Drop:    -0.18%, works for : 323hr26min.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B3CA6-7015-41D3-D02A-0CB62470A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340768"/>
            <a:ext cx="878522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98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Scope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Successfully developed an Arduino-based Smart BMS for Li-ion batteries integrated into a robot car.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Combined Coulomb Counting and Voltage Method for accurate SoC estimation.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Initiated Electrochemical Impedance Spectroscopy (EIS) for battery SoH analysis.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Utilized </a:t>
            </a:r>
            <a:r>
              <a:rPr lang="en-US" sz="2000" dirty="0" err="1"/>
              <a:t>LTspice</a:t>
            </a:r>
            <a:r>
              <a:rPr lang="en-US" sz="2000" dirty="0"/>
              <a:t> and Fritzing for simulation and hardware design support.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Achieved real-time battery diagnostics, laying groundwork for scalable BMS solutions.</a:t>
            </a:r>
          </a:p>
        </p:txBody>
      </p:sp>
    </p:spTree>
    <p:extLst>
      <p:ext uri="{BB962C8B-B14F-4D97-AF65-F5344CB8AC3E}">
        <p14:creationId xmlns:p14="http://schemas.microsoft.com/office/powerpoint/2010/main" val="726576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Scope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Advanced SoC Estimation: Implement Kalman Filters (EKF/UKF) for noise-robust, sensor-fused charge tracking.[1]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SoH Prediction with ML: Use machine learning (e.g., SVM, Random Forest) on historical data for accurate aging diagnostics.[2]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Deep Learning Models: Employ LSTM/CNN for modeling non-linear dynamics and forecasting battery health trends.[6]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Multi-cell &amp; Regenerative Support: Extend system to manage multi-cell packs and handle bidirectional energy flow.[5]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Cloud &amp; Safety Integration: Enable remote monitoring, predictive maintenance, and thermal failure prevention using AI.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2479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[1] Fahmy, H. M., Swief, R. A., Hasanien, H. M., Alharbi, M., Maldonado, J. L., &amp; Jurado, F. (2023). </a:t>
            </a:r>
            <a:r>
              <a:rPr lang="en-IN" sz="1600" dirty="0"/>
              <a:t>Hybrid state of charge estimation of lithium-ion battery using the Coulomb counting method and an adaptive unscented Kalman filter. </a:t>
            </a:r>
            <a:r>
              <a:rPr lang="de-DE" sz="1600" i="1" dirty="0"/>
              <a:t>Energies, 16</a:t>
            </a:r>
            <a:r>
              <a:rPr lang="de-DE" sz="1600" dirty="0"/>
              <a:t>(14), 5558. </a:t>
            </a:r>
            <a:r>
              <a:rPr lang="de-DE" sz="1600" u="sng" dirty="0">
                <a:hlinkClick r:id="rId2"/>
              </a:rPr>
              <a:t>https://doi.org/10.3390/en16145558</a:t>
            </a:r>
            <a:br>
              <a:rPr lang="de-DE" sz="1600" u="sng" dirty="0"/>
            </a:br>
            <a:br>
              <a:rPr lang="de-DE" sz="1600" dirty="0"/>
            </a:br>
            <a:r>
              <a:rPr lang="de-DE" sz="1600" dirty="0"/>
              <a:t>[2] Wang, C., Zhang, X., Yun, X., &amp; Fan, X. (2023). </a:t>
            </a:r>
            <a:r>
              <a:rPr lang="en-IN" sz="1600" dirty="0"/>
              <a:t>A novel hybrid machine learning Coulomb counting technique for state of charge estimation of lithium-ion batteries. </a:t>
            </a:r>
            <a:r>
              <a:rPr lang="en-IN" sz="1600" i="1" dirty="0"/>
              <a:t>Journal of Energy Storage, 63</a:t>
            </a:r>
            <a:r>
              <a:rPr lang="en-IN" sz="1600" dirty="0"/>
              <a:t>, 107081. </a:t>
            </a:r>
            <a:r>
              <a:rPr lang="en-IN" sz="1600" u="sng" dirty="0">
                <a:hlinkClick r:id="rId3"/>
              </a:rPr>
              <a:t>https://doi.org/10.1016/j.est.2023.107081</a:t>
            </a:r>
            <a:br>
              <a:rPr lang="en-IN" sz="1600" u="sng" dirty="0"/>
            </a:br>
            <a:br>
              <a:rPr lang="en-IN" sz="1600" dirty="0"/>
            </a:br>
            <a:r>
              <a:rPr lang="en-IN" sz="1600" dirty="0"/>
              <a:t>[3] Liu, Y., Wang, L., Li, D., &amp; Wang, K. (2023). State-of-health estimation of lithium-ion batteries based on electrochemical impedance spectroscopy: A review. </a:t>
            </a:r>
            <a:r>
              <a:rPr lang="en-IN" sz="1600" i="1" dirty="0"/>
              <a:t>Protection and Control of Modern Power Systems, 8</a:t>
            </a:r>
            <a:r>
              <a:rPr lang="en-IN" sz="1600" dirty="0"/>
              <a:t>, 41. </a:t>
            </a:r>
            <a:r>
              <a:rPr lang="en-IN" sz="1600" u="sng" dirty="0">
                <a:hlinkClick r:id="rId4"/>
              </a:rPr>
              <a:t>https://doi.org/10.1186/s41601-023-00314-w</a:t>
            </a:r>
            <a:endParaRPr lang="en-IN" sz="1600" u="sng" dirty="0"/>
          </a:p>
          <a:p>
            <a:pPr marL="0" indent="0">
              <a:buNone/>
            </a:pPr>
            <a:endParaRPr lang="en-IN" sz="1600" u="sng" dirty="0"/>
          </a:p>
          <a:p>
            <a:pPr marL="0" indent="0">
              <a:buNone/>
            </a:pPr>
            <a:r>
              <a:rPr lang="en-IN" sz="1600" dirty="0"/>
              <a:t>[4] Li, A. G., Fahmy, Y. A., Wu, M. M., &amp; Preindl, M. (2022, June). Fast time-domain impedance spectroscopy of lithium-ion batteries using pulse perturbation. In </a:t>
            </a:r>
            <a:r>
              <a:rPr lang="en-IN" sz="1600" i="1" dirty="0"/>
              <a:t>2022 IEEE Transportation Electrification Conference and Expo (ITEC)</a:t>
            </a:r>
            <a:r>
              <a:rPr lang="en-IN" sz="1600" dirty="0"/>
              <a:t> (pp. 155–160). IEEE. </a:t>
            </a:r>
            <a:r>
              <a:rPr lang="en-IN" sz="1600" u="sng" dirty="0">
                <a:hlinkClick r:id="rId5"/>
              </a:rPr>
              <a:t>https://doi.org/10.1109/ITEC53557.2022.9813868</a:t>
            </a:r>
            <a:endParaRPr lang="en-IN" sz="1600" u="sng" dirty="0"/>
          </a:p>
          <a:p>
            <a:pPr marL="0" indent="0">
              <a:buNone/>
            </a:pPr>
            <a:endParaRPr lang="en-IN" sz="1600" u="sng" dirty="0"/>
          </a:p>
          <a:p>
            <a:pPr marL="0" indent="0">
              <a:buNone/>
            </a:pPr>
            <a:r>
              <a:rPr lang="en-US" sz="1600" dirty="0"/>
              <a:t>[5] </a:t>
            </a:r>
            <a:r>
              <a:rPr lang="en-IN" sz="1600" dirty="0"/>
              <a:t>Carkhuff, B. G., </a:t>
            </a:r>
            <a:r>
              <a:rPr lang="en-IN" sz="1600" dirty="0" err="1"/>
              <a:t>Demirev</a:t>
            </a:r>
            <a:r>
              <a:rPr lang="en-IN" sz="1600" dirty="0"/>
              <a:t>, P. A., &amp; Srinivasan, R. (2018). </a:t>
            </a:r>
            <a:r>
              <a:rPr lang="en-IN" sz="1600" i="1" dirty="0"/>
              <a:t>Impedance-based battery management system for safety monitoring of lithium-ion batteries</a:t>
            </a:r>
            <a:r>
              <a:rPr lang="en-IN" sz="1600" dirty="0"/>
              <a:t>. IEEE Transactions on Industrial Electronics, 65(8), 6497–6505. https://doi.org/10.1109/TIE.2017.2786199</a:t>
            </a:r>
            <a:endParaRPr lang="en-US" sz="1600" dirty="0"/>
          </a:p>
          <a:p>
            <a:pPr marL="0" indent="0">
              <a:buNone/>
            </a:pPr>
            <a:br>
              <a:rPr lang="en-IN" sz="1600" u="sng" dirty="0"/>
            </a:br>
            <a:br>
              <a:rPr lang="en-IN" sz="1600" dirty="0"/>
            </a:br>
            <a:br>
              <a:rPr lang="en-IN" sz="1600" u="sng" dirty="0"/>
            </a:br>
            <a:br>
              <a:rPr lang="en-IN" sz="1600" dirty="0"/>
            </a:br>
            <a:endParaRPr lang="en-IN" sz="1600" dirty="0"/>
          </a:p>
          <a:p>
            <a:pPr marL="0" indent="0">
              <a:buNone/>
            </a:pPr>
            <a:br>
              <a:rPr lang="en-IN" sz="1600" dirty="0"/>
            </a:br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68574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148A-15B2-505F-7AC7-8E4921BF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CAE7C-4B1B-FBB3-9C80-66497E2A94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dirty="0"/>
              <a:t>[6] </a:t>
            </a:r>
            <a:r>
              <a:rPr lang="en-IN" sz="1600" dirty="0" err="1"/>
              <a:t>Sangiri</a:t>
            </a:r>
            <a:r>
              <a:rPr lang="en-IN" sz="1600" dirty="0"/>
              <a:t>, J. B., Kulshreshtha, T., Ghosh, S., Maiti, S., &amp; Chakraborty, C. (2022). A novel methodology to estimate the state-of-health and remaining-useful-life of a Li-ion battery using discrete Fourier transformation. </a:t>
            </a:r>
            <a:r>
              <a:rPr lang="en-IN" sz="1600" i="1" dirty="0"/>
              <a:t>Journal of Energy Storage, 46</a:t>
            </a:r>
            <a:r>
              <a:rPr lang="en-IN" sz="1600" dirty="0"/>
              <a:t>, 103849. </a:t>
            </a:r>
            <a:r>
              <a:rPr lang="en-IN" sz="1600" u="sng" dirty="0">
                <a:hlinkClick r:id="rId2"/>
              </a:rPr>
              <a:t>https://doi.org/10.1016/j.est.2021.103849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[7] </a:t>
            </a:r>
            <a:r>
              <a:rPr lang="en-IN" sz="1600" dirty="0" err="1"/>
              <a:t>Telmasre</a:t>
            </a:r>
            <a:r>
              <a:rPr lang="en-IN" sz="1600" dirty="0"/>
              <a:t>, T. K., Goswami, N., Concepción, A., Kolluri, S., Pathak, M., Morrison, G., &amp; Subramanian, V. R. (2022). Impedance response simulation strategies for lithium ion battery models. </a:t>
            </a:r>
            <a:r>
              <a:rPr lang="en-IN" sz="1600" i="1" dirty="0"/>
              <a:t>Current Opinion in Electrochemistry, 36</a:t>
            </a:r>
            <a:r>
              <a:rPr lang="en-IN" sz="1600" dirty="0"/>
              <a:t>, 101140. </a:t>
            </a:r>
            <a:r>
              <a:rPr lang="en-IN" sz="1600" u="sng" dirty="0">
                <a:hlinkClick r:id="rId3"/>
              </a:rPr>
              <a:t>https://doi.org/10.1016/j.coelec.2022.101140</a:t>
            </a:r>
            <a:br>
              <a:rPr lang="en-IN" sz="1600" u="sng" dirty="0"/>
            </a:br>
            <a:br>
              <a:rPr lang="en-IN" sz="1600" dirty="0"/>
            </a:br>
            <a:r>
              <a:rPr lang="en-IN" sz="1600" dirty="0"/>
              <a:t>[8] Carthy, K. M., Gullapalli, H., &amp; Kennedy, T. (2021). Review—Use of impedance spectroscopy for the estimation of Li ion battery state of charge, state of health and internal temperature. </a:t>
            </a:r>
            <a:r>
              <a:rPr lang="en-IN" sz="1600" i="1" dirty="0"/>
              <a:t>Journal of The Electrochemical Society, 168</a:t>
            </a:r>
            <a:r>
              <a:rPr lang="en-IN" sz="1600" dirty="0"/>
              <a:t>(8), 080517. </a:t>
            </a:r>
            <a:r>
              <a:rPr lang="en-IN" sz="1600" u="sng" dirty="0">
                <a:hlinkClick r:id="rId4"/>
              </a:rPr>
              <a:t>https://doi.org/10.1149/1945-7111/ac1a85</a:t>
            </a:r>
            <a:br>
              <a:rPr lang="en-IN" sz="1600" u="sng" dirty="0"/>
            </a:br>
            <a:endParaRPr lang="en-IN" sz="1600" u="sng" dirty="0"/>
          </a:p>
          <a:p>
            <a:pPr marL="0" indent="0">
              <a:buNone/>
            </a:pPr>
            <a:r>
              <a:rPr lang="de-DE" sz="1600" dirty="0"/>
              <a:t>[9] Zhang, M., Liu, Y., Li, D., Cui, X., Wang, L., Li, L., &amp; Wang, K. (2023). </a:t>
            </a:r>
            <a:r>
              <a:rPr lang="en-IN" sz="1600" dirty="0"/>
              <a:t>Electrochemical Impedance Spectroscopy: A New Chapter in the Fast and Accurate Estimation of the State of Health for Lithium-Ion Batteries. </a:t>
            </a:r>
            <a:r>
              <a:rPr lang="en-IN" sz="1600" i="1" dirty="0"/>
              <a:t>Energies, 16</a:t>
            </a:r>
            <a:r>
              <a:rPr lang="en-IN" sz="1600" dirty="0"/>
              <a:t>(4), 1599. </a:t>
            </a:r>
            <a:r>
              <a:rPr lang="en-IN" sz="1600" u="sng" dirty="0">
                <a:hlinkClick r:id="rId5"/>
              </a:rPr>
              <a:t>https://doi.org/10.3390/en16041599</a:t>
            </a:r>
            <a:endParaRPr lang="en-IN" sz="1600" u="sng" dirty="0"/>
          </a:p>
          <a:p>
            <a:pPr marL="0" indent="0">
              <a:buNone/>
            </a:pPr>
            <a:endParaRPr lang="en-IN" sz="1600" u="sng" dirty="0"/>
          </a:p>
          <a:p>
            <a:pPr marL="0" indent="0">
              <a:buNone/>
            </a:pPr>
            <a:r>
              <a:rPr lang="en-IN" sz="1600" dirty="0"/>
              <a:t>[10] </a:t>
            </a:r>
            <a:r>
              <a:rPr lang="en-US" sz="1600" dirty="0"/>
              <a:t>Alba, M., &amp; Rossi, G. (2022). Critical review and functional safety of a battery management system for large-scale lithium‑ion battery pack technologies. International Journal of Coal Science &amp; Technology, 9(3), 295–312. </a:t>
            </a:r>
            <a:r>
              <a:rPr lang="en-US" sz="1600" dirty="0">
                <a:hlinkClick r:id="rId6"/>
              </a:rPr>
              <a:t>http://dx.doi.org/10.1007/s40789-022-00494-0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7708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E6072F-A855-BA94-B0DE-DCD2BB32621E}"/>
              </a:ext>
            </a:extLst>
          </p:cNvPr>
          <p:cNvSpPr txBox="1"/>
          <p:nvPr/>
        </p:nvSpPr>
        <p:spPr>
          <a:xfrm>
            <a:off x="215516" y="2852936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017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4493" y="692696"/>
            <a:ext cx="8785225" cy="49680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Lithium-ion batteries have high energy density, but they require precise monitoring to ensure safety and performance.[9]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 Battery Management System (BMS) is essential for regulating voltage, current, and temperature, while protecting the battery from unsafe conditions.[10]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BMS relies on basic electrical parameters, which may not detect early signs of degradation.[3]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Our project aims to develop a smart BMS that uses Impedance measurement to gain deeper insights into battery health and predict failures earlier.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approach enhances safety, reliability, and extends the overall lifespan of lithium-ion batteries, using parameters such as SoC and SoH.[8]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de-DE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3631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Objective: Develop a smart BMS for Li-ion batteries on a robot car using Arduino.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Key Features: Real-time monitoring of voltage, current, SoC, and remaining runtime.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Safety &amp; Efficiency: Enhances battery safety, lifespan, and energy efficiency.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Impedance Analysis: Integrates basic EIS concepts for battery health diagnostics.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Application: Serves as a scalable testbed for mobile robotics and energy systems.</a:t>
            </a:r>
          </a:p>
        </p:txBody>
      </p:sp>
    </p:spTree>
    <p:extLst>
      <p:ext uri="{BB962C8B-B14F-4D97-AF65-F5344CB8AC3E}">
        <p14:creationId xmlns:p14="http://schemas.microsoft.com/office/powerpoint/2010/main" val="249140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Overview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Task 1:</a:t>
            </a:r>
            <a:r>
              <a:rPr lang="en-US" sz="2000" dirty="0"/>
              <a:t> Assembly of the robot car  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Task 2:</a:t>
            </a:r>
            <a:r>
              <a:rPr lang="en-US" sz="2000" dirty="0"/>
              <a:t> Current and Voltage Measurement Circuit Design 	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Task 3: </a:t>
            </a:r>
            <a:r>
              <a:rPr lang="en-IN" sz="2000" dirty="0"/>
              <a:t>Coulomb counting for SoC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Task 4: </a:t>
            </a:r>
            <a:r>
              <a:rPr lang="en-US" sz="2000" dirty="0"/>
              <a:t>Theoretical Implementation of </a:t>
            </a:r>
            <a:r>
              <a:rPr lang="en-IN" sz="2000" dirty="0"/>
              <a:t>Impedance spectroscopy for SoH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Task 5:</a:t>
            </a:r>
            <a:r>
              <a:rPr lang="en-US" sz="2000" dirty="0"/>
              <a:t> Documentation </a:t>
            </a: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0021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0279-FC98-6A51-85AE-612F3C9E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7F399D-0AB4-3676-07B5-2E6D0E803BD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sz="2000" dirty="0"/>
                  <a:t>SoC refers to how much electric charge has flowed into or out of a battery relative to its full capacity. </a:t>
                </a:r>
              </a:p>
              <a:p>
                <a:r>
                  <a:rPr lang="en-US" sz="2000" dirty="0"/>
                  <a:t>Typically expressed as a percentage.</a:t>
                </a:r>
              </a:p>
              <a:p>
                <a:r>
                  <a:rPr lang="en-IN" sz="2000" dirty="0"/>
                  <a:t>SoC of a system is mathematically defined as: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SoC</m:t>
                      </m:r>
                      <m:r>
                        <m:rPr>
                          <m:nor/>
                        </m:rPr>
                        <a:rPr lang="en-IN" sz="20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 % )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Remaining</m:t>
                          </m:r>
                          <m:r>
                            <m:rPr>
                              <m:nor/>
                            </m:rPr>
                            <a:rPr lang="en-IN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Capacity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Nominal</m:t>
                          </m:r>
                          <m:r>
                            <m:rPr>
                              <m:nor/>
                            </m:rPr>
                            <a:rPr lang="en-IN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Capacity</m:t>
                          </m:r>
                        </m:den>
                      </m:f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</m:t>
                      </m:r>
                    </m:oMath>
                  </m:oMathPara>
                </a14:m>
                <a:endParaRPr lang="en-IN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Chosen Method: Combined Approach: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Voltage-based method for initial SoC.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Coulomb counting for dynamic tracking.</a:t>
                </a: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Battery used: Panasonic NCR18650PF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Only Voltage vs Discharge Capacity curve was available, hence initial SoC from voltage method, followed by Coulomb Counting.</a:t>
                </a:r>
                <a:endParaRPr lang="en-IN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7F399D-0AB4-3676-07B5-2E6D0E803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4" t="-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65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993E-B1E7-63CB-7A92-182914A4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2F232-DC84-E0B6-19B2-B5EA708D6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000" dirty="0"/>
              <a:t>Determination of Initial SoC:</a:t>
            </a:r>
          </a:p>
          <a:p>
            <a:pPr lvl="1"/>
            <a:r>
              <a:rPr lang="en-IN" dirty="0"/>
              <a:t>Coulomb counting requires an accurate initial </a:t>
            </a:r>
            <a:r>
              <a:rPr lang="en-IN" dirty="0" err="1"/>
              <a:t>SoC.</a:t>
            </a:r>
            <a:r>
              <a:rPr lang="en-IN" dirty="0"/>
              <a:t>[1] This is typically determined using the battery's voltage vs discharge capacity curve provided in the manufacturer’s datasheet.</a:t>
            </a:r>
          </a:p>
          <a:p>
            <a:r>
              <a:rPr lang="en-IN" sz="2000" dirty="0"/>
              <a:t>Using Manufacturer's Discharge Curve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059AA-73D0-FBBE-95AA-3A5F67300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 r="2399" b="2500"/>
          <a:stretch>
            <a:fillRect/>
          </a:stretch>
        </p:blipFill>
        <p:spPr bwMode="auto">
          <a:xfrm>
            <a:off x="1475656" y="2636912"/>
            <a:ext cx="6192688" cy="3240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698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B01CE-4939-2478-FDC8-A2F86DACD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000F-DD1B-F923-6CDA-0097DB97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3EA30AB-9CCA-F814-2E35-165BAE94373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IN" sz="2000" dirty="0"/>
                  <a:t>Measure battery voltage and discharge current.</a:t>
                </a:r>
              </a:p>
              <a:p>
                <a:pPr>
                  <a:spcAft>
                    <a:spcPts val="600"/>
                  </a:spcAft>
                </a:pPr>
                <a:r>
                  <a:rPr lang="en-IN" sz="2000" dirty="0"/>
                  <a:t>Calculate the discharge rate: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/>
                        <m:t>Discharge</m:t>
                      </m:r>
                      <m:r>
                        <m:rPr>
                          <m:nor/>
                        </m:rPr>
                        <a:rPr lang="en-IN" sz="2000"/>
                        <m:t> </m:t>
                      </m:r>
                      <m:r>
                        <m:rPr>
                          <m:nor/>
                        </m:rPr>
                        <a:rPr lang="en-IN" sz="2000"/>
                        <m:t>Rate</m:t>
                      </m:r>
                      <m:r>
                        <m:rPr>
                          <m:nor/>
                        </m:rPr>
                        <a:rPr lang="en-IN" sz="2000"/>
                        <m:t> (</m:t>
                      </m:r>
                      <m:r>
                        <m:rPr>
                          <m:nor/>
                        </m:rPr>
                        <a:rPr lang="en-IN" sz="2000"/>
                        <m:t>C</m:t>
                      </m:r>
                      <m:r>
                        <m:rPr>
                          <m:nor/>
                        </m:rPr>
                        <a:rPr lang="en-IN" sz="2000"/>
                        <m:t>)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IN" sz="2000"/>
                                <m:t>nominal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/>
              </a:p>
              <a:p>
                <a:pPr>
                  <a:spcAft>
                    <a:spcPts val="600"/>
                  </a:spcAft>
                </a:pPr>
                <a:r>
                  <a:rPr lang="en-IN" sz="2000" dirty="0"/>
                  <a:t>Refer to the manufacturer's discharge curve (e.g., NCR18650PF) corresponding to the measured discharge rate.</a:t>
                </a:r>
              </a:p>
              <a:p>
                <a:pPr>
                  <a:spcAft>
                    <a:spcPts val="600"/>
                  </a:spcAft>
                </a:pPr>
                <a:r>
                  <a:rPr lang="en-IN" sz="2000" dirty="0"/>
                  <a:t>From the curve, identify the Discharge Capacity (Ah) corresponding to the measured voltage.</a:t>
                </a:r>
              </a:p>
              <a:p>
                <a:r>
                  <a:rPr lang="en-IN" sz="2000" dirty="0"/>
                  <a:t>Compute the Initial Discharged SoC: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/>
                        <m:t>Initial</m:t>
                      </m:r>
                      <m:r>
                        <m:rPr>
                          <m:nor/>
                        </m:rPr>
                        <a:rPr lang="en-IN" sz="2000"/>
                        <m:t> </m:t>
                      </m:r>
                      <m:r>
                        <m:rPr>
                          <m:nor/>
                        </m:rPr>
                        <a:rPr lang="en-IN" sz="2000"/>
                        <m:t>Discharged</m:t>
                      </m:r>
                      <m:r>
                        <m:rPr>
                          <m:nor/>
                        </m:rPr>
                        <a:rPr lang="en-IN" sz="2000"/>
                        <m:t> </m:t>
                      </m:r>
                      <m:r>
                        <m:rPr>
                          <m:nor/>
                        </m:rPr>
                        <a:rPr lang="en-IN" sz="2000"/>
                        <m:t>SoC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 = 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 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IN" sz="2000"/>
                                <m:t>Discharge</m:t>
                              </m:r>
                              <m:r>
                                <m:rPr>
                                  <m:nor/>
                                </m:rPr>
                                <a:rPr lang="en-IN" sz="2000"/>
                                <m:t> </m:t>
                              </m:r>
                              <m:r>
                                <m:rPr>
                                  <m:nor/>
                                </m:rPr>
                                <a:rPr lang="en-IN" sz="2000"/>
                                <m:t>Capacity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IN" sz="2000"/>
                                    <m:t>nominal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 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 </m:t>
                      </m:r>
                      <m:r>
                        <a:rPr lang="en-IN" sz="2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 100</m:t>
                      </m:r>
                    </m:oMath>
                  </m:oMathPara>
                </a14:m>
                <a:endParaRPr lang="en-IN" sz="2000" dirty="0"/>
              </a:p>
              <a:p>
                <a:r>
                  <a:rPr lang="en-IN" sz="2000" dirty="0"/>
                  <a:t>Derive the Initial Remaining SoC: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/>
                        <m:t>Initial</m:t>
                      </m:r>
                      <m:r>
                        <m:rPr>
                          <m:nor/>
                        </m:rPr>
                        <a:rPr lang="en-IN" sz="2000"/>
                        <m:t> </m:t>
                      </m:r>
                      <m:r>
                        <m:rPr>
                          <m:nor/>
                        </m:rPr>
                        <a:rPr lang="en-IN" sz="2000"/>
                        <m:t>Remaining</m:t>
                      </m:r>
                      <m:r>
                        <m:rPr>
                          <m:nor/>
                        </m:rPr>
                        <a:rPr lang="en-IN" sz="2000"/>
                        <m:t> </m:t>
                      </m:r>
                      <m:r>
                        <m:rPr>
                          <m:nor/>
                        </m:rPr>
                        <a:rPr lang="en-IN" sz="2000"/>
                        <m:t>SoC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=100−</m:t>
                      </m:r>
                      <m:r>
                        <m:rPr>
                          <m:nor/>
                        </m:rPr>
                        <a:rPr lang="en-IN" sz="2000"/>
                        <m:t>Initial</m:t>
                      </m:r>
                      <m:r>
                        <m:rPr>
                          <m:nor/>
                        </m:rPr>
                        <a:rPr lang="en-IN" sz="2000" smtClean="0"/>
                        <m:t> </m:t>
                      </m:r>
                      <m:r>
                        <m:rPr>
                          <m:nor/>
                        </m:rPr>
                        <a:rPr lang="en-IN" sz="2000" smtClean="0"/>
                        <m:t>Discharged</m:t>
                      </m:r>
                      <m:r>
                        <m:rPr>
                          <m:nor/>
                        </m:rPr>
                        <a:rPr lang="en-IN" sz="2000" smtClean="0"/>
                        <m:t> </m:t>
                      </m:r>
                      <m:r>
                        <m:rPr>
                          <m:nor/>
                        </m:rPr>
                        <a:rPr lang="en-IN" sz="2000" smtClean="0"/>
                        <m:t>SoC</m:t>
                      </m:r>
                    </m:oMath>
                  </m:oMathPara>
                </a14:m>
                <a:endParaRPr lang="en-IN" sz="2000" dirty="0"/>
              </a:p>
              <a:p>
                <a:pPr>
                  <a:spcAft>
                    <a:spcPts val="600"/>
                  </a:spcAft>
                </a:pPr>
                <a:endParaRPr lang="en-IN" sz="2000" dirty="0"/>
              </a:p>
              <a:p>
                <a:pPr marL="457200" lvl="1" indent="0">
                  <a:spcAft>
                    <a:spcPts val="600"/>
                  </a:spcAft>
                  <a:buNone/>
                </a:pPr>
                <a:endParaRPr lang="en-IN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3EA30AB-9CCA-F814-2E35-165BAE943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4" t="-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15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CE77B-ACD0-4D5F-6C50-02E8729B0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32C7-CB45-0A89-1067-1ADE1697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3250265-53DC-DC30-BB51-8301554F144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IN" sz="2000" dirty="0"/>
                  <a:t>If the battery is charging, use: -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SoC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/>
                      <m:t>Initial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Discharged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SoC</m:t>
                    </m:r>
                  </m:oMath>
                </a14:m>
                <a:endParaRPr lang="en-IN" dirty="0"/>
              </a:p>
              <a:p>
                <a:pPr>
                  <a:lnSpc>
                    <a:spcPct val="150000"/>
                  </a:lnSpc>
                </a:pPr>
                <a:r>
                  <a:rPr lang="en-IN" sz="2000" dirty="0"/>
                  <a:t>If the battery is discharging, use: -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/>
                      <m:t>SoC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/>
                      <m:t>Initial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Remaining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SoC</m:t>
                    </m:r>
                  </m:oMath>
                </a14:m>
                <a:endParaRPr lang="en-IN" dirty="0"/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IN" sz="2000" dirty="0"/>
                  <a:t>Use in Coulomb Counting:</a:t>
                </a:r>
                <a:endParaRPr lang="en-IN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/>
                        <m:t>SoC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sz="2000"/>
                        <m:t>SoC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000" b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IN" sz="2000"/>
                                <m:t>nominal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de-DE" sz="2000" b="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IN" sz="2000" b="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de-DE" sz="2000" b="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endParaRPr lang="en-IN" sz="2000" dirty="0"/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endParaRPr lang="en-IN" sz="2000" dirty="0"/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endParaRPr lang="en-IN" sz="2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3250265-53DC-DC30-BB51-8301554F1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F22202A-5BF4-3125-29C7-90B471BA16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9763619"/>
                  </p:ext>
                </p:extLst>
              </p:nvPr>
            </p:nvGraphicFramePr>
            <p:xfrm>
              <a:off x="802952" y="3501008"/>
              <a:ext cx="7538095" cy="1800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41994">
                      <a:extLst>
                        <a:ext uri="{9D8B030D-6E8A-4147-A177-3AD203B41FA5}">
                          <a16:colId xmlns:a16="http://schemas.microsoft.com/office/drawing/2014/main" val="1146703059"/>
                        </a:ext>
                      </a:extLst>
                    </a:gridCol>
                    <a:gridCol w="3738084">
                      <a:extLst>
                        <a:ext uri="{9D8B030D-6E8A-4147-A177-3AD203B41FA5}">
                          <a16:colId xmlns:a16="http://schemas.microsoft.com/office/drawing/2014/main" val="3461160370"/>
                        </a:ext>
                      </a:extLst>
                    </a:gridCol>
                    <a:gridCol w="2358017">
                      <a:extLst>
                        <a:ext uri="{9D8B030D-6E8A-4147-A177-3AD203B41FA5}">
                          <a16:colId xmlns:a16="http://schemas.microsoft.com/office/drawing/2014/main" val="1142155889"/>
                        </a:ext>
                      </a:extLst>
                    </a:gridCol>
                  </a:tblGrid>
                  <a:tr h="29918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  <a:buNone/>
                          </a:pPr>
                          <a:r>
                            <a:rPr lang="de-DE" sz="1200">
                              <a:effectLst/>
                            </a:rPr>
                            <a:t>Scenario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  <a:buNone/>
                          </a:pPr>
                          <a:r>
                            <a:rPr lang="de-DE" sz="1200">
                              <a:effectLst/>
                            </a:rPr>
                            <a:t>SoC Equation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  <a:buNone/>
                          </a:pPr>
                          <a:r>
                            <a:rPr lang="de-DE" sz="1200">
                              <a:effectLst/>
                            </a:rPr>
                            <a:t>Initial SoC Used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759879880"/>
                      </a:ext>
                    </a:extLst>
                  </a:tr>
                  <a:tr h="75050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  <a:buNone/>
                          </a:pPr>
                          <a:r>
                            <a:rPr lang="de-DE" sz="1200">
                              <a:effectLst/>
                            </a:rPr>
                            <a:t>Charging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IN" sz="1200">
                                    <a:effectLst/>
                                  </a:rPr>
                                  <m:t>SoC</m:t>
                                </m:r>
                                <m:d>
                                  <m:d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IN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IN" sz="1200">
                                    <a:effectLst/>
                                  </a:rPr>
                                  <m:t>SoC</m:t>
                                </m:r>
                                <m:d>
                                  <m:d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IN" sz="12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IN" sz="1200">
                                            <a:effectLst/>
                                          </a:rPr>
                                          <m:t>nominal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de-DE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de-DE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lang="en-IN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IN" sz="1200">
                                    <a:effectLst/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de-DE" sz="1200">
                                    <a:effectLst/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oMath>
                            </m:oMathPara>
                          </a14:m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  <a:buNone/>
                          </a:pPr>
                          <a:r>
                            <a:rPr lang="de-DE" sz="1200">
                              <a:effectLst/>
                            </a:rPr>
                            <a:t>Initial Discharged SoC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13436808"/>
                      </a:ext>
                    </a:extLst>
                  </a:tr>
                  <a:tr h="75050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  <a:buNone/>
                          </a:pPr>
                          <a:r>
                            <a:rPr lang="de-DE" sz="1200">
                              <a:effectLst/>
                            </a:rPr>
                            <a:t>Discharging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IN" sz="1200">
                                    <a:effectLst/>
                                  </a:rPr>
                                  <m:t>SoC</m:t>
                                </m:r>
                                <m:d>
                                  <m:d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IN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IN" sz="1200">
                                    <a:effectLst/>
                                  </a:rPr>
                                  <m:t>SoC</m:t>
                                </m:r>
                                <m:d>
                                  <m:d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IN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IN" sz="1200">
                                            <a:effectLst/>
                                          </a:rPr>
                                          <m:t>nominal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de-DE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de-DE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lang="en-IN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IN" sz="1200">
                                    <a:effectLst/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de-DE" sz="1200">
                                    <a:effectLst/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oMath>
                            </m:oMathPara>
                          </a14:m>
                          <a:endParaRPr lang="en-IN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  <a:buNone/>
                          </a:pPr>
                          <a:r>
                            <a:rPr lang="de-DE" sz="1200" dirty="0">
                              <a:effectLst/>
                            </a:rPr>
                            <a:t>Initial Remaining SoC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56048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F22202A-5BF4-3125-29C7-90B471BA16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9763619"/>
                  </p:ext>
                </p:extLst>
              </p:nvPr>
            </p:nvGraphicFramePr>
            <p:xfrm>
              <a:off x="802952" y="3501008"/>
              <a:ext cx="7538095" cy="1800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41994">
                      <a:extLst>
                        <a:ext uri="{9D8B030D-6E8A-4147-A177-3AD203B41FA5}">
                          <a16:colId xmlns:a16="http://schemas.microsoft.com/office/drawing/2014/main" val="1146703059"/>
                        </a:ext>
                      </a:extLst>
                    </a:gridCol>
                    <a:gridCol w="3738084">
                      <a:extLst>
                        <a:ext uri="{9D8B030D-6E8A-4147-A177-3AD203B41FA5}">
                          <a16:colId xmlns:a16="http://schemas.microsoft.com/office/drawing/2014/main" val="3461160370"/>
                        </a:ext>
                      </a:extLst>
                    </a:gridCol>
                    <a:gridCol w="2358017">
                      <a:extLst>
                        <a:ext uri="{9D8B030D-6E8A-4147-A177-3AD203B41FA5}">
                          <a16:colId xmlns:a16="http://schemas.microsoft.com/office/drawing/2014/main" val="1142155889"/>
                        </a:ext>
                      </a:extLst>
                    </a:gridCol>
                  </a:tblGrid>
                  <a:tr h="29918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  <a:buNone/>
                          </a:pPr>
                          <a:r>
                            <a:rPr lang="de-DE" sz="1200">
                              <a:effectLst/>
                            </a:rPr>
                            <a:t>Scenario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  <a:buNone/>
                          </a:pPr>
                          <a:r>
                            <a:rPr lang="de-DE" sz="1200">
                              <a:effectLst/>
                            </a:rPr>
                            <a:t>SoC Equation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  <a:buNone/>
                          </a:pPr>
                          <a:r>
                            <a:rPr lang="de-DE" sz="1200">
                              <a:effectLst/>
                            </a:rPr>
                            <a:t>Initial SoC Used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759879880"/>
                      </a:ext>
                    </a:extLst>
                  </a:tr>
                  <a:tr h="75050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  <a:buNone/>
                          </a:pPr>
                          <a:r>
                            <a:rPr lang="de-DE" sz="1200">
                              <a:effectLst/>
                            </a:rPr>
                            <a:t>Charging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9525" anchor="ctr">
                        <a:blipFill>
                          <a:blip r:embed="rId3"/>
                          <a:stretch>
                            <a:fillRect l="-38762" t="-40323" r="-63681" b="-1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  <a:buNone/>
                          </a:pPr>
                          <a:r>
                            <a:rPr lang="de-DE" sz="1200">
                              <a:effectLst/>
                            </a:rPr>
                            <a:t>Initial Discharged SoC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13436808"/>
                      </a:ext>
                    </a:extLst>
                  </a:tr>
                  <a:tr h="75050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  <a:buNone/>
                          </a:pPr>
                          <a:r>
                            <a:rPr lang="de-DE" sz="1200">
                              <a:effectLst/>
                            </a:rPr>
                            <a:t>Discharging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9525" anchor="ctr">
                        <a:blipFill>
                          <a:blip r:embed="rId3"/>
                          <a:stretch>
                            <a:fillRect l="-38762" t="-141463" r="-63681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  <a:buNone/>
                          </a:pPr>
                          <a:r>
                            <a:rPr lang="de-DE" sz="1200" dirty="0">
                              <a:effectLst/>
                            </a:rPr>
                            <a:t>Initial Remaining SoC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56048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992842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2070</Words>
  <Application>Microsoft Office PowerPoint</Application>
  <PresentationFormat>On-screen Show (4:3)</PresentationFormat>
  <Paragraphs>208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AvantGarde Bk BT</vt:lpstr>
      <vt:lpstr>Calibri</vt:lpstr>
      <vt:lpstr>Cambria Math</vt:lpstr>
      <vt:lpstr>Wingdings</vt:lpstr>
      <vt:lpstr>Larissa-Design</vt:lpstr>
      <vt:lpstr>Smart Battery Management System for Li-ion Batteries</vt:lpstr>
      <vt:lpstr>List of Contents</vt:lpstr>
      <vt:lpstr>Introduction</vt:lpstr>
      <vt:lpstr>Project Description</vt:lpstr>
      <vt:lpstr>Tasks Overview</vt:lpstr>
      <vt:lpstr>SoC Estimation</vt:lpstr>
      <vt:lpstr>SoC Estimation</vt:lpstr>
      <vt:lpstr>SoC Estimation</vt:lpstr>
      <vt:lpstr>SoC Estimation</vt:lpstr>
      <vt:lpstr>SoH Estimation</vt:lpstr>
      <vt:lpstr>SoH Estimation</vt:lpstr>
      <vt:lpstr>SoH Estimation</vt:lpstr>
      <vt:lpstr>System Design and Simulation</vt:lpstr>
      <vt:lpstr>System Design and Simulation</vt:lpstr>
      <vt:lpstr>Hardware Implementation</vt:lpstr>
      <vt:lpstr>Hardware Implementation</vt:lpstr>
      <vt:lpstr>Hardware Implementation</vt:lpstr>
      <vt:lpstr>Software Implementation</vt:lpstr>
      <vt:lpstr>Results</vt:lpstr>
      <vt:lpstr>Results</vt:lpstr>
      <vt:lpstr>Conclusion &amp; Future Scope</vt:lpstr>
      <vt:lpstr>Conclusion &amp; Future Scope</vt:lpstr>
      <vt:lpstr>References</vt:lpstr>
      <vt:lpstr>References</vt:lpstr>
      <vt:lpstr>PowerPoint Presentation</vt:lpstr>
    </vt:vector>
  </TitlesOfParts>
  <Company>TU Chemnitz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Uwe Tröltzsch</dc:creator>
  <cp:lastModifiedBy>Sreniketh KS</cp:lastModifiedBy>
  <cp:revision>290</cp:revision>
  <dcterms:created xsi:type="dcterms:W3CDTF">2009-12-10T09:55:46Z</dcterms:created>
  <dcterms:modified xsi:type="dcterms:W3CDTF">2025-07-02T21:15:53Z</dcterms:modified>
</cp:coreProperties>
</file>