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Helvetica Neue"/>
      <p:regular r:id="rId28"/>
      <p:bold r:id="rId29"/>
      <p:italic r:id="rId30"/>
      <p:boldItalic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HelveticaNeue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HelveticaNeu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Italic.fntdata"/><Relationship Id="rId30" Type="http://schemas.openxmlformats.org/officeDocument/2006/relationships/font" Target="fonts/HelveticaNeue-italic.fntdata"/><Relationship Id="rId11" Type="http://schemas.openxmlformats.org/officeDocument/2006/relationships/slide" Target="slides/slide7.xml"/><Relationship Id="rId33" Type="http://schemas.openxmlformats.org/officeDocument/2006/relationships/font" Target="fonts/RobotoMono-bold.fntdata"/><Relationship Id="rId10" Type="http://schemas.openxmlformats.org/officeDocument/2006/relationships/slide" Target="slides/slide6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9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8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c9687622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5c96876222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d359552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5d359552ad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d359552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5d359552ad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d359552a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5d359552ad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c9687622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5c96876222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d35955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5d359552a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c9687622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5c96876222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c9687622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5c96876222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d359552a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5d359552a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d359552a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d359552ad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.png"/><Relationship Id="rId4" Type="http://schemas.openxmlformats.org/officeDocument/2006/relationships/image" Target="../media/image6.jpg"/><Relationship Id="rId5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computer&#10;&#10;Description automatically generated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2667000" y="-2667000"/>
            <a:ext cx="6858000" cy="1219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0194" cy="68569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" name="Google Shape;21;p8"/>
          <p:cNvGrpSpPr/>
          <p:nvPr/>
        </p:nvGrpSpPr>
        <p:grpSpPr>
          <a:xfrm>
            <a:off x="9865635" y="6420365"/>
            <a:ext cx="2243886" cy="375289"/>
            <a:chOff x="10212759" y="6518571"/>
            <a:chExt cx="1842973" cy="313399"/>
          </a:xfrm>
        </p:grpSpPr>
        <p:pic>
          <p:nvPicPr>
            <p:cNvPr id="22" name="Google Shape;22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8"/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www.collaberadigital.com</a:t>
              </a:r>
              <a:endPara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24" name="Google Shape;24;p8"/>
          <p:cNvPicPr preferRelativeResize="0"/>
          <p:nvPr/>
        </p:nvPicPr>
        <p:blipFill rotWithShape="1">
          <a:blip r:embed="rId4">
            <a:alphaModFix/>
          </a:blip>
          <a:srcRect b="78063" l="0" r="0" t="0"/>
          <a:stretch/>
        </p:blipFill>
        <p:spPr>
          <a:xfrm>
            <a:off x="1524" y="0"/>
            <a:ext cx="12188951" cy="150409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8354" y="53050"/>
            <a:ext cx="1534767" cy="744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Relationship Id="rId4" Type="http://schemas.openxmlformats.org/officeDocument/2006/relationships/image" Target="../media/image5.png"/><Relationship Id="rId5" Type="http://schemas.openxmlformats.org/officeDocument/2006/relationships/hyperlink" Target="http://drive.google.com/file/d/1MkZen0gl02mtQCRU0TNfxQLi23HT8rhS/view" TargetMode="External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0.jpg"/><Relationship Id="rId5" Type="http://schemas.openxmlformats.org/officeDocument/2006/relationships/hyperlink" Target="http://drive.google.com/file/d/1oSsuHFw9XE-ccMOoc_DWPxSiqTJIuZyr/view" TargetMode="External"/><Relationship Id="rId6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0.jpg"/><Relationship Id="rId5" Type="http://schemas.openxmlformats.org/officeDocument/2006/relationships/hyperlink" Target="http://drive.google.com/file/d/1TC_MUzEegzoQeAI1FO9pyPR9QvaiLI9S/view" TargetMode="External"/><Relationship Id="rId6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32.png"/><Relationship Id="rId5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8.jp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8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5" Type="http://schemas.openxmlformats.org/officeDocument/2006/relationships/hyperlink" Target="https://demoqa.com/" TargetMode="External"/><Relationship Id="rId6" Type="http://schemas.openxmlformats.org/officeDocument/2006/relationships/hyperlink" Target="https://api.restful-api.dev/objects" TargetMode="External"/><Relationship Id="rId7" Type="http://schemas.openxmlformats.org/officeDocument/2006/relationships/hyperlink" Target="https://github.com/sreekar0122/CAPSTONE_COGNIXIA_WEB_API_MAY2025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39.png"/><Relationship Id="rId5" Type="http://schemas.openxmlformats.org/officeDocument/2006/relationships/image" Target="../media/image3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7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/>
        </p:nvSpPr>
        <p:spPr>
          <a:xfrm>
            <a:off x="3367339" y="1901872"/>
            <a:ext cx="5457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Capstone</a:t>
            </a:r>
            <a:br>
              <a:rPr b="1" i="0" lang="en-I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IN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endParaRPr b="1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401383" cy="902227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/>
          <p:nvPr/>
        </p:nvSpPr>
        <p:spPr>
          <a:xfrm>
            <a:off x="0" y="3841375"/>
            <a:ext cx="7904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low angle view of a building&#10;&#10;Description automatically generated with medium confidence"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14445" r="11960" t="0"/>
          <a:stretch/>
        </p:blipFill>
        <p:spPr>
          <a:xfrm>
            <a:off x="7705638" y="0"/>
            <a:ext cx="448636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2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3" name="Google Shape;143;p22"/>
          <p:cNvSpPr txBox="1"/>
          <p:nvPr/>
        </p:nvSpPr>
        <p:spPr>
          <a:xfrm>
            <a:off x="309975" y="829150"/>
            <a:ext cx="71370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Selenium Form Submission Test Video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2" title="eclipse-workspace - hpcapstone_src_test_java_tests_FormSubmissionTest.java - Eclipse IDE 2025-05-23 16-42-09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505050"/>
            <a:ext cx="7294576" cy="467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" name="Google Shape;150;p23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erson standing on a roof&#10;&#10;Description automatically generated with low confidence" id="151" name="Google Shape;151;p23"/>
          <p:cNvPicPr preferRelativeResize="0"/>
          <p:nvPr/>
        </p:nvPicPr>
        <p:blipFill rotWithShape="1">
          <a:blip r:embed="rId4">
            <a:alphaModFix/>
          </a:blip>
          <a:srcRect b="0" l="13202" r="13372" t="0"/>
          <a:stretch/>
        </p:blipFill>
        <p:spPr>
          <a:xfrm>
            <a:off x="7715985" y="0"/>
            <a:ext cx="44760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449450" y="736175"/>
            <a:ext cx="6067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Postman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Video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3" title="restful-api-env - My Workspace 2025-05-23 16-34-45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5650" y="1562800"/>
            <a:ext cx="7294525" cy="463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4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erson standing on a roof&#10;&#10;Description automatically generated with low confidence" id="160" name="Google Shape;160;p24"/>
          <p:cNvPicPr preferRelativeResize="0"/>
          <p:nvPr/>
        </p:nvPicPr>
        <p:blipFill rotWithShape="1">
          <a:blip r:embed="rId4">
            <a:alphaModFix/>
          </a:blip>
          <a:srcRect b="0" l="13202" r="13371" t="0"/>
          <a:stretch/>
        </p:blipFill>
        <p:spPr>
          <a:xfrm>
            <a:off x="7715985" y="0"/>
            <a:ext cx="44760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449450" y="736175"/>
            <a:ext cx="6067500" cy="5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JMeter api.restful-dev </a:t>
            </a:r>
            <a:r>
              <a:rPr lang="en-IN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Video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p24" title="restful-api-dev-test.jmx (C__Users_swarna.sreekar_OneDrive - ascendion_Desktop_HP_Capstone_JMeter_restful-api-dev-test.jmx) - Apache JMeter (5.6.3) 2025-05-23 16-31-25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8900" y="1655800"/>
            <a:ext cx="7411176" cy="4450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181450" y="872000"/>
            <a:ext cx="118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</a:rPr>
              <a:t>API Automation – Postman + Newman (CLI)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5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25"/>
          <p:cNvSpPr txBox="1"/>
          <p:nvPr/>
        </p:nvSpPr>
        <p:spPr>
          <a:xfrm>
            <a:off x="333225" y="1456850"/>
            <a:ext cx="5765400" cy="5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</a:rPr>
              <a:t> Tech Stack:</a:t>
            </a:r>
            <a:r>
              <a:rPr lang="en-IN">
                <a:solidFill>
                  <a:schemeClr val="lt1"/>
                </a:solidFill>
              </a:rPr>
              <a:t> Postman • Newman CLI • Jenkins (Batch script)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</a:rPr>
              <a:t>Requests Automated:</a:t>
            </a:r>
            <a:endParaRPr b="1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I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GET /objects</a:t>
            </a:r>
            <a:r>
              <a:rPr lang="en-IN" sz="1200">
                <a:solidFill>
                  <a:schemeClr val="lt1"/>
                </a:solidFill>
              </a:rPr>
              <a:t> — Fetch all objects</a:t>
            </a:r>
            <a:br>
              <a:rPr lang="en-I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I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POST /objects</a:t>
            </a:r>
            <a:r>
              <a:rPr lang="en-IN" sz="1200">
                <a:solidFill>
                  <a:schemeClr val="lt1"/>
                </a:solidFill>
              </a:rPr>
              <a:t> — Add a new object</a:t>
            </a:r>
            <a:br>
              <a:rPr lang="en-I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I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GET /objects/{{objectID}}</a:t>
            </a:r>
            <a:r>
              <a:rPr lang="en-IN" sz="1200">
                <a:solidFill>
                  <a:schemeClr val="lt1"/>
                </a:solidFill>
              </a:rPr>
              <a:t> — Fetch object by ID</a:t>
            </a:r>
            <a:br>
              <a:rPr lang="en-I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I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PATCH /objects/{{objectID}}</a:t>
            </a:r>
            <a:r>
              <a:rPr lang="en-IN" sz="1200">
                <a:solidFill>
                  <a:schemeClr val="lt1"/>
                </a:solidFill>
              </a:rPr>
              <a:t> — Update object by ID</a:t>
            </a:r>
            <a:br>
              <a:rPr lang="en-I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-I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DELETE /objects/{{objectID}}</a:t>
            </a:r>
            <a:r>
              <a:rPr lang="en-IN" sz="1200">
                <a:solidFill>
                  <a:schemeClr val="lt1"/>
                </a:solidFill>
              </a:rPr>
              <a:t> — Delete object by ID</a:t>
            </a:r>
            <a:br>
              <a:rPr lang="en-IN" sz="11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200">
                <a:solidFill>
                  <a:schemeClr val="lt1"/>
                </a:solidFill>
              </a:rPr>
              <a:t>Validation Checks: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IN" sz="1200">
                <a:solidFill>
                  <a:schemeClr val="lt1"/>
                </a:solidFill>
              </a:rPr>
              <a:t>HTTP Status Codes: 200, 201</a:t>
            </a:r>
            <a:br>
              <a:rPr lang="en-I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IN" sz="1200">
                <a:solidFill>
                  <a:schemeClr val="lt1"/>
                </a:solidFill>
              </a:rPr>
              <a:t>Response Body Content: e.g., </a:t>
            </a:r>
            <a:r>
              <a:rPr lang="en-I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Apple iPhone 14</a:t>
            </a:r>
            <a:br>
              <a:rPr lang="en-I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IN" sz="1200">
                <a:solidFill>
                  <a:schemeClr val="lt1"/>
                </a:solidFill>
              </a:rPr>
              <a:t>Response Time: under 2000ms</a:t>
            </a:r>
            <a:br>
              <a:rPr lang="en-I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IN" sz="1200">
                <a:solidFill>
                  <a:schemeClr val="lt1"/>
                </a:solidFill>
              </a:rPr>
              <a:t>Header Assertions: </a:t>
            </a:r>
            <a:r>
              <a:rPr lang="en-I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application/json</a:t>
            </a:r>
            <a:br>
              <a:rPr lang="en-I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6377550" y="1480100"/>
            <a:ext cx="5509800" cy="46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200">
                <a:solidFill>
                  <a:schemeClr val="lt1"/>
                </a:solidFill>
              </a:rPr>
              <a:t> CI Integration – Jenkins: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IN" sz="1200">
                <a:solidFill>
                  <a:schemeClr val="lt1"/>
                </a:solidFill>
              </a:rPr>
              <a:t>Runs Newman via batch script</a:t>
            </a:r>
            <a:br>
              <a:rPr lang="en-IN" sz="1200">
                <a:solidFill>
                  <a:schemeClr val="lt1"/>
                </a:solidFill>
              </a:rPr>
            </a:b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IN" sz="1200">
                <a:solidFill>
                  <a:schemeClr val="lt1"/>
                </a:solidFill>
              </a:rPr>
              <a:t>Generates HTML report using </a:t>
            </a:r>
            <a:r>
              <a:rPr b="1" lang="en-IN" sz="1200">
                <a:solidFill>
                  <a:schemeClr val="lt1"/>
                </a:solidFill>
              </a:rPr>
              <a:t>htmlextra reporter</a:t>
            </a:r>
            <a:br>
              <a:rPr b="1" lang="en-IN" sz="1200">
                <a:solidFill>
                  <a:schemeClr val="lt1"/>
                </a:solidFill>
              </a:rPr>
            </a:b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-IN" sz="1200">
                <a:solidFill>
                  <a:schemeClr val="lt1"/>
                </a:solidFill>
              </a:rPr>
              <a:t>Stores output at </a:t>
            </a:r>
            <a:r>
              <a:rPr lang="en-IN" sz="1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newman/report.html</a:t>
            </a:r>
            <a:endParaRPr sz="12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81450" y="872000"/>
            <a:ext cx="118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</a:rPr>
              <a:t>Postman Request Methods, Responses</a:t>
            </a:r>
            <a:r>
              <a:rPr b="1" lang="en-I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the API(</a:t>
            </a:r>
            <a:r>
              <a:rPr b="1" lang="en-IN" sz="2000">
                <a:solidFill>
                  <a:schemeClr val="lt1"/>
                </a:solidFill>
              </a:rPr>
              <a:t>api.restful-dev)</a:t>
            </a:r>
            <a:r>
              <a:rPr b="1" lang="en-IN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with screenshots</a:t>
            </a:r>
            <a:endParaRPr b="1" sz="2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6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1" name="Google Shape;18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" y="1432900"/>
            <a:ext cx="8055901" cy="5114375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/>
          <p:nvPr/>
        </p:nvSpPr>
        <p:spPr>
          <a:xfrm>
            <a:off x="4300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7"/>
          <p:cNvSpPr txBox="1"/>
          <p:nvPr/>
        </p:nvSpPr>
        <p:spPr>
          <a:xfrm>
            <a:off x="181450" y="872000"/>
            <a:ext cx="11915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000">
                <a:solidFill>
                  <a:schemeClr val="lt1"/>
                </a:solidFill>
              </a:rPr>
              <a:t>Postman Request Methods, Validations of the API(api.restful-dev) with screenshots</a:t>
            </a:r>
            <a:endParaRPr b="1" sz="2000">
              <a:solidFill>
                <a:schemeClr val="lt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7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0" name="Google Shape;19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324" y="3563873"/>
            <a:ext cx="6148674" cy="329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49" y="1855550"/>
            <a:ext cx="9651450" cy="1205325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92" name="Google Shape;19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859" y="4050350"/>
            <a:ext cx="5665790" cy="1205325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93" name="Google Shape;193;p27"/>
          <p:cNvSpPr txBox="1"/>
          <p:nvPr/>
        </p:nvSpPr>
        <p:spPr>
          <a:xfrm>
            <a:off x="240225" y="1503325"/>
            <a:ext cx="4230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IN" sz="1900">
                <a:solidFill>
                  <a:schemeClr val="lt1"/>
                </a:solidFill>
              </a:rPr>
              <a:t>Environmental Variables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240225" y="3698150"/>
            <a:ext cx="2929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lt1"/>
                </a:solidFill>
              </a:rPr>
              <a:t>Collection</a:t>
            </a:r>
            <a:r>
              <a:rPr lang="en-IN" sz="1900">
                <a:solidFill>
                  <a:schemeClr val="lt1"/>
                </a:solidFill>
              </a:rPr>
              <a:t> Variables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086325" y="3136275"/>
            <a:ext cx="3254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900">
                <a:solidFill>
                  <a:schemeClr val="lt1"/>
                </a:solidFill>
              </a:rPr>
              <a:t>Validation Scripts</a:t>
            </a:r>
            <a:r>
              <a:rPr lang="en-IN" sz="1900">
                <a:solidFill>
                  <a:schemeClr val="lt1"/>
                </a:solidFill>
              </a:rPr>
              <a:t> 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>
            <a:off x="4300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181450" y="872000"/>
            <a:ext cx="1191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000">
                <a:solidFill>
                  <a:schemeClr val="lt1"/>
                </a:solidFill>
              </a:rPr>
              <a:t>Generating Report using Newman by </a:t>
            </a:r>
            <a:r>
              <a:rPr b="1" lang="en-IN" sz="2000">
                <a:solidFill>
                  <a:schemeClr val="lt1"/>
                </a:solidFill>
              </a:rPr>
              <a:t>creating</a:t>
            </a:r>
            <a:r>
              <a:rPr b="1" lang="en-IN" sz="2000">
                <a:solidFill>
                  <a:schemeClr val="lt1"/>
                </a:solidFill>
              </a:rPr>
              <a:t> .bat file using Jenkins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8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4" name="Google Shape;204;p28"/>
          <p:cNvSpPr txBox="1"/>
          <p:nvPr/>
        </p:nvSpPr>
        <p:spPr>
          <a:xfrm>
            <a:off x="240225" y="1503325"/>
            <a:ext cx="42309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240225" y="3698150"/>
            <a:ext cx="2929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8"/>
          <p:cNvSpPr txBox="1"/>
          <p:nvPr/>
        </p:nvSpPr>
        <p:spPr>
          <a:xfrm>
            <a:off x="6086325" y="3136275"/>
            <a:ext cx="32547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" y="3926550"/>
            <a:ext cx="7655798" cy="2529326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850" y="1432900"/>
            <a:ext cx="9017176" cy="2332946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181455" y="872000"/>
            <a:ext cx="119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Performance Testing – Apache JMeter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6" name="Google Shape;216;p29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7" name="Google Shape;217;p29"/>
          <p:cNvSpPr txBox="1"/>
          <p:nvPr/>
        </p:nvSpPr>
        <p:spPr>
          <a:xfrm>
            <a:off x="379700" y="1456850"/>
            <a:ext cx="99033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</a:rPr>
              <a:t>Tool:</a:t>
            </a:r>
            <a:r>
              <a:rPr lang="en-IN">
                <a:solidFill>
                  <a:schemeClr val="lt1"/>
                </a:solidFill>
              </a:rPr>
              <a:t> Apache JMeter (</a:t>
            </a:r>
            <a:r>
              <a:rPr lang="en-I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.jmx</a:t>
            </a:r>
            <a:r>
              <a:rPr lang="en-IN">
                <a:solidFill>
                  <a:schemeClr val="lt1"/>
                </a:solidFill>
              </a:rPr>
              <a:t> scripts)</a:t>
            </a:r>
            <a:br>
              <a:rPr lang="en-IN">
                <a:solidFill>
                  <a:schemeClr val="lt1"/>
                </a:solidFill>
              </a:rPr>
            </a:br>
            <a:r>
              <a:rPr b="1" lang="en-IN">
                <a:solidFill>
                  <a:schemeClr val="lt1"/>
                </a:solidFill>
              </a:rPr>
              <a:t>Purpose:</a:t>
            </a:r>
            <a:r>
              <a:rPr lang="en-IN">
                <a:solidFill>
                  <a:schemeClr val="lt1"/>
                </a:solidFill>
              </a:rPr>
              <a:t> Load &amp; performance testing for APIs and web applications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</a:rPr>
              <a:t>Test Scenario Configuration:</a:t>
            </a:r>
            <a:endParaRPr b="1"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IN">
                <a:solidFill>
                  <a:schemeClr val="lt1"/>
                </a:solidFill>
              </a:rPr>
              <a:t>Users:</a:t>
            </a:r>
            <a:r>
              <a:rPr lang="en-IN">
                <a:solidFill>
                  <a:schemeClr val="lt1"/>
                </a:solidFill>
              </a:rPr>
              <a:t> 10 virtual users</a:t>
            </a:r>
            <a:br>
              <a:rPr lang="en-I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IN">
                <a:solidFill>
                  <a:schemeClr val="lt1"/>
                </a:solidFill>
              </a:rPr>
              <a:t>Ramp-up Time:</a:t>
            </a:r>
            <a:r>
              <a:rPr lang="en-IN">
                <a:solidFill>
                  <a:schemeClr val="lt1"/>
                </a:solidFill>
              </a:rPr>
              <a:t> 1 second</a:t>
            </a:r>
            <a:br>
              <a:rPr lang="en-I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IN">
                <a:solidFill>
                  <a:schemeClr val="lt1"/>
                </a:solidFill>
              </a:rPr>
              <a:t>Delay Between Requests:</a:t>
            </a:r>
            <a:r>
              <a:rPr lang="en-IN">
                <a:solidFill>
                  <a:schemeClr val="lt1"/>
                </a:solidFill>
              </a:rPr>
              <a:t> 10 seconds</a:t>
            </a:r>
            <a:br>
              <a:rPr lang="en-I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b="1" lang="en-IN">
                <a:solidFill>
                  <a:schemeClr val="lt1"/>
                </a:solidFill>
              </a:rPr>
              <a:t>Test Duration:</a:t>
            </a:r>
            <a:r>
              <a:rPr lang="en-IN">
                <a:solidFill>
                  <a:schemeClr val="lt1"/>
                </a:solidFill>
              </a:rPr>
              <a:t> 120 seconds</a:t>
            </a:r>
            <a:br>
              <a:rPr lang="en-I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>
                <a:solidFill>
                  <a:schemeClr val="lt1"/>
                </a:solidFill>
              </a:rPr>
              <a:t>CLI Execution &amp; Report Generation: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jmeter.bat -n -t "path/to/test.jmx" -l "path/to/results.log" -e -o</a:t>
            </a:r>
            <a:r>
              <a:rPr lang="en-I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I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"path/to/HTMLReport"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IN">
                <a:solidFill>
                  <a:schemeClr val="lt1"/>
                </a:solidFill>
              </a:rPr>
              <a:t>Headless test execution</a:t>
            </a:r>
            <a:br>
              <a:rPr lang="en-IN">
                <a:solidFill>
                  <a:schemeClr val="lt1"/>
                </a:solidFill>
              </a:rPr>
            </a:b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-IN">
                <a:solidFill>
                  <a:schemeClr val="lt1"/>
                </a:solidFill>
              </a:rPr>
              <a:t>Generates detailed </a:t>
            </a:r>
            <a:r>
              <a:rPr b="1" lang="en-IN">
                <a:solidFill>
                  <a:schemeClr val="lt1"/>
                </a:solidFill>
              </a:rPr>
              <a:t>HTML reports</a:t>
            </a:r>
            <a:r>
              <a:rPr lang="en-IN">
                <a:solidFill>
                  <a:schemeClr val="lt1"/>
                </a:solidFill>
              </a:rPr>
              <a:t> for analysis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181455" y="872000"/>
            <a:ext cx="119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Responses of the API(api.restful-dev) </a:t>
            </a: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b="1" lang="en-IN" sz="2400">
                <a:solidFill>
                  <a:schemeClr val="lt1"/>
                </a:solidFill>
              </a:rPr>
              <a:t>JMeter with Result Table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" name="Google Shape;225;p30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50" y="1526751"/>
            <a:ext cx="11363949" cy="4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181455" y="872000"/>
            <a:ext cx="119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Responses of the API(api.restful-dev) </a:t>
            </a: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the </a:t>
            </a:r>
            <a:r>
              <a:rPr b="1" lang="en-IN" sz="2400">
                <a:solidFill>
                  <a:schemeClr val="lt1"/>
                </a:solidFill>
              </a:rPr>
              <a:t>Thread Group &amp; Result Tree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1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35" name="Google Shape;235;p31"/>
          <p:cNvPicPr preferRelativeResize="0"/>
          <p:nvPr/>
        </p:nvPicPr>
        <p:blipFill rotWithShape="1">
          <a:blip r:embed="rId4">
            <a:alphaModFix/>
          </a:blip>
          <a:srcRect b="0" l="0" r="12982" t="0"/>
          <a:stretch/>
        </p:blipFill>
        <p:spPr>
          <a:xfrm>
            <a:off x="323850" y="1511075"/>
            <a:ext cx="5635250" cy="506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099" y="1511075"/>
            <a:ext cx="6139899" cy="479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/>
        </p:nvSpPr>
        <p:spPr>
          <a:xfrm>
            <a:off x="323850" y="465316"/>
            <a:ext cx="48805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 BACKGROUND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 txBox="1"/>
          <p:nvPr/>
        </p:nvSpPr>
        <p:spPr>
          <a:xfrm>
            <a:off x="323850" y="940013"/>
            <a:ext cx="7865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(Name, Past Experience, Qualification, Career Summary)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 txBox="1"/>
          <p:nvPr/>
        </p:nvSpPr>
        <p:spPr>
          <a:xfrm>
            <a:off x="373579" y="1765525"/>
            <a:ext cx="607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Name : Swarna </a:t>
            </a:r>
            <a:r>
              <a:rPr b="1" lang="en-IN" sz="1800">
                <a:solidFill>
                  <a:schemeClr val="dk1"/>
                </a:solidFill>
              </a:rPr>
              <a:t>Sai Sreekar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/>
        </p:nvSpPr>
        <p:spPr>
          <a:xfrm>
            <a:off x="373575" y="2606600"/>
            <a:ext cx="646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Past Experience :</a:t>
            </a:r>
            <a:r>
              <a:rPr lang="en-IN" sz="1800">
                <a:solidFill>
                  <a:schemeClr val="dk1"/>
                </a:solidFill>
              </a:rPr>
              <a:t> </a:t>
            </a:r>
            <a:r>
              <a:rPr lang="en-IN" sz="1800">
                <a:solidFill>
                  <a:schemeClr val="dk1"/>
                </a:solidFill>
              </a:rPr>
              <a:t>Experience in previous Trainings with         MERN stack, Spring Boot and GEN-AI Training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373577" y="3447650"/>
            <a:ext cx="646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Qualification : </a:t>
            </a:r>
            <a:r>
              <a:rPr lang="en-IN" sz="1800">
                <a:solidFill>
                  <a:schemeClr val="dk1"/>
                </a:solidFill>
              </a:rPr>
              <a:t>Ba</a:t>
            </a:r>
            <a:r>
              <a:rPr lang="en-IN" sz="1800">
                <a:solidFill>
                  <a:schemeClr val="dk1"/>
                </a:solidFill>
              </a:rPr>
              <a:t>chelor of Technology in CSE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373575" y="4288725"/>
            <a:ext cx="6073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Career Summary : </a:t>
            </a:r>
            <a:r>
              <a:rPr lang="en-IN" sz="1800">
                <a:solidFill>
                  <a:schemeClr val="dk1"/>
                </a:solidFill>
              </a:rPr>
              <a:t>To work in a dynamic environment that uses my skills and expertise in process of growth and development while allowing me to learn and enrich my competencies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9574540" y="6420365"/>
            <a:ext cx="2243886" cy="375289"/>
            <a:chOff x="10212759" y="6518571"/>
            <a:chExt cx="1842973" cy="313399"/>
          </a:xfrm>
        </p:grpSpPr>
        <p:pic>
          <p:nvPicPr>
            <p:cNvPr id="60" name="Google Shape;60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212759" y="6518571"/>
              <a:ext cx="1842973" cy="313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4"/>
            <p:cNvSpPr/>
            <p:nvPr/>
          </p:nvSpPr>
          <p:spPr>
            <a:xfrm>
              <a:off x="10248188" y="6547414"/>
              <a:ext cx="1613629" cy="2570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400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www.collaberadigital.com</a:t>
              </a:r>
              <a:endParaRPr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A shadow of a person holding a piece of paper&#10;&#10;Description automatically generated with medium confidence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22854" r="21746" t="0"/>
          <a:stretch/>
        </p:blipFill>
        <p:spPr>
          <a:xfrm>
            <a:off x="7556763" y="0"/>
            <a:ext cx="4635237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90623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4740604" y="-930885"/>
            <a:ext cx="513567" cy="513567"/>
          </a:xfrm>
          <a:prstGeom prst="rect">
            <a:avLst/>
          </a:prstGeom>
          <a:solidFill>
            <a:srgbClr val="71758A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14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81455" y="872000"/>
            <a:ext cx="119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Results and HTML Report Generation of .jmx file using Jenkins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32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18162"/>
            <a:ext cx="12192002" cy="5139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3"/>
          <p:cNvSpPr txBox="1"/>
          <p:nvPr/>
        </p:nvSpPr>
        <p:spPr>
          <a:xfrm>
            <a:off x="181455" y="872000"/>
            <a:ext cx="1191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</a:rPr>
              <a:t>HP-Capstone(SR) Summary in SR - JIRA - Board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3" name="Google Shape;253;p33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54" name="Google Shape;2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50" y="2179663"/>
            <a:ext cx="6534150" cy="3800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3"/>
          <p:cNvSpPr txBox="1"/>
          <p:nvPr/>
        </p:nvSpPr>
        <p:spPr>
          <a:xfrm>
            <a:off x="181450" y="1525825"/>
            <a:ext cx="1115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700">
                <a:solidFill>
                  <a:schemeClr val="lt1"/>
                </a:solidFill>
              </a:rPr>
              <a:t>JIRA is leveraged for agile sprint tracking, task management, and test execution visibility using the </a:t>
            </a:r>
            <a:r>
              <a:rPr b="1" lang="en-IN" sz="1700">
                <a:solidFill>
                  <a:schemeClr val="lt1"/>
                </a:solidFill>
              </a:rPr>
              <a:t>Xray plugin</a:t>
            </a:r>
            <a:r>
              <a:rPr lang="en-IN" sz="1700">
                <a:solidFill>
                  <a:schemeClr val="lt1"/>
                </a:solidFill>
              </a:rPr>
              <a:t>.</a:t>
            </a:r>
            <a:endParaRPr sz="3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3"/>
          <p:cNvSpPr txBox="1"/>
          <p:nvPr/>
        </p:nvSpPr>
        <p:spPr>
          <a:xfrm>
            <a:off x="7028475" y="2200750"/>
            <a:ext cx="4974900" cy="4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700">
                <a:solidFill>
                  <a:schemeClr val="lt1"/>
                </a:solidFill>
              </a:rPr>
              <a:t>Key Artifacts Tracked:</a:t>
            </a:r>
            <a:endParaRPr b="1" sz="17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IN" sz="1500">
                <a:solidFill>
                  <a:schemeClr val="lt1"/>
                </a:solidFill>
              </a:rPr>
              <a:t>Sprint Summary</a:t>
            </a:r>
            <a:r>
              <a:rPr lang="en-IN" sz="1500">
                <a:solidFill>
                  <a:schemeClr val="lt1"/>
                </a:solidFill>
              </a:rPr>
              <a:t> &amp; </a:t>
            </a:r>
            <a:r>
              <a:rPr b="1" lang="en-IN" sz="1500">
                <a:solidFill>
                  <a:schemeClr val="lt1"/>
                </a:solidFill>
              </a:rPr>
              <a:t>Active Sprint View</a:t>
            </a:r>
            <a:br>
              <a:rPr b="1" lang="en-IN" sz="1500">
                <a:solidFill>
                  <a:schemeClr val="lt1"/>
                </a:solidFill>
              </a:rPr>
            </a:b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IN" sz="1500">
                <a:solidFill>
                  <a:schemeClr val="lt1"/>
                </a:solidFill>
              </a:rPr>
              <a:t>Epics, Stories, Tasks</a:t>
            </a:r>
            <a:r>
              <a:rPr lang="en-IN" sz="1500">
                <a:solidFill>
                  <a:schemeClr val="lt1"/>
                </a:solidFill>
              </a:rPr>
              <a:t>, and </a:t>
            </a:r>
            <a:r>
              <a:rPr b="1" lang="en-IN" sz="1500">
                <a:solidFill>
                  <a:schemeClr val="lt1"/>
                </a:solidFill>
              </a:rPr>
              <a:t>Backlog Items</a:t>
            </a:r>
            <a:br>
              <a:rPr b="1" lang="en-IN" sz="1500">
                <a:solidFill>
                  <a:schemeClr val="lt1"/>
                </a:solidFill>
              </a:rPr>
            </a:b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IN" sz="1500">
                <a:solidFill>
                  <a:schemeClr val="lt1"/>
                </a:solidFill>
              </a:rPr>
              <a:t>Test Cases, Executions</a:t>
            </a:r>
            <a:r>
              <a:rPr lang="en-IN" sz="1500">
                <a:solidFill>
                  <a:schemeClr val="lt1"/>
                </a:solidFill>
              </a:rPr>
              <a:t>, and </a:t>
            </a:r>
            <a:r>
              <a:rPr b="1" lang="en-IN" sz="1500">
                <a:solidFill>
                  <a:schemeClr val="lt1"/>
                </a:solidFill>
              </a:rPr>
              <a:t>Pre-conditions</a:t>
            </a:r>
            <a:r>
              <a:rPr lang="en-IN" sz="1500">
                <a:solidFill>
                  <a:schemeClr val="lt1"/>
                </a:solidFill>
              </a:rPr>
              <a:t> (via Xray)</a:t>
            </a:r>
            <a:br>
              <a:rPr lang="en-I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IN" sz="1500">
                <a:solidFill>
                  <a:schemeClr val="lt1"/>
                </a:solidFill>
              </a:rPr>
              <a:t>Bug Reports</a:t>
            </a:r>
            <a:r>
              <a:rPr lang="en-IN" sz="1500">
                <a:solidFill>
                  <a:schemeClr val="lt1"/>
                </a:solidFill>
              </a:rPr>
              <a:t> with status and traceability</a:t>
            </a:r>
            <a:br>
              <a:rPr lang="en-I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b="1" lang="en-IN" sz="1500">
                <a:solidFill>
                  <a:schemeClr val="lt1"/>
                </a:solidFill>
              </a:rPr>
              <a:t>Dashboards &amp; Custom Filters</a:t>
            </a:r>
            <a:r>
              <a:rPr lang="en-IN" sz="1500">
                <a:solidFill>
                  <a:schemeClr val="lt1"/>
                </a:solidFill>
              </a:rPr>
              <a:t> with execution screenshots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181439" y="872000"/>
            <a:ext cx="809170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34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34"/>
          <p:cNvSpPr txBox="1"/>
          <p:nvPr/>
        </p:nvSpPr>
        <p:spPr>
          <a:xfrm>
            <a:off x="379700" y="1526575"/>
            <a:ext cx="10531200" cy="5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Gained comprehensive Quality Engineering skills across manual, automation, API, mobile, and performance testing.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Developed and maintained scalable test automation frameworks using industry tools and best practices.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Integrated testing solutions within agile workflows and CI/CD pipelines for continuous quality assurance.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Managed end-to-end test execution, reporting, and defect tracking effectively using Jira and Xray.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Applied DevOps testing strategies like Shift-Left and Shift-Right for early and continuous feedback.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Built readiness to deliver robust, maintainable, and scalable testing solutions in real-world projects.</a:t>
            </a:r>
            <a:br>
              <a:rPr lang="en-IN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-IN" sz="1800">
                <a:solidFill>
                  <a:schemeClr val="lt1"/>
                </a:solidFill>
              </a:rPr>
              <a:t>Strengthened practical experience with mobile automation and performance testing tools.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/>
        </p:nvSpPr>
        <p:spPr>
          <a:xfrm>
            <a:off x="1" y="2028617"/>
            <a:ext cx="5505450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1" sz="1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90623" y="0"/>
            <a:ext cx="2401377" cy="90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grate&#10;&#10;Description automatically generated" id="70" name="Google Shape;70;p15"/>
          <p:cNvPicPr preferRelativeResize="0"/>
          <p:nvPr/>
        </p:nvPicPr>
        <p:blipFill rotWithShape="1">
          <a:blip r:embed="rId3">
            <a:alphaModFix/>
          </a:blip>
          <a:srcRect b="0" l="9330" r="16903" t="0"/>
          <a:stretch/>
        </p:blipFill>
        <p:spPr>
          <a:xfrm>
            <a:off x="7695292" y="0"/>
            <a:ext cx="4496708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30200" y="898276"/>
            <a:ext cx="70376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Takeaways/Learnings from the Program (HTD)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268963" y="1437500"/>
            <a:ext cx="7160100" cy="52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IN">
                <a:solidFill>
                  <a:schemeClr val="dk1"/>
                </a:solidFill>
              </a:rPr>
              <a:t>uring my two-month training at Ascendion, I gained in-depth knowledge and practical experience in several key areas :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End-to-End Quality Engineering (QE) Expertise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Skilled in manual and automation testing across functional, performance, and security domains, with strong test design and execution practices.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Full-Stack Test Automation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Hands-on experience building scalable Selenium WebDriver frameworks with Java, TestNG, POM, Log4j, and Maven for CI/CD pipelines.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API Automation &amp; Integration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Proficient in REST API testing using Postman and Newman CLI, validating responses and integrating with Jenkins for automation.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Performance Testing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Created JMeter scripts simulating realistic load scenarios with CLI-based execution and reporting for API and web performance.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Agile Testing with Jira &amp; Xray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Managed testing workflows in Jira Scrum boards, including sprint planning, bug tracking, and test executions using Xray.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DevOps &amp; CI/CD Testing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Implemented Shift-Left and Shift-Right strategies integrated with Jenkins, GitHub Actions, and SonarQube for continuous quality feedback.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Exploratory, Non-Functional &amp; Mobile Testing</a:t>
            </a:r>
            <a:br>
              <a:rPr b="1" lang="en-IN" sz="1300">
                <a:solidFill>
                  <a:schemeClr val="dk1"/>
                </a:solidFill>
              </a:rPr>
            </a:br>
            <a:r>
              <a:rPr lang="en-IN" sz="1300">
                <a:solidFill>
                  <a:schemeClr val="dk1"/>
                </a:solidFill>
              </a:rPr>
              <a:t> Experienced in mobile automation using Appium on real devices and simulators.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23850" y="902226"/>
            <a:ext cx="5673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of the Capstone Project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jumping, air&#10;&#10;Description automatically generated" id="81" name="Google Shape;81;p16"/>
          <p:cNvPicPr preferRelativeResize="0"/>
          <p:nvPr/>
        </p:nvPicPr>
        <p:blipFill rotWithShape="1">
          <a:blip r:embed="rId4">
            <a:alphaModFix/>
          </a:blip>
          <a:srcRect b="0" l="189" r="17941" t="0"/>
          <a:stretch/>
        </p:blipFill>
        <p:spPr>
          <a:xfrm>
            <a:off x="7705639" y="1"/>
            <a:ext cx="4486361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6"/>
          <p:cNvSpPr txBox="1"/>
          <p:nvPr/>
        </p:nvSpPr>
        <p:spPr>
          <a:xfrm>
            <a:off x="379700" y="1387100"/>
            <a:ext cx="6305700" cy="5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Demonstrate end-to-end Quality Engineering skills with automated testing for web and APIs.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Develop scalable Selenium WebDriver UI tests using Page Object Model, logging, and assertions.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Create Postman API automation collections and run via Newman locally and in CI/CD.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Manage test execution, reporting, and tracking using Jira and Xray.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Optionally implement mobile automation (Appium) and performance testing (JMeter).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Integrate tests and code into GitHub with branching strategies.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Optionally configure Jenkins pipelines for automated test execution.</a:t>
            </a:r>
            <a:br>
              <a:rPr lang="en-I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-IN" sz="1500">
                <a:solidFill>
                  <a:schemeClr val="dk1"/>
                </a:solidFill>
              </a:rPr>
              <a:t>Ensure robust, flexible, and maintainable automation supporting agile and DevOps workflows.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/>
        </p:nvSpPr>
        <p:spPr>
          <a:xfrm>
            <a:off x="323850" y="902226"/>
            <a:ext cx="567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800">
                <a:solidFill>
                  <a:schemeClr val="dk1"/>
                </a:solidFill>
              </a:rPr>
              <a:t>Reference Links :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utdoor, jumping, air&#10;&#10;Description automatically generated" id="90" name="Google Shape;90;p17"/>
          <p:cNvPicPr preferRelativeResize="0"/>
          <p:nvPr/>
        </p:nvPicPr>
        <p:blipFill rotWithShape="1">
          <a:blip r:embed="rId4">
            <a:alphaModFix/>
          </a:blip>
          <a:srcRect b="0" l="188" r="17945" t="0"/>
          <a:stretch/>
        </p:blipFill>
        <p:spPr>
          <a:xfrm>
            <a:off x="7705639" y="1"/>
            <a:ext cx="4486361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7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2" name="Google Shape;92;p17"/>
          <p:cNvSpPr txBox="1"/>
          <p:nvPr/>
        </p:nvSpPr>
        <p:spPr>
          <a:xfrm>
            <a:off x="323850" y="1433575"/>
            <a:ext cx="6305700" cy="53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Links </a:t>
            </a:r>
            <a:br>
              <a:rPr b="1" lang="en-IN" sz="1300">
                <a:solidFill>
                  <a:schemeClr val="dk1"/>
                </a:solidFill>
              </a:rPr>
            </a:br>
            <a:br>
              <a:rPr b="1" lang="en-IN" sz="1300">
                <a:solidFill>
                  <a:schemeClr val="dk1"/>
                </a:solidFill>
              </a:rPr>
            </a:br>
            <a:r>
              <a:rPr b="1" lang="en-IN" sz="1300">
                <a:solidFill>
                  <a:schemeClr val="dk1"/>
                </a:solidFill>
              </a:rPr>
              <a:t>🔗 Web Application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en-IN" sz="1300">
                <a:solidFill>
                  <a:schemeClr val="dk1"/>
                </a:solidFill>
              </a:rPr>
              <a:t> </a:t>
            </a:r>
            <a:r>
              <a:rPr lang="en-IN" sz="1300" u="sng">
                <a:solidFill>
                  <a:schemeClr val="hlink"/>
                </a:solidFill>
                <a:hlinkClick r:id="rId5"/>
              </a:rPr>
              <a:t>https://demoqa.com/</a:t>
            </a:r>
            <a:r>
              <a:rPr lang="en-IN" sz="1300" u="sng">
                <a:solidFill>
                  <a:schemeClr val="hlink"/>
                </a:solidFill>
              </a:rPr>
              <a:t> </a:t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🔗 API Base URL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 u="sng">
                <a:solidFill>
                  <a:schemeClr val="hlink"/>
                </a:solidFill>
                <a:hlinkClick r:id="rId6"/>
              </a:rPr>
              <a:t>https://api.restful-api.dev/objects</a:t>
            </a:r>
            <a:r>
              <a:rPr lang="en-IN" sz="1300">
                <a:solidFill>
                  <a:schemeClr val="dk1"/>
                </a:solidFill>
              </a:rPr>
              <a:t>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🔗 GitHub Repository</a:t>
            </a:r>
            <a:endParaRPr b="1" sz="13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IN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https://github.com/sreekar0122/CAPSTONE_COGNIXIA_WEB_API_MAY2025</a:t>
            </a: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300">
                <a:solidFill>
                  <a:schemeClr val="dk1"/>
                </a:solidFill>
              </a:rPr>
              <a:t>🔗 JIRA or Documentation (Optional)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IN" sz="1300" u="sng">
                <a:solidFill>
                  <a:schemeClr val="hlink"/>
                </a:solidFill>
              </a:rPr>
              <a:t>https://ascendionlearning.atlassian.net/jira/software/c/projects/SR/summary</a:t>
            </a:r>
            <a:endParaRPr sz="13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18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8"/>
          <p:cNvSpPr txBox="1"/>
          <p:nvPr/>
        </p:nvSpPr>
        <p:spPr>
          <a:xfrm>
            <a:off x="286725" y="759425"/>
            <a:ext cx="11367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400">
                <a:solidFill>
                  <a:schemeClr val="lt1"/>
                </a:solidFill>
              </a:rPr>
              <a:t>Selenium Web UI Test Automation – Overview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79700" y="1456850"/>
            <a:ext cx="5486400" cy="52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500">
                <a:solidFill>
                  <a:schemeClr val="lt1"/>
                </a:solidFill>
              </a:rPr>
              <a:t>Tech Stack:</a:t>
            </a:r>
            <a:r>
              <a:rPr lang="en-IN" sz="1500">
                <a:solidFill>
                  <a:schemeClr val="lt1"/>
                </a:solidFill>
              </a:rPr>
              <a:t> Java • Selenium WebDriver • TestNG • Maven</a:t>
            </a:r>
            <a:br>
              <a:rPr lang="en-IN" sz="1500">
                <a:solidFill>
                  <a:schemeClr val="lt1"/>
                </a:solidFill>
              </a:rPr>
            </a:br>
            <a:r>
              <a:rPr lang="en-IN" sz="1500">
                <a:solidFill>
                  <a:schemeClr val="lt1"/>
                </a:solidFill>
              </a:rPr>
              <a:t> </a:t>
            </a:r>
            <a:r>
              <a:rPr b="1" lang="en-IN" sz="1500">
                <a:solidFill>
                  <a:schemeClr val="lt1"/>
                </a:solidFill>
              </a:rPr>
              <a:t>Design Pattern:</a:t>
            </a:r>
            <a:r>
              <a:rPr lang="en-IN" sz="1500">
                <a:solidFill>
                  <a:schemeClr val="lt1"/>
                </a:solidFill>
              </a:rPr>
              <a:t> Page Object Model (POM)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500">
                <a:solidFill>
                  <a:schemeClr val="lt1"/>
                </a:solidFill>
              </a:rPr>
              <a:t>Features: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IN" sz="1500">
                <a:solidFill>
                  <a:schemeClr val="lt1"/>
                </a:solidFill>
              </a:rPr>
              <a:t>Automated tests for login, forms, search, alerts, iframes, and windows</a:t>
            </a:r>
            <a:br>
              <a:rPr lang="en-I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IN" sz="1500">
                <a:solidFill>
                  <a:schemeClr val="lt1"/>
                </a:solidFill>
              </a:rPr>
              <a:t>TestNG assertions and execution via testng.xml</a:t>
            </a:r>
            <a:br>
              <a:rPr lang="en-I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IN" sz="1500">
                <a:solidFill>
                  <a:schemeClr val="lt1"/>
                </a:solidFill>
              </a:rPr>
              <a:t>Log4j logging for traceability</a:t>
            </a:r>
            <a:br>
              <a:rPr lang="en-I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IN" sz="1500">
                <a:solidFill>
                  <a:schemeClr val="lt1"/>
                </a:solidFill>
              </a:rPr>
              <a:t>Screenshot capture on test failure</a:t>
            </a:r>
            <a:br>
              <a:rPr lang="en-I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IN" sz="1500">
                <a:solidFill>
                  <a:schemeClr val="lt1"/>
                </a:solidFill>
              </a:rPr>
              <a:t>Cross-browser support (Chrome &amp; Edge)</a:t>
            </a:r>
            <a:br>
              <a:rPr lang="en-I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IN" sz="1500">
                <a:solidFill>
                  <a:schemeClr val="lt1"/>
                </a:solidFill>
              </a:rPr>
              <a:t>Headless mode toggle via config.properties</a:t>
            </a:r>
            <a:br>
              <a:rPr lang="en-I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214825" y="1526575"/>
            <a:ext cx="5649000" cy="45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500">
                <a:solidFill>
                  <a:schemeClr val="lt1"/>
                </a:solidFill>
              </a:rPr>
              <a:t>Utilities: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IN" sz="1500">
                <a:solidFill>
                  <a:schemeClr val="lt1"/>
                </a:solidFill>
              </a:rPr>
              <a:t>ClickOnElementUsingJS() – JS-based click handling</a:t>
            </a:r>
            <a:br>
              <a:rPr lang="en-I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IN" sz="1500">
                <a:solidFill>
                  <a:schemeClr val="lt1"/>
                </a:solidFill>
              </a:rPr>
              <a:t>CaptureScreenshot() – Save failure screenshots</a:t>
            </a:r>
            <a:br>
              <a:rPr lang="en-IN" sz="1500">
                <a:solidFill>
                  <a:schemeClr val="lt1"/>
                </a:solidFill>
              </a:rPr>
            </a:b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1500">
                <a:solidFill>
                  <a:schemeClr val="lt1"/>
                </a:solidFill>
              </a:rPr>
              <a:t>Execution:</a:t>
            </a:r>
            <a:endParaRPr b="1" sz="1500">
              <a:solidFill>
                <a:schemeClr val="l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</a:pPr>
            <a:r>
              <a:rPr lang="en-IN" sz="1500">
                <a:solidFill>
                  <a:schemeClr val="lt1"/>
                </a:solidFill>
              </a:rPr>
              <a:t>Run with: mvn test or mvn clean install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19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286725" y="759425"/>
            <a:ext cx="11367900" cy="4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 sz="2400">
                <a:solidFill>
                  <a:schemeClr val="lt1"/>
                </a:solidFill>
              </a:rPr>
              <a:t>Login Functionality Page &amp; Test of the Selenium project with screenshots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" y="1457575"/>
            <a:ext cx="5445299" cy="5288475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  <p:pic>
        <p:nvPicPr>
          <p:cNvPr id="112" name="Google Shape;11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5762" y="1457575"/>
            <a:ext cx="5866438" cy="5288475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7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/>
          <p:nvPr/>
        </p:nvCxnSpPr>
        <p:spPr>
          <a:xfrm>
            <a:off x="323850" y="1352550"/>
            <a:ext cx="630555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p20"/>
          <p:cNvSpPr txBox="1"/>
          <p:nvPr/>
        </p:nvSpPr>
        <p:spPr>
          <a:xfrm>
            <a:off x="323850" y="759425"/>
            <a:ext cx="11623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100">
                <a:solidFill>
                  <a:schemeClr val="lt1"/>
                </a:solidFill>
              </a:rPr>
              <a:t>Test Base Before &amp; After Method, Config.properties, TestNG.xml </a:t>
            </a:r>
            <a:r>
              <a:rPr b="1" lang="en-IN" sz="2100">
                <a:solidFill>
                  <a:schemeClr val="lt1"/>
                </a:solidFill>
              </a:rPr>
              <a:t>of the Selenium project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250" y="1480675"/>
            <a:ext cx="6472149" cy="5211050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6872" y="1480672"/>
            <a:ext cx="5275125" cy="2299032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6863" y="3855300"/>
            <a:ext cx="2219325" cy="600075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6874" y="4531000"/>
            <a:ext cx="4553839" cy="2299025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510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47" y="0"/>
            <a:ext cx="2401375" cy="9022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1"/>
          <p:cNvCxnSpPr/>
          <p:nvPr/>
        </p:nvCxnSpPr>
        <p:spPr>
          <a:xfrm>
            <a:off x="323850" y="1352550"/>
            <a:ext cx="630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p21"/>
          <p:cNvSpPr txBox="1"/>
          <p:nvPr/>
        </p:nvSpPr>
        <p:spPr>
          <a:xfrm>
            <a:off x="323850" y="759425"/>
            <a:ext cx="116238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100">
                <a:solidFill>
                  <a:schemeClr val="lt1"/>
                </a:solidFill>
              </a:rPr>
              <a:t>Test Results of the selenium project usin Jenkins 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850" y="3108000"/>
            <a:ext cx="5542250" cy="3286000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6100" y="3108000"/>
            <a:ext cx="6305698" cy="3286000"/>
          </a:xfrm>
          <a:prstGeom prst="rect">
            <a:avLst/>
          </a:prstGeom>
          <a:solidFill>
            <a:srgbClr val="15102C"/>
          </a:solidFill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449450" y="1503325"/>
            <a:ext cx="8485200" cy="1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b="1" lang="en-IN" sz="1600">
                <a:solidFill>
                  <a:schemeClr val="lt1"/>
                </a:solidFill>
              </a:rPr>
              <a:t>All 11 automated UI test cases passed successfully</a:t>
            </a:r>
            <a:r>
              <a:rPr lang="en-IN" sz="1600">
                <a:solidFill>
                  <a:schemeClr val="lt1"/>
                </a:solidFill>
              </a:rPr>
              <a:t> with </a:t>
            </a:r>
            <a:r>
              <a:rPr b="1" lang="en-IN" sz="1600">
                <a:solidFill>
                  <a:schemeClr val="lt1"/>
                </a:solidFill>
              </a:rPr>
              <a:t>no failures or errors</a:t>
            </a:r>
            <a:r>
              <a:rPr lang="en-IN" sz="1600">
                <a:solidFill>
                  <a:schemeClr val="lt1"/>
                </a:solidFill>
              </a:rPr>
              <a:t>.</a:t>
            </a:r>
            <a:br>
              <a:rPr lang="en-IN" sz="1600">
                <a:solidFill>
                  <a:schemeClr val="lt1"/>
                </a:solidFill>
              </a:rPr>
            </a:b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IN" sz="1600">
                <a:solidFill>
                  <a:schemeClr val="lt1"/>
                </a:solidFill>
              </a:rPr>
              <a:t>Tests executed on </a:t>
            </a:r>
            <a:r>
              <a:rPr b="1" lang="en-IN" sz="1600">
                <a:solidFill>
                  <a:schemeClr val="lt1"/>
                </a:solidFill>
              </a:rPr>
              <a:t>Edge browser</a:t>
            </a:r>
            <a:r>
              <a:rPr lang="en-IN" sz="1600">
                <a:solidFill>
                  <a:schemeClr val="lt1"/>
                </a:solidFill>
              </a:rPr>
              <a:t> in </a:t>
            </a:r>
            <a:r>
              <a:rPr b="1" lang="en-IN" sz="1600">
                <a:solidFill>
                  <a:schemeClr val="lt1"/>
                </a:solidFill>
              </a:rPr>
              <a:t>headless mode</a:t>
            </a:r>
            <a:r>
              <a:rPr lang="en-IN" sz="1600">
                <a:solidFill>
                  <a:schemeClr val="lt1"/>
                </a:solidFill>
              </a:rPr>
              <a:t>, covering login, form, search, alert, iframe &amp; window handling.</a:t>
            </a:r>
            <a:endParaRPr sz="3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