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c968762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5c9687622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c968762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c9687622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c9687622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5c96876222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c9687622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5c96876222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omputer&#10;&#10;Description automatically generated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0194" cy="6856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8"/>
          <p:cNvGrpSpPr/>
          <p:nvPr/>
        </p:nvGrpSpPr>
        <p:grpSpPr>
          <a:xfrm>
            <a:off x="9865635" y="6420365"/>
            <a:ext cx="2243886" cy="375289"/>
            <a:chOff x="10212759" y="6518571"/>
            <a:chExt cx="1842973" cy="313399"/>
          </a:xfrm>
        </p:grpSpPr>
        <p:pic>
          <p:nvPicPr>
            <p:cNvPr id="22" name="Google Shape;2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8"/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www.collaberadigital.com</a:t>
              </a:r>
              <a:endPara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78063" l="0" r="0" t="0"/>
          <a:stretch/>
        </p:blipFill>
        <p:spPr>
          <a:xfrm>
            <a:off x="1524" y="0"/>
            <a:ext cx="12188951" cy="150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8354" y="53050"/>
            <a:ext cx="1534767" cy="74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8.jpg"/><Relationship Id="rId5" Type="http://schemas.openxmlformats.org/officeDocument/2006/relationships/hyperlink" Target="http://drive.google.com/file/d/1TC_MUzEegzoQeAI1FO9pyPR9QvaiLI9S/view" TargetMode="External"/><Relationship Id="rId6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jpg"/><Relationship Id="rId5" Type="http://schemas.openxmlformats.org/officeDocument/2006/relationships/hyperlink" Target="https://demoqa.com/" TargetMode="External"/><Relationship Id="rId6" Type="http://schemas.openxmlformats.org/officeDocument/2006/relationships/hyperlink" Target="https://api.restful-api.dev/objects" TargetMode="External"/><Relationship Id="rId7" Type="http://schemas.openxmlformats.org/officeDocument/2006/relationships/hyperlink" Target="https://github.com/sreekar0122/CAPSTONE_COGNIXIA_WEB_API_MAY202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MkZen0gl02mtQCRU0TNfxQLi23HT8rhS/view" TargetMode="External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8.jpg"/><Relationship Id="rId5" Type="http://schemas.openxmlformats.org/officeDocument/2006/relationships/hyperlink" Target="http://drive.google.com/file/d/1oSsuHFw9XE-ccMOoc_DWPxSiqTJIuZyr/view" TargetMode="External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/>
        </p:nvSpPr>
        <p:spPr>
          <a:xfrm>
            <a:off x="3367339" y="1901872"/>
            <a:ext cx="5457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br>
              <a:rPr b="1" i="0" lang="en-I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01383" cy="90222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/>
        </p:nvSpPr>
        <p:spPr>
          <a:xfrm>
            <a:off x="0" y="3841375"/>
            <a:ext cx="790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2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standing on a roof&#10;&#10;Description automatically generated with low confidence"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13202" r="13371" t="0"/>
          <a:stretch/>
        </p:blipFill>
        <p:spPr>
          <a:xfrm>
            <a:off x="7715985" y="0"/>
            <a:ext cx="44760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49450" y="736175"/>
            <a:ext cx="6067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JMeter api.restful-dev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Video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2" title="restful-api-dev-test.jmx (C__Users_swarna.sreekar_OneDrive - ascendion_Desktop_HP_Capstone_JMeter_restful-api-dev-test.jmx) - Apache JMeter (5.6.3) 2025-05-23 16-31-25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900" y="1655800"/>
            <a:ext cx="7411176" cy="44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81450" y="872000"/>
            <a:ext cx="118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</a:rPr>
              <a:t>Postman Request Methods, Responses</a:t>
            </a:r>
            <a:r>
              <a:rPr b="1"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API(</a:t>
            </a:r>
            <a:r>
              <a:rPr b="1" lang="en-IN" sz="2000">
                <a:solidFill>
                  <a:schemeClr val="lt1"/>
                </a:solidFill>
              </a:rPr>
              <a:t>api.restful-dev)</a:t>
            </a:r>
            <a:r>
              <a:rPr b="1"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screenshots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3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1432900"/>
            <a:ext cx="8055901" cy="5114375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4300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81450" y="872000"/>
            <a:ext cx="11915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000">
                <a:solidFill>
                  <a:schemeClr val="lt1"/>
                </a:solidFill>
              </a:rPr>
              <a:t>Postman Request Methods, Validations of the API(api.restful-dev) with screenshots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4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324" y="3563873"/>
            <a:ext cx="6148674" cy="329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49" y="1855550"/>
            <a:ext cx="9651450" cy="1205325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59" y="4050350"/>
            <a:ext cx="5665790" cy="1205325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2" name="Google Shape;162;p24"/>
          <p:cNvSpPr txBox="1"/>
          <p:nvPr/>
        </p:nvSpPr>
        <p:spPr>
          <a:xfrm>
            <a:off x="240225" y="1503325"/>
            <a:ext cx="4230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900">
                <a:solidFill>
                  <a:schemeClr val="lt1"/>
                </a:solidFill>
              </a:rPr>
              <a:t>Environmental Variables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0225" y="3698150"/>
            <a:ext cx="2929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lt1"/>
                </a:solidFill>
              </a:rPr>
              <a:t>Collection</a:t>
            </a:r>
            <a:r>
              <a:rPr lang="en-IN" sz="1900">
                <a:solidFill>
                  <a:schemeClr val="lt1"/>
                </a:solidFill>
              </a:rPr>
              <a:t> Variables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086325" y="3136275"/>
            <a:ext cx="3254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lt1"/>
                </a:solidFill>
              </a:rPr>
              <a:t>Validation Scripts</a:t>
            </a:r>
            <a:r>
              <a:rPr lang="en-IN" sz="1900">
                <a:solidFill>
                  <a:schemeClr val="lt1"/>
                </a:solidFill>
              </a:rPr>
              <a:t>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181455" y="872000"/>
            <a:ext cx="119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Responses of the API(api.restful-dev) </a:t>
            </a: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b="1" lang="en-IN" sz="2400">
                <a:solidFill>
                  <a:schemeClr val="lt1"/>
                </a:solidFill>
              </a:rPr>
              <a:t>JMeter with Result Table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5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0" y="1526751"/>
            <a:ext cx="11363949" cy="4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181455" y="872000"/>
            <a:ext cx="119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Responses of the API(api.restful-dev) </a:t>
            </a: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b="1" lang="en-IN" sz="2400">
                <a:solidFill>
                  <a:schemeClr val="lt1"/>
                </a:solidFill>
              </a:rPr>
              <a:t>Thread Group &amp; Result Tree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6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0" l="0" r="12982" t="0"/>
          <a:stretch/>
        </p:blipFill>
        <p:spPr>
          <a:xfrm>
            <a:off x="323850" y="1511075"/>
            <a:ext cx="5635250" cy="50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099" y="1511075"/>
            <a:ext cx="6139899" cy="4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81455" y="872000"/>
            <a:ext cx="119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HP-Capstone(SR) Summary in SR - JIRA - Board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7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13" y="1986450"/>
            <a:ext cx="11369177" cy="381765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8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379700" y="1526575"/>
            <a:ext cx="10531200" cy="5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Gained comprehensive Quality Engineering skills across manual, automation, API, mobile, and performance testing.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Developed and maintained scalable test automation frameworks using industry tools and best practices.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Integrated testing solutions within agile workflows and CI/CD pipelines for continuous quality assurance.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Managed end-to-end test execution, reporting, and defect tracking effectively using Jira and Xray.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Applied DevOps testing strategies like Shift-Left and Shift-Right for early and continuous feedback.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Built readiness to deliver robust, maintainable, and scalable testing solutions in real-world projects.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Strengthened practical experience with mobile automation and performance testing tools.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1" y="2028617"/>
            <a:ext cx="550545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1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0623" y="0"/>
            <a:ext cx="2401377" cy="90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/>
        </p:nvSpPr>
        <p:spPr>
          <a:xfrm>
            <a:off x="323850" y="465316"/>
            <a:ext cx="48805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BACKGROUND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323850" y="940013"/>
            <a:ext cx="7865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(Name, Past Experience, Qualification, Career Summary)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373579" y="1765525"/>
            <a:ext cx="60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: Swarna </a:t>
            </a:r>
            <a:r>
              <a:rPr b="1" lang="en-IN" sz="1800">
                <a:solidFill>
                  <a:schemeClr val="dk1"/>
                </a:solidFill>
              </a:rPr>
              <a:t>Sai Sreekar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373575" y="2606600"/>
            <a:ext cx="64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 Experience :</a:t>
            </a:r>
            <a:r>
              <a:rPr lang="en-IN" sz="1800">
                <a:solidFill>
                  <a:schemeClr val="dk1"/>
                </a:solidFill>
              </a:rPr>
              <a:t> </a:t>
            </a:r>
            <a:r>
              <a:rPr lang="en-IN" sz="1800">
                <a:solidFill>
                  <a:schemeClr val="dk1"/>
                </a:solidFill>
              </a:rPr>
              <a:t>Experience in previous Trainings with         MERN stack, Spring Boot and GEN-AI Training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373577" y="3447650"/>
            <a:ext cx="646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Qualification : </a:t>
            </a:r>
            <a:r>
              <a:rPr lang="en-IN" sz="1800">
                <a:solidFill>
                  <a:schemeClr val="dk1"/>
                </a:solidFill>
              </a:rPr>
              <a:t>Ba</a:t>
            </a:r>
            <a:r>
              <a:rPr lang="en-IN" sz="1800">
                <a:solidFill>
                  <a:schemeClr val="dk1"/>
                </a:solidFill>
              </a:rPr>
              <a:t>chelor of Technology in CSE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373575" y="4288725"/>
            <a:ext cx="607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 Summary : </a:t>
            </a:r>
            <a:r>
              <a:rPr lang="en-IN" sz="1800">
                <a:solidFill>
                  <a:schemeClr val="dk1"/>
                </a:solidFill>
              </a:rPr>
              <a:t>To work in a dynamic environment that uses my skills and expertise in process of growth and development while allowing me to learn and enrich my competencies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9574540" y="6420365"/>
            <a:ext cx="2243886" cy="375289"/>
            <a:chOff x="10212759" y="6518571"/>
            <a:chExt cx="1842973" cy="313399"/>
          </a:xfrm>
        </p:grpSpPr>
        <p:pic>
          <p:nvPicPr>
            <p:cNvPr id="60" name="Google Shape;6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4"/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www.collaberadigital.com</a:t>
              </a:r>
              <a:endPara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A shadow of a person holding a piece of paper&#10;&#10;Description automatically generated with medium confidence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22854" r="21746" t="0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0623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4740604" y="-930885"/>
            <a:ext cx="513567" cy="513567"/>
          </a:xfrm>
          <a:prstGeom prst="rect">
            <a:avLst/>
          </a:prstGeom>
          <a:solidFill>
            <a:srgbClr val="71758A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te&#10;&#10;Description automatically generated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9330" r="16903" t="0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Takeaways/Learnings from the Program (HTD)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268963" y="1437500"/>
            <a:ext cx="7160100" cy="5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>
                <a:solidFill>
                  <a:schemeClr val="dk1"/>
                </a:solidFill>
              </a:rPr>
              <a:t>uring my two-month training at Ascendion, I gained in-depth knowledge and practical experience in several key areas 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End-to-End Quality Engineering (QE) Expertise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Skilled in manual and automation testing across functional, performance, and security domains, with strong test design and execution practices.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Full-Stack Test Automation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Hands-on experience building scalable Selenium WebDriver frameworks with Java, TestNG, POM, Log4j, and Maven for CI/CD pipelines.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API Automation &amp; Integration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Proficient in REST API testing using Postman and Newman CLI, validating responses and integrating with Jenkins for automation.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Performance Testing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Created JMeter scripts simulating realistic load scenarios with CLI-based execution and reporting for API and web performance.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Agile Testing with Jira &amp; Xray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Managed testing workflows in Jira Scrum boards, including sprint planning, bug tracking, and test executions using Xray.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DevOps &amp; CI/CD Testing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Implemented Shift-Left and Shift-Right strategies integrated with Jenkins, GitHub Actions, and SonarQube for continuous quality feedback.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Exploratory, Non-Functional &amp; Mobile Testing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Experienced in mobile automation using Appium on real devices and simulators.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of the Capstone Project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jumping, air&#10;&#10;Description automatically generated" id="81" name="Google Shape;81;p16"/>
          <p:cNvPicPr preferRelativeResize="0"/>
          <p:nvPr/>
        </p:nvPicPr>
        <p:blipFill rotWithShape="1">
          <a:blip r:embed="rId4">
            <a:alphaModFix/>
          </a:blip>
          <a:srcRect b="0" l="189" r="17941" t="0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379700" y="1387100"/>
            <a:ext cx="6305700" cy="5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Demonstrate end-to-end Quality Engineering skills with automated testing for web and APIs.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Develop scalable Selenium WebDriver UI tests using Page Object Model, logging, and assertions.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Create Postman API automation collections and run via Newman locally and in CI/CD.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Manage test execution, reporting, and tracking using Jira and Xray.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Optionally implement mobile automation (Appium) and performance testing (JMeter).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Integrate tests and code into GitHub with branching strategies.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Optionally configure Jenkins pipelines for automated test execution.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Ensure robust, flexible, and maintainable automation supporting agile and DevOps workflows.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23850" y="902226"/>
            <a:ext cx="56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Reference Links :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jumping, air&#10;&#10;Description automatically generated" id="90" name="Google Shape;90;p17"/>
          <p:cNvPicPr preferRelativeResize="0"/>
          <p:nvPr/>
        </p:nvPicPr>
        <p:blipFill rotWithShape="1">
          <a:blip r:embed="rId4">
            <a:alphaModFix/>
          </a:blip>
          <a:srcRect b="0" l="188" r="17945" t="0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323850" y="1433575"/>
            <a:ext cx="6305700" cy="5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Links </a:t>
            </a:r>
            <a:br>
              <a:rPr b="1" lang="en-IN" sz="1300">
                <a:solidFill>
                  <a:schemeClr val="dk1"/>
                </a:solidFill>
              </a:rPr>
            </a:br>
            <a:br>
              <a:rPr b="1" lang="en-IN" sz="1300">
                <a:solidFill>
                  <a:schemeClr val="dk1"/>
                </a:solidFill>
              </a:rPr>
            </a:br>
            <a:r>
              <a:rPr b="1" lang="en-IN" sz="1300">
                <a:solidFill>
                  <a:schemeClr val="dk1"/>
                </a:solidFill>
              </a:rPr>
              <a:t>🔗 Web Application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 </a:t>
            </a:r>
            <a:r>
              <a:rPr lang="en-IN" sz="1300" u="sng">
                <a:solidFill>
                  <a:schemeClr val="hlink"/>
                </a:solidFill>
                <a:hlinkClick r:id="rId5"/>
              </a:rPr>
              <a:t>https://demoqa.com/</a:t>
            </a:r>
            <a:r>
              <a:rPr lang="en-IN" sz="1300" u="sng">
                <a:solidFill>
                  <a:schemeClr val="hlink"/>
                </a:solidFill>
              </a:rPr>
              <a:t> 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🔗 API Base URL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 u="sng">
                <a:solidFill>
                  <a:schemeClr val="hlink"/>
                </a:solidFill>
                <a:hlinkClick r:id="rId6"/>
              </a:rPr>
              <a:t>https://api.restful-api.dev/objects</a:t>
            </a:r>
            <a:r>
              <a:rPr lang="en-I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🔗 GitHub Repository</a:t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https://github.com/sreekar0122/CAPSTONE_COGNIXIA_WEB_API_MAY2025</a:t>
            </a: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🔗 JIRA or Documentation (Optional)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 u="sng">
                <a:solidFill>
                  <a:schemeClr val="hlink"/>
                </a:solidFill>
              </a:rPr>
              <a:t>https://ascendionlearning.atlassian.net/jira/software/c/projects/SR/summary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286725" y="759425"/>
            <a:ext cx="11367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400">
                <a:solidFill>
                  <a:schemeClr val="lt1"/>
                </a:solidFill>
              </a:rPr>
              <a:t>Login Functionality</a:t>
            </a:r>
            <a:r>
              <a:rPr b="1" lang="en-IN" sz="2400">
                <a:solidFill>
                  <a:schemeClr val="lt1"/>
                </a:solidFill>
              </a:rPr>
              <a:t> Page &amp; Test of the Selenium project with screenshots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1457575"/>
            <a:ext cx="5445299" cy="5288475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762" y="1457575"/>
            <a:ext cx="5866438" cy="5288475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323850" y="759425"/>
            <a:ext cx="11623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100">
                <a:solidFill>
                  <a:schemeClr val="lt1"/>
                </a:solidFill>
              </a:rPr>
              <a:t>Test Base Before &amp; After Method, Config.properties, TestNG.xml </a:t>
            </a:r>
            <a:r>
              <a:rPr b="1" lang="en-IN" sz="2100">
                <a:solidFill>
                  <a:schemeClr val="lt1"/>
                </a:solidFill>
              </a:rPr>
              <a:t>of the Selenium project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50" y="1480675"/>
            <a:ext cx="6472149" cy="5211050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872" y="1480672"/>
            <a:ext cx="5275125" cy="2299032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863" y="3855300"/>
            <a:ext cx="2219325" cy="600075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6874" y="4531000"/>
            <a:ext cx="4553839" cy="2299025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w angle view of a building&#10;&#10;Description automatically generated with medium confidence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14445" r="11960" t="0"/>
          <a:stretch/>
        </p:blipFill>
        <p:spPr>
          <a:xfrm>
            <a:off x="7705638" y="0"/>
            <a:ext cx="448636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309975" y="829150"/>
            <a:ext cx="7137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Selenium Form Submission Test Video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0" title="eclipse-workspace - hpcapstone_src_test_java_tests_FormSubmissionTest.java - Eclipse IDE 2025-05-23 16-42-09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05050"/>
            <a:ext cx="7294576" cy="46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standing on a roof&#10;&#10;Description automatically generated with low confidence"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13202" r="13372" t="0"/>
          <a:stretch/>
        </p:blipFill>
        <p:spPr>
          <a:xfrm>
            <a:off x="7715985" y="0"/>
            <a:ext cx="44760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449450" y="736175"/>
            <a:ext cx="6067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Postman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Video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1" title="restful-api-env - My Workspace 2025-05-23 16-34-45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650" y="1562800"/>
            <a:ext cx="7294525" cy="46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