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82" r:id="rId6"/>
    <p:sldId id="283" r:id="rId7"/>
    <p:sldId id="284" r:id="rId8"/>
    <p:sldId id="285"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5E6"/>
          </a:solidFill>
        </a:fill>
      </a:tcStyle>
    </a:wholeTbl>
    <a:band2H>
      <a:tcTxStyle/>
      <a:tcStyle>
        <a:tcBdr/>
        <a:fill>
          <a:solidFill>
            <a:srgbClr val="E6EB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CA"/>
          </a:solidFill>
        </a:fill>
      </a:tcStyle>
    </a:wholeTbl>
    <a:band2H>
      <a:tcTxStyle/>
      <a:tcStyle>
        <a:tcBdr/>
        <a:fill>
          <a:solidFill>
            <a:srgbClr val="E7F2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CBD6"/>
          </a:solidFill>
        </a:fill>
      </a:tcStyle>
    </a:wholeTbl>
    <a:band2H>
      <a:tcTxStyle/>
      <a:tcStyle>
        <a:tcBdr/>
        <a:fill>
          <a:solidFill>
            <a:srgbClr val="F6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58333" indent="-423333" algn="ctr">
              <a:spcBef>
                <a:spcPts val="0"/>
              </a:spcBef>
              <a:defRPr sz="3200" i="1"/>
            </a:lvl2pPr>
            <a:lvl3pPr marL="1693333" indent="-423333" algn="ctr">
              <a:spcBef>
                <a:spcPts val="0"/>
              </a:spcBef>
              <a:defRPr sz="3200" i="1"/>
            </a:lvl3pPr>
            <a:lvl4pPr marL="2328333" indent="-423333" algn="ctr">
              <a:spcBef>
                <a:spcPts val="0"/>
              </a:spcBef>
              <a:defRPr sz="3200" i="1"/>
            </a:lvl4pPr>
            <a:lvl5pPr marL="2963333" indent="-423333" algn="ctr">
              <a:spcBef>
                <a:spcPts val="0"/>
              </a:spcBef>
              <a:defRPr sz="32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21"/>
          </p:nvPr>
        </p:nvSpPr>
        <p:spPr>
          <a:xfrm>
            <a:off x="2387600" y="6076950"/>
            <a:ext cx="19621500" cy="825500"/>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river flowing through a tropical forest"/>
          <p:cNvSpPr>
            <a:spLocks noGrp="1"/>
          </p:cNvSpPr>
          <p:nvPr>
            <p:ph type="pic" idx="21"/>
          </p:nvPr>
        </p:nvSpPr>
        <p:spPr>
          <a:xfrm>
            <a:off x="0" y="-2290235"/>
            <a:ext cx="24384000" cy="18296469"/>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River flowing through a tropical forest"/>
          <p:cNvSpPr>
            <a:spLocks noGrp="1"/>
          </p:cNvSpPr>
          <p:nvPr>
            <p:ph type="pic" idx="21"/>
          </p:nvPr>
        </p:nvSpPr>
        <p:spPr>
          <a:xfrm>
            <a:off x="3125967" y="-1762100"/>
            <a:ext cx="18135603" cy="1360799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Close-up of an orange flower surrounded by large tropical leaves"/>
          <p:cNvSpPr>
            <a:spLocks noGrp="1"/>
          </p:cNvSpPr>
          <p:nvPr>
            <p:ph type="pic" idx="21"/>
          </p:nvPr>
        </p:nvSpPr>
        <p:spPr>
          <a:xfrm>
            <a:off x="5803900" y="952500"/>
            <a:ext cx="17236029"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Close-up of a red-eyed tree frog perched on a leaf"/>
          <p:cNvSpPr>
            <a:spLocks noGrp="1"/>
          </p:cNvSpPr>
          <p:nvPr>
            <p:ph type="pic" sz="half" idx="21"/>
          </p:nvPr>
        </p:nvSpPr>
        <p:spPr>
          <a:xfrm>
            <a:off x="87503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Close-up of an orange flower surrounded by large tropical leaves"/>
          <p:cNvSpPr>
            <a:spLocks noGrp="1"/>
          </p:cNvSpPr>
          <p:nvPr>
            <p:ph type="pic" sz="quarter" idx="21"/>
          </p:nvPr>
        </p:nvSpPr>
        <p:spPr>
          <a:xfrm>
            <a:off x="15292127" y="6870700"/>
            <a:ext cx="8341246" cy="5549900"/>
          </a:xfrm>
          <a:prstGeom prst="rect">
            <a:avLst/>
          </a:prstGeom>
        </p:spPr>
        <p:txBody>
          <a:bodyPr lIns="91439" tIns="45719" rIns="91439" bIns="45719" anchor="t">
            <a:noAutofit/>
          </a:bodyPr>
          <a:lstStyle/>
          <a:p>
            <a:endParaRPr/>
          </a:p>
        </p:txBody>
      </p:sp>
      <p:sp>
        <p:nvSpPr>
          <p:cNvPr id="84" name="Close-up of a red-eyed tree frog perched on a leaf"/>
          <p:cNvSpPr>
            <a:spLocks noGrp="1"/>
          </p:cNvSpPr>
          <p:nvPr>
            <p:ph type="pic" sz="quarter" idx="22"/>
          </p:nvPr>
        </p:nvSpPr>
        <p:spPr>
          <a:xfrm>
            <a:off x="14859000" y="952500"/>
            <a:ext cx="8324850" cy="5549900"/>
          </a:xfrm>
          <a:prstGeom prst="rect">
            <a:avLst/>
          </a:prstGeom>
        </p:spPr>
        <p:txBody>
          <a:bodyPr lIns="91439" tIns="45719" rIns="91439" bIns="45719" anchor="t">
            <a:noAutofit/>
          </a:bodyPr>
          <a:lstStyle/>
          <a:p>
            <a:endParaRPr/>
          </a:p>
        </p:txBody>
      </p:sp>
      <p:sp>
        <p:nvSpPr>
          <p:cNvPr id="85" name="River flowing through a tropical forest"/>
          <p:cNvSpPr>
            <a:spLocks noGrp="1"/>
          </p:cNvSpPr>
          <p:nvPr>
            <p:ph type="pic" idx="23"/>
          </p:nvPr>
        </p:nvSpPr>
        <p:spPr>
          <a:xfrm>
            <a:off x="651236" y="952500"/>
            <a:ext cx="15283728"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urvey on Malware"/>
          <p:cNvSpPr txBox="1">
            <a:spLocks noGrp="1"/>
          </p:cNvSpPr>
          <p:nvPr>
            <p:ph type="ctrTitle"/>
          </p:nvPr>
        </p:nvSpPr>
        <p:spPr>
          <a:prstGeom prst="rect">
            <a:avLst/>
          </a:prstGeom>
        </p:spPr>
        <p:txBody>
          <a:bodyPr/>
          <a:lstStyle>
            <a:lvl1pPr>
              <a:defRPr spc="-300"/>
            </a:lvl1pPr>
          </a:lstStyle>
          <a:p>
            <a:r>
              <a:t>Survey on Malware </a:t>
            </a:r>
          </a:p>
        </p:txBody>
      </p:sp>
      <p:sp>
        <p:nvSpPr>
          <p:cNvPr id="120" name="Group 42"/>
          <p:cNvSpPr txBox="1">
            <a:spLocks noGrp="1"/>
          </p:cNvSpPr>
          <p:nvPr>
            <p:ph type="subTitle" sz="quarter" idx="1"/>
          </p:nvPr>
        </p:nvSpPr>
        <p:spPr>
          <a:prstGeom prst="rect">
            <a:avLst/>
          </a:prstGeom>
        </p:spPr>
        <p:txBody>
          <a:bodyPr/>
          <a:lstStyle>
            <a:lvl1pPr>
              <a:lnSpc>
                <a:spcPct val="90000"/>
              </a:lnSpc>
            </a:lvl1pPr>
          </a:lstStyle>
          <a:p>
            <a:r>
              <a:t>Group 42 </a:t>
            </a:r>
          </a:p>
        </p:txBody>
      </p:sp>
      <p:sp>
        <p:nvSpPr>
          <p:cNvPr id="121" name="Review 3"/>
          <p:cNvSpPr txBox="1"/>
          <p:nvPr/>
        </p:nvSpPr>
        <p:spPr>
          <a:xfrm>
            <a:off x="1201342" y="7223190"/>
            <a:ext cx="21971002" cy="1905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defRPr sz="5500" b="1">
                <a:latin typeface="+mn-lt"/>
                <a:ea typeface="+mn-ea"/>
                <a:cs typeface="+mn-cs"/>
                <a:sym typeface="Helvetica Neue"/>
              </a:defRPr>
            </a:lvl1pPr>
          </a:lstStyle>
          <a:p>
            <a:r>
              <a:t>Review 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lowchart of our entire Project"/>
          <p:cNvSpPr txBox="1">
            <a:spLocks noGrp="1"/>
          </p:cNvSpPr>
          <p:nvPr>
            <p:ph type="title"/>
          </p:nvPr>
        </p:nvSpPr>
        <p:spPr>
          <a:prstGeom prst="rect">
            <a:avLst/>
          </a:prstGeom>
        </p:spPr>
        <p:txBody>
          <a:bodyPr/>
          <a:lstStyle>
            <a:lvl1pPr>
              <a:defRPr spc="-300"/>
            </a:lvl1pPr>
          </a:lstStyle>
          <a:p>
            <a:r>
              <a:t>Flowchart of our entire Project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Review 1 : we Have collected information regarding Different types of Malware and what question we should ask in survey"/>
          <p:cNvGrpSpPr/>
          <p:nvPr/>
        </p:nvGrpSpPr>
        <p:grpSpPr>
          <a:xfrm>
            <a:off x="5515037" y="3023932"/>
            <a:ext cx="12654791" cy="1270004"/>
            <a:chOff x="0" y="0"/>
            <a:chExt cx="12654789" cy="1270003"/>
          </a:xfrm>
        </p:grpSpPr>
        <p:sp>
          <p:nvSpPr>
            <p:cNvPr id="136" name="Rounded Rectangle"/>
            <p:cNvSpPr/>
            <p:nvPr/>
          </p:nvSpPr>
          <p:spPr>
            <a:xfrm>
              <a:off x="-1" y="0"/>
              <a:ext cx="12654791" cy="1270004"/>
            </a:xfrm>
            <a:prstGeom prst="roundRect">
              <a:avLst>
                <a:gd name="adj" fmla="val 15000"/>
              </a:avLst>
            </a:prstGeom>
            <a:solidFill>
              <a:srgbClr val="00A2FF"/>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Neue"/>
                </a:defRPr>
              </a:pPr>
              <a:endParaRPr/>
            </a:p>
          </p:txBody>
        </p:sp>
        <p:sp>
          <p:nvSpPr>
            <p:cNvPr id="137" name="Review 1 : we Have collected information regarding Different types of Malware and what question we should ask in survey"/>
            <p:cNvSpPr txBox="1"/>
            <p:nvPr/>
          </p:nvSpPr>
          <p:spPr>
            <a:xfrm>
              <a:off x="68495" y="119826"/>
              <a:ext cx="12517798" cy="1030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b="1">
                  <a:solidFill>
                    <a:srgbClr val="FFFFFF"/>
                  </a:solidFill>
                  <a:latin typeface="+mn-lt"/>
                  <a:ea typeface="+mn-ea"/>
                  <a:cs typeface="+mn-cs"/>
                  <a:sym typeface="Helvetica Neue"/>
                </a:defRPr>
              </a:lvl1pPr>
            </a:lstStyle>
            <a:p>
              <a:r>
                <a:t>Review 1 : we Have collected information regarding Different types of Malware and what question we should ask in survey  </a:t>
              </a:r>
            </a:p>
          </p:txBody>
        </p:sp>
      </p:grpSp>
      <p:sp>
        <p:nvSpPr>
          <p:cNvPr id="139" name="Line"/>
          <p:cNvSpPr/>
          <p:nvPr/>
        </p:nvSpPr>
        <p:spPr>
          <a:xfrm>
            <a:off x="11272638" y="4317628"/>
            <a:ext cx="3" cy="1881678"/>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endParaRPr/>
          </a:p>
        </p:txBody>
      </p:sp>
      <p:grpSp>
        <p:nvGrpSpPr>
          <p:cNvPr id="142" name="Review 2 : We have made  survey and circulated it in many groups and collected their response"/>
          <p:cNvGrpSpPr/>
          <p:nvPr/>
        </p:nvGrpSpPr>
        <p:grpSpPr>
          <a:xfrm>
            <a:off x="5654553" y="6223000"/>
            <a:ext cx="12375760" cy="1270000"/>
            <a:chOff x="0" y="0"/>
            <a:chExt cx="12375758" cy="1270000"/>
          </a:xfrm>
        </p:grpSpPr>
        <p:sp>
          <p:nvSpPr>
            <p:cNvPr id="140" name="Rounded Rectangle"/>
            <p:cNvSpPr/>
            <p:nvPr/>
          </p:nvSpPr>
          <p:spPr>
            <a:xfrm>
              <a:off x="-1" y="0"/>
              <a:ext cx="12375760" cy="1270000"/>
            </a:xfrm>
            <a:prstGeom prst="roundRect">
              <a:avLst>
                <a:gd name="adj" fmla="val 15000"/>
              </a:avLst>
            </a:prstGeom>
            <a:solidFill>
              <a:srgbClr val="00A2FF"/>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Neue"/>
                </a:defRPr>
              </a:pPr>
              <a:endParaRPr/>
            </a:p>
          </p:txBody>
        </p:sp>
        <p:sp>
          <p:nvSpPr>
            <p:cNvPr id="141" name="Review 2 : We have made  survey and circulated it in many groups and collected their response"/>
            <p:cNvSpPr txBox="1"/>
            <p:nvPr/>
          </p:nvSpPr>
          <p:spPr>
            <a:xfrm>
              <a:off x="68495" y="119825"/>
              <a:ext cx="12238766" cy="10303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b="1">
                  <a:solidFill>
                    <a:srgbClr val="FFFFFF"/>
                  </a:solidFill>
                  <a:latin typeface="+mn-lt"/>
                  <a:ea typeface="+mn-ea"/>
                  <a:cs typeface="+mn-cs"/>
                  <a:sym typeface="Helvetica Neue"/>
                </a:defRPr>
              </a:lvl1pPr>
            </a:lstStyle>
            <a:p>
              <a:r>
                <a:rPr dirty="0"/>
                <a:t>Review 2 : We have made  survey </a:t>
              </a:r>
              <a:r>
                <a:rPr lang="en-IN" dirty="0"/>
                <a:t>,code </a:t>
              </a:r>
              <a:r>
                <a:rPr dirty="0"/>
                <a:t>and circulated it in many groups and collected their response </a:t>
              </a:r>
            </a:p>
          </p:txBody>
        </p:sp>
      </p:grpSp>
      <p:sp>
        <p:nvSpPr>
          <p:cNvPr id="143" name="Line"/>
          <p:cNvSpPr/>
          <p:nvPr/>
        </p:nvSpPr>
        <p:spPr>
          <a:xfrm>
            <a:off x="11272638" y="7512205"/>
            <a:ext cx="3" cy="1932048"/>
          </a:xfrm>
          <a:prstGeom prst="line">
            <a:avLst/>
          </a:prstGeom>
          <a:ln w="25400">
            <a:solidFill>
              <a:srgbClr val="FFFFFF"/>
            </a:solidFill>
            <a:miter lim="400000"/>
            <a:tailEnd type="triangle"/>
          </a:ln>
        </p:spPr>
        <p:txBody>
          <a:bodyPr lIns="45718" tIns="45718" rIns="45718" bIns="45718"/>
          <a:lstStyle/>
          <a:p>
            <a:pPr>
              <a:defRPr>
                <a:solidFill>
                  <a:srgbClr val="FFFFFF"/>
                </a:solidFill>
              </a:defRPr>
            </a:pPr>
            <a:endParaRPr/>
          </a:p>
        </p:txBody>
      </p:sp>
      <p:grpSp>
        <p:nvGrpSpPr>
          <p:cNvPr id="146" name="Review 3 : we have given the result of our survey and its statistics"/>
          <p:cNvGrpSpPr/>
          <p:nvPr/>
        </p:nvGrpSpPr>
        <p:grpSpPr>
          <a:xfrm>
            <a:off x="5745979" y="9422065"/>
            <a:ext cx="12295974" cy="1270004"/>
            <a:chOff x="0" y="0"/>
            <a:chExt cx="12295973" cy="1270003"/>
          </a:xfrm>
        </p:grpSpPr>
        <p:sp>
          <p:nvSpPr>
            <p:cNvPr id="144" name="Rounded Rectangle"/>
            <p:cNvSpPr/>
            <p:nvPr/>
          </p:nvSpPr>
          <p:spPr>
            <a:xfrm>
              <a:off x="0" y="0"/>
              <a:ext cx="12295974" cy="1270004"/>
            </a:xfrm>
            <a:prstGeom prst="roundRect">
              <a:avLst>
                <a:gd name="adj" fmla="val 15000"/>
              </a:avLst>
            </a:prstGeom>
            <a:solidFill>
              <a:srgbClr val="00A2FF"/>
            </a:solidFill>
            <a:ln w="12700" cap="flat">
              <a:noFill/>
              <a:miter lim="400000"/>
            </a:ln>
            <a:effectLst/>
          </p:spPr>
          <p:txBody>
            <a:bodyPr wrap="square" lIns="50800" tIns="50800" rIns="50800" bIns="50800" numCol="1" anchor="ctr">
              <a:noAutofit/>
            </a:bodyPr>
            <a:lstStyle/>
            <a:p>
              <a:pPr>
                <a:defRPr sz="3200">
                  <a:solidFill>
                    <a:srgbClr val="FFFFFF"/>
                  </a:solidFill>
                  <a:latin typeface="+mn-lt"/>
                  <a:ea typeface="+mn-ea"/>
                  <a:cs typeface="+mn-cs"/>
                  <a:sym typeface="Helvetica Neue"/>
                </a:defRPr>
              </a:pPr>
              <a:endParaRPr/>
            </a:p>
          </p:txBody>
        </p:sp>
        <p:sp>
          <p:nvSpPr>
            <p:cNvPr id="145" name="Review 3 : we have given the result of our survey and its statistics"/>
            <p:cNvSpPr txBox="1"/>
            <p:nvPr/>
          </p:nvSpPr>
          <p:spPr>
            <a:xfrm>
              <a:off x="68494" y="354776"/>
              <a:ext cx="12158985" cy="5604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b="1">
                  <a:solidFill>
                    <a:srgbClr val="FFFFFF"/>
                  </a:solidFill>
                  <a:latin typeface="+mn-lt"/>
                  <a:ea typeface="+mn-ea"/>
                  <a:cs typeface="+mn-cs"/>
                  <a:sym typeface="Helvetica Neue"/>
                </a:defRPr>
              </a:lvl1pPr>
            </a:lstStyle>
            <a:p>
              <a:r>
                <a:t>Review 3 : we have given the result of our survey and its statistics </a:t>
              </a: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Overall System architecture diagram"/>
          <p:cNvSpPr txBox="1">
            <a:spLocks noGrp="1"/>
          </p:cNvSpPr>
          <p:nvPr>
            <p:ph type="title"/>
          </p:nvPr>
        </p:nvSpPr>
        <p:spPr>
          <a:prstGeom prst="rect">
            <a:avLst/>
          </a:prstGeom>
        </p:spPr>
        <p:txBody>
          <a:bodyPr/>
          <a:lstStyle>
            <a:lvl1pPr>
              <a:defRPr spc="-300"/>
            </a:lvl1pPr>
          </a:lstStyle>
          <a:p>
            <a:r>
              <a:t>Overall System architecture diagram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6" descr="Picture 6"/>
          <p:cNvPicPr>
            <a:picLocks noChangeAspect="1"/>
          </p:cNvPicPr>
          <p:nvPr/>
        </p:nvPicPr>
        <p:blipFill>
          <a:blip r:embed="rId2"/>
          <a:stretch>
            <a:fillRect/>
          </a:stretch>
        </p:blipFill>
        <p:spPr>
          <a:xfrm>
            <a:off x="1607560" y="188560"/>
            <a:ext cx="8262872" cy="11788520"/>
          </a:xfrm>
          <a:prstGeom prst="rect">
            <a:avLst/>
          </a:prstGeom>
          <a:ln w="12700">
            <a:miter lim="400000"/>
          </a:ln>
        </p:spPr>
      </p:pic>
      <p:pic>
        <p:nvPicPr>
          <p:cNvPr id="151" name="Picture 7" descr="Picture 7"/>
          <p:cNvPicPr>
            <a:picLocks noChangeAspect="1"/>
          </p:cNvPicPr>
          <p:nvPr/>
        </p:nvPicPr>
        <p:blipFill>
          <a:blip r:embed="rId3"/>
          <a:stretch>
            <a:fillRect/>
          </a:stretch>
        </p:blipFill>
        <p:spPr>
          <a:xfrm>
            <a:off x="13820970" y="1597664"/>
            <a:ext cx="8508666" cy="10520827"/>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sult"/>
          <p:cNvSpPr txBox="1">
            <a:spLocks noGrp="1"/>
          </p:cNvSpPr>
          <p:nvPr>
            <p:ph type="title"/>
          </p:nvPr>
        </p:nvSpPr>
        <p:spPr>
          <a:prstGeom prst="rect">
            <a:avLst/>
          </a:prstGeom>
        </p:spPr>
        <p:txBody>
          <a:bodyPr/>
          <a:lstStyle>
            <a:lvl1pPr>
              <a:defRPr spc="-300"/>
            </a:lvl1pPr>
          </a:lstStyle>
          <a:p>
            <a:r>
              <a:t>Result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ave you Heard the term Malware ?"/>
          <p:cNvSpPr txBox="1">
            <a:spLocks noGrp="1"/>
          </p:cNvSpPr>
          <p:nvPr>
            <p:ph type="title"/>
          </p:nvPr>
        </p:nvSpPr>
        <p:spPr>
          <a:prstGeom prst="rect">
            <a:avLst/>
          </a:prstGeom>
        </p:spPr>
        <p:txBody>
          <a:bodyPr/>
          <a:lstStyle>
            <a:lvl1pPr>
              <a:defRPr spc="-200"/>
            </a:lvl1pPr>
          </a:lstStyle>
          <a:p>
            <a:r>
              <a:t>Have you Heard the term Malware ?</a:t>
            </a:r>
          </a:p>
        </p:txBody>
      </p:sp>
      <p:sp>
        <p:nvSpPr>
          <p:cNvPr id="156" name="Slide Subtitle"/>
          <p:cNvSpPr txBox="1">
            <a:spLocks noGrp="1"/>
          </p:cNvSpPr>
          <p:nvPr>
            <p:ph type="body" sz="quarter" idx="1"/>
          </p:nvPr>
        </p:nvSpPr>
        <p:spPr>
          <a:prstGeom prst="rect">
            <a:avLst/>
          </a:prstGeom>
        </p:spPr>
        <p:txBody>
          <a:bodyPr/>
          <a:lstStyle/>
          <a:p>
            <a:pPr>
              <a:defRPr sz="4400"/>
            </a:pPr>
            <a:endParaRPr/>
          </a:p>
          <a:p>
            <a:pPr>
              <a:defRPr sz="4400"/>
            </a:pPr>
            <a:r>
              <a:t>Everyone is aware of what malware is which is a good thing to know as people can be safe from any malware attacks.</a:t>
            </a:r>
          </a:p>
        </p:txBody>
      </p:sp>
      <p:pic>
        <p:nvPicPr>
          <p:cNvPr id="157" name="unknown.png" descr="unknown.png"/>
          <p:cNvPicPr>
            <a:picLocks noChangeAspect="1"/>
          </p:cNvPicPr>
          <p:nvPr/>
        </p:nvPicPr>
        <p:blipFill>
          <a:blip r:embed="rId2"/>
          <a:srcRect l="15555" t="23474"/>
          <a:stretch>
            <a:fillRect/>
          </a:stretch>
        </p:blipFill>
        <p:spPr>
          <a:xfrm>
            <a:off x="14588441" y="4717838"/>
            <a:ext cx="9515515" cy="3628265"/>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Do you check your system"/>
          <p:cNvSpPr txBox="1">
            <a:spLocks noGrp="1"/>
          </p:cNvSpPr>
          <p:nvPr>
            <p:ph type="title"/>
          </p:nvPr>
        </p:nvSpPr>
        <p:spPr>
          <a:prstGeom prst="rect">
            <a:avLst/>
          </a:prstGeom>
        </p:spPr>
        <p:txBody>
          <a:bodyPr/>
          <a:lstStyle>
            <a:lvl1pPr>
              <a:defRPr sz="7600" spc="-200"/>
            </a:lvl1pPr>
          </a:lstStyle>
          <a:p>
            <a:r>
              <a:t>Do you check your system for malware?</a:t>
            </a:r>
          </a:p>
        </p:txBody>
      </p:sp>
      <p:sp>
        <p:nvSpPr>
          <p:cNvPr id="160" name="Slide Subtitle"/>
          <p:cNvSpPr txBox="1">
            <a:spLocks noGrp="1"/>
          </p:cNvSpPr>
          <p:nvPr>
            <p:ph type="body" sz="quarter" idx="1"/>
          </p:nvPr>
        </p:nvSpPr>
        <p:spPr>
          <a:prstGeom prst="rect">
            <a:avLst/>
          </a:prstGeom>
        </p:spPr>
        <p:txBody>
          <a:bodyPr/>
          <a:lstStyle>
            <a:lvl1pPr>
              <a:lnSpc>
                <a:spcPct val="80000"/>
              </a:lnSpc>
              <a:defRPr sz="4200"/>
            </a:lvl1pPr>
          </a:lstStyle>
          <a:p>
            <a:r>
              <a:t>From the survey, we’ve noticed that almost half of the people check their systems for any malwares regularly, while most of the other people does it once in a while which is also a healthy practice. Our aim through this survey is to make the 14.8% of people(who doesn’t check), check for malware and stay protected.</a:t>
            </a:r>
          </a:p>
        </p:txBody>
      </p:sp>
      <p:pic>
        <p:nvPicPr>
          <p:cNvPr id="161" name="unknown.png" descr="unknown.png"/>
          <p:cNvPicPr>
            <a:picLocks noChangeAspect="1"/>
          </p:cNvPicPr>
          <p:nvPr/>
        </p:nvPicPr>
        <p:blipFill>
          <a:blip r:embed="rId2"/>
          <a:srcRect t="21081" r="14488" b="2536"/>
          <a:stretch>
            <a:fillRect/>
          </a:stretch>
        </p:blipFill>
        <p:spPr>
          <a:xfrm>
            <a:off x="12084542" y="4550171"/>
            <a:ext cx="12280718" cy="461567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How do you check if you are affected by malware"/>
          <p:cNvSpPr txBox="1">
            <a:spLocks noGrp="1"/>
          </p:cNvSpPr>
          <p:nvPr>
            <p:ph type="title"/>
          </p:nvPr>
        </p:nvSpPr>
        <p:spPr>
          <a:prstGeom prst="rect">
            <a:avLst/>
          </a:prstGeom>
        </p:spPr>
        <p:txBody>
          <a:bodyPr/>
          <a:lstStyle>
            <a:lvl1pPr>
              <a:defRPr spc="-200"/>
            </a:lvl1pPr>
          </a:lstStyle>
          <a:p>
            <a:r>
              <a:t>How do you check if you are affected by malware </a:t>
            </a:r>
          </a:p>
        </p:txBody>
      </p:sp>
      <p:sp>
        <p:nvSpPr>
          <p:cNvPr id="164" name="Slide Subtitle"/>
          <p:cNvSpPr txBox="1">
            <a:spLocks noGrp="1"/>
          </p:cNvSpPr>
          <p:nvPr>
            <p:ph type="body" sz="quarter" idx="1"/>
          </p:nvPr>
        </p:nvSpPr>
        <p:spPr>
          <a:prstGeom prst="rect">
            <a:avLst/>
          </a:prstGeom>
        </p:spPr>
        <p:txBody>
          <a:bodyPr/>
          <a:lstStyle>
            <a:lvl1pPr>
              <a:lnSpc>
                <a:spcPct val="90000"/>
              </a:lnSpc>
            </a:lvl1pPr>
          </a:lstStyle>
          <a:p>
            <a:r>
              <a:t>According to the survey, most of the people check for malware using a security test. Other than a security test, people are cautioned by the warnings sent by unknown apps.</a:t>
            </a:r>
          </a:p>
        </p:txBody>
      </p:sp>
      <p:pic>
        <p:nvPicPr>
          <p:cNvPr id="165" name="unknown.png" descr="unknown.png"/>
          <p:cNvPicPr>
            <a:picLocks noChangeAspect="1"/>
          </p:cNvPicPr>
          <p:nvPr/>
        </p:nvPicPr>
        <p:blipFill>
          <a:blip r:embed="rId2"/>
          <a:srcRect l="10743" t="25961" r="2177" b="946"/>
          <a:stretch>
            <a:fillRect/>
          </a:stretch>
        </p:blipFill>
        <p:spPr>
          <a:xfrm>
            <a:off x="11888540" y="4171636"/>
            <a:ext cx="12123089" cy="428148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river flowing through a tropical forest" descr="river flowing through a tropical forest"/>
          <p:cNvPicPr>
            <a:picLocks noGrp="1" noChangeAspect="1"/>
          </p:cNvPicPr>
          <p:nvPr>
            <p:ph type="pic" idx="21"/>
          </p:nvPr>
        </p:nvPicPr>
        <p:blipFill>
          <a:blip r:embed="rId2"/>
          <a:srcRect l="7902" r="7901"/>
          <a:stretch>
            <a:fillRect/>
          </a:stretch>
        </p:blipFill>
        <p:spPr>
          <a:xfrm>
            <a:off x="0" y="0"/>
            <a:ext cx="24384001" cy="1371600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itle 1"/>
          <p:cNvSpPr txBox="1">
            <a:spLocks noGrp="1"/>
          </p:cNvSpPr>
          <p:nvPr>
            <p:ph type="title"/>
          </p:nvPr>
        </p:nvSpPr>
        <p:spPr>
          <a:prstGeom prst="rect">
            <a:avLst/>
          </a:prstGeom>
        </p:spPr>
        <p:txBody>
          <a:bodyPr/>
          <a:lstStyle/>
          <a:p>
            <a:pPr defTabSz="437513">
              <a:defRPr sz="3100" spc="-200"/>
            </a:pPr>
            <a:r>
              <a:t> As shown in the above slide, that website is a page which is redirected from another website. The redirected page is of a trading platform which lures people into feeding their details into the tabs and then misusing them.</a:t>
            </a:r>
            <a:br/>
            <a:br/>
            <a:r>
              <a:t>Never ever enter personal details or any credit/ debit card details in such redirected sites as they cannot be trusted. A lot can go wrong when details are given to such sites and before we even realize it, we’ll be doomed. </a:t>
            </a:r>
            <a:br/>
            <a:br/>
            <a:r>
              <a:t>So, we also included to tell people to never trust redirected pages and never enter their personal details as these pages contain malware.</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roup Members"/>
          <p:cNvSpPr txBox="1">
            <a:spLocks noGrp="1"/>
          </p:cNvSpPr>
          <p:nvPr>
            <p:ph type="title"/>
          </p:nvPr>
        </p:nvSpPr>
        <p:spPr>
          <a:prstGeom prst="rect">
            <a:avLst/>
          </a:prstGeom>
        </p:spPr>
        <p:txBody>
          <a:bodyPr/>
          <a:lstStyle>
            <a:lvl1pPr>
              <a:defRPr spc="-300"/>
            </a:lvl1pPr>
          </a:lstStyle>
          <a:p>
            <a:r>
              <a:t>Group Members </a:t>
            </a:r>
          </a:p>
        </p:txBody>
      </p:sp>
      <p:sp>
        <p:nvSpPr>
          <p:cNvPr id="124" name="Slide Subtitle"/>
          <p:cNvSpPr txBox="1">
            <a:spLocks noGrp="1"/>
          </p:cNvSpPr>
          <p:nvPr>
            <p:ph type="body" idx="1"/>
          </p:nvPr>
        </p:nvSpPr>
        <p:spPr>
          <a:prstGeom prst="rect">
            <a:avLst/>
          </a:prstGeom>
        </p:spPr>
        <p:txBody>
          <a:bodyPr/>
          <a:lstStyle/>
          <a:p>
            <a:pPr marL="0" indent="0" defTabSz="487044">
              <a:spcBef>
                <a:spcPts val="3400"/>
              </a:spcBef>
              <a:buSzTx/>
              <a:buNone/>
              <a:defRPr sz="2800"/>
            </a:pPr>
            <a:r>
              <a:t> Members                                                                                              Contribution </a:t>
            </a:r>
          </a:p>
          <a:p>
            <a:pPr marL="0" indent="0" defTabSz="487044">
              <a:spcBef>
                <a:spcPts val="3400"/>
              </a:spcBef>
              <a:buSzTx/>
              <a:buNone/>
              <a:defRPr sz="2800"/>
            </a:pPr>
            <a:r>
              <a:t>  Abhijay    - 20BCY10086                                                                               PPT making ,Content ,circulation</a:t>
            </a:r>
          </a:p>
          <a:p>
            <a:pPr marL="0" indent="0" defTabSz="487044">
              <a:spcBef>
                <a:spcPts val="3400"/>
              </a:spcBef>
              <a:buSzTx/>
              <a:buNone/>
              <a:defRPr sz="2800"/>
            </a:pPr>
            <a:endParaRPr/>
          </a:p>
          <a:p>
            <a:pPr marL="0" indent="0" defTabSz="487044">
              <a:spcBef>
                <a:spcPts val="3400"/>
              </a:spcBef>
              <a:buSzTx/>
              <a:buNone/>
              <a:defRPr sz="2800"/>
            </a:pPr>
            <a:r>
              <a:t>  Addanki Sreekar       - 20BCY10127                                                              PPT making ,Content ,circulation</a:t>
            </a:r>
          </a:p>
          <a:p>
            <a:pPr marL="0" indent="0" defTabSz="487044">
              <a:spcBef>
                <a:spcPts val="3400"/>
              </a:spcBef>
              <a:buSzTx/>
              <a:buNone/>
              <a:defRPr sz="2800"/>
            </a:pPr>
            <a:endParaRPr/>
          </a:p>
          <a:p>
            <a:pPr marL="0" indent="0" defTabSz="487044">
              <a:spcBef>
                <a:spcPts val="3400"/>
              </a:spcBef>
              <a:buSzTx/>
              <a:buNone/>
              <a:defRPr sz="2800"/>
            </a:pPr>
            <a:r>
              <a:t>Bhavisya Vardheni    - 20BCY100026                                                                PPT making ,Content ,circulation</a:t>
            </a:r>
          </a:p>
          <a:p>
            <a:pPr marL="0" indent="0" defTabSz="487044">
              <a:spcBef>
                <a:spcPts val="3400"/>
              </a:spcBef>
              <a:buSzTx/>
              <a:buNone/>
              <a:defRPr sz="2800"/>
            </a:pPr>
            <a:endParaRPr/>
          </a:p>
          <a:p>
            <a:pPr marL="0" indent="0" defTabSz="487044">
              <a:spcBef>
                <a:spcPts val="3400"/>
              </a:spcBef>
              <a:buSzTx/>
              <a:buNone/>
              <a:defRPr sz="2800"/>
            </a:pPr>
            <a:r>
              <a:t>Lokavardan             - 20BCY10085                                                                  PPT making ,Content ,circulation</a:t>
            </a:r>
          </a:p>
          <a:p>
            <a:pPr marL="0" indent="0" defTabSz="487044">
              <a:spcBef>
                <a:spcPts val="3400"/>
              </a:spcBef>
              <a:buSzTx/>
              <a:buNone/>
              <a:defRPr sz="2800"/>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river flowing through a tropical forest" descr="river flowing through a tropical forest"/>
          <p:cNvPicPr>
            <a:picLocks noGrp="1" noChangeAspect="1"/>
          </p:cNvPicPr>
          <p:nvPr>
            <p:ph type="pic" idx="21"/>
          </p:nvPr>
        </p:nvPicPr>
        <p:blipFill>
          <a:blip r:embed="rId2"/>
          <a:srcRect t="8636" b="8636"/>
          <a:stretch>
            <a:fillRect/>
          </a:stretch>
        </p:blipFill>
        <p:spPr>
          <a:xfrm>
            <a:off x="0" y="0"/>
            <a:ext cx="24384000" cy="1371600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itle 1"/>
          <p:cNvSpPr txBox="1">
            <a:spLocks noGrp="1"/>
          </p:cNvSpPr>
          <p:nvPr>
            <p:ph type="title"/>
          </p:nvPr>
        </p:nvSpPr>
        <p:spPr>
          <a:prstGeom prst="rect">
            <a:avLst/>
          </a:prstGeom>
        </p:spPr>
        <p:txBody>
          <a:bodyPr/>
          <a:lstStyle/>
          <a:p>
            <a:pPr defTabSz="627379">
              <a:defRPr sz="3600" spc="-300"/>
            </a:pPr>
            <a:r>
              <a:t>The above picture is another example of websites containing malware. Pop up ads as above are often appeared on the screen. We need to be aware of malware and shouldn’t open them as they’re nothing but fake. </a:t>
            </a:r>
            <a:br/>
            <a:br/>
            <a:r>
              <a:t>They show good money winning/ lending offers to lure people into opening it and registering their details which is a complete fraud. </a:t>
            </a:r>
            <a:br/>
            <a:br/>
            <a:r>
              <a:t>Thus, we should never open such pop up ads to keep ourselves safe from any kind of malware.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Do you have any malware Detection tool"/>
          <p:cNvSpPr txBox="1">
            <a:spLocks noGrp="1"/>
          </p:cNvSpPr>
          <p:nvPr>
            <p:ph type="title"/>
          </p:nvPr>
        </p:nvSpPr>
        <p:spPr>
          <a:prstGeom prst="rect">
            <a:avLst/>
          </a:prstGeom>
        </p:spPr>
        <p:txBody>
          <a:bodyPr/>
          <a:lstStyle>
            <a:lvl1pPr>
              <a:defRPr spc="-200"/>
            </a:lvl1pPr>
          </a:lstStyle>
          <a:p>
            <a:r>
              <a:t>Do you have any malware Detection tool </a:t>
            </a:r>
          </a:p>
        </p:txBody>
      </p:sp>
      <p:sp>
        <p:nvSpPr>
          <p:cNvPr id="176" name="Slide Subtitle"/>
          <p:cNvSpPr txBox="1">
            <a:spLocks noGrp="1"/>
          </p:cNvSpPr>
          <p:nvPr>
            <p:ph type="body" sz="quarter" idx="1"/>
          </p:nvPr>
        </p:nvSpPr>
        <p:spPr>
          <a:prstGeom prst="rect">
            <a:avLst/>
          </a:prstGeom>
        </p:spPr>
        <p:txBody>
          <a:bodyPr/>
          <a:lstStyle>
            <a:lvl1pPr>
              <a:lnSpc>
                <a:spcPct val="90000"/>
              </a:lnSpc>
              <a:defRPr sz="5000"/>
            </a:lvl1pPr>
          </a:lstStyle>
          <a:p>
            <a:r>
              <a:t>From the above question, people who do a security test, must have any tools installed for performing it. So has come to our knowledge that McAfee Enterprise Security Manager is the most widely used tool. </a:t>
            </a:r>
          </a:p>
        </p:txBody>
      </p:sp>
      <p:pic>
        <p:nvPicPr>
          <p:cNvPr id="177" name="unknown.png" descr="unknown.png"/>
          <p:cNvPicPr>
            <a:picLocks noChangeAspect="1"/>
          </p:cNvPicPr>
          <p:nvPr/>
        </p:nvPicPr>
        <p:blipFill>
          <a:blip r:embed="rId2"/>
          <a:srcRect l="12370" t="21992"/>
          <a:stretch>
            <a:fillRect/>
          </a:stretch>
        </p:blipFill>
        <p:spPr>
          <a:xfrm>
            <a:off x="11903865" y="4503899"/>
            <a:ext cx="11465533" cy="4294538"/>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 Placeholder 1"/>
          <p:cNvSpPr txBox="1">
            <a:spLocks noGrp="1"/>
          </p:cNvSpPr>
          <p:nvPr>
            <p:ph type="body" idx="1"/>
          </p:nvPr>
        </p:nvSpPr>
        <p:spPr>
          <a:prstGeom prst="rect">
            <a:avLst/>
          </a:prstGeom>
        </p:spPr>
        <p:txBody>
          <a:bodyPr/>
          <a:lstStyle/>
          <a:p>
            <a:pPr marL="0" indent="0" defTabSz="287274">
              <a:spcBef>
                <a:spcPts val="2000"/>
              </a:spcBef>
              <a:buSzTx/>
              <a:buNone/>
              <a:defRPr sz="1827" spc="-174"/>
            </a:pPr>
            <a:r>
              <a:t>WHAT IS McAFEE ENTERPRISE SECURITY MANAGER</a:t>
            </a: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174"/>
            </a:pPr>
            <a:r>
              <a:t>It is a solution to identify, investigate and resolve threats deployable in cloud or on- premise.</a:t>
            </a:r>
            <a:endParaRPr spc="-104"/>
          </a:p>
          <a:p>
            <a:pPr marL="0" indent="0" defTabSz="287274">
              <a:spcBef>
                <a:spcPts val="2000"/>
              </a:spcBef>
              <a:buSzTx/>
              <a:buNone/>
              <a:defRPr sz="1827" spc="-80"/>
            </a:pPr>
            <a:endParaRPr spc="-104"/>
          </a:p>
          <a:p>
            <a:pPr marL="0" indent="0" defTabSz="287274">
              <a:spcBef>
                <a:spcPts val="2000"/>
              </a:spcBef>
              <a:buSzTx/>
              <a:buNone/>
              <a:defRPr sz="1827" spc="-174"/>
            </a:pPr>
            <a:r>
              <a:t>It analyses data for patterns that may indicate a larger threat. </a:t>
            </a:r>
            <a:endParaRPr spc="-104"/>
          </a:p>
          <a:p>
            <a:pPr marL="0" indent="0" defTabSz="287274">
              <a:spcBef>
                <a:spcPts val="2000"/>
              </a:spcBef>
              <a:buSzTx/>
              <a:buNone/>
              <a:defRPr sz="1827" spc="-80"/>
            </a:pPr>
            <a:endParaRPr spc="-104"/>
          </a:p>
          <a:p>
            <a:pPr marL="0" indent="0" defTabSz="287274">
              <a:spcBef>
                <a:spcPts val="2000"/>
              </a:spcBef>
              <a:buSzTx/>
              <a:buNone/>
              <a:defRPr sz="1827" spc="-174"/>
            </a:pPr>
            <a:r>
              <a:t>It also gives prioritized alerts that surface potential threats before they impact us.</a:t>
            </a:r>
            <a:endParaRPr spc="-104"/>
          </a:p>
          <a:p>
            <a:pPr marL="0" indent="0" defTabSz="287274">
              <a:spcBef>
                <a:spcPts val="2000"/>
              </a:spcBef>
              <a:buSzTx/>
              <a:buNone/>
              <a:defRPr sz="1827" spc="-80"/>
            </a:pPr>
            <a:endParaRPr spc="-104"/>
          </a:p>
          <a:p>
            <a:pPr marL="0" indent="0" defTabSz="287274">
              <a:spcBef>
                <a:spcPts val="2000"/>
              </a:spcBef>
              <a:buSzTx/>
              <a:buNone/>
              <a:defRPr sz="1827" spc="-174"/>
            </a:pPr>
            <a:r>
              <a:t>Actionable guides speeds investigation and threat remediation,</a:t>
            </a: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a:p>
            <a:pPr marL="0" indent="0" defTabSz="287274">
              <a:spcBef>
                <a:spcPts val="2000"/>
              </a:spcBef>
              <a:buSzTx/>
              <a:buNone/>
              <a:defRPr sz="1827" spc="-80"/>
            </a:pPr>
            <a:endParaRPr spc="-104"/>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Do you upgrade your antivirus Regularly"/>
          <p:cNvSpPr txBox="1">
            <a:spLocks noGrp="1"/>
          </p:cNvSpPr>
          <p:nvPr>
            <p:ph type="title"/>
          </p:nvPr>
        </p:nvSpPr>
        <p:spPr>
          <a:prstGeom prst="rect">
            <a:avLst/>
          </a:prstGeom>
        </p:spPr>
        <p:txBody>
          <a:bodyPr/>
          <a:lstStyle>
            <a:lvl1pPr>
              <a:defRPr spc="-200"/>
            </a:lvl1pPr>
          </a:lstStyle>
          <a:p>
            <a:r>
              <a:t>Do you upgrade your antivirus Regularly </a:t>
            </a:r>
          </a:p>
        </p:txBody>
      </p:sp>
      <p:sp>
        <p:nvSpPr>
          <p:cNvPr id="182" name="Slide Subtitle"/>
          <p:cNvSpPr txBox="1">
            <a:spLocks noGrp="1"/>
          </p:cNvSpPr>
          <p:nvPr>
            <p:ph type="body" sz="quarter" idx="1"/>
          </p:nvPr>
        </p:nvSpPr>
        <p:spPr>
          <a:prstGeom prst="rect">
            <a:avLst/>
          </a:prstGeom>
        </p:spPr>
        <p:txBody>
          <a:bodyPr/>
          <a:lstStyle/>
          <a:p>
            <a:r>
              <a:t>Most of the people keep updating their antivirus regularly which is a very good practice.</a:t>
            </a:r>
          </a:p>
        </p:txBody>
      </p:sp>
      <p:pic>
        <p:nvPicPr>
          <p:cNvPr id="183" name="unknown.png" descr="unknown.png"/>
          <p:cNvPicPr>
            <a:picLocks noChangeAspect="1"/>
          </p:cNvPicPr>
          <p:nvPr/>
        </p:nvPicPr>
        <p:blipFill>
          <a:blip r:embed="rId2"/>
          <a:srcRect l="17389" t="19888" r="17387" b="3042"/>
          <a:stretch>
            <a:fillRect/>
          </a:stretch>
        </p:blipFill>
        <p:spPr>
          <a:xfrm>
            <a:off x="13718286" y="5159135"/>
            <a:ext cx="7739904" cy="4348023"/>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ccording to you what is the basic step one needs to take to keep their systems away from malware"/>
          <p:cNvSpPr txBox="1">
            <a:spLocks noGrp="1"/>
          </p:cNvSpPr>
          <p:nvPr>
            <p:ph type="title"/>
          </p:nvPr>
        </p:nvSpPr>
        <p:spPr>
          <a:prstGeom prst="rect">
            <a:avLst/>
          </a:prstGeom>
        </p:spPr>
        <p:txBody>
          <a:bodyPr/>
          <a:lstStyle>
            <a:lvl1pPr defTabSz="2170121">
              <a:defRPr sz="6700" spc="-200"/>
            </a:lvl1pPr>
          </a:lstStyle>
          <a:p>
            <a:r>
              <a:t>According to you what is the basic step one needs to take to keep their systems away from malware?</a:t>
            </a:r>
          </a:p>
        </p:txBody>
      </p:sp>
      <p:sp>
        <p:nvSpPr>
          <p:cNvPr id="186" name="Slide Subtitle"/>
          <p:cNvSpPr txBox="1">
            <a:spLocks noGrp="1"/>
          </p:cNvSpPr>
          <p:nvPr>
            <p:ph type="body" sz="quarter" idx="1"/>
          </p:nvPr>
        </p:nvSpPr>
        <p:spPr>
          <a:prstGeom prst="rect">
            <a:avLst/>
          </a:prstGeom>
        </p:spPr>
        <p:txBody>
          <a:bodyPr/>
          <a:lstStyle/>
          <a:p>
            <a:r>
              <a:t>The attached are few answers we got from our survey- takers. These will be quite useful for teaching people how to stay safe from malware in simple steps.</a:t>
            </a:r>
          </a:p>
        </p:txBody>
      </p:sp>
      <p:pic>
        <p:nvPicPr>
          <p:cNvPr id="187" name="Screenshot 2021-12-26 at 6.43.14 PM.png" descr="Screenshot 2021-12-26 at 6.43.14 PM.png"/>
          <p:cNvPicPr>
            <a:picLocks noChangeAspect="1"/>
          </p:cNvPicPr>
          <p:nvPr/>
        </p:nvPicPr>
        <p:blipFill>
          <a:blip r:embed="rId2"/>
          <a:stretch>
            <a:fillRect/>
          </a:stretch>
        </p:blipFill>
        <p:spPr>
          <a:xfrm>
            <a:off x="11183972" y="3390484"/>
            <a:ext cx="12905515" cy="6452759"/>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Screenshot 2021-12-26 at 6.49.54 PM.png" descr="Screenshot 2021-12-26 at 6.49.54 PM.png"/>
          <p:cNvPicPr>
            <a:picLocks noChangeAspect="1"/>
          </p:cNvPicPr>
          <p:nvPr/>
        </p:nvPicPr>
        <p:blipFill>
          <a:blip r:embed="rId2"/>
          <a:stretch>
            <a:fillRect/>
          </a:stretch>
        </p:blipFill>
        <p:spPr>
          <a:xfrm>
            <a:off x="604857" y="3152936"/>
            <a:ext cx="14093179" cy="7456607"/>
          </a:xfrm>
          <a:prstGeom prst="rect">
            <a:avLst/>
          </a:prstGeom>
          <a:ln w="12700">
            <a:miter lim="400000"/>
          </a:ln>
        </p:spPr>
      </p:pic>
      <p:pic>
        <p:nvPicPr>
          <p:cNvPr id="190" name="Screenshot 2021-12-26 at 6.50.23 PM.png" descr="Screenshot 2021-12-26 at 6.50.23 PM.png"/>
          <p:cNvPicPr>
            <a:picLocks noChangeAspect="1"/>
          </p:cNvPicPr>
          <p:nvPr/>
        </p:nvPicPr>
        <p:blipFill>
          <a:blip r:embed="rId3"/>
          <a:stretch>
            <a:fillRect/>
          </a:stretch>
        </p:blipFill>
        <p:spPr>
          <a:xfrm>
            <a:off x="14703879" y="895814"/>
            <a:ext cx="9537188" cy="5228072"/>
          </a:xfrm>
          <a:prstGeom prst="rect">
            <a:avLst/>
          </a:prstGeom>
          <a:ln w="12700">
            <a:miter lim="400000"/>
          </a:ln>
        </p:spPr>
      </p:pic>
      <p:pic>
        <p:nvPicPr>
          <p:cNvPr id="191" name="Screenshot 2021-12-26 at 6.50.44 PM.png" descr="Screenshot 2021-12-26 at 6.50.44 PM.png"/>
          <p:cNvPicPr>
            <a:picLocks noChangeAspect="1"/>
          </p:cNvPicPr>
          <p:nvPr/>
        </p:nvPicPr>
        <p:blipFill>
          <a:blip r:embed="rId4"/>
          <a:stretch>
            <a:fillRect/>
          </a:stretch>
        </p:blipFill>
        <p:spPr>
          <a:xfrm>
            <a:off x="14674163" y="6530698"/>
            <a:ext cx="9563101" cy="5219704"/>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What did we learn in this project"/>
          <p:cNvSpPr txBox="1">
            <a:spLocks noGrp="1"/>
          </p:cNvSpPr>
          <p:nvPr>
            <p:ph type="title"/>
          </p:nvPr>
        </p:nvSpPr>
        <p:spPr>
          <a:prstGeom prst="rect">
            <a:avLst/>
          </a:prstGeom>
        </p:spPr>
        <p:txBody>
          <a:bodyPr/>
          <a:lstStyle>
            <a:lvl1pPr>
              <a:defRPr spc="-300"/>
            </a:lvl1pPr>
          </a:lstStyle>
          <a:p>
            <a:r>
              <a:t>Conclusion </a:t>
            </a:r>
          </a:p>
        </p:txBody>
      </p:sp>
      <p:sp>
        <p:nvSpPr>
          <p:cNvPr id="194" name="Slide Subtitle"/>
          <p:cNvSpPr txBox="1">
            <a:spLocks noGrp="1"/>
          </p:cNvSpPr>
          <p:nvPr>
            <p:ph type="body" idx="1"/>
          </p:nvPr>
        </p:nvSpPr>
        <p:spPr>
          <a:prstGeom prst="rect">
            <a:avLst/>
          </a:prstGeom>
        </p:spPr>
        <p:txBody>
          <a:bodyPr/>
          <a:lstStyle/>
          <a:p>
            <a:pPr marL="0" indent="0">
              <a:buSzTx/>
              <a:buNone/>
            </a:pPr>
            <a:r>
              <a:t>In this project we learned history of malware </a:t>
            </a:r>
          </a:p>
          <a:p>
            <a:pPr marL="0" indent="0">
              <a:buSzTx/>
              <a:buNone/>
            </a:pPr>
            <a:r>
              <a:t>In this Project we learned Does common man knows about malware</a:t>
            </a:r>
          </a:p>
          <a:p>
            <a:pPr marL="0" indent="0">
              <a:buSzTx/>
              <a:buNone/>
            </a:pPr>
            <a:r>
              <a:t>In this Project we discovered new types of malware that are found </a:t>
            </a:r>
          </a:p>
          <a:p>
            <a:pPr marL="0" indent="0">
              <a:buSzTx/>
              <a:buNone/>
            </a:pPr>
            <a:r>
              <a:t>In this Project we learned the public option about malware </a:t>
            </a:r>
          </a:p>
          <a:p>
            <a:pPr marL="0" indent="0">
              <a:buSzTx/>
              <a:buNone/>
            </a:pPr>
            <a:r>
              <a:t>For doing this project we even downloaded different types of malware to test what it does in virtual Box Windows 10 . While doing this project we got know how dangerous malware can be and also we knew the fear of one losing his data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ferences"/>
          <p:cNvSpPr txBox="1">
            <a:spLocks noGrp="1"/>
          </p:cNvSpPr>
          <p:nvPr>
            <p:ph type="title"/>
          </p:nvPr>
        </p:nvSpPr>
        <p:spPr>
          <a:prstGeom prst="rect">
            <a:avLst/>
          </a:prstGeom>
        </p:spPr>
        <p:txBody>
          <a:bodyPr/>
          <a:lstStyle>
            <a:lvl1pPr>
              <a:defRPr spc="-300"/>
            </a:lvl1pPr>
          </a:lstStyle>
          <a:p>
            <a:r>
              <a:t>References </a:t>
            </a:r>
          </a:p>
        </p:txBody>
      </p:sp>
      <p:sp>
        <p:nvSpPr>
          <p:cNvPr id="197" name="Slide Subtitle"/>
          <p:cNvSpPr txBox="1">
            <a:spLocks noGrp="1"/>
          </p:cNvSpPr>
          <p:nvPr>
            <p:ph type="body" idx="1"/>
          </p:nvPr>
        </p:nvSpPr>
        <p:spPr>
          <a:prstGeom prst="rect">
            <a:avLst/>
          </a:prstGeom>
        </p:spPr>
        <p:txBody>
          <a:bodyPr/>
          <a:lstStyle/>
          <a:p>
            <a:pPr marL="0" indent="0">
              <a:buSzTx/>
              <a:buNone/>
            </a:pPr>
            <a:r>
              <a:t>Google form </a:t>
            </a:r>
          </a:p>
          <a:p>
            <a:pPr marL="0" indent="0">
              <a:buSzTx/>
              <a:buNone/>
            </a:pPr>
            <a:r>
              <a:t>Youtube </a:t>
            </a:r>
          </a:p>
          <a:p>
            <a:pPr marL="0" indent="0">
              <a:buSzTx/>
              <a:buNone/>
            </a:pPr>
            <a:r>
              <a:t>Wikipedia </a:t>
            </a:r>
          </a:p>
          <a:p>
            <a:pPr marL="0" indent="0">
              <a:buSzTx/>
              <a:buNone/>
            </a:pPr>
            <a:r>
              <a:t>  </a:t>
            </a:r>
            <a:r>
              <a:rPr u="sng">
                <a:solidFill>
                  <a:srgbClr val="0000FF"/>
                </a:solidFill>
                <a:uFill>
                  <a:solidFill>
                    <a:srgbClr val="0000FF"/>
                  </a:solidFill>
                </a:uFill>
                <a:hlinkClick r:id="rId2"/>
              </a:rPr>
              <a:t>https://www.av-comparatives.org/tests/malware-protection-test-march-2021/</a:t>
            </a:r>
          </a:p>
          <a:p>
            <a:pPr marL="0" indent="0">
              <a:buSzTx/>
              <a:buNone/>
            </a:pPr>
            <a:r>
              <a:t> </a:t>
            </a:r>
            <a:r>
              <a:rPr u="sng">
                <a:solidFill>
                  <a:srgbClr val="0000FF"/>
                </a:solidFill>
                <a:uFill>
                  <a:solidFill>
                    <a:srgbClr val="0000FF"/>
                  </a:solidFill>
                </a:uFill>
                <a:hlinkClick r:id="rId2"/>
              </a:rPr>
              <a:t>https://www3.watchserieshd.ru/home</a:t>
            </a:r>
            <a:r>
              <a:t> ( for depicting types of malware(pop ups and redirection of page))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Acknowledgement"/>
          <p:cNvSpPr txBox="1">
            <a:spLocks noGrp="1"/>
          </p:cNvSpPr>
          <p:nvPr>
            <p:ph type="title"/>
          </p:nvPr>
        </p:nvSpPr>
        <p:spPr>
          <a:prstGeom prst="rect">
            <a:avLst/>
          </a:prstGeom>
        </p:spPr>
        <p:txBody>
          <a:bodyPr/>
          <a:lstStyle>
            <a:lvl1pPr>
              <a:defRPr spc="-300"/>
            </a:lvl1pPr>
          </a:lstStyle>
          <a:p>
            <a:r>
              <a:t>Acknowledgement </a:t>
            </a:r>
          </a:p>
        </p:txBody>
      </p:sp>
      <p:sp>
        <p:nvSpPr>
          <p:cNvPr id="200" name="Slide Subtitle"/>
          <p:cNvSpPr txBox="1">
            <a:spLocks noGrp="1"/>
          </p:cNvSpPr>
          <p:nvPr>
            <p:ph type="body" idx="1"/>
          </p:nvPr>
        </p:nvSpPr>
        <p:spPr>
          <a:prstGeom prst="rect">
            <a:avLst/>
          </a:prstGeom>
        </p:spPr>
        <p:txBody>
          <a:bodyPr/>
          <a:lstStyle>
            <a:lvl1pPr marL="0" indent="0">
              <a:buSzTx/>
              <a:buNone/>
            </a:lvl1pPr>
          </a:lstStyle>
          <a:p>
            <a:r>
              <a:t>We would like to thank our mentor Dr.Praveen Lalwani Sir for being with us in this amazing journey regarding malware . We would also like to thank our Program Chair Dr Rakash sir for providing us to learn from this oppurtinity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Introduction"/>
          <p:cNvSpPr txBox="1">
            <a:spLocks noGrp="1"/>
          </p:cNvSpPr>
          <p:nvPr>
            <p:ph type="title"/>
          </p:nvPr>
        </p:nvSpPr>
        <p:spPr>
          <a:prstGeom prst="rect">
            <a:avLst/>
          </a:prstGeom>
        </p:spPr>
        <p:txBody>
          <a:bodyPr/>
          <a:lstStyle/>
          <a:p>
            <a:r>
              <a:t>Introduction </a:t>
            </a:r>
          </a:p>
        </p:txBody>
      </p:sp>
      <p:sp>
        <p:nvSpPr>
          <p:cNvPr id="127" name="We have circulated our google form in different groups and collected their review regarding our survey . We tried to circulate  the survey among the groups and people who  do not have much knowledge regarding cyber security field"/>
          <p:cNvSpPr txBox="1">
            <a:spLocks noGrp="1"/>
          </p:cNvSpPr>
          <p:nvPr>
            <p:ph type="body" idx="1"/>
          </p:nvPr>
        </p:nvSpPr>
        <p:spPr>
          <a:prstGeom prst="rect">
            <a:avLst/>
          </a:prstGeom>
        </p:spPr>
        <p:txBody>
          <a:bodyPr/>
          <a:lstStyle/>
          <a:p>
            <a:r>
              <a:t>We have circulated our google form in different groups and collected their review regarding our survey . We tried to circulate  the survey among the groups and people who  do not have much knowledge regarding cyber security field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hank you"/>
          <p:cNvSpPr txBox="1">
            <a:spLocks noGrp="1"/>
          </p:cNvSpPr>
          <p:nvPr>
            <p:ph type="body" idx="1"/>
          </p:nvPr>
        </p:nvSpPr>
        <p:spPr>
          <a:prstGeom prst="rect">
            <a:avLst/>
          </a:prstGeom>
        </p:spPr>
        <p:txBody>
          <a:bodyPr/>
          <a:lstStyle>
            <a:lvl1pPr marL="0" indent="0">
              <a:buSzTx/>
              <a:buNone/>
              <a:defRPr spc="-200"/>
            </a:lvl1pPr>
          </a:lstStyle>
          <a:p>
            <a:r>
              <a:t>                                                       Thank you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Novelty of our project"/>
          <p:cNvSpPr txBox="1">
            <a:spLocks noGrp="1"/>
          </p:cNvSpPr>
          <p:nvPr>
            <p:ph type="title"/>
          </p:nvPr>
        </p:nvSpPr>
        <p:spPr>
          <a:prstGeom prst="rect">
            <a:avLst/>
          </a:prstGeom>
        </p:spPr>
        <p:txBody>
          <a:bodyPr/>
          <a:lstStyle>
            <a:lvl1pPr>
              <a:defRPr sz="8500" b="1" spc="-200">
                <a:latin typeface="+mn-lt"/>
                <a:ea typeface="+mn-ea"/>
                <a:cs typeface="+mn-cs"/>
                <a:sym typeface="Helvetica Neue"/>
              </a:defRPr>
            </a:lvl1pPr>
          </a:lstStyle>
          <a:p>
            <a:r>
              <a:t>    Novelty of our project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C6B6-07EC-9BE6-0B69-96FFA0F37328}"/>
              </a:ext>
            </a:extLst>
          </p:cNvPr>
          <p:cNvSpPr>
            <a:spLocks noGrp="1"/>
          </p:cNvSpPr>
          <p:nvPr>
            <p:ph type="title"/>
          </p:nvPr>
        </p:nvSpPr>
        <p:spPr/>
        <p:txBody>
          <a:bodyPr/>
          <a:lstStyle/>
          <a:p>
            <a:r>
              <a:rPr lang="en-IN" dirty="0"/>
              <a:t>Coding</a:t>
            </a:r>
          </a:p>
        </p:txBody>
      </p:sp>
    </p:spTree>
    <p:extLst>
      <p:ext uri="{BB962C8B-B14F-4D97-AF65-F5344CB8AC3E}">
        <p14:creationId xmlns:p14="http://schemas.microsoft.com/office/powerpoint/2010/main" val="40980222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6849-D6CF-2E19-70F7-857DAA134118}"/>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08E5DAA-02C2-433A-7E59-408FCD056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849878" cy="13561588"/>
          </a:xfrm>
          <a:prstGeom prst="rect">
            <a:avLst/>
          </a:prstGeom>
        </p:spPr>
      </p:pic>
      <p:pic>
        <p:nvPicPr>
          <p:cNvPr id="8" name="Picture 7">
            <a:extLst>
              <a:ext uri="{FF2B5EF4-FFF2-40B4-BE49-F238E27FC236}">
                <a16:creationId xmlns:a16="http://schemas.microsoft.com/office/drawing/2014/main" id="{28455D60-1606-0FF8-DFDB-7CF73D2A4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9878" y="1"/>
            <a:ext cx="12534122" cy="13561588"/>
          </a:xfrm>
          <a:prstGeom prst="rect">
            <a:avLst/>
          </a:prstGeom>
        </p:spPr>
      </p:pic>
    </p:spTree>
    <p:extLst>
      <p:ext uri="{BB962C8B-B14F-4D97-AF65-F5344CB8AC3E}">
        <p14:creationId xmlns:p14="http://schemas.microsoft.com/office/powerpoint/2010/main" val="422531486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7F32-9289-4E38-3C16-C5F824AC593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8CDD58B-81B3-29F6-2312-7923CF368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25" y="716360"/>
            <a:ext cx="14750737" cy="11993591"/>
          </a:xfrm>
          <a:prstGeom prst="rect">
            <a:avLst/>
          </a:prstGeom>
        </p:spPr>
      </p:pic>
    </p:spTree>
    <p:extLst>
      <p:ext uri="{BB962C8B-B14F-4D97-AF65-F5344CB8AC3E}">
        <p14:creationId xmlns:p14="http://schemas.microsoft.com/office/powerpoint/2010/main" val="22339104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868F-C995-28FD-2494-6636FA1C2B3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45463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Title"/>
          <p:cNvSpPr txBox="1">
            <a:spLocks noGrp="1"/>
          </p:cNvSpPr>
          <p:nvPr>
            <p:ph type="title"/>
          </p:nvPr>
        </p:nvSpPr>
        <p:spPr>
          <a:prstGeom prst="rect">
            <a:avLst/>
          </a:prstGeom>
        </p:spPr>
        <p:txBody>
          <a:bodyPr/>
          <a:lstStyle/>
          <a:p>
            <a:endParaRPr/>
          </a:p>
        </p:txBody>
      </p:sp>
      <p:sp>
        <p:nvSpPr>
          <p:cNvPr id="132" name="Slide Subtitle"/>
          <p:cNvSpPr txBox="1">
            <a:spLocks noGrp="1"/>
          </p:cNvSpPr>
          <p:nvPr>
            <p:ph type="body" idx="1"/>
          </p:nvPr>
        </p:nvSpPr>
        <p:spPr>
          <a:prstGeom prst="rect">
            <a:avLst/>
          </a:prstGeom>
        </p:spPr>
        <p:txBody>
          <a:bodyPr/>
          <a:lstStyle/>
          <a:p>
            <a:pPr marL="0" indent="0">
              <a:buSzTx/>
              <a:buNone/>
            </a:pPr>
            <a:r>
              <a:t>There are no codes in our project </a:t>
            </a:r>
          </a:p>
          <a:p>
            <a:pPr marL="0" indent="0">
              <a:buSzTx/>
              <a:buNone/>
            </a:pPr>
            <a:r>
              <a:t>We have tried to  survey people of age group 25-40 years than our cyber security students.</a:t>
            </a:r>
          </a:p>
          <a:p>
            <a:pPr marL="0" indent="0">
              <a:buSzTx/>
              <a:buNone/>
            </a:pPr>
            <a:r>
              <a:t>It is theoretical survey which includes people’s knowledge and also other malware facts.</a:t>
            </a:r>
          </a:p>
          <a:p>
            <a:pPr marL="0" indent="0">
              <a:buSzTx/>
              <a:buNone/>
            </a:pPr>
            <a:r>
              <a:t>It shows basic steps to stay away from malware which can be understood even by a person who doesn’t have any idea about malware.</a:t>
            </a: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000000"/>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A7A7A7"/>
      </a:dk2>
      <a:lt2>
        <a:srgbClr val="535353"/>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a:ea typeface="Helvetica"/>
        <a:cs typeface="Helvetica"/>
      </a:majorFont>
      <a:minorFont>
        <a:latin typeface="Helvetica Neue"/>
        <a:ea typeface="Helvetica Neue"/>
        <a:cs typeface="Helvetica Neue"/>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Custom</PresentationFormat>
  <Paragraphs>72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Helvetica Neue</vt:lpstr>
      <vt:lpstr>Helvetica Neue Light</vt:lpstr>
      <vt:lpstr>Helvetica Neue Medium</vt:lpstr>
      <vt:lpstr>Black</vt:lpstr>
      <vt:lpstr>Survey on Malware </vt:lpstr>
      <vt:lpstr>Group Members </vt:lpstr>
      <vt:lpstr>Introduction </vt:lpstr>
      <vt:lpstr>    Novelty of our project </vt:lpstr>
      <vt:lpstr>Coding</vt:lpstr>
      <vt:lpstr>PowerPoint Presentation</vt:lpstr>
      <vt:lpstr>PowerPoint Presentation</vt:lpstr>
      <vt:lpstr>PowerPoint Presentation</vt:lpstr>
      <vt:lpstr>PowerPoint Presentation</vt:lpstr>
      <vt:lpstr>Flowchart of our entire Project </vt:lpstr>
      <vt:lpstr>PowerPoint Presentation</vt:lpstr>
      <vt:lpstr>Overall System architecture diagram </vt:lpstr>
      <vt:lpstr>PowerPoint Presentation</vt:lpstr>
      <vt:lpstr>Result </vt:lpstr>
      <vt:lpstr>Have you Heard the term Malware ?</vt:lpstr>
      <vt:lpstr>Do you check your system for malware?</vt:lpstr>
      <vt:lpstr>How do you check if you are affected by malware </vt:lpstr>
      <vt:lpstr>PowerPoint Presentation</vt:lpstr>
      <vt:lpstr> As shown in the above slide, that website is a page which is redirected from another website. The redirected page is of a trading platform which lures people into feeding their details into the tabs and then misusing them.  Never ever enter personal details or any credit/ debit card details in such redirected sites as they cannot be trusted. A lot can go wrong when details are given to such sites and before we even realize it, we’ll be doomed.   So, we also included to tell people to never trust redirected pages and never enter their personal details as these pages contain malware. </vt:lpstr>
      <vt:lpstr>PowerPoint Presentation</vt:lpstr>
      <vt:lpstr>The above picture is another example of websites containing malware. Pop up ads as above are often appeared on the screen. We need to be aware of malware and shouldn’t open them as they’re nothing but fake.   They show good money winning/ lending offers to lure people into opening it and registering their details which is a complete fraud.   Thus, we should never open such pop up ads to keep ourselves safe from any kind of malware. </vt:lpstr>
      <vt:lpstr>Do you have any malware Detection tool </vt:lpstr>
      <vt:lpstr>PowerPoint Presentation</vt:lpstr>
      <vt:lpstr>Do you upgrade your antivirus Regularly </vt:lpstr>
      <vt:lpstr>According to you what is the basic step one needs to take to keep their systems away from malware?</vt:lpstr>
      <vt:lpstr>PowerPoint Presentation</vt:lpstr>
      <vt:lpstr>Conclusion </vt:lpstr>
      <vt:lpstr>References </vt:lpstr>
      <vt:lpstr>Acknowledgement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on Malware </dc:title>
  <cp:lastModifiedBy>SREEKAR ADDANKI</cp:lastModifiedBy>
  <cp:revision>1</cp:revision>
  <dcterms:modified xsi:type="dcterms:W3CDTF">2023-02-25T09:25:40Z</dcterms:modified>
</cp:coreProperties>
</file>