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06CAFA-0F23-4F72-9800-0290D03A0737}">
  <a:tblStyle styleId="{9106CAFA-0F23-4F72-9800-0290D03A07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1"/>
    <p:restoredTop sz="94644"/>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287418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5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936048d9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936048d9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44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936048d9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936048d9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27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936048d9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936048d9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596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936048d9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936048d9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18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936048d9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936048d9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9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936048d9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936048d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972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936048d9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936048d9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36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7459d7ec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7459d7ec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326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7459d7ecb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7459d7ec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89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7459d7ecb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7459d7ec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800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7459d7ecb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7459d7ec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61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7459d7ecb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7459d7ec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204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7459d7ecb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7459d7ec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5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7459d7ecb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7459d7ec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83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7459d7ecb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7459d7ec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27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ML on Walmart Sales</a:t>
            </a:r>
            <a:endParaRPr/>
          </a:p>
          <a:p>
            <a:pPr marL="0" lvl="0" indent="0" algn="ctr" rtl="0">
              <a:lnSpc>
                <a:spcPct val="115000"/>
              </a:lnSpc>
              <a:spcBef>
                <a:spcPts val="0"/>
              </a:spcBef>
              <a:spcAft>
                <a:spcPts val="0"/>
              </a:spcAft>
              <a:buNone/>
            </a:pPr>
            <a:r>
              <a:rPr lang="en" sz="2000" b="0">
                <a:solidFill>
                  <a:srgbClr val="000000"/>
                </a:solidFill>
                <a:latin typeface="Arial"/>
                <a:ea typeface="Arial"/>
                <a:cs typeface="Arial"/>
                <a:sym typeface="Arial"/>
              </a:rPr>
              <a:t>Case study to help identify the Walmart Team in forecasting the sales for their product categories </a:t>
            </a:r>
            <a:endParaRPr/>
          </a:p>
        </p:txBody>
      </p:sp>
      <p:sp>
        <p:nvSpPr>
          <p:cNvPr id="67" name="Google Shape;67;p13"/>
          <p:cNvSpPr txBox="1">
            <a:spLocks noGrp="1"/>
          </p:cNvSpPr>
          <p:nvPr>
            <p:ph type="subTitle" idx="1"/>
          </p:nvPr>
        </p:nvSpPr>
        <p:spPr>
          <a:xfrm>
            <a:off x="2137225" y="2850066"/>
            <a:ext cx="4870500" cy="19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t>Team_6</a:t>
            </a:r>
            <a:endParaRPr u="sng"/>
          </a:p>
          <a:p>
            <a:pPr marL="0" lvl="0" indent="0" algn="ctr" rtl="0">
              <a:spcBef>
                <a:spcPts val="0"/>
              </a:spcBef>
              <a:spcAft>
                <a:spcPts val="0"/>
              </a:spcAft>
              <a:buNone/>
            </a:pPr>
            <a:r>
              <a:rPr lang="en"/>
              <a:t>Abhilash</a:t>
            </a:r>
            <a:endParaRPr/>
          </a:p>
          <a:p>
            <a:pPr marL="0" lvl="0" indent="0" algn="ctr" rtl="0">
              <a:spcBef>
                <a:spcPts val="0"/>
              </a:spcBef>
              <a:spcAft>
                <a:spcPts val="0"/>
              </a:spcAft>
              <a:buNone/>
            </a:pPr>
            <a:r>
              <a:rPr lang="en"/>
              <a:t>Aditya</a:t>
            </a:r>
            <a:endParaRPr/>
          </a:p>
          <a:p>
            <a:pPr marL="0" lvl="0" indent="0" algn="ctr" rtl="0">
              <a:spcBef>
                <a:spcPts val="0"/>
              </a:spcBef>
              <a:spcAft>
                <a:spcPts val="0"/>
              </a:spcAft>
              <a:buNone/>
            </a:pPr>
            <a:r>
              <a:rPr lang="en"/>
              <a:t>Sai Ramya</a:t>
            </a:r>
            <a:endParaRPr/>
          </a:p>
          <a:p>
            <a:pPr marL="0" lvl="0" indent="0" algn="ctr" rtl="0">
              <a:spcBef>
                <a:spcPts val="0"/>
              </a:spcBef>
              <a:spcAft>
                <a:spcPts val="0"/>
              </a:spcAft>
              <a:buNone/>
            </a:pPr>
            <a:r>
              <a:rPr lang="en"/>
              <a:t>Sreekar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Merged</a:t>
            </a:r>
            <a:endParaRPr/>
          </a:p>
          <a:p>
            <a:pPr marL="0" lvl="0" indent="0" algn="l" rtl="0">
              <a:spcBef>
                <a:spcPts val="0"/>
              </a:spcBef>
              <a:spcAft>
                <a:spcPts val="0"/>
              </a:spcAft>
              <a:buNone/>
            </a:pPr>
            <a:r>
              <a:rPr lang="en"/>
              <a:t> data</a:t>
            </a:r>
            <a:endParaRPr/>
          </a:p>
        </p:txBody>
      </p:sp>
      <p:sp>
        <p:nvSpPr>
          <p:cNvPr id="133" name="Google Shape;133;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Heat map</a:t>
            </a:r>
            <a:endParaRPr/>
          </a:p>
          <a:p>
            <a:pPr marL="0" lvl="0" indent="0" algn="l" rtl="0">
              <a:spcBef>
                <a:spcPts val="1600"/>
              </a:spcBef>
              <a:spcAft>
                <a:spcPts val="1600"/>
              </a:spcAft>
              <a:buNone/>
            </a:pPr>
            <a:endParaRPr/>
          </a:p>
        </p:txBody>
      </p:sp>
      <p:pic>
        <p:nvPicPr>
          <p:cNvPr id="134" name="Google Shape;134;p22"/>
          <p:cNvPicPr preferRelativeResize="0"/>
          <p:nvPr/>
        </p:nvPicPr>
        <p:blipFill>
          <a:blip r:embed="rId3">
            <a:alphaModFix/>
          </a:blip>
          <a:stretch>
            <a:fillRect/>
          </a:stretch>
        </p:blipFill>
        <p:spPr>
          <a:xfrm>
            <a:off x="2661430" y="0"/>
            <a:ext cx="644089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152400" y="152400"/>
            <a:ext cx="3864600" cy="2419350"/>
          </a:xfrm>
          <a:prstGeom prst="rect">
            <a:avLst/>
          </a:prstGeom>
          <a:noFill/>
          <a:ln>
            <a:noFill/>
          </a:ln>
        </p:spPr>
      </p:pic>
      <p:pic>
        <p:nvPicPr>
          <p:cNvPr id="140" name="Google Shape;140;p23"/>
          <p:cNvPicPr preferRelativeResize="0"/>
          <p:nvPr/>
        </p:nvPicPr>
        <p:blipFill>
          <a:blip r:embed="rId4">
            <a:alphaModFix/>
          </a:blip>
          <a:stretch>
            <a:fillRect/>
          </a:stretch>
        </p:blipFill>
        <p:spPr>
          <a:xfrm>
            <a:off x="4169400" y="152400"/>
            <a:ext cx="3829650" cy="2345124"/>
          </a:xfrm>
          <a:prstGeom prst="rect">
            <a:avLst/>
          </a:prstGeom>
          <a:noFill/>
          <a:ln>
            <a:noFill/>
          </a:ln>
        </p:spPr>
      </p:pic>
      <p:pic>
        <p:nvPicPr>
          <p:cNvPr id="141" name="Google Shape;141;p23"/>
          <p:cNvPicPr preferRelativeResize="0"/>
          <p:nvPr/>
        </p:nvPicPr>
        <p:blipFill>
          <a:blip r:embed="rId5">
            <a:alphaModFix/>
          </a:blip>
          <a:stretch>
            <a:fillRect/>
          </a:stretch>
        </p:blipFill>
        <p:spPr>
          <a:xfrm>
            <a:off x="423125" y="2658649"/>
            <a:ext cx="2479357" cy="2341176"/>
          </a:xfrm>
          <a:prstGeom prst="rect">
            <a:avLst/>
          </a:prstGeom>
          <a:noFill/>
          <a:ln>
            <a:noFill/>
          </a:ln>
        </p:spPr>
      </p:pic>
      <p:pic>
        <p:nvPicPr>
          <p:cNvPr id="142" name="Google Shape;142;p23"/>
          <p:cNvPicPr preferRelativeResize="0"/>
          <p:nvPr/>
        </p:nvPicPr>
        <p:blipFill>
          <a:blip r:embed="rId6">
            <a:alphaModFix/>
          </a:blip>
          <a:stretch>
            <a:fillRect/>
          </a:stretch>
        </p:blipFill>
        <p:spPr>
          <a:xfrm>
            <a:off x="3200075" y="2658649"/>
            <a:ext cx="2424084" cy="2341176"/>
          </a:xfrm>
          <a:prstGeom prst="rect">
            <a:avLst/>
          </a:prstGeom>
          <a:noFill/>
          <a:ln>
            <a:noFill/>
          </a:ln>
        </p:spPr>
      </p:pic>
      <p:pic>
        <p:nvPicPr>
          <p:cNvPr id="143" name="Google Shape;143;p23"/>
          <p:cNvPicPr preferRelativeResize="0"/>
          <p:nvPr/>
        </p:nvPicPr>
        <p:blipFill>
          <a:blip r:embed="rId7">
            <a:alphaModFix/>
          </a:blip>
          <a:stretch>
            <a:fillRect/>
          </a:stretch>
        </p:blipFill>
        <p:spPr>
          <a:xfrm>
            <a:off x="5776560" y="2649924"/>
            <a:ext cx="2356304" cy="2341176"/>
          </a:xfrm>
          <a:prstGeom prst="rect">
            <a:avLst/>
          </a:prstGeom>
          <a:noFill/>
          <a:ln>
            <a:noFill/>
          </a:ln>
        </p:spPr>
      </p:pic>
      <p:pic>
        <p:nvPicPr>
          <p:cNvPr id="144" name="Google Shape;144;p23"/>
          <p:cNvPicPr preferRelativeResize="0"/>
          <p:nvPr/>
        </p:nvPicPr>
        <p:blipFill>
          <a:blip r:embed="rId8">
            <a:alphaModFix/>
          </a:blip>
          <a:stretch>
            <a:fillRect/>
          </a:stretch>
        </p:blipFill>
        <p:spPr>
          <a:xfrm>
            <a:off x="8407514" y="1602025"/>
            <a:ext cx="466725" cy="164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body" idx="1"/>
          </p:nvPr>
        </p:nvSpPr>
        <p:spPr>
          <a:xfrm>
            <a:off x="311700" y="96050"/>
            <a:ext cx="8520600" cy="44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Sales Vs Product Category</a:t>
            </a:r>
            <a:endParaRPr/>
          </a:p>
          <a:p>
            <a:pPr marL="0" lvl="0" indent="0" algn="l" rtl="0">
              <a:spcBef>
                <a:spcPts val="1600"/>
              </a:spcBef>
              <a:spcAft>
                <a:spcPts val="0"/>
              </a:spcAft>
              <a:buNone/>
            </a:pPr>
            <a:r>
              <a:rPr lang="en" sz="1000"/>
              <a:t>Sales are highly correlated with  product category</a:t>
            </a:r>
            <a:endParaRPr sz="1000"/>
          </a:p>
          <a:p>
            <a:pPr marL="0" lvl="0" indent="0" algn="l" rtl="0">
              <a:spcBef>
                <a:spcPts val="1600"/>
              </a:spcBef>
              <a:spcAft>
                <a:spcPts val="0"/>
              </a:spcAft>
              <a:buNone/>
            </a:pPr>
            <a:endParaRPr/>
          </a:p>
          <a:p>
            <a:pPr marL="0" lvl="0" indent="0" algn="l" rtl="0">
              <a:spcBef>
                <a:spcPts val="1600"/>
              </a:spcBef>
              <a:spcAft>
                <a:spcPts val="0"/>
              </a:spcAft>
              <a:buNone/>
            </a:pPr>
            <a:endParaRPr sz="1200"/>
          </a:p>
          <a:p>
            <a:pPr marL="0" lvl="0" indent="0" algn="l" rtl="0">
              <a:spcBef>
                <a:spcPts val="1600"/>
              </a:spcBef>
              <a:spcAft>
                <a:spcPts val="1600"/>
              </a:spcAft>
              <a:buNone/>
            </a:pPr>
            <a:r>
              <a:rPr lang="en" sz="1200"/>
              <a:t>Month Vs sales</a:t>
            </a:r>
            <a:r>
              <a:rPr lang="en"/>
              <a:t>											Exports				</a:t>
            </a:r>
            <a:endParaRPr/>
          </a:p>
        </p:txBody>
      </p:sp>
      <p:pic>
        <p:nvPicPr>
          <p:cNvPr id="150" name="Google Shape;150;p24"/>
          <p:cNvPicPr preferRelativeResize="0"/>
          <p:nvPr/>
        </p:nvPicPr>
        <p:blipFill>
          <a:blip r:embed="rId3">
            <a:alphaModFix/>
          </a:blip>
          <a:stretch>
            <a:fillRect/>
          </a:stretch>
        </p:blipFill>
        <p:spPr>
          <a:xfrm>
            <a:off x="3751125" y="-12700"/>
            <a:ext cx="4519601" cy="1981200"/>
          </a:xfrm>
          <a:prstGeom prst="rect">
            <a:avLst/>
          </a:prstGeom>
          <a:noFill/>
          <a:ln>
            <a:noFill/>
          </a:ln>
        </p:spPr>
      </p:pic>
      <p:pic>
        <p:nvPicPr>
          <p:cNvPr id="151" name="Google Shape;151;p24"/>
          <p:cNvPicPr preferRelativeResize="0"/>
          <p:nvPr/>
        </p:nvPicPr>
        <p:blipFill rotWithShape="1">
          <a:blip r:embed="rId4">
            <a:alphaModFix/>
          </a:blip>
          <a:srcRect/>
          <a:stretch/>
        </p:blipFill>
        <p:spPr>
          <a:xfrm>
            <a:off x="100900" y="2609925"/>
            <a:ext cx="4055825" cy="2381250"/>
          </a:xfrm>
          <a:prstGeom prst="rect">
            <a:avLst/>
          </a:prstGeom>
          <a:noFill/>
          <a:ln>
            <a:noFill/>
          </a:ln>
        </p:spPr>
      </p:pic>
      <p:pic>
        <p:nvPicPr>
          <p:cNvPr id="152" name="Google Shape;152;p24"/>
          <p:cNvPicPr preferRelativeResize="0"/>
          <p:nvPr/>
        </p:nvPicPr>
        <p:blipFill>
          <a:blip r:embed="rId5">
            <a:alphaModFix/>
          </a:blip>
          <a:stretch>
            <a:fillRect/>
          </a:stretch>
        </p:blipFill>
        <p:spPr>
          <a:xfrm>
            <a:off x="4860350" y="2552775"/>
            <a:ext cx="3867150"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957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Outliers</a:t>
            </a:r>
            <a:endParaRPr/>
          </a:p>
        </p:txBody>
      </p:sp>
      <p:pic>
        <p:nvPicPr>
          <p:cNvPr id="158" name="Google Shape;158;p25"/>
          <p:cNvPicPr preferRelativeResize="0"/>
          <p:nvPr/>
        </p:nvPicPr>
        <p:blipFill>
          <a:blip r:embed="rId3">
            <a:alphaModFix/>
          </a:blip>
          <a:stretch>
            <a:fillRect/>
          </a:stretch>
        </p:blipFill>
        <p:spPr>
          <a:xfrm>
            <a:off x="477625" y="1204813"/>
            <a:ext cx="1962150" cy="2543175"/>
          </a:xfrm>
          <a:prstGeom prst="rect">
            <a:avLst/>
          </a:prstGeom>
          <a:noFill/>
          <a:ln>
            <a:noFill/>
          </a:ln>
        </p:spPr>
      </p:pic>
      <p:pic>
        <p:nvPicPr>
          <p:cNvPr id="159" name="Google Shape;159;p25"/>
          <p:cNvPicPr preferRelativeResize="0"/>
          <p:nvPr/>
        </p:nvPicPr>
        <p:blipFill>
          <a:blip r:embed="rId4">
            <a:alphaModFix/>
          </a:blip>
          <a:stretch>
            <a:fillRect/>
          </a:stretch>
        </p:blipFill>
        <p:spPr>
          <a:xfrm>
            <a:off x="2973175" y="1432700"/>
            <a:ext cx="1828800" cy="2409650"/>
          </a:xfrm>
          <a:prstGeom prst="rect">
            <a:avLst/>
          </a:prstGeom>
          <a:noFill/>
          <a:ln>
            <a:noFill/>
          </a:ln>
        </p:spPr>
      </p:pic>
      <p:pic>
        <p:nvPicPr>
          <p:cNvPr id="160" name="Google Shape;160;p25"/>
          <p:cNvPicPr preferRelativeResize="0"/>
          <p:nvPr/>
        </p:nvPicPr>
        <p:blipFill>
          <a:blip r:embed="rId5">
            <a:alphaModFix/>
          </a:blip>
          <a:stretch>
            <a:fillRect/>
          </a:stretch>
        </p:blipFill>
        <p:spPr>
          <a:xfrm>
            <a:off x="5259175" y="1281025"/>
            <a:ext cx="1828800" cy="250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PCA Analysis</a:t>
            </a:r>
            <a:endParaRPr/>
          </a:p>
        </p:txBody>
      </p:sp>
      <p:sp>
        <p:nvSpPr>
          <p:cNvPr id="166" name="Google Shape;166;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85% proportion of variance</a:t>
            </a:r>
            <a:endParaRPr/>
          </a:p>
          <a:p>
            <a:pPr marL="0" lvl="0" indent="0" algn="l" rtl="0">
              <a:spcBef>
                <a:spcPts val="1600"/>
              </a:spcBef>
              <a:spcAft>
                <a:spcPts val="0"/>
              </a:spcAft>
              <a:buNone/>
            </a:pPr>
            <a:r>
              <a:rPr lang="en"/>
              <a:t>Is explained by 8 components</a:t>
            </a:r>
            <a:endParaRPr/>
          </a:p>
          <a:p>
            <a:pPr marL="0" lvl="0" indent="0" algn="l" rtl="0">
              <a:spcBef>
                <a:spcPts val="1600"/>
              </a:spcBef>
              <a:spcAft>
                <a:spcPts val="1600"/>
              </a:spcAft>
              <a:buNone/>
            </a:pPr>
            <a:endParaRPr/>
          </a:p>
        </p:txBody>
      </p:sp>
      <p:pic>
        <p:nvPicPr>
          <p:cNvPr id="167" name="Google Shape;167;p26"/>
          <p:cNvPicPr preferRelativeResize="0"/>
          <p:nvPr/>
        </p:nvPicPr>
        <p:blipFill rotWithShape="1">
          <a:blip r:embed="rId3">
            <a:alphaModFix/>
          </a:blip>
          <a:srcRect l="8983" t="25724" r="44544" b="6057"/>
          <a:stretch/>
        </p:blipFill>
        <p:spPr>
          <a:xfrm>
            <a:off x="3606575" y="445025"/>
            <a:ext cx="5225725" cy="4124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 Build and Evaluation</a:t>
            </a:r>
            <a:endParaRPr/>
          </a:p>
        </p:txBody>
      </p:sp>
      <p:sp>
        <p:nvSpPr>
          <p:cNvPr id="173" name="Google Shape;173;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a:t>RMSE is the important aspect to test the model performance </a:t>
            </a:r>
            <a:endParaRPr sz="1100"/>
          </a:p>
          <a:p>
            <a:pPr marL="457200" lvl="0" indent="0" algn="l" rtl="0">
              <a:spcBef>
                <a:spcPts val="1600"/>
              </a:spcBef>
              <a:spcAft>
                <a:spcPts val="0"/>
              </a:spcAft>
              <a:buNone/>
            </a:pPr>
            <a:r>
              <a:rPr lang="en" sz="1100"/>
              <a:t>We had tried the below models in the stipulated time</a:t>
            </a:r>
            <a:endParaRPr sz="1100"/>
          </a:p>
          <a:p>
            <a:pPr marL="457200" lvl="0" indent="0" algn="l" rtl="0">
              <a:spcBef>
                <a:spcPts val="1600"/>
              </a:spcBef>
              <a:spcAft>
                <a:spcPts val="0"/>
              </a:spcAft>
              <a:buNone/>
            </a:pPr>
            <a:endParaRPr sz="1100"/>
          </a:p>
          <a:p>
            <a:pPr marL="0" lvl="0" indent="0" algn="l" rtl="0">
              <a:spcBef>
                <a:spcPts val="1600"/>
              </a:spcBef>
              <a:spcAft>
                <a:spcPts val="1600"/>
              </a:spcAft>
              <a:buNone/>
            </a:pPr>
            <a:endParaRPr sz="1100"/>
          </a:p>
        </p:txBody>
      </p:sp>
      <p:graphicFrame>
        <p:nvGraphicFramePr>
          <p:cNvPr id="174" name="Google Shape;174;p27"/>
          <p:cNvGraphicFramePr/>
          <p:nvPr/>
        </p:nvGraphicFramePr>
        <p:xfrm>
          <a:off x="952500" y="2261125"/>
          <a:ext cx="3000000" cy="3000000"/>
        </p:xfrm>
        <a:graphic>
          <a:graphicData uri="http://schemas.openxmlformats.org/drawingml/2006/table">
            <a:tbl>
              <a:tblPr>
                <a:noFill/>
                <a:tableStyleId>{9106CAFA-0F23-4F72-9800-0290D03A0737}</a:tableStyleId>
              </a:tblPr>
              <a:tblGrid>
                <a:gridCol w="3619500"/>
                <a:gridCol w="3619500"/>
              </a:tblGrid>
              <a:tr h="252625">
                <a:tc>
                  <a:txBody>
                    <a:bodyPr/>
                    <a:lstStyle/>
                    <a:p>
                      <a:pPr marL="0" lvl="0" indent="0" algn="l" rtl="0">
                        <a:spcBef>
                          <a:spcPts val="0"/>
                        </a:spcBef>
                        <a:spcAft>
                          <a:spcPts val="0"/>
                        </a:spcAft>
                        <a:buNone/>
                      </a:pPr>
                      <a:r>
                        <a:rPr lang="en">
                          <a:highlight>
                            <a:srgbClr val="FFFF00"/>
                          </a:highlight>
                        </a:rPr>
                        <a:t>Model</a:t>
                      </a:r>
                      <a:endParaRPr>
                        <a:highlight>
                          <a:srgbClr val="FFFF00"/>
                        </a:highlight>
                      </a:endParaRPr>
                    </a:p>
                  </a:txBody>
                  <a:tcPr marL="91425" marR="91425" marT="91425" marB="91425"/>
                </a:tc>
                <a:tc>
                  <a:txBody>
                    <a:bodyPr/>
                    <a:lstStyle/>
                    <a:p>
                      <a:pPr marL="0" lvl="0" indent="0" algn="l" rtl="0">
                        <a:spcBef>
                          <a:spcPts val="0"/>
                        </a:spcBef>
                        <a:spcAft>
                          <a:spcPts val="0"/>
                        </a:spcAft>
                        <a:buNone/>
                      </a:pPr>
                      <a:r>
                        <a:rPr lang="en">
                          <a:highlight>
                            <a:srgbClr val="FFFF00"/>
                          </a:highlight>
                        </a:rPr>
                        <a:t>RMSE Vale</a:t>
                      </a:r>
                      <a:endParaRPr>
                        <a:highlight>
                          <a:srgbClr val="FFFF00"/>
                        </a:highlight>
                      </a:endParaRPr>
                    </a:p>
                  </a:txBody>
                  <a:tcPr marL="91425" marR="91425" marT="91425" marB="91425"/>
                </a:tc>
              </a:tr>
              <a:tr h="252625">
                <a:tc>
                  <a:txBody>
                    <a:bodyPr/>
                    <a:lstStyle/>
                    <a:p>
                      <a:pPr marL="0" lvl="0" indent="0" algn="l" rtl="0">
                        <a:spcBef>
                          <a:spcPts val="0"/>
                        </a:spcBef>
                        <a:spcAft>
                          <a:spcPts val="0"/>
                        </a:spcAft>
                        <a:buNone/>
                      </a:pPr>
                      <a:r>
                        <a:rPr lang="en"/>
                        <a:t>DecissionTreeRegressor</a:t>
                      </a:r>
                      <a:endParaRPr/>
                    </a:p>
                  </a:txBody>
                  <a:tcPr marL="91425" marR="91425" marT="91425" marB="91425"/>
                </a:tc>
                <a:tc>
                  <a:txBody>
                    <a:bodyPr/>
                    <a:lstStyle/>
                    <a:p>
                      <a:pPr marL="0" lvl="0" indent="0" algn="l" rtl="0">
                        <a:spcBef>
                          <a:spcPts val="0"/>
                        </a:spcBef>
                        <a:spcAft>
                          <a:spcPts val="0"/>
                        </a:spcAft>
                        <a:buNone/>
                      </a:pPr>
                      <a:r>
                        <a:rPr lang="en"/>
                        <a:t>1311</a:t>
                      </a:r>
                      <a:endParaRPr/>
                    </a:p>
                  </a:txBody>
                  <a:tcPr marL="91425" marR="91425" marT="91425" marB="91425"/>
                </a:tc>
              </a:tr>
              <a:tr h="252625">
                <a:tc>
                  <a:txBody>
                    <a:bodyPr/>
                    <a:lstStyle/>
                    <a:p>
                      <a:pPr marL="0" lvl="0" indent="0" algn="l" rtl="0">
                        <a:spcBef>
                          <a:spcPts val="0"/>
                        </a:spcBef>
                        <a:spcAft>
                          <a:spcPts val="0"/>
                        </a:spcAft>
                        <a:buNone/>
                      </a:pPr>
                      <a:r>
                        <a:rPr lang="en"/>
                        <a:t>KNN Regressor</a:t>
                      </a:r>
                      <a:endParaRPr/>
                    </a:p>
                  </a:txBody>
                  <a:tcPr marL="91425" marR="91425" marT="91425" marB="91425"/>
                </a:tc>
                <a:tc>
                  <a:txBody>
                    <a:bodyPr/>
                    <a:lstStyle/>
                    <a:p>
                      <a:pPr marL="0" lvl="0" indent="0" algn="l" rtl="0">
                        <a:spcBef>
                          <a:spcPts val="0"/>
                        </a:spcBef>
                        <a:spcAft>
                          <a:spcPts val="0"/>
                        </a:spcAft>
                        <a:buNone/>
                      </a:pPr>
                      <a:r>
                        <a:rPr lang="en"/>
                        <a:t>1220</a:t>
                      </a:r>
                      <a:endParaRPr/>
                    </a:p>
                  </a:txBody>
                  <a:tcPr marL="91425" marR="91425" marT="91425" marB="91425"/>
                </a:tc>
              </a:tr>
              <a:tr h="252625">
                <a:tc>
                  <a:txBody>
                    <a:bodyPr/>
                    <a:lstStyle/>
                    <a:p>
                      <a:pPr marL="0" lvl="0" indent="0" algn="l" rtl="0">
                        <a:spcBef>
                          <a:spcPts val="0"/>
                        </a:spcBef>
                        <a:spcAft>
                          <a:spcPts val="0"/>
                        </a:spcAft>
                        <a:buNone/>
                      </a:pPr>
                      <a:r>
                        <a:rPr lang="en">
                          <a:solidFill>
                            <a:srgbClr val="980000"/>
                          </a:solidFill>
                        </a:rPr>
                        <a:t>Linear Regression</a:t>
                      </a:r>
                      <a:endParaRPr>
                        <a:solidFill>
                          <a:srgbClr val="980000"/>
                        </a:solidFill>
                      </a:endParaRPr>
                    </a:p>
                  </a:txBody>
                  <a:tcPr marL="91425" marR="91425" marT="91425" marB="91425"/>
                </a:tc>
                <a:tc>
                  <a:txBody>
                    <a:bodyPr/>
                    <a:lstStyle/>
                    <a:p>
                      <a:pPr marL="0" lvl="0" indent="0" algn="l" rtl="0">
                        <a:spcBef>
                          <a:spcPts val="0"/>
                        </a:spcBef>
                        <a:spcAft>
                          <a:spcPts val="0"/>
                        </a:spcAft>
                        <a:buNone/>
                      </a:pPr>
                      <a:r>
                        <a:rPr lang="en">
                          <a:solidFill>
                            <a:srgbClr val="980000"/>
                          </a:solidFill>
                        </a:rPr>
                        <a:t>693.81</a:t>
                      </a:r>
                      <a:endParaRPr>
                        <a:solidFill>
                          <a:srgbClr val="980000"/>
                        </a:solidFill>
                      </a:endParaRPr>
                    </a:p>
                  </a:txBody>
                  <a:tcPr marL="91425" marR="91425" marT="91425" marB="91425"/>
                </a:tc>
              </a:tr>
              <a:tr h="252625">
                <a:tc>
                  <a:txBody>
                    <a:bodyPr/>
                    <a:lstStyle/>
                    <a:p>
                      <a:pPr marL="0" lvl="0" indent="0" algn="l" rtl="0">
                        <a:spcBef>
                          <a:spcPts val="0"/>
                        </a:spcBef>
                        <a:spcAft>
                          <a:spcPts val="0"/>
                        </a:spcAft>
                        <a:buNone/>
                      </a:pPr>
                      <a:r>
                        <a:rPr lang="en">
                          <a:solidFill>
                            <a:srgbClr val="FF0000"/>
                          </a:solidFill>
                        </a:rPr>
                        <a:t>HuberRegressor</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1381</a:t>
                      </a:r>
                      <a:endParaRPr>
                        <a:solidFill>
                          <a:srgbClr val="FF0000"/>
                        </a:solidFill>
                      </a:endParaRPr>
                    </a:p>
                  </a:txBody>
                  <a:tcPr marL="91425" marR="91425" marT="91425" marB="91425"/>
                </a:tc>
              </a:tr>
              <a:tr h="252625">
                <a:tc>
                  <a:txBody>
                    <a:bodyPr/>
                    <a:lstStyle/>
                    <a:p>
                      <a:pPr marL="0" lvl="0" indent="0" algn="l" rtl="0">
                        <a:spcBef>
                          <a:spcPts val="0"/>
                        </a:spcBef>
                        <a:spcAft>
                          <a:spcPts val="0"/>
                        </a:spcAft>
                        <a:buNone/>
                      </a:pPr>
                      <a:r>
                        <a:rPr lang="en"/>
                        <a:t>GaussianProcessRegressor</a:t>
                      </a:r>
                      <a:endParaRPr/>
                    </a:p>
                  </a:txBody>
                  <a:tcPr marL="91425" marR="91425" marT="91425" marB="91425"/>
                </a:tc>
                <a:tc>
                  <a:txBody>
                    <a:bodyPr/>
                    <a:lstStyle/>
                    <a:p>
                      <a:pPr marL="0" lvl="0" indent="0" algn="l" rtl="0">
                        <a:spcBef>
                          <a:spcPts val="0"/>
                        </a:spcBef>
                        <a:spcAft>
                          <a:spcPts val="0"/>
                        </a:spcAft>
                        <a:buNone/>
                      </a:pPr>
                      <a:r>
                        <a:rPr lang="en"/>
                        <a:t>1289</a:t>
                      </a:r>
                      <a:endParaRPr/>
                    </a:p>
                  </a:txBody>
                  <a:tcPr marL="91425" marR="91425" marT="91425" marB="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28"/>
          <p:cNvPicPr preferRelativeResize="0"/>
          <p:nvPr/>
        </p:nvPicPr>
        <p:blipFill>
          <a:blip r:embed="rId3">
            <a:alphaModFix/>
          </a:blip>
          <a:stretch>
            <a:fillRect/>
          </a:stretch>
        </p:blipFill>
        <p:spPr>
          <a:xfrm>
            <a:off x="311700" y="364225"/>
            <a:ext cx="6255226" cy="300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sz="1400">
                <a:solidFill>
                  <a:srgbClr val="000000"/>
                </a:solidFill>
                <a:latin typeface="Arial"/>
                <a:ea typeface="Arial"/>
                <a:cs typeface="Arial"/>
                <a:sym typeface="Arial"/>
              </a:rPr>
              <a:t>Objective</a:t>
            </a:r>
            <a:endParaRPr sz="140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sz="1400">
                <a:solidFill>
                  <a:srgbClr val="000000"/>
                </a:solidFill>
                <a:latin typeface="Arial"/>
                <a:ea typeface="Arial"/>
                <a:cs typeface="Arial"/>
                <a:sym typeface="Arial"/>
              </a:rPr>
              <a:t>Data visualization</a:t>
            </a:r>
            <a:endParaRPr sz="140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sz="1400">
                <a:solidFill>
                  <a:srgbClr val="000000"/>
                </a:solidFill>
                <a:latin typeface="Arial"/>
                <a:ea typeface="Arial"/>
                <a:cs typeface="Arial"/>
                <a:sym typeface="Arial"/>
              </a:rPr>
              <a:t>Data processing and  cleaning</a:t>
            </a:r>
            <a:endParaRPr sz="140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sz="1400">
                <a:solidFill>
                  <a:srgbClr val="000000"/>
                </a:solidFill>
                <a:latin typeface="Arial"/>
                <a:ea typeface="Arial"/>
                <a:cs typeface="Arial"/>
                <a:sym typeface="Arial"/>
              </a:rPr>
              <a:t>ModelBuiltand Evaluation  </a:t>
            </a:r>
            <a:r>
              <a:rPr lang="en" sz="1400">
                <a:solidFill>
                  <a:srgbClr val="FFFFFF"/>
                </a:solidFill>
                <a:latin typeface="Arial"/>
                <a:ea typeface="Arial"/>
                <a:cs typeface="Arial"/>
                <a:sym typeface="Arial"/>
              </a:rPr>
              <a:t>Improvisation toModel</a:t>
            </a:r>
            <a:endParaRPr sz="1400">
              <a:solidFill>
                <a:srgbClr val="FFFFFF"/>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 of Current Project is</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04800" algn="l" rtl="0">
              <a:lnSpc>
                <a:spcPct val="15709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Predicting “Sales (in Thousand Dollars) ”</a:t>
            </a:r>
            <a:endParaRPr sz="1200">
              <a:solidFill>
                <a:srgbClr val="000000"/>
              </a:solidFill>
              <a:latin typeface="Arial"/>
              <a:ea typeface="Arial"/>
              <a:cs typeface="Arial"/>
              <a:sym typeface="Arial"/>
            </a:endParaRPr>
          </a:p>
          <a:p>
            <a:pPr marL="457200" lvl="0" indent="-304800" algn="l" rtl="0">
              <a:lnSpc>
                <a:spcPct val="15709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given dataset has following attributes </a:t>
            </a:r>
            <a:endParaRPr sz="1200">
              <a:solidFill>
                <a:srgbClr val="000000"/>
              </a:solidFill>
              <a:latin typeface="Arial"/>
              <a:ea typeface="Arial"/>
              <a:cs typeface="Arial"/>
              <a:sym typeface="Arial"/>
            </a:endParaRPr>
          </a:p>
          <a:p>
            <a:pPr marL="914400" lvl="1" indent="-304800" algn="l" rtl="0">
              <a:lnSpc>
                <a:spcPct val="15709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Sales Data: Train data set (216 rows and 4 features) provided for a period of 2009 -2014</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Weather Data: Macro Weather dataset (365/366 rows and 23 features)				This data is provided for the period from 2009 to 2016 with the details weather condition.</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Macro Economic Data: Macro Economic dataset (96 rows and 18 features)			 This data is provided for the period from 2009 to 2016 with the details like CPI, GDP, Cotton production, mill usage, unemployment rate etc.</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Events and Holiday Data</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Attributes Details : “Attributes Description.xlsx” This has the details of attributes for the datasets cited above</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Data contains many null/zero values</a:t>
            </a:r>
            <a:endParaRPr sz="120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objective is to forecast the 'Sales(In ThousandDollars)' in test dataset for the year 2015. </a:t>
            </a:r>
            <a:endParaRPr sz="120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error metric is the RMSE (Root Mean Squared Error).</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a:t>
            </a:r>
            <a:endParaRPr/>
          </a:p>
          <a:p>
            <a:pPr marL="0" lvl="0" indent="0" algn="l" rtl="0">
              <a:spcBef>
                <a:spcPts val="0"/>
              </a:spcBef>
              <a:spcAft>
                <a:spcPts val="0"/>
              </a:spcAft>
              <a:buNone/>
            </a:pPr>
            <a:r>
              <a:rPr lang="en"/>
              <a:t>Train Dataset</a:t>
            </a:r>
            <a:endParaRPr/>
          </a:p>
          <a:p>
            <a:pPr marL="0" lvl="0" indent="0" algn="l" rtl="0">
              <a:spcBef>
                <a:spcPts val="0"/>
              </a:spcBef>
              <a:spcAft>
                <a:spcPts val="0"/>
              </a:spcAft>
              <a:buNone/>
            </a:pP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Product Category </a:t>
            </a:r>
            <a:endParaRPr/>
          </a:p>
          <a:p>
            <a:pPr marL="0" lvl="0" indent="0" algn="l" rtl="0">
              <a:spcBef>
                <a:spcPts val="1600"/>
              </a:spcBef>
              <a:spcAft>
                <a:spcPts val="0"/>
              </a:spcAft>
              <a:buNone/>
            </a:pPr>
            <a:r>
              <a:rPr lang="en"/>
              <a:t>1: Men Clothing</a:t>
            </a:r>
            <a:endParaRPr/>
          </a:p>
          <a:p>
            <a:pPr marL="0" lvl="0" indent="0" algn="l" rtl="0">
              <a:spcBef>
                <a:spcPts val="1600"/>
              </a:spcBef>
              <a:spcAft>
                <a:spcPts val="0"/>
              </a:spcAft>
              <a:buNone/>
            </a:pPr>
            <a:r>
              <a:rPr lang="en"/>
              <a:t>2: Other Clothing</a:t>
            </a:r>
            <a:endParaRPr/>
          </a:p>
          <a:p>
            <a:pPr marL="0" lvl="0" indent="0" algn="l" rtl="0">
              <a:spcBef>
                <a:spcPts val="1600"/>
              </a:spcBef>
              <a:spcAft>
                <a:spcPts val="1600"/>
              </a:spcAft>
              <a:buNone/>
            </a:pPr>
            <a:r>
              <a:rPr lang="en"/>
              <a:t>3: Women Clothing</a:t>
            </a:r>
            <a:endParaRPr/>
          </a:p>
        </p:txBody>
      </p:sp>
      <p:pic>
        <p:nvPicPr>
          <p:cNvPr id="86" name="Google Shape;86;p16"/>
          <p:cNvPicPr preferRelativeResize="0"/>
          <p:nvPr/>
        </p:nvPicPr>
        <p:blipFill>
          <a:blip r:embed="rId3">
            <a:alphaModFix/>
          </a:blip>
          <a:stretch>
            <a:fillRect/>
          </a:stretch>
        </p:blipFill>
        <p:spPr>
          <a:xfrm>
            <a:off x="3527975" y="445025"/>
            <a:ext cx="5304326" cy="4123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Sales report</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3" name="Google Shape;93;p17"/>
          <p:cNvPicPr preferRelativeResize="0"/>
          <p:nvPr/>
        </p:nvPicPr>
        <p:blipFill>
          <a:blip r:embed="rId3">
            <a:alphaModFix/>
          </a:blip>
          <a:stretch>
            <a:fillRect/>
          </a:stretch>
        </p:blipFill>
        <p:spPr>
          <a:xfrm>
            <a:off x="311700" y="1266313"/>
            <a:ext cx="3562350" cy="2047875"/>
          </a:xfrm>
          <a:prstGeom prst="rect">
            <a:avLst/>
          </a:prstGeom>
          <a:noFill/>
          <a:ln>
            <a:noFill/>
          </a:ln>
        </p:spPr>
      </p:pic>
      <p:pic>
        <p:nvPicPr>
          <p:cNvPr id="94" name="Google Shape;94;p17"/>
          <p:cNvPicPr preferRelativeResize="0"/>
          <p:nvPr/>
        </p:nvPicPr>
        <p:blipFill>
          <a:blip r:embed="rId4">
            <a:alphaModFix/>
          </a:blip>
          <a:stretch>
            <a:fillRect/>
          </a:stretch>
        </p:blipFill>
        <p:spPr>
          <a:xfrm>
            <a:off x="5508063" y="1266313"/>
            <a:ext cx="3324225" cy="208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Weather Dataset</a:t>
            </a:r>
            <a:endParaRPr/>
          </a:p>
        </p:txBody>
      </p:sp>
      <p:sp>
        <p:nvSpPr>
          <p:cNvPr id="100" name="Google Shape;100;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Heatmap of the</a:t>
            </a:r>
            <a:endParaRPr/>
          </a:p>
          <a:p>
            <a:pPr marL="0" lvl="0" indent="0" algn="l" rtl="0">
              <a:spcBef>
                <a:spcPts val="1600"/>
              </a:spcBef>
              <a:spcAft>
                <a:spcPts val="1600"/>
              </a:spcAft>
              <a:buNone/>
            </a:pPr>
            <a:r>
              <a:rPr lang="en"/>
              <a:t>Correlation matrix</a:t>
            </a:r>
            <a:endParaRPr/>
          </a:p>
        </p:txBody>
      </p:sp>
      <p:pic>
        <p:nvPicPr>
          <p:cNvPr id="101" name="Google Shape;101;p18"/>
          <p:cNvPicPr preferRelativeResize="0"/>
          <p:nvPr/>
        </p:nvPicPr>
        <p:blipFill>
          <a:blip r:embed="rId3">
            <a:alphaModFix/>
          </a:blip>
          <a:stretch>
            <a:fillRect/>
          </a:stretch>
        </p:blipFill>
        <p:spPr>
          <a:xfrm>
            <a:off x="3152475" y="0"/>
            <a:ext cx="6018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152400" y="152400"/>
            <a:ext cx="3506550" cy="2419351"/>
          </a:xfrm>
          <a:prstGeom prst="rect">
            <a:avLst/>
          </a:prstGeom>
          <a:noFill/>
          <a:ln>
            <a:noFill/>
          </a:ln>
        </p:spPr>
      </p:pic>
      <p:pic>
        <p:nvPicPr>
          <p:cNvPr id="107" name="Google Shape;107;p19"/>
          <p:cNvPicPr preferRelativeResize="0"/>
          <p:nvPr/>
        </p:nvPicPr>
        <p:blipFill>
          <a:blip r:embed="rId4">
            <a:alphaModFix/>
          </a:blip>
          <a:stretch>
            <a:fillRect/>
          </a:stretch>
        </p:blipFill>
        <p:spPr>
          <a:xfrm>
            <a:off x="3811350" y="152400"/>
            <a:ext cx="3864600" cy="2419351"/>
          </a:xfrm>
          <a:prstGeom prst="rect">
            <a:avLst/>
          </a:prstGeom>
          <a:noFill/>
          <a:ln>
            <a:noFill/>
          </a:ln>
        </p:spPr>
      </p:pic>
      <p:pic>
        <p:nvPicPr>
          <p:cNvPr id="108" name="Google Shape;108;p19"/>
          <p:cNvPicPr preferRelativeResize="0"/>
          <p:nvPr/>
        </p:nvPicPr>
        <p:blipFill>
          <a:blip r:embed="rId5">
            <a:alphaModFix/>
          </a:blip>
          <a:stretch>
            <a:fillRect/>
          </a:stretch>
        </p:blipFill>
        <p:spPr>
          <a:xfrm>
            <a:off x="152400" y="2724150"/>
            <a:ext cx="2781750" cy="2266950"/>
          </a:xfrm>
          <a:prstGeom prst="rect">
            <a:avLst/>
          </a:prstGeom>
          <a:noFill/>
          <a:ln>
            <a:noFill/>
          </a:ln>
        </p:spPr>
      </p:pic>
      <p:pic>
        <p:nvPicPr>
          <p:cNvPr id="109" name="Google Shape;109;p19"/>
          <p:cNvPicPr preferRelativeResize="0"/>
          <p:nvPr/>
        </p:nvPicPr>
        <p:blipFill>
          <a:blip r:embed="rId6">
            <a:alphaModFix/>
          </a:blip>
          <a:stretch>
            <a:fillRect/>
          </a:stretch>
        </p:blipFill>
        <p:spPr>
          <a:xfrm>
            <a:off x="2934150" y="2724150"/>
            <a:ext cx="3056400" cy="2266950"/>
          </a:xfrm>
          <a:prstGeom prst="rect">
            <a:avLst/>
          </a:prstGeom>
          <a:noFill/>
          <a:ln>
            <a:noFill/>
          </a:ln>
        </p:spPr>
      </p:pic>
      <p:pic>
        <p:nvPicPr>
          <p:cNvPr id="110" name="Google Shape;110;p19"/>
          <p:cNvPicPr preferRelativeResize="0"/>
          <p:nvPr/>
        </p:nvPicPr>
        <p:blipFill>
          <a:blip r:embed="rId7">
            <a:alphaModFix/>
          </a:blip>
          <a:stretch>
            <a:fillRect/>
          </a:stretch>
        </p:blipFill>
        <p:spPr>
          <a:xfrm>
            <a:off x="7911725" y="780500"/>
            <a:ext cx="900925" cy="1327050"/>
          </a:xfrm>
          <a:prstGeom prst="rect">
            <a:avLst/>
          </a:prstGeom>
          <a:noFill/>
          <a:ln>
            <a:noFill/>
          </a:ln>
        </p:spPr>
      </p:pic>
      <p:pic>
        <p:nvPicPr>
          <p:cNvPr id="111" name="Google Shape;111;p19"/>
          <p:cNvPicPr preferRelativeResize="0"/>
          <p:nvPr/>
        </p:nvPicPr>
        <p:blipFill>
          <a:blip r:embed="rId8">
            <a:alphaModFix/>
          </a:blip>
          <a:stretch>
            <a:fillRect/>
          </a:stretch>
        </p:blipFill>
        <p:spPr>
          <a:xfrm>
            <a:off x="6142950" y="2724150"/>
            <a:ext cx="2669701"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Micro Economic Data</a:t>
            </a:r>
            <a:endParaRPr/>
          </a:p>
        </p:txBody>
      </p:sp>
      <p:sp>
        <p:nvSpPr>
          <p:cNvPr id="117" name="Google Shape;117;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Heatmap of the</a:t>
            </a:r>
            <a:endParaRPr/>
          </a:p>
          <a:p>
            <a:pPr marL="0" lvl="0" indent="0" algn="l" rtl="0">
              <a:spcBef>
                <a:spcPts val="1600"/>
              </a:spcBef>
              <a:spcAft>
                <a:spcPts val="1600"/>
              </a:spcAft>
              <a:buClr>
                <a:srgbClr val="000000"/>
              </a:buClr>
              <a:buSzPts val="1100"/>
              <a:buFont typeface="Arial"/>
              <a:buNone/>
            </a:pPr>
            <a:r>
              <a:rPr lang="en"/>
              <a:t>Correlation matrix</a:t>
            </a:r>
            <a:endParaRPr/>
          </a:p>
        </p:txBody>
      </p:sp>
      <p:pic>
        <p:nvPicPr>
          <p:cNvPr id="118" name="Google Shape;118;p20"/>
          <p:cNvPicPr preferRelativeResize="0"/>
          <p:nvPr/>
        </p:nvPicPr>
        <p:blipFill rotWithShape="1">
          <a:blip r:embed="rId3">
            <a:alphaModFix/>
          </a:blip>
          <a:srcRect l="35625" b="39050"/>
          <a:stretch/>
        </p:blipFill>
        <p:spPr>
          <a:xfrm>
            <a:off x="4086850" y="445025"/>
            <a:ext cx="4745450" cy="41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152400" y="152400"/>
            <a:ext cx="3995575" cy="2419351"/>
          </a:xfrm>
          <a:prstGeom prst="rect">
            <a:avLst/>
          </a:prstGeom>
          <a:noFill/>
          <a:ln>
            <a:noFill/>
          </a:ln>
        </p:spPr>
      </p:pic>
      <p:pic>
        <p:nvPicPr>
          <p:cNvPr id="124" name="Google Shape;124;p21"/>
          <p:cNvPicPr preferRelativeResize="0"/>
          <p:nvPr/>
        </p:nvPicPr>
        <p:blipFill>
          <a:blip r:embed="rId4">
            <a:alphaModFix/>
          </a:blip>
          <a:stretch>
            <a:fillRect/>
          </a:stretch>
        </p:blipFill>
        <p:spPr>
          <a:xfrm>
            <a:off x="4300375" y="152400"/>
            <a:ext cx="3733625" cy="2419350"/>
          </a:xfrm>
          <a:prstGeom prst="rect">
            <a:avLst/>
          </a:prstGeom>
          <a:noFill/>
          <a:ln>
            <a:noFill/>
          </a:ln>
        </p:spPr>
      </p:pic>
      <p:pic>
        <p:nvPicPr>
          <p:cNvPr id="125" name="Google Shape;125;p21"/>
          <p:cNvPicPr preferRelativeResize="0"/>
          <p:nvPr/>
        </p:nvPicPr>
        <p:blipFill>
          <a:blip r:embed="rId5">
            <a:alphaModFix/>
          </a:blip>
          <a:stretch>
            <a:fillRect/>
          </a:stretch>
        </p:blipFill>
        <p:spPr>
          <a:xfrm>
            <a:off x="192125" y="2645575"/>
            <a:ext cx="3955849" cy="2266949"/>
          </a:xfrm>
          <a:prstGeom prst="rect">
            <a:avLst/>
          </a:prstGeom>
          <a:noFill/>
          <a:ln>
            <a:noFill/>
          </a:ln>
        </p:spPr>
      </p:pic>
      <p:pic>
        <p:nvPicPr>
          <p:cNvPr id="126" name="Google Shape;126;p21"/>
          <p:cNvPicPr preferRelativeResize="0"/>
          <p:nvPr/>
        </p:nvPicPr>
        <p:blipFill>
          <a:blip r:embed="rId6">
            <a:alphaModFix/>
          </a:blip>
          <a:stretch>
            <a:fillRect/>
          </a:stretch>
        </p:blipFill>
        <p:spPr>
          <a:xfrm>
            <a:off x="4572000" y="2645575"/>
            <a:ext cx="2420641" cy="2266950"/>
          </a:xfrm>
          <a:prstGeom prst="rect">
            <a:avLst/>
          </a:prstGeom>
          <a:noFill/>
          <a:ln>
            <a:noFill/>
          </a:ln>
        </p:spPr>
      </p:pic>
      <p:pic>
        <p:nvPicPr>
          <p:cNvPr id="127" name="Google Shape;127;p21"/>
          <p:cNvPicPr preferRelativeResize="0"/>
          <p:nvPr/>
        </p:nvPicPr>
        <p:blipFill>
          <a:blip r:embed="rId7">
            <a:alphaModFix/>
          </a:blip>
          <a:stretch>
            <a:fillRect/>
          </a:stretch>
        </p:blipFill>
        <p:spPr>
          <a:xfrm>
            <a:off x="7611137" y="2929113"/>
            <a:ext cx="1067363" cy="169987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Words>
  <Application>Microsoft Macintosh PowerPoint</Application>
  <PresentationFormat>On-screen Show (16:9)</PresentationFormat>
  <Paragraphs>65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PT Sans Narrow</vt:lpstr>
      <vt:lpstr>Open Sans</vt:lpstr>
      <vt:lpstr>Arial</vt:lpstr>
      <vt:lpstr>Tropic</vt:lpstr>
      <vt:lpstr>ML on Walmart Sales Case study to help identify the Walmart Team in forecasting the sales for their product categories </vt:lpstr>
      <vt:lpstr>Content:</vt:lpstr>
      <vt:lpstr>Objective of Current Project is</vt:lpstr>
      <vt:lpstr>Data Visualization Train Dataset </vt:lpstr>
      <vt:lpstr>Sales report</vt:lpstr>
      <vt:lpstr>Weather Dataset</vt:lpstr>
      <vt:lpstr>PowerPoint Presentation</vt:lpstr>
      <vt:lpstr>Micro Economic Data</vt:lpstr>
      <vt:lpstr>PowerPoint Presentation</vt:lpstr>
      <vt:lpstr>Full Merged  data</vt:lpstr>
      <vt:lpstr>PowerPoint Presentation</vt:lpstr>
      <vt:lpstr>PowerPoint Presentation</vt:lpstr>
      <vt:lpstr>Outliers</vt:lpstr>
      <vt:lpstr>PCA Analysis</vt:lpstr>
      <vt:lpstr>Module Build and Evaluation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on Walmart Sales Case study to help identify the Walmart Team in forecasting the sales for their product categories </dc:title>
  <cp:lastModifiedBy>Microsoft Office User</cp:lastModifiedBy>
  <cp:revision>1</cp:revision>
  <dcterms:modified xsi:type="dcterms:W3CDTF">2018-11-22T10:02:19Z</dcterms:modified>
</cp:coreProperties>
</file>