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 id="269" r:id="rId14"/>
    <p:sldId id="27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04-Jan-20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04-Jan-20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04-Jan-20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04-Jan-20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04-Jan-20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04-Jan-20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04-Jan-20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04-Jan-20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04-Jan-20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5634" y="1964268"/>
            <a:ext cx="7711531" cy="2421464"/>
          </a:xfrm>
        </p:spPr>
        <p:txBody>
          <a:bodyPr/>
          <a:lstStyle/>
          <a:p>
            <a:r>
              <a:rPr lang="en-US" dirty="0" smtClean="0"/>
              <a:t>HFEA Analysis year 2015-16 </a:t>
            </a:r>
            <a:endParaRPr lang="en-US" dirty="0"/>
          </a:p>
        </p:txBody>
      </p:sp>
    </p:spTree>
    <p:extLst>
      <p:ext uri="{BB962C8B-B14F-4D97-AF65-F5344CB8AC3E}">
        <p14:creationId xmlns:p14="http://schemas.microsoft.com/office/powerpoint/2010/main" val="2646137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85801" y="609599"/>
            <a:ext cx="10131425" cy="1062448"/>
          </a:xfrm>
        </p:spPr>
        <p:txBody>
          <a:bodyPr/>
          <a:lstStyle/>
          <a:p>
            <a:r>
              <a:rPr lang="en-US" dirty="0" smtClean="0"/>
              <a:t>Graphs &amp; insights</a:t>
            </a:r>
            <a:endParaRPr lang="en-US" dirty="0"/>
          </a:p>
        </p:txBody>
      </p:sp>
      <p:pic>
        <p:nvPicPr>
          <p:cNvPr id="11" name="Content Placeholder 10"/>
          <p:cNvPicPr>
            <a:picLocks noGrp="1" noChangeAspect="1"/>
          </p:cNvPicPr>
          <p:nvPr>
            <p:ph sz="half" idx="1"/>
          </p:nvPr>
        </p:nvPicPr>
        <p:blipFill>
          <a:blip r:embed="rId2"/>
          <a:stretch>
            <a:fillRect/>
          </a:stretch>
        </p:blipFill>
        <p:spPr>
          <a:xfrm>
            <a:off x="685801" y="2142069"/>
            <a:ext cx="4918162" cy="1880204"/>
          </a:xfrm>
          <a:prstGeom prst="rect">
            <a:avLst/>
          </a:prstGeom>
        </p:spPr>
      </p:pic>
      <p:sp>
        <p:nvSpPr>
          <p:cNvPr id="10" name="Content Placeholder 9"/>
          <p:cNvSpPr>
            <a:spLocks noGrp="1"/>
          </p:cNvSpPr>
          <p:nvPr>
            <p:ph sz="half" idx="2"/>
          </p:nvPr>
        </p:nvSpPr>
        <p:spPr/>
        <p:txBody>
          <a:bodyPr>
            <a:normAutofit/>
          </a:bodyPr>
          <a:lstStyle/>
          <a:p>
            <a:r>
              <a:rPr lang="en-US" sz="2600" dirty="0" smtClean="0"/>
              <a:t>In imbalanced  the success of having live birth is on an average more than  8 eggs mixed with  partner sperm </a:t>
            </a:r>
          </a:p>
          <a:p>
            <a:r>
              <a:rPr lang="en-US" sz="2600" dirty="0" smtClean="0"/>
              <a:t>Average 8 eggs are needed to get a live birth chances with all the techniques</a:t>
            </a:r>
            <a:endParaRPr lang="en-US" sz="2600" dirty="0"/>
          </a:p>
        </p:txBody>
      </p:sp>
      <p:pic>
        <p:nvPicPr>
          <p:cNvPr id="13" name="Picture 12"/>
          <p:cNvPicPr>
            <a:picLocks noChangeAspect="1"/>
          </p:cNvPicPr>
          <p:nvPr/>
        </p:nvPicPr>
        <p:blipFill>
          <a:blip r:embed="rId3"/>
          <a:stretch>
            <a:fillRect/>
          </a:stretch>
        </p:blipFill>
        <p:spPr>
          <a:xfrm>
            <a:off x="685801" y="4098475"/>
            <a:ext cx="4918161" cy="1762125"/>
          </a:xfrm>
          <a:prstGeom prst="rect">
            <a:avLst/>
          </a:prstGeom>
        </p:spPr>
      </p:pic>
    </p:spTree>
    <p:extLst>
      <p:ext uri="{BB962C8B-B14F-4D97-AF65-F5344CB8AC3E}">
        <p14:creationId xmlns:p14="http://schemas.microsoft.com/office/powerpoint/2010/main" val="1958743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Models Applied</a:t>
            </a:r>
            <a:br>
              <a:rPr lang="en-US" dirty="0"/>
            </a:br>
            <a:endParaRPr lang="en-US" dirty="0"/>
          </a:p>
        </p:txBody>
      </p:sp>
      <p:sp>
        <p:nvSpPr>
          <p:cNvPr id="6" name="Content Placeholder 5"/>
          <p:cNvSpPr>
            <a:spLocks noGrp="1"/>
          </p:cNvSpPr>
          <p:nvPr>
            <p:ph idx="1"/>
          </p:nvPr>
        </p:nvSpPr>
        <p:spPr/>
        <p:txBody>
          <a:bodyPr>
            <a:normAutofit/>
          </a:bodyPr>
          <a:lstStyle/>
          <a:p>
            <a:pPr marL="514350" indent="-514350">
              <a:buAutoNum type="arabicPeriod"/>
            </a:pPr>
            <a:r>
              <a:rPr lang="en-US" sz="2600" dirty="0" smtClean="0"/>
              <a:t>Logistic </a:t>
            </a:r>
            <a:r>
              <a:rPr lang="en-US" sz="2600" dirty="0"/>
              <a:t>regression</a:t>
            </a:r>
          </a:p>
          <a:p>
            <a:pPr marL="514350" indent="-514350">
              <a:buAutoNum type="arabicPeriod"/>
            </a:pPr>
            <a:r>
              <a:rPr lang="en-US" sz="2600" dirty="0"/>
              <a:t>Multinomial Naïve Bayes</a:t>
            </a:r>
          </a:p>
          <a:p>
            <a:pPr marL="514350" indent="-514350">
              <a:buAutoNum type="arabicPeriod"/>
            </a:pPr>
            <a:r>
              <a:rPr lang="en-US" sz="2600" dirty="0"/>
              <a:t>XG Boost</a:t>
            </a:r>
          </a:p>
          <a:p>
            <a:pPr marL="514350" indent="-514350">
              <a:buAutoNum type="arabicPeriod"/>
            </a:pPr>
            <a:r>
              <a:rPr lang="en-US" sz="2600" dirty="0"/>
              <a:t>Random Forest</a:t>
            </a:r>
          </a:p>
          <a:p>
            <a:pPr marL="514350" indent="-514350">
              <a:buAutoNum type="arabicPeriod"/>
            </a:pPr>
            <a:r>
              <a:rPr lang="en-US" sz="2600" dirty="0"/>
              <a:t>Decision </a:t>
            </a:r>
            <a:r>
              <a:rPr lang="en-US" sz="2600" dirty="0" smtClean="0"/>
              <a:t>Tree</a:t>
            </a:r>
            <a:endParaRPr lang="en-US" sz="2600" dirty="0"/>
          </a:p>
        </p:txBody>
      </p:sp>
    </p:spTree>
    <p:extLst>
      <p:ext uri="{BB962C8B-B14F-4D97-AF65-F5344CB8AC3E}">
        <p14:creationId xmlns:p14="http://schemas.microsoft.com/office/powerpoint/2010/main" val="1618846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1" y="622663"/>
            <a:ext cx="10131425" cy="1456267"/>
          </a:xfrm>
        </p:spPr>
        <p:txBody>
          <a:bodyPr/>
          <a:lstStyle/>
          <a:p>
            <a:r>
              <a:rPr lang="en-US" dirty="0" smtClean="0"/>
              <a:t>Accuracy of models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115867940"/>
              </p:ext>
            </p:extLst>
          </p:nvPr>
        </p:nvGraphicFramePr>
        <p:xfrm>
          <a:off x="897208" y="2586446"/>
          <a:ext cx="9920017" cy="1489166"/>
        </p:xfrm>
        <a:graphic>
          <a:graphicData uri="http://schemas.openxmlformats.org/drawingml/2006/table">
            <a:tbl>
              <a:tblPr/>
              <a:tblGrid>
                <a:gridCol w="1493295">
                  <a:extLst>
                    <a:ext uri="{9D8B030D-6E8A-4147-A177-3AD203B41FA5}">
                      <a16:colId xmlns:a16="http://schemas.microsoft.com/office/drawing/2014/main" val="4226847540"/>
                    </a:ext>
                  </a:extLst>
                </a:gridCol>
                <a:gridCol w="1169423">
                  <a:extLst>
                    <a:ext uri="{9D8B030D-6E8A-4147-A177-3AD203B41FA5}">
                      <a16:colId xmlns:a16="http://schemas.microsoft.com/office/drawing/2014/main" val="2893049099"/>
                    </a:ext>
                  </a:extLst>
                </a:gridCol>
                <a:gridCol w="1545493">
                  <a:extLst>
                    <a:ext uri="{9D8B030D-6E8A-4147-A177-3AD203B41FA5}">
                      <a16:colId xmlns:a16="http://schemas.microsoft.com/office/drawing/2014/main" val="2064150099"/>
                    </a:ext>
                  </a:extLst>
                </a:gridCol>
                <a:gridCol w="2052898">
                  <a:extLst>
                    <a:ext uri="{9D8B030D-6E8A-4147-A177-3AD203B41FA5}">
                      <a16:colId xmlns:a16="http://schemas.microsoft.com/office/drawing/2014/main" val="2238238652"/>
                    </a:ext>
                  </a:extLst>
                </a:gridCol>
                <a:gridCol w="1885316">
                  <a:extLst>
                    <a:ext uri="{9D8B030D-6E8A-4147-A177-3AD203B41FA5}">
                      <a16:colId xmlns:a16="http://schemas.microsoft.com/office/drawing/2014/main" val="2075078841"/>
                    </a:ext>
                  </a:extLst>
                </a:gridCol>
                <a:gridCol w="1773592">
                  <a:extLst>
                    <a:ext uri="{9D8B030D-6E8A-4147-A177-3AD203B41FA5}">
                      <a16:colId xmlns:a16="http://schemas.microsoft.com/office/drawing/2014/main" val="2711764891"/>
                    </a:ext>
                  </a:extLst>
                </a:gridCol>
              </a:tblGrid>
              <a:tr h="322330">
                <a:tc>
                  <a:txBody>
                    <a:bodyPr/>
                    <a:lstStyle/>
                    <a:p>
                      <a:pPr algn="ctr" fontAlgn="b"/>
                      <a:r>
                        <a:rPr lang="en-US" sz="1600" b="1" i="0" u="none" strike="noStrike">
                          <a:solidFill>
                            <a:srgbClr val="FFFFFF"/>
                          </a:solidFill>
                          <a:effectLst/>
                          <a:latin typeface="Calibri" panose="020F0502020204030204" pitchFamily="34" charset="0"/>
                        </a:rPr>
                        <a:t>IMBALANCED</a:t>
                      </a:r>
                    </a:p>
                  </a:txBody>
                  <a:tcPr marL="9525" marR="9525" marT="9525"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D7D31"/>
                    </a:solidFill>
                  </a:tcPr>
                </a:tc>
                <a:tc>
                  <a:txBody>
                    <a:bodyPr/>
                    <a:lstStyle/>
                    <a:p>
                      <a:pPr algn="ctr" fontAlgn="b"/>
                      <a:r>
                        <a:rPr lang="en-US" sz="1600" b="1" i="0" u="none" strike="noStrike">
                          <a:solidFill>
                            <a:srgbClr val="FFFFFF"/>
                          </a:solidFill>
                          <a:effectLst/>
                          <a:latin typeface="Calibri" panose="020F0502020204030204" pitchFamily="34" charset="0"/>
                        </a:rPr>
                        <a:t>XG BOOST</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D7D31"/>
                    </a:solidFill>
                  </a:tcPr>
                </a:tc>
                <a:tc>
                  <a:txBody>
                    <a:bodyPr/>
                    <a:lstStyle/>
                    <a:p>
                      <a:pPr algn="ctr" fontAlgn="b"/>
                      <a:r>
                        <a:rPr lang="en-US" sz="1600" b="1" i="0" u="none" strike="noStrike">
                          <a:solidFill>
                            <a:srgbClr val="FFFFFF"/>
                          </a:solidFill>
                          <a:effectLst/>
                          <a:latin typeface="Calibri" panose="020F0502020204030204" pitchFamily="34" charset="0"/>
                        </a:rPr>
                        <a:t>DECISIONTREE</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D7D31"/>
                    </a:solidFill>
                  </a:tcPr>
                </a:tc>
                <a:tc>
                  <a:txBody>
                    <a:bodyPr/>
                    <a:lstStyle/>
                    <a:p>
                      <a:pPr algn="ctr" fontAlgn="b"/>
                      <a:r>
                        <a:rPr lang="en-US" sz="1600" b="1" i="0" u="none" strike="noStrike">
                          <a:solidFill>
                            <a:srgbClr val="FFFFFF"/>
                          </a:solidFill>
                          <a:effectLst/>
                          <a:latin typeface="Calibri" panose="020F0502020204030204" pitchFamily="34" charset="0"/>
                        </a:rPr>
                        <a:t>LINEAR REGRESSION</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D7D31"/>
                    </a:solidFill>
                  </a:tcPr>
                </a:tc>
                <a:tc>
                  <a:txBody>
                    <a:bodyPr/>
                    <a:lstStyle/>
                    <a:p>
                      <a:pPr algn="ctr" fontAlgn="b"/>
                      <a:r>
                        <a:rPr lang="en-US" sz="1600" b="1" i="0" u="none" strike="noStrike">
                          <a:solidFill>
                            <a:srgbClr val="FFFFFF"/>
                          </a:solidFill>
                          <a:effectLst/>
                          <a:latin typeface="Calibri" panose="020F0502020204030204" pitchFamily="34" charset="0"/>
                        </a:rPr>
                        <a:t>MULTINOMIAL NB</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D7D31"/>
                    </a:solidFill>
                  </a:tcPr>
                </a:tc>
                <a:tc>
                  <a:txBody>
                    <a:bodyPr/>
                    <a:lstStyle/>
                    <a:p>
                      <a:pPr algn="ctr" fontAlgn="b"/>
                      <a:r>
                        <a:rPr lang="en-US" sz="1600" b="1" i="0" u="none" strike="noStrike">
                          <a:solidFill>
                            <a:srgbClr val="FFFFFF"/>
                          </a:solidFill>
                          <a:effectLst/>
                          <a:latin typeface="Calibri" panose="020F0502020204030204" pitchFamily="34" charset="0"/>
                        </a:rPr>
                        <a:t>RANDOMFOREST</a:t>
                      </a:r>
                    </a:p>
                  </a:txBody>
                  <a:tcPr marL="9525" marR="9525" marT="9525"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1701430561"/>
                  </a:ext>
                </a:extLst>
              </a:tr>
              <a:tr h="583418">
                <a:tc>
                  <a:txBody>
                    <a:bodyPr/>
                    <a:lstStyle/>
                    <a:p>
                      <a:pPr algn="ctr" fontAlgn="b"/>
                      <a:r>
                        <a:rPr lang="en-US" sz="1600" b="0" i="0" u="none" strike="noStrike" dirty="0">
                          <a:solidFill>
                            <a:srgbClr val="000000"/>
                          </a:solidFill>
                          <a:effectLst/>
                          <a:latin typeface="Calibri" panose="020F0502020204030204" pitchFamily="34" charset="0"/>
                        </a:rPr>
                        <a:t>without feature selection</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600" b="0" i="0" u="none" strike="noStrike" dirty="0" smtClean="0">
                          <a:solidFill>
                            <a:srgbClr val="000000"/>
                          </a:solidFill>
                          <a:effectLst/>
                          <a:latin typeface="Calibri" panose="020F0502020204030204" pitchFamily="34" charset="0"/>
                        </a:rPr>
                        <a:t>74%</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600" b="0" i="0" u="none" strike="noStrike" dirty="0" smtClean="0">
                          <a:solidFill>
                            <a:srgbClr val="000000"/>
                          </a:solidFill>
                          <a:effectLst/>
                          <a:latin typeface="Calibri" panose="020F0502020204030204" pitchFamily="34" charset="0"/>
                        </a:rPr>
                        <a:t>69%</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600" b="0" i="0" u="none" strike="noStrike" dirty="0" smtClean="0">
                          <a:solidFill>
                            <a:srgbClr val="000000"/>
                          </a:solidFill>
                          <a:effectLst/>
                          <a:latin typeface="Calibri" panose="020F0502020204030204" pitchFamily="34" charset="0"/>
                        </a:rPr>
                        <a:t>73%</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600" b="0" i="0" u="none" strike="noStrike" dirty="0" smtClean="0">
                          <a:solidFill>
                            <a:srgbClr val="000000"/>
                          </a:solidFill>
                          <a:effectLst/>
                          <a:latin typeface="Calibri" panose="020F0502020204030204" pitchFamily="34" charset="0"/>
                        </a:rPr>
                        <a:t>70%</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600" b="0" i="0" u="none" strike="noStrike" dirty="0" smtClean="0">
                          <a:solidFill>
                            <a:srgbClr val="000000"/>
                          </a:solidFill>
                          <a:effectLst/>
                          <a:latin typeface="Calibri" panose="020F0502020204030204" pitchFamily="34" charset="0"/>
                        </a:rPr>
                        <a:t>65%</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37122981"/>
                  </a:ext>
                </a:extLst>
              </a:tr>
              <a:tr h="583418">
                <a:tc>
                  <a:txBody>
                    <a:bodyPr/>
                    <a:lstStyle/>
                    <a:p>
                      <a:pPr algn="ctr" fontAlgn="b"/>
                      <a:r>
                        <a:rPr lang="en-US" sz="1600" b="0" i="0" u="none" strike="noStrike">
                          <a:solidFill>
                            <a:srgbClr val="000000"/>
                          </a:solidFill>
                          <a:effectLst/>
                          <a:latin typeface="Calibri" panose="020F0502020204030204" pitchFamily="34" charset="0"/>
                        </a:rPr>
                        <a:t>with feature selection</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CE4D6"/>
                    </a:solidFill>
                  </a:tcPr>
                </a:tc>
                <a:tc>
                  <a:txBody>
                    <a:bodyPr/>
                    <a:lstStyle/>
                    <a:p>
                      <a:pPr algn="ctr" fontAlgn="b"/>
                      <a:r>
                        <a:rPr lang="en-US" sz="1600" b="0" i="0" u="none" strike="noStrike" dirty="0" smtClean="0">
                          <a:solidFill>
                            <a:srgbClr val="000000"/>
                          </a:solidFill>
                          <a:effectLst/>
                          <a:latin typeface="Calibri" panose="020F0502020204030204" pitchFamily="34" charset="0"/>
                        </a:rPr>
                        <a:t>74%</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CE4D6"/>
                    </a:solidFill>
                  </a:tcPr>
                </a:tc>
                <a:tc>
                  <a:txBody>
                    <a:bodyPr/>
                    <a:lstStyle/>
                    <a:p>
                      <a:pPr algn="ctr" fontAlgn="b"/>
                      <a:r>
                        <a:rPr lang="en-US" sz="1600" b="0" i="0" u="none" strike="noStrike" dirty="0" smtClean="0">
                          <a:solidFill>
                            <a:srgbClr val="000000"/>
                          </a:solidFill>
                          <a:effectLst/>
                          <a:latin typeface="Calibri" panose="020F0502020204030204" pitchFamily="34" charset="0"/>
                        </a:rPr>
                        <a:t>62%</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CE4D6"/>
                    </a:solidFill>
                  </a:tcPr>
                </a:tc>
                <a:tc>
                  <a:txBody>
                    <a:bodyPr/>
                    <a:lstStyle/>
                    <a:p>
                      <a:pPr algn="ctr" fontAlgn="b"/>
                      <a:r>
                        <a:rPr lang="en-US" sz="1600" b="0" i="0" u="none" strike="noStrike" dirty="0" smtClean="0">
                          <a:solidFill>
                            <a:srgbClr val="000000"/>
                          </a:solidFill>
                          <a:effectLst/>
                          <a:latin typeface="Calibri" panose="020F0502020204030204" pitchFamily="34" charset="0"/>
                        </a:rPr>
                        <a:t>73%</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CE4D6"/>
                    </a:solidFill>
                  </a:tcPr>
                </a:tc>
                <a:tc>
                  <a:txBody>
                    <a:bodyPr/>
                    <a:lstStyle/>
                    <a:p>
                      <a:pPr algn="ctr" fontAlgn="b"/>
                      <a:r>
                        <a:rPr lang="en-US" sz="1600" b="0" i="0" u="none" strike="noStrike" dirty="0" smtClean="0">
                          <a:solidFill>
                            <a:srgbClr val="000000"/>
                          </a:solidFill>
                          <a:effectLst/>
                          <a:latin typeface="Calibri" panose="020F0502020204030204" pitchFamily="34" charset="0"/>
                        </a:rPr>
                        <a:t>72%</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CE4D6"/>
                    </a:solidFill>
                  </a:tcPr>
                </a:tc>
                <a:tc>
                  <a:txBody>
                    <a:bodyPr/>
                    <a:lstStyle/>
                    <a:p>
                      <a:pPr algn="ctr" fontAlgn="b"/>
                      <a:r>
                        <a:rPr lang="en-US" sz="1600" b="0" i="0" u="none" strike="noStrike" dirty="0" smtClean="0">
                          <a:solidFill>
                            <a:srgbClr val="000000"/>
                          </a:solidFill>
                          <a:effectLst/>
                          <a:latin typeface="Calibri" panose="020F0502020204030204" pitchFamily="34" charset="0"/>
                        </a:rPr>
                        <a:t>63%</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FCE4D6"/>
                    </a:solidFill>
                  </a:tcPr>
                </a:tc>
                <a:extLst>
                  <a:ext uri="{0D108BD9-81ED-4DB2-BD59-A6C34878D82A}">
                    <a16:rowId xmlns:a16="http://schemas.microsoft.com/office/drawing/2014/main" val="12591348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014023721"/>
              </p:ext>
            </p:extLst>
          </p:nvPr>
        </p:nvGraphicFramePr>
        <p:xfrm>
          <a:off x="897208" y="4075612"/>
          <a:ext cx="9920019" cy="1576417"/>
        </p:xfrm>
        <a:graphic>
          <a:graphicData uri="http://schemas.openxmlformats.org/drawingml/2006/table">
            <a:tbl>
              <a:tblPr/>
              <a:tblGrid>
                <a:gridCol w="1391803">
                  <a:extLst>
                    <a:ext uri="{9D8B030D-6E8A-4147-A177-3AD203B41FA5}">
                      <a16:colId xmlns:a16="http://schemas.microsoft.com/office/drawing/2014/main" val="712686151"/>
                    </a:ext>
                  </a:extLst>
                </a:gridCol>
                <a:gridCol w="1205627">
                  <a:extLst>
                    <a:ext uri="{9D8B030D-6E8A-4147-A177-3AD203B41FA5}">
                      <a16:colId xmlns:a16="http://schemas.microsoft.com/office/drawing/2014/main" val="3938676387"/>
                    </a:ext>
                  </a:extLst>
                </a:gridCol>
                <a:gridCol w="1559397">
                  <a:extLst>
                    <a:ext uri="{9D8B030D-6E8A-4147-A177-3AD203B41FA5}">
                      <a16:colId xmlns:a16="http://schemas.microsoft.com/office/drawing/2014/main" val="1482372333"/>
                    </a:ext>
                  </a:extLst>
                </a:gridCol>
                <a:gridCol w="2071367">
                  <a:extLst>
                    <a:ext uri="{9D8B030D-6E8A-4147-A177-3AD203B41FA5}">
                      <a16:colId xmlns:a16="http://schemas.microsoft.com/office/drawing/2014/main" val="3586045637"/>
                    </a:ext>
                  </a:extLst>
                </a:gridCol>
                <a:gridCol w="1902276">
                  <a:extLst>
                    <a:ext uri="{9D8B030D-6E8A-4147-A177-3AD203B41FA5}">
                      <a16:colId xmlns:a16="http://schemas.microsoft.com/office/drawing/2014/main" val="287840868"/>
                    </a:ext>
                  </a:extLst>
                </a:gridCol>
                <a:gridCol w="1789549">
                  <a:extLst>
                    <a:ext uri="{9D8B030D-6E8A-4147-A177-3AD203B41FA5}">
                      <a16:colId xmlns:a16="http://schemas.microsoft.com/office/drawing/2014/main" val="586537206"/>
                    </a:ext>
                  </a:extLst>
                </a:gridCol>
              </a:tblGrid>
              <a:tr h="360311">
                <a:tc>
                  <a:txBody>
                    <a:bodyPr/>
                    <a:lstStyle/>
                    <a:p>
                      <a:pPr algn="ctr" fontAlgn="b"/>
                      <a:r>
                        <a:rPr lang="en-US" sz="1600" b="1" i="0" u="none" strike="noStrike" dirty="0">
                          <a:solidFill>
                            <a:srgbClr val="FFFFFF"/>
                          </a:solidFill>
                          <a:effectLst/>
                          <a:latin typeface="Calibri" panose="020F0502020204030204" pitchFamily="34" charset="0"/>
                        </a:rPr>
                        <a:t>BALANCED</a:t>
                      </a:r>
                    </a:p>
                  </a:txBody>
                  <a:tcPr marL="9525" marR="9525" marT="9525"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FFC000"/>
                    </a:solidFill>
                  </a:tcPr>
                </a:tc>
                <a:tc>
                  <a:txBody>
                    <a:bodyPr/>
                    <a:lstStyle/>
                    <a:p>
                      <a:pPr algn="ctr" fontAlgn="b"/>
                      <a:r>
                        <a:rPr lang="en-US" sz="1600" b="1" i="0" u="none" strike="noStrike">
                          <a:solidFill>
                            <a:srgbClr val="FFFFFF"/>
                          </a:solidFill>
                          <a:effectLst/>
                          <a:latin typeface="Calibri" panose="020F0502020204030204" pitchFamily="34" charset="0"/>
                        </a:rPr>
                        <a:t>XG BOOST</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FFC000"/>
                    </a:solidFill>
                  </a:tcPr>
                </a:tc>
                <a:tc>
                  <a:txBody>
                    <a:bodyPr/>
                    <a:lstStyle/>
                    <a:p>
                      <a:pPr algn="ctr" fontAlgn="b"/>
                      <a:r>
                        <a:rPr lang="en-US" sz="1600" b="1" i="0" u="none" strike="noStrike">
                          <a:solidFill>
                            <a:srgbClr val="FFFFFF"/>
                          </a:solidFill>
                          <a:effectLst/>
                          <a:latin typeface="Calibri" panose="020F0502020204030204" pitchFamily="34" charset="0"/>
                        </a:rPr>
                        <a:t>DECISIONTREE</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FFC000"/>
                    </a:solidFill>
                  </a:tcPr>
                </a:tc>
                <a:tc>
                  <a:txBody>
                    <a:bodyPr/>
                    <a:lstStyle/>
                    <a:p>
                      <a:pPr algn="ctr" fontAlgn="b"/>
                      <a:r>
                        <a:rPr lang="en-US" sz="1600" b="1" i="0" u="none" strike="noStrike">
                          <a:solidFill>
                            <a:srgbClr val="FFFFFF"/>
                          </a:solidFill>
                          <a:effectLst/>
                          <a:latin typeface="Calibri" panose="020F0502020204030204" pitchFamily="34" charset="0"/>
                        </a:rPr>
                        <a:t>LINEAR REGRESSION</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FFC000"/>
                    </a:solidFill>
                  </a:tcPr>
                </a:tc>
                <a:tc>
                  <a:txBody>
                    <a:bodyPr/>
                    <a:lstStyle/>
                    <a:p>
                      <a:pPr algn="ctr" fontAlgn="b"/>
                      <a:r>
                        <a:rPr lang="en-US" sz="1600" b="1" i="0" u="none" strike="noStrike">
                          <a:solidFill>
                            <a:srgbClr val="FFFFFF"/>
                          </a:solidFill>
                          <a:effectLst/>
                          <a:latin typeface="Calibri" panose="020F0502020204030204" pitchFamily="34" charset="0"/>
                        </a:rPr>
                        <a:t>MULTINOMIAL NB</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FFC000"/>
                    </a:solidFill>
                  </a:tcPr>
                </a:tc>
                <a:tc>
                  <a:txBody>
                    <a:bodyPr/>
                    <a:lstStyle/>
                    <a:p>
                      <a:pPr algn="ctr" fontAlgn="b"/>
                      <a:r>
                        <a:rPr lang="en-US" sz="1600" b="1" i="0" u="none" strike="noStrike">
                          <a:solidFill>
                            <a:srgbClr val="FFFFFF"/>
                          </a:solidFill>
                          <a:effectLst/>
                          <a:latin typeface="Calibri" panose="020F0502020204030204" pitchFamily="34" charset="0"/>
                        </a:rPr>
                        <a:t>RANDOMFOREST</a:t>
                      </a:r>
                    </a:p>
                  </a:txBody>
                  <a:tcPr marL="9525" marR="9525" marT="9525"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FFC000"/>
                    </a:solidFill>
                  </a:tcPr>
                </a:tc>
                <a:extLst>
                  <a:ext uri="{0D108BD9-81ED-4DB2-BD59-A6C34878D82A}">
                    <a16:rowId xmlns:a16="http://schemas.microsoft.com/office/drawing/2014/main" val="1033438908"/>
                  </a:ext>
                </a:extLst>
              </a:tr>
              <a:tr h="608053">
                <a:tc>
                  <a:txBody>
                    <a:bodyPr/>
                    <a:lstStyle/>
                    <a:p>
                      <a:pPr algn="ctr" fontAlgn="b"/>
                      <a:r>
                        <a:rPr lang="en-US" sz="1600" b="0" i="0" u="none" strike="noStrike" dirty="0">
                          <a:solidFill>
                            <a:srgbClr val="000000"/>
                          </a:solidFill>
                          <a:effectLst/>
                          <a:latin typeface="Calibri" panose="020F0502020204030204" pitchFamily="34" charset="0"/>
                        </a:rPr>
                        <a:t>without feature selection</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E699"/>
                    </a:solidFill>
                  </a:tcPr>
                </a:tc>
                <a:tc>
                  <a:txBody>
                    <a:bodyPr/>
                    <a:lstStyle/>
                    <a:p>
                      <a:pPr algn="ctr" fontAlgn="b"/>
                      <a:r>
                        <a:rPr lang="en-US" sz="1600" b="0" i="0" u="none" strike="noStrike" dirty="0" smtClean="0">
                          <a:solidFill>
                            <a:srgbClr val="000000"/>
                          </a:solidFill>
                          <a:effectLst/>
                          <a:latin typeface="Calibri" panose="020F0502020204030204" pitchFamily="34" charset="0"/>
                        </a:rPr>
                        <a:t>68%</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E699"/>
                    </a:solidFill>
                  </a:tcPr>
                </a:tc>
                <a:tc>
                  <a:txBody>
                    <a:bodyPr/>
                    <a:lstStyle/>
                    <a:p>
                      <a:pPr algn="ctr" fontAlgn="b"/>
                      <a:r>
                        <a:rPr lang="en-US" sz="1600" b="0" i="0" u="none" strike="noStrike" dirty="0" smtClean="0">
                          <a:solidFill>
                            <a:srgbClr val="000000"/>
                          </a:solidFill>
                          <a:effectLst/>
                          <a:latin typeface="Calibri" panose="020F0502020204030204" pitchFamily="34" charset="0"/>
                        </a:rPr>
                        <a:t>55%</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E699"/>
                    </a:solidFill>
                  </a:tcPr>
                </a:tc>
                <a:tc>
                  <a:txBody>
                    <a:bodyPr/>
                    <a:lstStyle/>
                    <a:p>
                      <a:pPr algn="ctr" fontAlgn="b"/>
                      <a:r>
                        <a:rPr lang="en-US" sz="1600" b="0" i="0" u="none" strike="noStrike" dirty="0" smtClean="0">
                          <a:solidFill>
                            <a:srgbClr val="000000"/>
                          </a:solidFill>
                          <a:effectLst/>
                          <a:latin typeface="Calibri" panose="020F0502020204030204" pitchFamily="34" charset="0"/>
                        </a:rPr>
                        <a:t>65%</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E699"/>
                    </a:solidFill>
                  </a:tcPr>
                </a:tc>
                <a:tc>
                  <a:txBody>
                    <a:bodyPr/>
                    <a:lstStyle/>
                    <a:p>
                      <a:pPr algn="ctr" fontAlgn="b"/>
                      <a:r>
                        <a:rPr lang="en-US" sz="1600" b="0" i="0" u="none" strike="noStrike" dirty="0" smtClean="0">
                          <a:solidFill>
                            <a:srgbClr val="000000"/>
                          </a:solidFill>
                          <a:effectLst/>
                          <a:latin typeface="Calibri" panose="020F0502020204030204" pitchFamily="34" charset="0"/>
                        </a:rPr>
                        <a:t>60%</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E699"/>
                    </a:solidFill>
                  </a:tcPr>
                </a:tc>
                <a:tc>
                  <a:txBody>
                    <a:bodyPr/>
                    <a:lstStyle/>
                    <a:p>
                      <a:pPr algn="ctr" fontAlgn="b"/>
                      <a:r>
                        <a:rPr lang="en-US" sz="1600" b="0" i="0" u="none" strike="noStrike" dirty="0" smtClean="0">
                          <a:solidFill>
                            <a:srgbClr val="000000"/>
                          </a:solidFill>
                          <a:effectLst/>
                          <a:latin typeface="Calibri" panose="020F0502020204030204" pitchFamily="34" charset="0"/>
                        </a:rPr>
                        <a:t>57%</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E699"/>
                    </a:solidFill>
                  </a:tcPr>
                </a:tc>
                <a:extLst>
                  <a:ext uri="{0D108BD9-81ED-4DB2-BD59-A6C34878D82A}">
                    <a16:rowId xmlns:a16="http://schemas.microsoft.com/office/drawing/2014/main" val="757695433"/>
                  </a:ext>
                </a:extLst>
              </a:tr>
              <a:tr h="608053">
                <a:tc>
                  <a:txBody>
                    <a:bodyPr/>
                    <a:lstStyle/>
                    <a:p>
                      <a:pPr algn="ctr" fontAlgn="b"/>
                      <a:r>
                        <a:rPr lang="en-US" sz="1600" b="0" i="0" u="none" strike="noStrike">
                          <a:solidFill>
                            <a:srgbClr val="000000"/>
                          </a:solidFill>
                          <a:effectLst/>
                          <a:latin typeface="Calibri" panose="020F0502020204030204" pitchFamily="34" charset="0"/>
                        </a:rPr>
                        <a:t>with feature selection</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FF2CC"/>
                    </a:solidFill>
                  </a:tcPr>
                </a:tc>
                <a:tc>
                  <a:txBody>
                    <a:bodyPr/>
                    <a:lstStyle/>
                    <a:p>
                      <a:pPr algn="ctr" fontAlgn="b"/>
                      <a:r>
                        <a:rPr lang="en-US" sz="1600" b="0" i="0" u="none" strike="noStrike" dirty="0" smtClean="0">
                          <a:solidFill>
                            <a:srgbClr val="000000"/>
                          </a:solidFill>
                          <a:effectLst/>
                          <a:latin typeface="Calibri" panose="020F0502020204030204" pitchFamily="34" charset="0"/>
                        </a:rPr>
                        <a:t>68%</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FF2CC"/>
                    </a:solidFill>
                  </a:tcPr>
                </a:tc>
                <a:tc>
                  <a:txBody>
                    <a:bodyPr/>
                    <a:lstStyle/>
                    <a:p>
                      <a:pPr algn="ctr" fontAlgn="b"/>
                      <a:r>
                        <a:rPr lang="en-US" sz="1600" b="0" i="0" u="none" strike="noStrike" dirty="0" smtClean="0">
                          <a:solidFill>
                            <a:srgbClr val="000000"/>
                          </a:solidFill>
                          <a:effectLst/>
                          <a:latin typeface="Calibri" panose="020F0502020204030204" pitchFamily="34" charset="0"/>
                        </a:rPr>
                        <a:t>62%</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FF2CC"/>
                    </a:solidFill>
                  </a:tcPr>
                </a:tc>
                <a:tc>
                  <a:txBody>
                    <a:bodyPr/>
                    <a:lstStyle/>
                    <a:p>
                      <a:pPr algn="ctr" fontAlgn="b"/>
                      <a:r>
                        <a:rPr lang="en-US" sz="1600" b="0" i="0" u="none" strike="noStrike" dirty="0" smtClean="0">
                          <a:solidFill>
                            <a:srgbClr val="000000"/>
                          </a:solidFill>
                          <a:effectLst/>
                          <a:latin typeface="Calibri" panose="020F0502020204030204" pitchFamily="34" charset="0"/>
                        </a:rPr>
                        <a:t>62%</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FF2CC"/>
                    </a:solidFill>
                  </a:tcPr>
                </a:tc>
                <a:tc>
                  <a:txBody>
                    <a:bodyPr/>
                    <a:lstStyle/>
                    <a:p>
                      <a:pPr algn="ctr" fontAlgn="b"/>
                      <a:r>
                        <a:rPr lang="en-US" sz="1600" b="0" i="0" u="none" strike="noStrike" dirty="0" smtClean="0">
                          <a:solidFill>
                            <a:srgbClr val="000000"/>
                          </a:solidFill>
                          <a:effectLst/>
                          <a:latin typeface="Calibri" panose="020F0502020204030204" pitchFamily="34" charset="0"/>
                        </a:rPr>
                        <a:t>62%</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FF2CC"/>
                    </a:solidFill>
                  </a:tcPr>
                </a:tc>
                <a:tc>
                  <a:txBody>
                    <a:bodyPr/>
                    <a:lstStyle/>
                    <a:p>
                      <a:pPr algn="ctr" fontAlgn="b"/>
                      <a:r>
                        <a:rPr lang="en-US" sz="1600" b="0" i="0" u="none" strike="noStrike" dirty="0" smtClean="0">
                          <a:solidFill>
                            <a:srgbClr val="000000"/>
                          </a:solidFill>
                          <a:effectLst/>
                          <a:latin typeface="Calibri" panose="020F0502020204030204" pitchFamily="34" charset="0"/>
                        </a:rPr>
                        <a:t>63%</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FFF2CC"/>
                    </a:solidFill>
                  </a:tcPr>
                </a:tc>
                <a:extLst>
                  <a:ext uri="{0D108BD9-81ED-4DB2-BD59-A6C34878D82A}">
                    <a16:rowId xmlns:a16="http://schemas.microsoft.com/office/drawing/2014/main" val="1477210323"/>
                  </a:ext>
                </a:extLst>
              </a:tr>
            </a:tbl>
          </a:graphicData>
        </a:graphic>
      </p:graphicFrame>
    </p:spTree>
    <p:extLst>
      <p:ext uri="{BB962C8B-B14F-4D97-AF65-F5344CB8AC3E}">
        <p14:creationId xmlns:p14="http://schemas.microsoft.com/office/powerpoint/2010/main" val="2646414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K-FOLD cross validation</a:t>
            </a:r>
            <a:endParaRPr lang="en-US" dirty="0"/>
          </a:p>
        </p:txBody>
      </p:sp>
      <p:sp>
        <p:nvSpPr>
          <p:cNvPr id="3" name="Content Placeholder 2"/>
          <p:cNvSpPr>
            <a:spLocks noGrp="1"/>
          </p:cNvSpPr>
          <p:nvPr>
            <p:ph idx="1"/>
          </p:nvPr>
        </p:nvSpPr>
        <p:spPr/>
        <p:txBody>
          <a:bodyPr>
            <a:normAutofit/>
          </a:bodyPr>
          <a:lstStyle/>
          <a:p>
            <a:r>
              <a:rPr lang="en-US" sz="2600" dirty="0"/>
              <a:t>In K-Folds Cross Validation we split our data into k different subsets (or folds). We use k-1 subsets to train our data and leave the last subset (or the last fold) as test data. We then average the model against each of the folds and then finalize our model. After that we test it against the test set.</a:t>
            </a:r>
          </a:p>
        </p:txBody>
      </p:sp>
    </p:spTree>
    <p:extLst>
      <p:ext uri="{BB962C8B-B14F-4D97-AF65-F5344CB8AC3E}">
        <p14:creationId xmlns:p14="http://schemas.microsoft.com/office/powerpoint/2010/main" val="2594868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of k-fold</a:t>
            </a:r>
            <a:endParaRPr lang="en-US" dirty="0"/>
          </a:p>
        </p:txBody>
      </p:sp>
      <p:pic>
        <p:nvPicPr>
          <p:cNvPr id="4" name="Content Placeholder 3"/>
          <p:cNvPicPr>
            <a:picLocks noGrp="1" noChangeAspect="1"/>
          </p:cNvPicPr>
          <p:nvPr>
            <p:ph idx="1"/>
          </p:nvPr>
        </p:nvPicPr>
        <p:blipFill>
          <a:blip r:embed="rId2"/>
          <a:stretch>
            <a:fillRect/>
          </a:stretch>
        </p:blipFill>
        <p:spPr>
          <a:xfrm>
            <a:off x="1897971" y="2324245"/>
            <a:ext cx="7707084" cy="3550217"/>
          </a:xfrm>
          <a:prstGeom prst="rect">
            <a:avLst/>
          </a:prstGeom>
        </p:spPr>
      </p:pic>
    </p:spTree>
    <p:extLst>
      <p:ext uri="{BB962C8B-B14F-4D97-AF65-F5344CB8AC3E}">
        <p14:creationId xmlns:p14="http://schemas.microsoft.com/office/powerpoint/2010/main" val="215368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85801" y="1802675"/>
            <a:ext cx="10313125" cy="3988526"/>
          </a:xfrm>
        </p:spPr>
        <p:txBody>
          <a:bodyPr>
            <a:noAutofit/>
          </a:bodyPr>
          <a:lstStyle/>
          <a:p>
            <a:r>
              <a:rPr lang="en-US" sz="2600" dirty="0" smtClean="0"/>
              <a:t>Out of all models LOGISTIC REGRESSION shown more accuracy 73% and an ensemble technique XG BOOST performed with 74%  accuracy here we have less number of false negatives are there so model is predicting good</a:t>
            </a:r>
          </a:p>
          <a:p>
            <a:r>
              <a:rPr lang="en-US" sz="2600" dirty="0" smtClean="0"/>
              <a:t>Confusion matrix  of LOGISTIC </a:t>
            </a:r>
            <a:r>
              <a:rPr lang="en-US" sz="2600" dirty="0"/>
              <a:t>REGRESSION </a:t>
            </a:r>
            <a:r>
              <a:rPr lang="en-US" sz="2600" dirty="0" smtClean="0"/>
              <a:t>&amp; XG BOOST</a:t>
            </a:r>
          </a:p>
          <a:p>
            <a:pPr marL="0" indent="0">
              <a:buNone/>
            </a:pPr>
            <a:r>
              <a:rPr lang="en-US" sz="2600" dirty="0" smtClean="0"/>
              <a:t>	TP - 16534       FP – 5704	  		TP - 16863        FP -  66					</a:t>
            </a:r>
          </a:p>
          <a:p>
            <a:pPr marL="0" indent="0">
              <a:buNone/>
            </a:pPr>
            <a:r>
              <a:rPr lang="en-US" sz="2600" dirty="0" smtClean="0"/>
              <a:t>	TN- 264            FN - 264	   		</a:t>
            </a:r>
            <a:r>
              <a:rPr lang="en-US" sz="2600" dirty="0" smtClean="0"/>
              <a:t>	FN </a:t>
            </a:r>
            <a:r>
              <a:rPr lang="en-US" sz="2600" dirty="0" smtClean="0"/>
              <a:t>-  5917         TN -  51</a:t>
            </a:r>
          </a:p>
          <a:p>
            <a:pPr marL="0" indent="0">
              <a:buNone/>
            </a:pPr>
            <a:endParaRPr lang="en-US" sz="2600" dirty="0"/>
          </a:p>
        </p:txBody>
      </p:sp>
    </p:spTree>
    <p:extLst>
      <p:ext uri="{BB962C8B-B14F-4D97-AF65-F5344CB8AC3E}">
        <p14:creationId xmlns:p14="http://schemas.microsoft.com/office/powerpoint/2010/main" val="4181944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data	</a:t>
            </a:r>
            <a:endParaRPr lang="en-US" dirty="0"/>
          </a:p>
        </p:txBody>
      </p:sp>
      <p:sp>
        <p:nvSpPr>
          <p:cNvPr id="3" name="Content Placeholder 2"/>
          <p:cNvSpPr>
            <a:spLocks noGrp="1"/>
          </p:cNvSpPr>
          <p:nvPr>
            <p:ph idx="1"/>
          </p:nvPr>
        </p:nvSpPr>
        <p:spPr/>
        <p:txBody>
          <a:bodyPr>
            <a:normAutofit/>
          </a:bodyPr>
          <a:lstStyle/>
          <a:p>
            <a:r>
              <a:rPr lang="en-US" sz="2600" dirty="0" smtClean="0"/>
              <a:t>In this data the patient records are 80488 records</a:t>
            </a:r>
          </a:p>
          <a:p>
            <a:r>
              <a:rPr lang="en-US" sz="2600" dirty="0" smtClean="0"/>
              <a:t>Out of this data the missing values are 1% so,  values are deleted</a:t>
            </a:r>
          </a:p>
          <a:p>
            <a:r>
              <a:rPr lang="en-US" sz="2600" dirty="0" smtClean="0"/>
              <a:t>After dropping null values in data there are 76322 records are remained</a:t>
            </a:r>
          </a:p>
          <a:p>
            <a:r>
              <a:rPr lang="en-US" sz="2600" dirty="0" smtClean="0"/>
              <a:t>The most techniques used in this data are IVF &amp; ICSI</a:t>
            </a:r>
            <a:endParaRPr lang="en-US" sz="2600" dirty="0"/>
          </a:p>
        </p:txBody>
      </p:sp>
    </p:spTree>
    <p:extLst>
      <p:ext uri="{BB962C8B-B14F-4D97-AF65-F5344CB8AC3E}">
        <p14:creationId xmlns:p14="http://schemas.microsoft.com/office/powerpoint/2010/main" val="3928326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853440"/>
          </a:xfrm>
        </p:spPr>
        <p:txBody>
          <a:bodyPr/>
          <a:lstStyle/>
          <a:p>
            <a:r>
              <a:rPr lang="en-US" dirty="0" smtClean="0"/>
              <a:t>Variable names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89933757"/>
              </p:ext>
            </p:extLst>
          </p:nvPr>
        </p:nvGraphicFramePr>
        <p:xfrm>
          <a:off x="812670" y="1774635"/>
          <a:ext cx="10639632" cy="4227176"/>
        </p:xfrm>
        <a:graphic>
          <a:graphicData uri="http://schemas.openxmlformats.org/drawingml/2006/table">
            <a:tbl>
              <a:tblPr firstRow="1" bandRow="1">
                <a:tableStyleId>{5C22544A-7EE6-4342-B048-85BDC9FD1C3A}</a:tableStyleId>
              </a:tblPr>
              <a:tblGrid>
                <a:gridCol w="581262">
                  <a:extLst>
                    <a:ext uri="{9D8B030D-6E8A-4147-A177-3AD203B41FA5}">
                      <a16:colId xmlns:a16="http://schemas.microsoft.com/office/drawing/2014/main" val="53378648"/>
                    </a:ext>
                  </a:extLst>
                </a:gridCol>
                <a:gridCol w="4780924">
                  <a:extLst>
                    <a:ext uri="{9D8B030D-6E8A-4147-A177-3AD203B41FA5}">
                      <a16:colId xmlns:a16="http://schemas.microsoft.com/office/drawing/2014/main" val="4146249946"/>
                    </a:ext>
                  </a:extLst>
                </a:gridCol>
                <a:gridCol w="215200">
                  <a:extLst>
                    <a:ext uri="{9D8B030D-6E8A-4147-A177-3AD203B41FA5}">
                      <a16:colId xmlns:a16="http://schemas.microsoft.com/office/drawing/2014/main" val="2149117740"/>
                    </a:ext>
                  </a:extLst>
                </a:gridCol>
                <a:gridCol w="573555">
                  <a:extLst>
                    <a:ext uri="{9D8B030D-6E8A-4147-A177-3AD203B41FA5}">
                      <a16:colId xmlns:a16="http://schemas.microsoft.com/office/drawing/2014/main" val="2945688673"/>
                    </a:ext>
                  </a:extLst>
                </a:gridCol>
                <a:gridCol w="4488691">
                  <a:extLst>
                    <a:ext uri="{9D8B030D-6E8A-4147-A177-3AD203B41FA5}">
                      <a16:colId xmlns:a16="http://schemas.microsoft.com/office/drawing/2014/main" val="312175292"/>
                    </a:ext>
                  </a:extLst>
                </a:gridCol>
              </a:tblGrid>
              <a:tr h="346782">
                <a:tc>
                  <a:txBody>
                    <a:bodyPr/>
                    <a:lstStyle/>
                    <a:p>
                      <a:r>
                        <a:rPr lang="en-US" sz="1300" dirty="0" smtClean="0"/>
                        <a:t>S.no</a:t>
                      </a:r>
                      <a:endParaRPr lang="en-US" sz="1300" dirty="0"/>
                    </a:p>
                  </a:txBody>
                  <a:tcPr/>
                </a:tc>
                <a:tc>
                  <a:txBody>
                    <a:bodyPr/>
                    <a:lstStyle/>
                    <a:p>
                      <a:r>
                        <a:rPr lang="en-US" sz="1300" dirty="0" smtClean="0"/>
                        <a:t>Name of the variable</a:t>
                      </a:r>
                      <a:endParaRPr lang="en-US" sz="1300" dirty="0"/>
                    </a:p>
                  </a:txBody>
                  <a:tcPr/>
                </a:tc>
                <a:tc>
                  <a:txBody>
                    <a:bodyPr/>
                    <a:lstStyle/>
                    <a:p>
                      <a:endParaRPr lang="en-US" sz="1300" dirty="0"/>
                    </a:p>
                  </a:txBody>
                  <a:tcPr/>
                </a:tc>
                <a:tc>
                  <a:txBody>
                    <a:bodyPr/>
                    <a:lstStyle/>
                    <a:p>
                      <a:r>
                        <a:rPr lang="en-US" sz="1300" dirty="0" smtClean="0"/>
                        <a:t>S.no</a:t>
                      </a:r>
                      <a:endParaRPr lang="en-US" sz="1300" dirty="0"/>
                    </a:p>
                  </a:txBody>
                  <a:tcPr/>
                </a:tc>
                <a:tc>
                  <a:txBody>
                    <a:bodyPr/>
                    <a:lstStyle/>
                    <a:p>
                      <a:r>
                        <a:rPr lang="en-US" sz="1300" dirty="0" smtClean="0"/>
                        <a:t>Name of the variable</a:t>
                      </a:r>
                      <a:endParaRPr lang="en-US" sz="1300" dirty="0"/>
                    </a:p>
                  </a:txBody>
                  <a:tcPr/>
                </a:tc>
                <a:extLst>
                  <a:ext uri="{0D108BD9-81ED-4DB2-BD59-A6C34878D82A}">
                    <a16:rowId xmlns:a16="http://schemas.microsoft.com/office/drawing/2014/main" val="3161363461"/>
                  </a:ext>
                </a:extLst>
              </a:tr>
              <a:tr h="346782">
                <a:tc>
                  <a:txBody>
                    <a:bodyPr/>
                    <a:lstStyle/>
                    <a:p>
                      <a:r>
                        <a:rPr lang="en-US" sz="1300" dirty="0" smtClean="0"/>
                        <a:t>1</a:t>
                      </a:r>
                      <a:endParaRPr lang="en-US" sz="1300" dirty="0"/>
                    </a:p>
                  </a:txBody>
                  <a:tcPr/>
                </a:tc>
                <a:tc>
                  <a:txBody>
                    <a:bodyPr/>
                    <a:lstStyle/>
                    <a:p>
                      <a:r>
                        <a:rPr lang="en-US" sz="1300" dirty="0" smtClean="0"/>
                        <a:t>Patient_Age_at_Treatment	</a:t>
                      </a:r>
                    </a:p>
                  </a:txBody>
                  <a:tcPr/>
                </a:tc>
                <a:tc>
                  <a:txBody>
                    <a:bodyPr/>
                    <a:lstStyle/>
                    <a:p>
                      <a:endParaRPr lang="en-US" sz="1300" dirty="0"/>
                    </a:p>
                  </a:txBody>
                  <a:tcPr/>
                </a:tc>
                <a:tc>
                  <a:txBody>
                    <a:bodyPr/>
                    <a:lstStyle/>
                    <a:p>
                      <a:r>
                        <a:rPr lang="en-US" sz="1300" dirty="0" smtClean="0"/>
                        <a:t>14</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Fresh_Eggs_Collected</a:t>
                      </a:r>
                    </a:p>
                  </a:txBody>
                  <a:tcPr/>
                </a:tc>
                <a:extLst>
                  <a:ext uri="{0D108BD9-81ED-4DB2-BD59-A6C34878D82A}">
                    <a16:rowId xmlns:a16="http://schemas.microsoft.com/office/drawing/2014/main" val="2453011407"/>
                  </a:ext>
                </a:extLst>
              </a:tr>
              <a:tr h="291230">
                <a:tc>
                  <a:txBody>
                    <a:bodyPr/>
                    <a:lstStyle/>
                    <a:p>
                      <a:r>
                        <a:rPr lang="en-US" sz="1300" dirty="0" smtClean="0"/>
                        <a:t>2</a:t>
                      </a:r>
                      <a:endParaRPr lang="en-US" sz="1300" dirty="0"/>
                    </a:p>
                  </a:txBody>
                  <a:tcPr/>
                </a:tc>
                <a:tc>
                  <a:txBody>
                    <a:bodyPr/>
                    <a:lstStyle/>
                    <a:p>
                      <a:r>
                        <a:rPr lang="en-US" sz="1300" dirty="0" smtClean="0"/>
                        <a:t>Total_Number_of_Previous_treatments_Both_IVF_and_DI_at_clinic</a:t>
                      </a:r>
                      <a:endParaRPr lang="en-US" sz="1300" dirty="0"/>
                    </a:p>
                  </a:txBody>
                  <a:tcPr/>
                </a:tc>
                <a:tc>
                  <a:txBody>
                    <a:bodyPr/>
                    <a:lstStyle/>
                    <a:p>
                      <a:endParaRPr lang="en-US" sz="1300"/>
                    </a:p>
                  </a:txBody>
                  <a:tcPr/>
                </a:tc>
                <a:tc>
                  <a:txBody>
                    <a:bodyPr/>
                    <a:lstStyle/>
                    <a:p>
                      <a:r>
                        <a:rPr lang="en-US" sz="1300" dirty="0" smtClean="0"/>
                        <a:t>15</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Fresh_Eggs_Stored	</a:t>
                      </a:r>
                    </a:p>
                  </a:txBody>
                  <a:tcPr/>
                </a:tc>
                <a:extLst>
                  <a:ext uri="{0D108BD9-81ED-4DB2-BD59-A6C34878D82A}">
                    <a16:rowId xmlns:a16="http://schemas.microsoft.com/office/drawing/2014/main" val="2641310934"/>
                  </a:ext>
                </a:extLst>
              </a:tr>
              <a:tr h="279326">
                <a:tc>
                  <a:txBody>
                    <a:bodyPr/>
                    <a:lstStyle/>
                    <a:p>
                      <a:r>
                        <a:rPr lang="en-US" sz="1300" dirty="0" smtClean="0"/>
                        <a:t>3</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Total_Number_of_Previous_IVF_cycles	</a:t>
                      </a:r>
                    </a:p>
                  </a:txBody>
                  <a:tcPr/>
                </a:tc>
                <a:tc>
                  <a:txBody>
                    <a:bodyPr/>
                    <a:lstStyle/>
                    <a:p>
                      <a:endParaRPr lang="en-US" sz="1300"/>
                    </a:p>
                  </a:txBody>
                  <a:tcPr/>
                </a:tc>
                <a:tc>
                  <a:txBody>
                    <a:bodyPr/>
                    <a:lstStyle/>
                    <a:p>
                      <a:r>
                        <a:rPr lang="en-US" sz="1300" dirty="0" smtClean="0"/>
                        <a:t>16</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Total_Eggs_Mixed</a:t>
                      </a:r>
                    </a:p>
                  </a:txBody>
                  <a:tcPr/>
                </a:tc>
                <a:extLst>
                  <a:ext uri="{0D108BD9-81ED-4DB2-BD59-A6C34878D82A}">
                    <a16:rowId xmlns:a16="http://schemas.microsoft.com/office/drawing/2014/main" val="1888298465"/>
                  </a:ext>
                </a:extLst>
              </a:tr>
              <a:tr h="285241">
                <a:tc>
                  <a:txBody>
                    <a:bodyPr/>
                    <a:lstStyle/>
                    <a:p>
                      <a:r>
                        <a:rPr lang="en-US" sz="1300" dirty="0" smtClean="0"/>
                        <a:t>4</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Total_number_of_previous_pregnancies_Both_IVF_and_DI</a:t>
                      </a:r>
                    </a:p>
                  </a:txBody>
                  <a:tcPr/>
                </a:tc>
                <a:tc>
                  <a:txBody>
                    <a:bodyPr/>
                    <a:lstStyle/>
                    <a:p>
                      <a:endParaRPr lang="en-US" sz="1300"/>
                    </a:p>
                  </a:txBody>
                  <a:tcPr/>
                </a:tc>
                <a:tc>
                  <a:txBody>
                    <a:bodyPr/>
                    <a:lstStyle/>
                    <a:p>
                      <a:r>
                        <a:rPr lang="en-US" sz="1300" dirty="0" smtClean="0"/>
                        <a:t>17</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Eggs_Mixed_With_Partner_Sperm</a:t>
                      </a:r>
                    </a:p>
                  </a:txBody>
                  <a:tcPr/>
                </a:tc>
                <a:extLst>
                  <a:ext uri="{0D108BD9-81ED-4DB2-BD59-A6C34878D82A}">
                    <a16:rowId xmlns:a16="http://schemas.microsoft.com/office/drawing/2014/main" val="14701598"/>
                  </a:ext>
                </a:extLst>
              </a:tr>
              <a:tr h="287383">
                <a:tc>
                  <a:txBody>
                    <a:bodyPr/>
                    <a:lstStyle/>
                    <a:p>
                      <a:r>
                        <a:rPr lang="en-US" sz="1300" dirty="0" smtClean="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Total_number_of_IVF_pregnancies</a:t>
                      </a:r>
                    </a:p>
                  </a:txBody>
                  <a:tcPr/>
                </a:tc>
                <a:tc>
                  <a:txBody>
                    <a:bodyPr/>
                    <a:lstStyle/>
                    <a:p>
                      <a:endParaRPr lang="en-US" sz="1300"/>
                    </a:p>
                  </a:txBody>
                  <a:tcPr/>
                </a:tc>
                <a:tc>
                  <a:txBody>
                    <a:bodyPr/>
                    <a:lstStyle/>
                    <a:p>
                      <a:r>
                        <a:rPr lang="en-US" sz="1300" dirty="0" smtClean="0"/>
                        <a:t>18</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Eggs_Mixed_With_Donor_sperm</a:t>
                      </a:r>
                    </a:p>
                  </a:txBody>
                  <a:tcPr/>
                </a:tc>
                <a:extLst>
                  <a:ext uri="{0D108BD9-81ED-4DB2-BD59-A6C34878D82A}">
                    <a16:rowId xmlns:a16="http://schemas.microsoft.com/office/drawing/2014/main" val="918330"/>
                  </a:ext>
                </a:extLst>
              </a:tr>
              <a:tr h="254109">
                <a:tc>
                  <a:txBody>
                    <a:bodyPr/>
                    <a:lstStyle/>
                    <a:p>
                      <a:r>
                        <a:rPr lang="en-US" sz="1300" dirty="0" smtClean="0"/>
                        <a:t>6</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Donated_embryo</a:t>
                      </a:r>
                    </a:p>
                  </a:txBody>
                  <a:tcPr/>
                </a:tc>
                <a:tc>
                  <a:txBody>
                    <a:bodyPr/>
                    <a:lstStyle/>
                    <a:p>
                      <a:endParaRPr lang="en-US" sz="1300"/>
                    </a:p>
                  </a:txBody>
                  <a:tcPr/>
                </a:tc>
                <a:tc>
                  <a:txBody>
                    <a:bodyPr/>
                    <a:lstStyle/>
                    <a:p>
                      <a:r>
                        <a:rPr lang="en-US" sz="1300" dirty="0" smtClean="0"/>
                        <a:t>19</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Total_Embryos_Created</a:t>
                      </a:r>
                    </a:p>
                  </a:txBody>
                  <a:tcPr/>
                </a:tc>
                <a:extLst>
                  <a:ext uri="{0D108BD9-81ED-4DB2-BD59-A6C34878D82A}">
                    <a16:rowId xmlns:a16="http://schemas.microsoft.com/office/drawing/2014/main" val="3743409888"/>
                  </a:ext>
                </a:extLst>
              </a:tr>
              <a:tr h="287383">
                <a:tc>
                  <a:txBody>
                    <a:bodyPr/>
                    <a:lstStyle/>
                    <a:p>
                      <a:r>
                        <a:rPr lang="en-US" sz="1300" dirty="0" smtClean="0"/>
                        <a:t>7</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Specific_treatment_type</a:t>
                      </a:r>
                    </a:p>
                  </a:txBody>
                  <a:tcPr/>
                </a:tc>
                <a:tc>
                  <a:txBody>
                    <a:bodyPr/>
                    <a:lstStyle/>
                    <a:p>
                      <a:endParaRPr lang="en-US" sz="1300"/>
                    </a:p>
                  </a:txBody>
                  <a:tcPr/>
                </a:tc>
                <a:tc>
                  <a:txBody>
                    <a:bodyPr/>
                    <a:lstStyle/>
                    <a:p>
                      <a:r>
                        <a:rPr lang="en-US" sz="1300" dirty="0" smtClean="0"/>
                        <a:t>20</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Eggs_Microinjected	</a:t>
                      </a:r>
                    </a:p>
                  </a:txBody>
                  <a:tcPr/>
                </a:tc>
                <a:extLst>
                  <a:ext uri="{0D108BD9-81ED-4DB2-BD59-A6C34878D82A}">
                    <a16:rowId xmlns:a16="http://schemas.microsoft.com/office/drawing/2014/main" val="3749918193"/>
                  </a:ext>
                </a:extLst>
              </a:tr>
              <a:tr h="275881">
                <a:tc>
                  <a:txBody>
                    <a:bodyPr/>
                    <a:lstStyle/>
                    <a:p>
                      <a:r>
                        <a:rPr lang="en-US" sz="1300" dirty="0" smtClean="0"/>
                        <a:t>8</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Elective_Single_Embryo_Transfer</a:t>
                      </a:r>
                    </a:p>
                  </a:txBody>
                  <a:tcPr/>
                </a:tc>
                <a:tc>
                  <a:txBody>
                    <a:bodyPr/>
                    <a:lstStyle/>
                    <a:p>
                      <a:endParaRPr lang="en-US" sz="1300" dirty="0"/>
                    </a:p>
                  </a:txBody>
                  <a:tcPr/>
                </a:tc>
                <a:tc>
                  <a:txBody>
                    <a:bodyPr/>
                    <a:lstStyle/>
                    <a:p>
                      <a:r>
                        <a:rPr lang="en-US" sz="1300" dirty="0" smtClean="0"/>
                        <a:t>21</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Embryos_from_Eggs_Microinjected</a:t>
                      </a:r>
                    </a:p>
                  </a:txBody>
                  <a:tcPr/>
                </a:tc>
                <a:extLst>
                  <a:ext uri="{0D108BD9-81ED-4DB2-BD59-A6C34878D82A}">
                    <a16:rowId xmlns:a16="http://schemas.microsoft.com/office/drawing/2014/main" val="1210562517"/>
                  </a:ext>
                </a:extLst>
              </a:tr>
              <a:tr h="283029">
                <a:tc>
                  <a:txBody>
                    <a:bodyPr/>
                    <a:lstStyle/>
                    <a:p>
                      <a:r>
                        <a:rPr lang="en-US" sz="1300" dirty="0" smtClean="0"/>
                        <a:t>9</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Egg_Source</a:t>
                      </a:r>
                    </a:p>
                  </a:txBody>
                  <a:tcPr/>
                </a:tc>
                <a:tc>
                  <a:txBody>
                    <a:bodyPr/>
                    <a:lstStyle/>
                    <a:p>
                      <a:endParaRPr lang="en-US" sz="1300"/>
                    </a:p>
                  </a:txBody>
                  <a:tcPr/>
                </a:tc>
                <a:tc>
                  <a:txBody>
                    <a:bodyPr/>
                    <a:lstStyle/>
                    <a:p>
                      <a:r>
                        <a:rPr lang="en-US" sz="1300" dirty="0" smtClean="0"/>
                        <a:t>22</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Total_Embryos_Thawed</a:t>
                      </a:r>
                    </a:p>
                  </a:txBody>
                  <a:tcPr/>
                </a:tc>
                <a:extLst>
                  <a:ext uri="{0D108BD9-81ED-4DB2-BD59-A6C34878D82A}">
                    <a16:rowId xmlns:a16="http://schemas.microsoft.com/office/drawing/2014/main" val="2213298884"/>
                  </a:ext>
                </a:extLst>
              </a:tr>
              <a:tr h="275881">
                <a:tc>
                  <a:txBody>
                    <a:bodyPr/>
                    <a:lstStyle/>
                    <a:p>
                      <a:r>
                        <a:rPr lang="en-US" sz="1300" dirty="0" smtClean="0"/>
                        <a:t>10</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Sperm_From</a:t>
                      </a:r>
                    </a:p>
                  </a:txBody>
                  <a:tcPr/>
                </a:tc>
                <a:tc>
                  <a:txBody>
                    <a:bodyPr/>
                    <a:lstStyle/>
                    <a:p>
                      <a:endParaRPr lang="en-US" sz="1300"/>
                    </a:p>
                  </a:txBody>
                  <a:tcPr/>
                </a:tc>
                <a:tc>
                  <a:txBody>
                    <a:bodyPr/>
                    <a:lstStyle/>
                    <a:p>
                      <a:r>
                        <a:rPr lang="en-US" sz="1300" dirty="0" smtClean="0"/>
                        <a:t>23</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Embryos_Transfered</a:t>
                      </a:r>
                    </a:p>
                  </a:txBody>
                  <a:tcPr/>
                </a:tc>
                <a:extLst>
                  <a:ext uri="{0D108BD9-81ED-4DB2-BD59-A6C34878D82A}">
                    <a16:rowId xmlns:a16="http://schemas.microsoft.com/office/drawing/2014/main" val="1305197150"/>
                  </a:ext>
                </a:extLst>
              </a:tr>
              <a:tr h="273704">
                <a:tc>
                  <a:txBody>
                    <a:bodyPr/>
                    <a:lstStyle/>
                    <a:p>
                      <a:r>
                        <a:rPr lang="en-US" sz="1300" dirty="0" smtClean="0"/>
                        <a:t>11</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Fresh_Cycle</a:t>
                      </a:r>
                    </a:p>
                  </a:txBody>
                  <a:tcPr/>
                </a:tc>
                <a:tc>
                  <a:txBody>
                    <a:bodyPr/>
                    <a:lstStyle/>
                    <a:p>
                      <a:endParaRPr lang="en-US" sz="1300"/>
                    </a:p>
                  </a:txBody>
                  <a:tcPr/>
                </a:tc>
                <a:tc>
                  <a:txBody>
                    <a:bodyPr/>
                    <a:lstStyle/>
                    <a:p>
                      <a:r>
                        <a:rPr lang="en-US" sz="1300" dirty="0" smtClean="0"/>
                        <a:t>24</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Embryos_Transfered_from_Eggs_Microinjected</a:t>
                      </a:r>
                    </a:p>
                  </a:txBody>
                  <a:tcPr/>
                </a:tc>
                <a:extLst>
                  <a:ext uri="{0D108BD9-81ED-4DB2-BD59-A6C34878D82A}">
                    <a16:rowId xmlns:a16="http://schemas.microsoft.com/office/drawing/2014/main" val="1964245671"/>
                  </a:ext>
                </a:extLst>
              </a:tr>
              <a:tr h="235460">
                <a:tc>
                  <a:txBody>
                    <a:bodyPr/>
                    <a:lstStyle/>
                    <a:p>
                      <a:r>
                        <a:rPr lang="en-US" sz="1300" dirty="0" smtClean="0"/>
                        <a:t>12</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Eggs_Thawed </a:t>
                      </a:r>
                    </a:p>
                  </a:txBody>
                  <a:tcPr/>
                </a:tc>
                <a:tc>
                  <a:txBody>
                    <a:bodyPr/>
                    <a:lstStyle/>
                    <a:p>
                      <a:endParaRPr lang="en-US" sz="1300"/>
                    </a:p>
                  </a:txBody>
                  <a:tcPr/>
                </a:tc>
                <a:tc>
                  <a:txBody>
                    <a:bodyPr/>
                    <a:lstStyle/>
                    <a:p>
                      <a:r>
                        <a:rPr lang="en-US" sz="1300" dirty="0" smtClean="0"/>
                        <a:t>25</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Embryos_Stored_For_Use_By_Patient</a:t>
                      </a:r>
                    </a:p>
                  </a:txBody>
                  <a:tcPr/>
                </a:tc>
                <a:extLst>
                  <a:ext uri="{0D108BD9-81ED-4DB2-BD59-A6C34878D82A}">
                    <a16:rowId xmlns:a16="http://schemas.microsoft.com/office/drawing/2014/main" val="92435760"/>
                  </a:ext>
                </a:extLst>
              </a:tr>
              <a:tr h="346782">
                <a:tc>
                  <a:txBody>
                    <a:bodyPr/>
                    <a:lstStyle/>
                    <a:p>
                      <a:r>
                        <a:rPr lang="en-US" sz="1300" dirty="0" smtClean="0"/>
                        <a:t>13</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Fresh_Eggs_Collected</a:t>
                      </a:r>
                    </a:p>
                  </a:txBody>
                  <a:tcPr/>
                </a:tc>
                <a:tc>
                  <a:txBody>
                    <a:bodyPr/>
                    <a:lstStyle/>
                    <a:p>
                      <a:endParaRPr lang="en-US" sz="1300"/>
                    </a:p>
                  </a:txBody>
                  <a:tcPr/>
                </a:tc>
                <a:tc>
                  <a:txBody>
                    <a:bodyPr/>
                    <a:lstStyle/>
                    <a:p>
                      <a:r>
                        <a:rPr lang="en-US" sz="1300" dirty="0" smtClean="0"/>
                        <a:t>26</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Number_of_Live_Births</a:t>
                      </a:r>
                    </a:p>
                  </a:txBody>
                  <a:tcPr/>
                </a:tc>
                <a:extLst>
                  <a:ext uri="{0D108BD9-81ED-4DB2-BD59-A6C34878D82A}">
                    <a16:rowId xmlns:a16="http://schemas.microsoft.com/office/drawing/2014/main" val="4175984647"/>
                  </a:ext>
                </a:extLst>
              </a:tr>
            </a:tbl>
          </a:graphicData>
        </a:graphic>
      </p:graphicFrame>
    </p:spTree>
    <p:extLst>
      <p:ext uri="{BB962C8B-B14F-4D97-AF65-F5344CB8AC3E}">
        <p14:creationId xmlns:p14="http://schemas.microsoft.com/office/powerpoint/2010/main" val="3286826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column	</a:t>
            </a:r>
            <a:endParaRPr lang="en-US" dirty="0"/>
          </a:p>
        </p:txBody>
      </p:sp>
      <p:sp>
        <p:nvSpPr>
          <p:cNvPr id="3" name="Content Placeholder 2"/>
          <p:cNvSpPr>
            <a:spLocks noGrp="1"/>
          </p:cNvSpPr>
          <p:nvPr>
            <p:ph idx="1"/>
          </p:nvPr>
        </p:nvSpPr>
        <p:spPr>
          <a:xfrm>
            <a:off x="685801" y="2312127"/>
            <a:ext cx="10131424" cy="3805646"/>
          </a:xfrm>
        </p:spPr>
        <p:txBody>
          <a:bodyPr>
            <a:noAutofit/>
          </a:bodyPr>
          <a:lstStyle/>
          <a:p>
            <a:r>
              <a:rPr lang="en-US" sz="2600" dirty="0" smtClean="0"/>
              <a:t>The problem statement of this data is “Number of live births in the year 2015 - 2016” with the range 0,1,2</a:t>
            </a:r>
          </a:p>
          <a:p>
            <a:r>
              <a:rPr lang="en-US" sz="2600" dirty="0" smtClean="0"/>
              <a:t>Since this data is having less number of records  twin(2) live births so, the data with 2 live births are removed so now data is binary</a:t>
            </a:r>
          </a:p>
          <a:p>
            <a:r>
              <a:rPr lang="en-US" sz="2600" dirty="0" smtClean="0"/>
              <a:t>In this data non live births  56599 , for  </a:t>
            </a:r>
            <a:r>
              <a:rPr lang="en-US" sz="2600" dirty="0"/>
              <a:t>first checking the quality </a:t>
            </a:r>
            <a:r>
              <a:rPr lang="en-US" sz="2600" dirty="0" smtClean="0"/>
              <a:t> </a:t>
            </a:r>
            <a:r>
              <a:rPr lang="en-US" sz="2600" dirty="0"/>
              <a:t>the data is </a:t>
            </a:r>
            <a:r>
              <a:rPr lang="en-US" sz="2600" dirty="0" smtClean="0"/>
              <a:t>down-sampled </a:t>
            </a:r>
            <a:r>
              <a:rPr lang="en-US" sz="2600" dirty="0"/>
              <a:t>and </a:t>
            </a:r>
            <a:r>
              <a:rPr lang="en-US" sz="2600" dirty="0" smtClean="0"/>
              <a:t>brought into 19723 both live and non live birth and performed analysis</a:t>
            </a:r>
          </a:p>
          <a:p>
            <a:r>
              <a:rPr lang="en-US" sz="2600" dirty="0" smtClean="0"/>
              <a:t>imbalanced data also send into models  and checked with feature importance's and without feature importance’s.</a:t>
            </a:r>
            <a:endParaRPr lang="en-US" sz="2600" dirty="0"/>
          </a:p>
        </p:txBody>
      </p:sp>
    </p:spTree>
    <p:extLst>
      <p:ext uri="{BB962C8B-B14F-4D97-AF65-F5344CB8AC3E}">
        <p14:creationId xmlns:p14="http://schemas.microsoft.com/office/powerpoint/2010/main" val="1176782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analysis</a:t>
            </a:r>
            <a:br>
              <a:rPr lang="en-US" dirty="0" smtClean="0"/>
            </a:br>
            <a:r>
              <a:rPr lang="en-US" dirty="0" smtClean="0"/>
              <a:t>Chi-square test</a:t>
            </a:r>
            <a:endParaRPr lang="en-US" dirty="0"/>
          </a:p>
        </p:txBody>
      </p:sp>
      <p:sp>
        <p:nvSpPr>
          <p:cNvPr id="3" name="Content Placeholder 2"/>
          <p:cNvSpPr>
            <a:spLocks noGrp="1"/>
          </p:cNvSpPr>
          <p:nvPr>
            <p:ph idx="1"/>
          </p:nvPr>
        </p:nvSpPr>
        <p:spPr/>
        <p:txBody>
          <a:bodyPr>
            <a:normAutofit/>
          </a:bodyPr>
          <a:lstStyle/>
          <a:p>
            <a:r>
              <a:rPr lang="en-US" sz="2600" dirty="0" smtClean="0"/>
              <a:t>It is based on the bivariate analysis and used for both the columns are categorical.</a:t>
            </a:r>
          </a:p>
          <a:p>
            <a:r>
              <a:rPr lang="en-US" sz="2600" dirty="0" smtClean="0"/>
              <a:t>After performing chi-square test only probability less than 0.05 (5%)  considered for analysis.</a:t>
            </a:r>
          </a:p>
          <a:p>
            <a:r>
              <a:rPr lang="en-US" sz="2600" dirty="0" smtClean="0"/>
              <a:t>Since target column is binary data so  correlation is not performed </a:t>
            </a:r>
            <a:endParaRPr lang="en-US" sz="2600" dirty="0"/>
          </a:p>
        </p:txBody>
      </p:sp>
    </p:spTree>
    <p:extLst>
      <p:ext uri="{BB962C8B-B14F-4D97-AF65-F5344CB8AC3E}">
        <p14:creationId xmlns:p14="http://schemas.microsoft.com/office/powerpoint/2010/main" val="2415771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Annova</a:t>
            </a:r>
            <a:endParaRPr lang="en-US" dirty="0"/>
          </a:p>
        </p:txBody>
      </p:sp>
      <p:sp>
        <p:nvSpPr>
          <p:cNvPr id="3" name="Content Placeholder 2"/>
          <p:cNvSpPr>
            <a:spLocks noGrp="1"/>
          </p:cNvSpPr>
          <p:nvPr>
            <p:ph idx="1"/>
          </p:nvPr>
        </p:nvSpPr>
        <p:spPr/>
        <p:txBody>
          <a:bodyPr/>
          <a:lstStyle/>
          <a:p>
            <a:r>
              <a:rPr lang="en-US" dirty="0" smtClean="0"/>
              <a:t>It is also one of the bivariate analysis technique and it performs statistical analysis with continuous and categorical data</a:t>
            </a:r>
          </a:p>
          <a:p>
            <a:r>
              <a:rPr lang="en-US" dirty="0" smtClean="0"/>
              <a:t>In this annova only probability less than 0.05(5%) is taken into consideration and performed the analysis which it is known as null hypothesis</a:t>
            </a:r>
          </a:p>
          <a:p>
            <a:endParaRPr lang="en-US" dirty="0" smtClean="0"/>
          </a:p>
          <a:p>
            <a:endParaRPr lang="en-US" dirty="0"/>
          </a:p>
        </p:txBody>
      </p:sp>
    </p:spTree>
    <p:extLst>
      <p:ext uri="{BB962C8B-B14F-4D97-AF65-F5344CB8AC3E}">
        <p14:creationId xmlns:p14="http://schemas.microsoft.com/office/powerpoint/2010/main" val="305326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chi-square test</a:t>
            </a:r>
            <a:endParaRPr lang="en-US" dirty="0"/>
          </a:p>
        </p:txBody>
      </p:sp>
      <p:sp>
        <p:nvSpPr>
          <p:cNvPr id="3" name="Content Placeholder 2"/>
          <p:cNvSpPr>
            <a:spLocks noGrp="1"/>
          </p:cNvSpPr>
          <p:nvPr>
            <p:ph idx="1"/>
          </p:nvPr>
        </p:nvSpPr>
        <p:spPr/>
        <p:txBody>
          <a:bodyPr/>
          <a:lstStyle/>
          <a:p>
            <a:r>
              <a:rPr lang="en-US" dirty="0"/>
              <a:t>Total_Embryos_Thawed</a:t>
            </a:r>
          </a:p>
          <a:p>
            <a:r>
              <a:rPr lang="en-US" dirty="0"/>
              <a:t>Embryos_Transfered_from_Eggs_Microinjected</a:t>
            </a:r>
          </a:p>
          <a:p>
            <a:r>
              <a:rPr lang="en-US" dirty="0"/>
              <a:t>Embryos_Transfered</a:t>
            </a:r>
          </a:p>
          <a:p>
            <a:r>
              <a:rPr lang="en-US" dirty="0"/>
              <a:t>Fresh_Eggs_Collected</a:t>
            </a:r>
          </a:p>
          <a:p>
            <a:r>
              <a:rPr lang="en-US" dirty="0"/>
              <a:t>Fresh_Eggs_Stored</a:t>
            </a:r>
          </a:p>
          <a:p>
            <a:r>
              <a:rPr lang="en-US" dirty="0"/>
              <a:t>Total_Embryos_Created</a:t>
            </a:r>
          </a:p>
          <a:p>
            <a:r>
              <a:rPr lang="en-US" dirty="0"/>
              <a:t>Total_Number_of_Previous_IVF_cycles</a:t>
            </a:r>
          </a:p>
          <a:p>
            <a:r>
              <a:rPr lang="en-US" dirty="0"/>
              <a:t>Eggs_Mixed_With_Donor_sperm</a:t>
            </a:r>
          </a:p>
          <a:p>
            <a:pPr marL="0" indent="0">
              <a:buNone/>
            </a:pPr>
            <a:endParaRPr lang="en-US" dirty="0"/>
          </a:p>
        </p:txBody>
      </p:sp>
    </p:spTree>
    <p:extLst>
      <p:ext uri="{BB962C8B-B14F-4D97-AF65-F5344CB8AC3E}">
        <p14:creationId xmlns:p14="http://schemas.microsoft.com/office/powerpoint/2010/main" val="1818173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annova</a:t>
            </a:r>
            <a:endParaRPr lang="en-US" dirty="0"/>
          </a:p>
        </p:txBody>
      </p:sp>
      <p:sp>
        <p:nvSpPr>
          <p:cNvPr id="3" name="Content Placeholder 2"/>
          <p:cNvSpPr>
            <a:spLocks noGrp="1"/>
          </p:cNvSpPr>
          <p:nvPr>
            <p:ph idx="1"/>
          </p:nvPr>
        </p:nvSpPr>
        <p:spPr/>
        <p:txBody>
          <a:bodyPr>
            <a:normAutofit fontScale="85000" lnSpcReduction="20000"/>
          </a:bodyPr>
          <a:lstStyle/>
          <a:p>
            <a:r>
              <a:rPr lang="en-US" dirty="0"/>
              <a:t>Total_Eggs_Mixed</a:t>
            </a:r>
          </a:p>
          <a:p>
            <a:r>
              <a:rPr lang="en-US" dirty="0"/>
              <a:t>Embryos_Transfered</a:t>
            </a:r>
          </a:p>
          <a:p>
            <a:r>
              <a:rPr lang="en-US" dirty="0"/>
              <a:t>Fresh_Eggs_Stored </a:t>
            </a:r>
          </a:p>
          <a:p>
            <a:r>
              <a:rPr lang="en-US" dirty="0"/>
              <a:t>Total_Number_of_Previous_treatments_Both_IVF_and_DI_at_clinic</a:t>
            </a:r>
          </a:p>
          <a:p>
            <a:r>
              <a:rPr lang="en-US" dirty="0"/>
              <a:t>Embryos_Transfered_from_Eggs_Microinjected</a:t>
            </a:r>
          </a:p>
          <a:p>
            <a:r>
              <a:rPr lang="en-US" dirty="0"/>
              <a:t>Eggs_Thawed</a:t>
            </a:r>
          </a:p>
          <a:p>
            <a:r>
              <a:rPr lang="en-US" dirty="0"/>
              <a:t> Fresh_Eggs_Collected</a:t>
            </a:r>
          </a:p>
          <a:p>
            <a:r>
              <a:rPr lang="en-US" dirty="0"/>
              <a:t>Total_Embryos_Thawed </a:t>
            </a:r>
          </a:p>
          <a:p>
            <a:r>
              <a:rPr lang="en-US" dirty="0"/>
              <a:t>Embryos_from_Eggs_Microinjected</a:t>
            </a:r>
          </a:p>
          <a:p>
            <a:r>
              <a:rPr lang="en-US" dirty="0"/>
              <a:t>Total_Embryos_Created </a:t>
            </a:r>
          </a:p>
          <a:p>
            <a:r>
              <a:rPr lang="en-US" dirty="0"/>
              <a:t>Total_Number_of_Previous_IVF_cycles</a:t>
            </a:r>
          </a:p>
          <a:p>
            <a:endParaRPr lang="en-US" dirty="0"/>
          </a:p>
        </p:txBody>
      </p:sp>
    </p:spTree>
    <p:extLst>
      <p:ext uri="{BB962C8B-B14F-4D97-AF65-F5344CB8AC3E}">
        <p14:creationId xmlns:p14="http://schemas.microsoft.com/office/powerpoint/2010/main" val="2938527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2108" y="4393231"/>
            <a:ext cx="10131427" cy="566738"/>
          </a:xfrm>
        </p:spPr>
        <p:txBody>
          <a:bodyPr/>
          <a:lstStyle/>
          <a:p>
            <a:r>
              <a:rPr lang="en-US" dirty="0" smtClean="0"/>
              <a:t>Graphs &amp; insights</a:t>
            </a:r>
            <a:endParaRPr lang="en-US" dirty="0"/>
          </a:p>
        </p:txBody>
      </p:sp>
      <p:sp>
        <p:nvSpPr>
          <p:cNvPr id="9" name="Text Placeholder 8"/>
          <p:cNvSpPr>
            <a:spLocks noGrp="1"/>
          </p:cNvSpPr>
          <p:nvPr>
            <p:ph type="body" sz="half" idx="2"/>
          </p:nvPr>
        </p:nvSpPr>
        <p:spPr>
          <a:xfrm>
            <a:off x="542107" y="5114047"/>
            <a:ext cx="10131427" cy="1143062"/>
          </a:xfrm>
        </p:spPr>
        <p:txBody>
          <a:bodyPr>
            <a:normAutofit fontScale="77500" lnSpcReduction="20000"/>
          </a:bodyPr>
          <a:lstStyle/>
          <a:p>
            <a:pPr marL="285750" indent="-285750">
              <a:buFont typeface="Arial" panose="020B0604020202020204" pitchFamily="34" charset="0"/>
              <a:buChar char="•"/>
            </a:pPr>
            <a:r>
              <a:rPr lang="en-US" sz="2600" dirty="0" smtClean="0"/>
              <a:t>In the above graph the age group of people 18-34 and 35-37 has more </a:t>
            </a:r>
            <a:r>
              <a:rPr lang="en-US" sz="2600" dirty="0" smtClean="0"/>
              <a:t>success</a:t>
            </a:r>
            <a:r>
              <a:rPr lang="en-US" sz="2600" dirty="0" smtClean="0"/>
              <a:t>ful live births</a:t>
            </a:r>
            <a:endParaRPr lang="en-US" sz="2600" dirty="0" smtClean="0"/>
          </a:p>
          <a:p>
            <a:pPr marL="285750" indent="-285750">
              <a:buFont typeface="Arial" panose="020B0604020202020204" pitchFamily="34" charset="0"/>
              <a:buChar char="•"/>
            </a:pPr>
            <a:r>
              <a:rPr lang="en-US" sz="2600" dirty="0" smtClean="0"/>
              <a:t>ICSI and IVF in the year 2015-16 there is success of 30%  and 28% respectively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21" y="1116107"/>
            <a:ext cx="4993852" cy="2967153"/>
          </a:xfrm>
          <a:prstGeom prst="rect">
            <a:avLst/>
          </a:prstGeom>
        </p:spPr>
      </p:pic>
      <p:sp>
        <p:nvSpPr>
          <p:cNvPr id="14" name="Picture Placeholder 13"/>
          <p:cNvSpPr>
            <a:spLocks noGrp="1"/>
          </p:cNvSpPr>
          <p:nvPr>
            <p:ph type="pic" idx="1"/>
          </p:nvPr>
        </p:nvSpPr>
        <p:spPr>
          <a:xfrm>
            <a:off x="717117" y="1073270"/>
            <a:ext cx="9781406" cy="3164976"/>
          </a:xfrm>
          <a:prstGeom prst="roundRect">
            <a:avLst>
              <a:gd name="adj" fmla="val 7913"/>
            </a:avLst>
          </a:prstGeom>
        </p:spPr>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9674" y="1116107"/>
            <a:ext cx="4468850" cy="2967153"/>
          </a:xfrm>
          <a:prstGeom prst="rect">
            <a:avLst/>
          </a:prstGeom>
        </p:spPr>
      </p:pic>
    </p:spTree>
    <p:extLst>
      <p:ext uri="{BB962C8B-B14F-4D97-AF65-F5344CB8AC3E}">
        <p14:creationId xmlns:p14="http://schemas.microsoft.com/office/powerpoint/2010/main" val="22484611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239</TotalTime>
  <Words>608</Words>
  <Application>Microsoft Office PowerPoint</Application>
  <PresentationFormat>Widescreen</PresentationFormat>
  <Paragraphs>153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Celestial</vt:lpstr>
      <vt:lpstr>HFEA Analysis year 2015-16 </vt:lpstr>
      <vt:lpstr>About data </vt:lpstr>
      <vt:lpstr>Variable names</vt:lpstr>
      <vt:lpstr>Target column </vt:lpstr>
      <vt:lpstr>Statistical analysis Chi-square test</vt:lpstr>
      <vt:lpstr>Annova</vt:lpstr>
      <vt:lpstr>After chi-square test</vt:lpstr>
      <vt:lpstr>After annova</vt:lpstr>
      <vt:lpstr>Graphs &amp; insights</vt:lpstr>
      <vt:lpstr>Graphs &amp; insights</vt:lpstr>
      <vt:lpstr>Models Applied </vt:lpstr>
      <vt:lpstr>Accuracy of models</vt:lpstr>
      <vt:lpstr>K-FOLD cross validation</vt:lpstr>
      <vt:lpstr>Graphs of k-fold</vt:lpstr>
      <vt:lpstr>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HFEA Analysis year 2015-16</dc:title>
  <dc:creator>sai sreekar</dc:creator>
  <cp:lastModifiedBy>sai sreekar</cp:lastModifiedBy>
  <cp:revision>23</cp:revision>
  <dcterms:created xsi:type="dcterms:W3CDTF">2020-01-03T07:25:15Z</dcterms:created>
  <dcterms:modified xsi:type="dcterms:W3CDTF">2020-01-04T08:32:24Z</dcterms:modified>
</cp:coreProperties>
</file>