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93cfc7ae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93cfc7ae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93cfc7ae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93cfc7ae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93cfc7ae6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93cfc7ae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93cfc7ae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93cfc7ae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93cfc7ae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93cfc7ae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93cfc7ae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93cfc7ae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93cfc7ae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93cfc7ae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93cfc7ae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93cfc7ae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93cfc7a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93cfc7a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93cfc7ae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393cfc7ae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75fceb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75fc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93cfc7ae6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93cfc7ae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STAT 639 Project</a:t>
            </a:r>
            <a:endParaRPr/>
          </a:p>
        </p:txBody>
      </p:sp>
      <p:sp>
        <p:nvSpPr>
          <p:cNvPr id="64" name="Google Shape;64;p13"/>
          <p:cNvSpPr txBox="1"/>
          <p:nvPr>
            <p:ph idx="1" type="subTitle"/>
          </p:nvPr>
        </p:nvSpPr>
        <p:spPr>
          <a:xfrm>
            <a:off x="1680300" y="3049450"/>
            <a:ext cx="5783400" cy="119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Sreekar Annaluru</a:t>
            </a:r>
            <a:endParaRPr/>
          </a:p>
          <a:p>
            <a:pPr indent="0" lvl="0" marL="0" rtl="0" algn="ctr">
              <a:spcBef>
                <a:spcPts val="0"/>
              </a:spcBef>
              <a:spcAft>
                <a:spcPts val="0"/>
              </a:spcAft>
              <a:buNone/>
            </a:pPr>
            <a:r>
              <a:rPr lang="en"/>
              <a:t>832001030</a:t>
            </a:r>
            <a:endParaRPr/>
          </a:p>
          <a:p>
            <a:pPr indent="0" lvl="0" marL="0" rtl="0" algn="ctr">
              <a:spcBef>
                <a:spcPts val="0"/>
              </a:spcBef>
              <a:spcAft>
                <a:spcPts val="0"/>
              </a:spcAft>
              <a:buNone/>
            </a:pPr>
            <a:r>
              <a:rPr lang="en"/>
              <a:t>Group 37</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Numbers</a:t>
            </a:r>
            <a:endParaRPr/>
          </a:p>
        </p:txBody>
      </p:sp>
      <p:sp>
        <p:nvSpPr>
          <p:cNvPr id="146" name="Google Shape;146;p22"/>
          <p:cNvSpPr txBox="1"/>
          <p:nvPr>
            <p:ph idx="2" type="body"/>
          </p:nvPr>
        </p:nvSpPr>
        <p:spPr>
          <a:xfrm>
            <a:off x="4939500" y="724200"/>
            <a:ext cx="40452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Input data of size: 1000, 784..</a:t>
            </a:r>
            <a:endParaRPr/>
          </a:p>
          <a:p>
            <a:pPr indent="0" lvl="0" marL="0" rtl="0" algn="l">
              <a:spcBef>
                <a:spcPts val="1600"/>
              </a:spcBef>
              <a:spcAft>
                <a:spcPts val="0"/>
              </a:spcAft>
              <a:buNone/>
            </a:pPr>
            <a:r>
              <a:rPr lang="en"/>
              <a:t>First 200 PC —&gt; 91% variability.</a:t>
            </a:r>
            <a:endParaRPr/>
          </a:p>
          <a:p>
            <a:pPr indent="0" lvl="0" marL="0" rtl="0" algn="l">
              <a:spcBef>
                <a:spcPts val="1600"/>
              </a:spcBef>
              <a:spcAft>
                <a:spcPts val="0"/>
              </a:spcAft>
              <a:buNone/>
            </a:pPr>
            <a:r>
              <a:rPr lang="en"/>
              <a:t>80% of values below 50.</a:t>
            </a:r>
            <a:endParaRPr/>
          </a:p>
          <a:p>
            <a:pPr indent="0" lvl="0" marL="0" rtl="0" algn="l">
              <a:spcBef>
                <a:spcPts val="1600"/>
              </a:spcBef>
              <a:spcAft>
                <a:spcPts val="0"/>
              </a:spcAft>
              <a:buNone/>
            </a:pPr>
            <a:r>
              <a:rPr lang="en"/>
              <a:t>12% of values above 210.</a:t>
            </a:r>
            <a:endParaRPr/>
          </a:p>
          <a:p>
            <a:pPr indent="0" lvl="0" marL="0" rtl="0" algn="l">
              <a:spcBef>
                <a:spcPts val="1600"/>
              </a:spcBef>
              <a:spcAft>
                <a:spcPts val="0"/>
              </a:spcAft>
              <a:buNone/>
            </a:pPr>
            <a:r>
              <a:rPr lang="en"/>
              <a:t>Normal Distributions with means 0, 125, 220, 250.</a:t>
            </a:r>
            <a:endParaRPr/>
          </a:p>
          <a:p>
            <a:pPr indent="0" lvl="0" marL="0" rtl="0" algn="l">
              <a:spcBef>
                <a:spcPts val="1600"/>
              </a:spcBef>
              <a:spcAft>
                <a:spcPts val="1600"/>
              </a:spcAft>
              <a:buNone/>
            </a:pPr>
            <a:r>
              <a:rPr lang="en"/>
              <a:t>3 clustering methods.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0" name="Shape 150"/>
        <p:cNvGrpSpPr/>
        <p:nvPr/>
      </p:nvGrpSpPr>
      <p:grpSpPr>
        <a:xfrm>
          <a:off x="0" y="0"/>
          <a:ext cx="0" cy="0"/>
          <a:chOff x="0" y="0"/>
          <a:chExt cx="0" cy="0"/>
        </a:xfrm>
      </p:grpSpPr>
      <p:sp>
        <p:nvSpPr>
          <p:cNvPr id="151" name="Google Shape;151;p23"/>
          <p:cNvSpPr txBox="1"/>
          <p:nvPr/>
        </p:nvSpPr>
        <p:spPr>
          <a:xfrm>
            <a:off x="1149850" y="333700"/>
            <a:ext cx="6801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Roboto"/>
                <a:ea typeface="Roboto"/>
                <a:cs typeface="Roboto"/>
                <a:sym typeface="Roboto"/>
              </a:rPr>
              <a:t>Principal Component Plots for Clustering Data</a:t>
            </a:r>
            <a:endParaRPr sz="2000">
              <a:latin typeface="Roboto"/>
              <a:ea typeface="Roboto"/>
              <a:cs typeface="Roboto"/>
              <a:sym typeface="Roboto"/>
            </a:endParaRPr>
          </a:p>
        </p:txBody>
      </p:sp>
      <p:pic>
        <p:nvPicPr>
          <p:cNvPr id="152" name="Google Shape;152;p23"/>
          <p:cNvPicPr preferRelativeResize="0"/>
          <p:nvPr/>
        </p:nvPicPr>
        <p:blipFill>
          <a:blip r:embed="rId3">
            <a:alphaModFix/>
          </a:blip>
          <a:stretch>
            <a:fillRect/>
          </a:stretch>
        </p:blipFill>
        <p:spPr>
          <a:xfrm>
            <a:off x="78000" y="826300"/>
            <a:ext cx="4642574" cy="3529598"/>
          </a:xfrm>
          <a:prstGeom prst="rect">
            <a:avLst/>
          </a:prstGeom>
          <a:noFill/>
          <a:ln>
            <a:noFill/>
          </a:ln>
        </p:spPr>
      </p:pic>
      <p:pic>
        <p:nvPicPr>
          <p:cNvPr id="153" name="Google Shape;153;p23"/>
          <p:cNvPicPr preferRelativeResize="0"/>
          <p:nvPr/>
        </p:nvPicPr>
        <p:blipFill>
          <a:blip r:embed="rId4">
            <a:alphaModFix/>
          </a:blip>
          <a:stretch>
            <a:fillRect/>
          </a:stretch>
        </p:blipFill>
        <p:spPr>
          <a:xfrm>
            <a:off x="4572000" y="826313"/>
            <a:ext cx="4642574" cy="35295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Clustering </a:t>
            </a:r>
            <a:r>
              <a:rPr lang="en">
                <a:solidFill>
                  <a:schemeClr val="accent1"/>
                </a:solidFill>
              </a:rPr>
              <a:t>Models</a:t>
            </a:r>
            <a:endParaRPr>
              <a:solidFill>
                <a:schemeClr val="accent1"/>
              </a:solidFill>
            </a:endParaRPr>
          </a:p>
        </p:txBody>
      </p:sp>
      <p:sp>
        <p:nvSpPr>
          <p:cNvPr id="160" name="Google Shape;160;p24"/>
          <p:cNvSpPr txBox="1"/>
          <p:nvPr>
            <p:ph idx="4294967295" type="body"/>
          </p:nvPr>
        </p:nvSpPr>
        <p:spPr>
          <a:xfrm>
            <a:off x="356200" y="2715625"/>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solidFill>
                  <a:schemeClr val="accent5"/>
                </a:solidFill>
              </a:rPr>
              <a:t>K Means</a:t>
            </a:r>
            <a:endParaRPr sz="2100">
              <a:solidFill>
                <a:schemeClr val="accent5"/>
              </a:solidFill>
            </a:endParaRPr>
          </a:p>
        </p:txBody>
      </p:sp>
      <p:cxnSp>
        <p:nvCxnSpPr>
          <p:cNvPr id="161" name="Google Shape;161;p24"/>
          <p:cNvCxnSpPr/>
          <p:nvPr/>
        </p:nvCxnSpPr>
        <p:spPr>
          <a:xfrm>
            <a:off x="1309450" y="3613373"/>
            <a:ext cx="270900" cy="0"/>
          </a:xfrm>
          <a:prstGeom prst="straightConnector1">
            <a:avLst/>
          </a:prstGeom>
          <a:noFill/>
          <a:ln cap="flat" cmpd="sng" w="9525">
            <a:solidFill>
              <a:schemeClr val="lt2"/>
            </a:solidFill>
            <a:prstDash val="solid"/>
            <a:round/>
            <a:headEnd len="sm" w="sm" type="none"/>
            <a:tailEnd len="sm" w="sm" type="none"/>
          </a:ln>
        </p:spPr>
      </p:cxnSp>
      <p:sp>
        <p:nvSpPr>
          <p:cNvPr id="162" name="Google Shape;162;p24"/>
          <p:cNvSpPr txBox="1"/>
          <p:nvPr>
            <p:ph idx="4294967295" type="body"/>
          </p:nvPr>
        </p:nvSpPr>
        <p:spPr>
          <a:xfrm>
            <a:off x="356200" y="3613375"/>
            <a:ext cx="2177400" cy="134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Used k-means method</a:t>
            </a:r>
            <a:endParaRPr sz="1100"/>
          </a:p>
          <a:p>
            <a:pPr indent="0" lvl="0" marL="0" rtl="0" algn="ctr">
              <a:spcBef>
                <a:spcPts val="1600"/>
              </a:spcBef>
              <a:spcAft>
                <a:spcPts val="0"/>
              </a:spcAft>
              <a:buNone/>
            </a:pPr>
            <a:r>
              <a:rPr lang="en" sz="1100"/>
              <a:t>Elbow method</a:t>
            </a:r>
            <a:endParaRPr sz="1100"/>
          </a:p>
          <a:p>
            <a:pPr indent="0" lvl="0" marL="0" rtl="0" algn="ctr">
              <a:spcBef>
                <a:spcPts val="1600"/>
              </a:spcBef>
              <a:spcAft>
                <a:spcPts val="1600"/>
              </a:spcAft>
              <a:buNone/>
            </a:pPr>
            <a:r>
              <a:rPr lang="en" sz="1100"/>
              <a:t>Reduction stagnates after 5 clusters</a:t>
            </a:r>
            <a:endParaRPr sz="1100"/>
          </a:p>
        </p:txBody>
      </p:sp>
      <p:sp>
        <p:nvSpPr>
          <p:cNvPr id="163" name="Google Shape;163;p24"/>
          <p:cNvSpPr txBox="1"/>
          <p:nvPr>
            <p:ph idx="4294967295" type="body"/>
          </p:nvPr>
        </p:nvSpPr>
        <p:spPr>
          <a:xfrm>
            <a:off x="3341021" y="2715637"/>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solidFill>
                  <a:schemeClr val="accent5"/>
                </a:solidFill>
              </a:rPr>
              <a:t>Hierarchical</a:t>
            </a:r>
            <a:endParaRPr sz="2100">
              <a:solidFill>
                <a:schemeClr val="accent5"/>
              </a:solidFill>
            </a:endParaRPr>
          </a:p>
        </p:txBody>
      </p:sp>
      <p:cxnSp>
        <p:nvCxnSpPr>
          <p:cNvPr id="164" name="Google Shape;164;p24"/>
          <p:cNvCxnSpPr/>
          <p:nvPr/>
        </p:nvCxnSpPr>
        <p:spPr>
          <a:xfrm>
            <a:off x="4219888" y="3625073"/>
            <a:ext cx="270900" cy="0"/>
          </a:xfrm>
          <a:prstGeom prst="straightConnector1">
            <a:avLst/>
          </a:prstGeom>
          <a:noFill/>
          <a:ln cap="flat" cmpd="sng" w="9525">
            <a:solidFill>
              <a:schemeClr val="lt2"/>
            </a:solidFill>
            <a:prstDash val="solid"/>
            <a:round/>
            <a:headEnd len="sm" w="sm" type="none"/>
            <a:tailEnd len="sm" w="sm" type="none"/>
          </a:ln>
        </p:spPr>
      </p:cxnSp>
      <p:sp>
        <p:nvSpPr>
          <p:cNvPr id="165" name="Google Shape;165;p24"/>
          <p:cNvSpPr txBox="1"/>
          <p:nvPr>
            <p:ph idx="4294967295" type="body"/>
          </p:nvPr>
        </p:nvSpPr>
        <p:spPr>
          <a:xfrm>
            <a:off x="3266638" y="3625225"/>
            <a:ext cx="2177400" cy="134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Used hclust method.</a:t>
            </a:r>
            <a:endParaRPr sz="1100"/>
          </a:p>
          <a:p>
            <a:pPr indent="0" lvl="0" marL="0" rtl="0" algn="ctr">
              <a:spcBef>
                <a:spcPts val="1600"/>
              </a:spcBef>
              <a:spcAft>
                <a:spcPts val="0"/>
              </a:spcAft>
              <a:buNone/>
            </a:pPr>
            <a:r>
              <a:rPr lang="en" sz="1100"/>
              <a:t>Performed complete, single, and average linkages</a:t>
            </a:r>
            <a:endParaRPr sz="1100"/>
          </a:p>
          <a:p>
            <a:pPr indent="0" lvl="0" marL="0" rtl="0" algn="ctr">
              <a:spcBef>
                <a:spcPts val="1600"/>
              </a:spcBef>
              <a:spcAft>
                <a:spcPts val="1600"/>
              </a:spcAft>
              <a:buNone/>
            </a:pPr>
            <a:r>
              <a:rPr lang="en" sz="1100"/>
              <a:t>Results close to kmeans. </a:t>
            </a:r>
            <a:endParaRPr sz="1100"/>
          </a:p>
        </p:txBody>
      </p:sp>
      <p:sp>
        <p:nvSpPr>
          <p:cNvPr id="166" name="Google Shape;166;p24"/>
          <p:cNvSpPr txBox="1"/>
          <p:nvPr>
            <p:ph idx="4294967295" type="body"/>
          </p:nvPr>
        </p:nvSpPr>
        <p:spPr>
          <a:xfrm>
            <a:off x="6495951" y="2715625"/>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solidFill>
                  <a:schemeClr val="accent5"/>
                </a:solidFill>
              </a:rPr>
              <a:t>GMM</a:t>
            </a:r>
            <a:endParaRPr sz="2100">
              <a:solidFill>
                <a:schemeClr val="accent5"/>
              </a:solidFill>
            </a:endParaRPr>
          </a:p>
        </p:txBody>
      </p:sp>
      <p:cxnSp>
        <p:nvCxnSpPr>
          <p:cNvPr id="167" name="Google Shape;167;p24"/>
          <p:cNvCxnSpPr/>
          <p:nvPr/>
        </p:nvCxnSpPr>
        <p:spPr>
          <a:xfrm>
            <a:off x="7481425" y="3613373"/>
            <a:ext cx="270900" cy="0"/>
          </a:xfrm>
          <a:prstGeom prst="straightConnector1">
            <a:avLst/>
          </a:prstGeom>
          <a:noFill/>
          <a:ln cap="flat" cmpd="sng" w="9525">
            <a:solidFill>
              <a:schemeClr val="lt2"/>
            </a:solidFill>
            <a:prstDash val="solid"/>
            <a:round/>
            <a:headEnd len="sm" w="sm" type="none"/>
            <a:tailEnd len="sm" w="sm" type="none"/>
          </a:ln>
        </p:spPr>
      </p:cxnSp>
      <p:sp>
        <p:nvSpPr>
          <p:cNvPr id="168" name="Google Shape;168;p24"/>
          <p:cNvSpPr txBox="1"/>
          <p:nvPr>
            <p:ph idx="4294967295" type="body"/>
          </p:nvPr>
        </p:nvSpPr>
        <p:spPr>
          <a:xfrm>
            <a:off x="6528175" y="3613450"/>
            <a:ext cx="2177400" cy="134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Used mclust library</a:t>
            </a:r>
            <a:endParaRPr sz="1100"/>
          </a:p>
          <a:p>
            <a:pPr indent="0" lvl="0" marL="0" rtl="0" algn="ctr">
              <a:spcBef>
                <a:spcPts val="1600"/>
              </a:spcBef>
              <a:spcAft>
                <a:spcPts val="0"/>
              </a:spcAft>
              <a:buNone/>
            </a:pPr>
            <a:r>
              <a:rPr lang="en" sz="1100"/>
              <a:t>Checked for 4 and 5 clusters</a:t>
            </a:r>
            <a:endParaRPr sz="1100"/>
          </a:p>
          <a:p>
            <a:pPr indent="0" lvl="0" marL="0" rtl="0" algn="ctr">
              <a:spcBef>
                <a:spcPts val="1600"/>
              </a:spcBef>
              <a:spcAft>
                <a:spcPts val="1600"/>
              </a:spcAft>
              <a:buNone/>
            </a:pPr>
            <a:r>
              <a:rPr lang="en" sz="1100"/>
              <a:t>Results </a:t>
            </a:r>
            <a:r>
              <a:rPr lang="en" sz="1100"/>
              <a:t>similar</a:t>
            </a:r>
            <a:r>
              <a:rPr lang="en" sz="1100"/>
              <a:t> to k-means and </a:t>
            </a:r>
            <a:r>
              <a:rPr lang="en" sz="1100"/>
              <a:t>hierarchical</a:t>
            </a:r>
            <a:r>
              <a:rPr lang="en" sz="1100"/>
              <a:t> </a:t>
            </a:r>
            <a:endParaRPr sz="1100"/>
          </a:p>
        </p:txBody>
      </p:sp>
      <p:sp>
        <p:nvSpPr>
          <p:cNvPr id="169" name="Google Shape;169;p24"/>
          <p:cNvSpPr txBox="1"/>
          <p:nvPr/>
        </p:nvSpPr>
        <p:spPr>
          <a:xfrm>
            <a:off x="809775" y="1183850"/>
            <a:ext cx="77577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“Proposed 4 clusters in the data set but a very good possibility of having 5 clusters”.</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Dataset has bunch of normal distributions with mean around 0, 125, 220, 250 (models validated this).</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3" name="Shape 173"/>
        <p:cNvGrpSpPr/>
        <p:nvPr/>
      </p:nvGrpSpPr>
      <p:grpSpPr>
        <a:xfrm>
          <a:off x="0" y="0"/>
          <a:ext cx="0" cy="0"/>
          <a:chOff x="0" y="0"/>
          <a:chExt cx="0" cy="0"/>
        </a:xfrm>
      </p:grpSpPr>
      <p:sp>
        <p:nvSpPr>
          <p:cNvPr id="174" name="Google Shape;174;p25"/>
          <p:cNvSpPr txBox="1"/>
          <p:nvPr/>
        </p:nvSpPr>
        <p:spPr>
          <a:xfrm>
            <a:off x="1171350" y="344325"/>
            <a:ext cx="6801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Roboto"/>
                <a:ea typeface="Roboto"/>
                <a:cs typeface="Roboto"/>
                <a:sym typeface="Roboto"/>
              </a:rPr>
              <a:t>Sum of squares plot(s)</a:t>
            </a:r>
            <a:endParaRPr sz="2000">
              <a:latin typeface="Roboto"/>
              <a:ea typeface="Roboto"/>
              <a:cs typeface="Roboto"/>
              <a:sym typeface="Roboto"/>
            </a:endParaRPr>
          </a:p>
        </p:txBody>
      </p:sp>
      <p:pic>
        <p:nvPicPr>
          <p:cNvPr id="175" name="Google Shape;175;p25"/>
          <p:cNvPicPr preferRelativeResize="0"/>
          <p:nvPr/>
        </p:nvPicPr>
        <p:blipFill>
          <a:blip r:embed="rId3">
            <a:alphaModFix/>
          </a:blip>
          <a:stretch>
            <a:fillRect/>
          </a:stretch>
        </p:blipFill>
        <p:spPr>
          <a:xfrm>
            <a:off x="0" y="1233750"/>
            <a:ext cx="4318299" cy="2383700"/>
          </a:xfrm>
          <a:prstGeom prst="rect">
            <a:avLst/>
          </a:prstGeom>
          <a:noFill/>
          <a:ln>
            <a:noFill/>
          </a:ln>
        </p:spPr>
      </p:pic>
      <p:pic>
        <p:nvPicPr>
          <p:cNvPr id="176" name="Google Shape;176;p25"/>
          <p:cNvPicPr preferRelativeResize="0"/>
          <p:nvPr/>
        </p:nvPicPr>
        <p:blipFill>
          <a:blip r:embed="rId4">
            <a:alphaModFix/>
          </a:blip>
          <a:stretch>
            <a:fillRect/>
          </a:stretch>
        </p:blipFill>
        <p:spPr>
          <a:xfrm>
            <a:off x="4460074" y="1177838"/>
            <a:ext cx="4520901" cy="24955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0" name="Shape 180"/>
        <p:cNvGrpSpPr/>
        <p:nvPr/>
      </p:nvGrpSpPr>
      <p:grpSpPr>
        <a:xfrm>
          <a:off x="0" y="0"/>
          <a:ext cx="0" cy="0"/>
          <a:chOff x="0" y="0"/>
          <a:chExt cx="0" cy="0"/>
        </a:xfrm>
      </p:grpSpPr>
      <p:sp>
        <p:nvSpPr>
          <p:cNvPr id="181" name="Google Shape;181;p26"/>
          <p:cNvSpPr txBox="1"/>
          <p:nvPr/>
        </p:nvSpPr>
        <p:spPr>
          <a:xfrm>
            <a:off x="1171350" y="344325"/>
            <a:ext cx="6801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Roboto"/>
                <a:ea typeface="Roboto"/>
                <a:cs typeface="Roboto"/>
                <a:sym typeface="Roboto"/>
              </a:rPr>
              <a:t>GMM</a:t>
            </a:r>
            <a:r>
              <a:rPr lang="en" sz="2000">
                <a:latin typeface="Roboto"/>
                <a:ea typeface="Roboto"/>
                <a:cs typeface="Roboto"/>
                <a:sym typeface="Roboto"/>
              </a:rPr>
              <a:t> plots</a:t>
            </a:r>
            <a:endParaRPr sz="2000">
              <a:latin typeface="Roboto"/>
              <a:ea typeface="Roboto"/>
              <a:cs typeface="Roboto"/>
              <a:sym typeface="Roboto"/>
            </a:endParaRPr>
          </a:p>
        </p:txBody>
      </p:sp>
      <p:pic>
        <p:nvPicPr>
          <p:cNvPr id="182" name="Google Shape;182;p26"/>
          <p:cNvPicPr preferRelativeResize="0"/>
          <p:nvPr/>
        </p:nvPicPr>
        <p:blipFill>
          <a:blip r:embed="rId3">
            <a:alphaModFix/>
          </a:blip>
          <a:stretch>
            <a:fillRect/>
          </a:stretch>
        </p:blipFill>
        <p:spPr>
          <a:xfrm>
            <a:off x="0" y="792588"/>
            <a:ext cx="4469113" cy="3851750"/>
          </a:xfrm>
          <a:prstGeom prst="rect">
            <a:avLst/>
          </a:prstGeom>
          <a:noFill/>
          <a:ln>
            <a:noFill/>
          </a:ln>
        </p:spPr>
      </p:pic>
      <p:pic>
        <p:nvPicPr>
          <p:cNvPr id="183" name="Google Shape;183;p26"/>
          <p:cNvPicPr preferRelativeResize="0"/>
          <p:nvPr/>
        </p:nvPicPr>
        <p:blipFill>
          <a:blip r:embed="rId4">
            <a:alphaModFix/>
          </a:blip>
          <a:stretch>
            <a:fillRect/>
          </a:stretch>
        </p:blipFill>
        <p:spPr>
          <a:xfrm>
            <a:off x="4572000" y="748250"/>
            <a:ext cx="4572000" cy="394042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490250" y="526350"/>
            <a:ext cx="80667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 After pre-processing the dataset, I performed 3 methods to </a:t>
            </a:r>
            <a:r>
              <a:rPr lang="en" sz="2000"/>
              <a:t>identify</a:t>
            </a:r>
            <a:r>
              <a:rPr lang="en" sz="2000"/>
              <a:t> clusters. All the methods generated similar results and I validated this by doing some statistical analysis. The details of the models can be found in the </a:t>
            </a:r>
            <a:r>
              <a:rPr lang="en" sz="2000"/>
              <a:t>corresponding</a:t>
            </a:r>
            <a:r>
              <a:rPr lang="en" sz="2000"/>
              <a:t> R file.”</a:t>
            </a:r>
            <a:endParaRPr sz="2000"/>
          </a:p>
        </p:txBody>
      </p:sp>
      <p:sp>
        <p:nvSpPr>
          <p:cNvPr id="189" name="Google Shape;189;p27"/>
          <p:cNvSpPr txBox="1"/>
          <p:nvPr/>
        </p:nvSpPr>
        <p:spPr>
          <a:xfrm>
            <a:off x="2000025" y="843800"/>
            <a:ext cx="5037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latin typeface="Roboto"/>
                <a:ea typeface="Roboto"/>
                <a:cs typeface="Roboto"/>
                <a:sym typeface="Roboto"/>
              </a:rPr>
              <a:t>Clustering Conclusion</a:t>
            </a:r>
            <a:endParaRPr sz="30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490250" y="526350"/>
            <a:ext cx="80667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 Following the guidelines I </a:t>
            </a:r>
            <a:r>
              <a:rPr lang="en" sz="2000"/>
              <a:t>produced</a:t>
            </a:r>
            <a:r>
              <a:rPr lang="en" sz="2000"/>
              <a:t> realistic results. However, the classification models can be improved and I will be working on improving the test </a:t>
            </a:r>
            <a:r>
              <a:rPr lang="en" sz="2000"/>
              <a:t>accuracy</a:t>
            </a:r>
            <a:r>
              <a:rPr lang="en" sz="2000"/>
              <a:t> of my models.”</a:t>
            </a:r>
            <a:endParaRPr sz="2000"/>
          </a:p>
        </p:txBody>
      </p:sp>
      <p:sp>
        <p:nvSpPr>
          <p:cNvPr id="195" name="Google Shape;195;p28"/>
          <p:cNvSpPr txBox="1"/>
          <p:nvPr/>
        </p:nvSpPr>
        <p:spPr>
          <a:xfrm>
            <a:off x="2000025" y="843800"/>
            <a:ext cx="5037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latin typeface="Roboto"/>
                <a:ea typeface="Roboto"/>
                <a:cs typeface="Roboto"/>
                <a:sym typeface="Roboto"/>
              </a:rPr>
              <a:t>Conclusion</a:t>
            </a:r>
            <a:endParaRPr sz="30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Performing a classification on y of </a:t>
            </a:r>
            <a:r>
              <a:rPr lang="en"/>
              <a:t> class_data.RData</a:t>
            </a:r>
            <a:r>
              <a:rPr lang="en"/>
              <a:t> as the response variable and using x as predictors or covariants.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Performing clustering on cluster_data.RData and finding appropriate </a:t>
            </a:r>
            <a:r>
              <a:rPr lang="en"/>
              <a:t>clusters</a:t>
            </a:r>
            <a:r>
              <a:rPr lang="en"/>
              <a:t> within the dataset. </a:t>
            </a:r>
            <a:endParaRPr/>
          </a:p>
        </p:txBody>
      </p:sp>
      <p:pic>
        <p:nvPicPr>
          <p:cNvPr id="71" name="Google Shape;71;p14"/>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Setting (Classification)</a:t>
            </a:r>
            <a:endParaRPr/>
          </a:p>
        </p:txBody>
      </p:sp>
      <p:sp>
        <p:nvSpPr>
          <p:cNvPr id="77" name="Google Shape;77;p15"/>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solidFill>
                  <a:schemeClr val="accent5"/>
                </a:solidFill>
              </a:rPr>
              <a:t>What?</a:t>
            </a:r>
            <a:endParaRPr sz="2400">
              <a:solidFill>
                <a:schemeClr val="accent5"/>
              </a:solidFill>
            </a:endParaRPr>
          </a:p>
        </p:txBody>
      </p:sp>
      <p:cxnSp>
        <p:nvCxnSpPr>
          <p:cNvPr id="78" name="Google Shape;78;p15"/>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79" name="Google Shape;79;p15"/>
          <p:cNvSpPr txBox="1"/>
          <p:nvPr>
            <p:ph idx="4294967295" type="body"/>
          </p:nvPr>
        </p:nvSpPr>
        <p:spPr>
          <a:xfrm>
            <a:off x="311700" y="1916326"/>
            <a:ext cx="3853200" cy="21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Reducing collinearity.</a:t>
            </a:r>
            <a:endParaRPr sz="1400"/>
          </a:p>
          <a:p>
            <a:pPr indent="0" lvl="0" marL="0" rtl="0" algn="l">
              <a:spcBef>
                <a:spcPts val="1600"/>
              </a:spcBef>
              <a:spcAft>
                <a:spcPts val="0"/>
              </a:spcAft>
              <a:buNone/>
            </a:pPr>
            <a:r>
              <a:rPr lang="en" sz="1400"/>
              <a:t>Performing variable selection.</a:t>
            </a:r>
            <a:endParaRPr sz="1400"/>
          </a:p>
          <a:p>
            <a:pPr indent="0" lvl="0" marL="0" rtl="0" algn="l">
              <a:spcBef>
                <a:spcPts val="1600"/>
              </a:spcBef>
              <a:spcAft>
                <a:spcPts val="0"/>
              </a:spcAft>
              <a:buNone/>
            </a:pPr>
            <a:r>
              <a:rPr lang="en" sz="1400"/>
              <a:t>Reduction of dimension.</a:t>
            </a:r>
            <a:endParaRPr sz="1400"/>
          </a:p>
          <a:p>
            <a:pPr indent="0" lvl="0" marL="0" rtl="0" algn="l">
              <a:spcBef>
                <a:spcPts val="1600"/>
              </a:spcBef>
              <a:spcAft>
                <a:spcPts val="0"/>
              </a:spcAft>
              <a:buNone/>
            </a:pPr>
            <a:r>
              <a:rPr lang="en" sz="1400"/>
              <a:t>Capturing most </a:t>
            </a:r>
            <a:r>
              <a:rPr lang="en" sz="1400"/>
              <a:t>variability</a:t>
            </a:r>
            <a:r>
              <a:rPr lang="en" sz="1400"/>
              <a:t>.</a:t>
            </a:r>
            <a:endParaRPr sz="1400"/>
          </a:p>
          <a:p>
            <a:pPr indent="0" lvl="0" marL="0" rtl="0" algn="l">
              <a:spcBef>
                <a:spcPts val="1600"/>
              </a:spcBef>
              <a:spcAft>
                <a:spcPts val="1600"/>
              </a:spcAft>
              <a:buNone/>
            </a:pPr>
            <a:r>
              <a:t/>
            </a:r>
            <a:endParaRPr sz="1400"/>
          </a:p>
        </p:txBody>
      </p:sp>
      <p:sp>
        <p:nvSpPr>
          <p:cNvPr id="80" name="Google Shape;80;p15"/>
          <p:cNvSpPr txBox="1"/>
          <p:nvPr>
            <p:ph idx="4294967295" type="body"/>
          </p:nvPr>
        </p:nvSpPr>
        <p:spPr>
          <a:xfrm>
            <a:off x="4905750" y="1201619"/>
            <a:ext cx="3853200" cy="52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solidFill>
                  <a:schemeClr val="accent5"/>
                </a:solidFill>
              </a:rPr>
              <a:t>How?</a:t>
            </a:r>
            <a:endParaRPr sz="2400">
              <a:solidFill>
                <a:schemeClr val="accent5"/>
              </a:solidFill>
            </a:endParaRPr>
          </a:p>
        </p:txBody>
      </p:sp>
      <p:cxnSp>
        <p:nvCxnSpPr>
          <p:cNvPr id="81" name="Google Shape;81;p15"/>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82" name="Google Shape;82;p15"/>
          <p:cNvSpPr txBox="1"/>
          <p:nvPr>
            <p:ph idx="4294967295" type="body"/>
          </p:nvPr>
        </p:nvSpPr>
        <p:spPr>
          <a:xfrm>
            <a:off x="4905750" y="1916325"/>
            <a:ext cx="3853200" cy="21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Building correlation plot.</a:t>
            </a:r>
            <a:endParaRPr sz="1400"/>
          </a:p>
          <a:p>
            <a:pPr indent="0" lvl="0" marL="0" rtl="0" algn="l">
              <a:spcBef>
                <a:spcPts val="1600"/>
              </a:spcBef>
              <a:spcAft>
                <a:spcPts val="0"/>
              </a:spcAft>
              <a:buNone/>
            </a:pPr>
            <a:r>
              <a:rPr lang="en" sz="1400"/>
              <a:t>Performing Lasso Regression @ optimal L.</a:t>
            </a:r>
            <a:endParaRPr sz="1400"/>
          </a:p>
          <a:p>
            <a:pPr indent="0" lvl="0" marL="0" rtl="0" algn="l">
              <a:spcBef>
                <a:spcPts val="1600"/>
              </a:spcBef>
              <a:spcAft>
                <a:spcPts val="0"/>
              </a:spcAft>
              <a:buNone/>
            </a:pPr>
            <a:r>
              <a:rPr lang="en" sz="1400"/>
              <a:t>Eliminating high collinear pairs.</a:t>
            </a:r>
            <a:endParaRPr sz="1400"/>
          </a:p>
          <a:p>
            <a:pPr indent="0" lvl="0" marL="0" rtl="0" algn="l">
              <a:spcBef>
                <a:spcPts val="1600"/>
              </a:spcBef>
              <a:spcAft>
                <a:spcPts val="1600"/>
              </a:spcAft>
              <a:buNone/>
            </a:pPr>
            <a:r>
              <a:rPr lang="en" sz="1400"/>
              <a:t>Performing principal component analysis.</a:t>
            </a:r>
            <a:endParaRPr sz="1400"/>
          </a:p>
        </p:txBody>
      </p:sp>
      <p:sp>
        <p:nvSpPr>
          <p:cNvPr id="83" name="Google Shape;83;p15"/>
          <p:cNvSpPr txBox="1"/>
          <p:nvPr/>
        </p:nvSpPr>
        <p:spPr>
          <a:xfrm>
            <a:off x="1013950" y="4083175"/>
            <a:ext cx="679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Pre processing steps before building models</a:t>
            </a:r>
            <a:endParaRPr>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sp>
        <p:nvSpPr>
          <p:cNvPr id="88" name="Google Shape;88;p16"/>
          <p:cNvSpPr txBox="1"/>
          <p:nvPr/>
        </p:nvSpPr>
        <p:spPr>
          <a:xfrm>
            <a:off x="1149850" y="333700"/>
            <a:ext cx="6801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Roboto"/>
                <a:ea typeface="Roboto"/>
                <a:cs typeface="Roboto"/>
                <a:sym typeface="Roboto"/>
              </a:rPr>
              <a:t>Lasso plots for Classification Models</a:t>
            </a:r>
            <a:endParaRPr sz="2000">
              <a:latin typeface="Roboto"/>
              <a:ea typeface="Roboto"/>
              <a:cs typeface="Roboto"/>
              <a:sym typeface="Roboto"/>
            </a:endParaRPr>
          </a:p>
        </p:txBody>
      </p:sp>
      <p:pic>
        <p:nvPicPr>
          <p:cNvPr id="89" name="Google Shape;89;p16"/>
          <p:cNvPicPr preferRelativeResize="0"/>
          <p:nvPr/>
        </p:nvPicPr>
        <p:blipFill>
          <a:blip r:embed="rId3">
            <a:alphaModFix/>
          </a:blip>
          <a:stretch>
            <a:fillRect/>
          </a:stretch>
        </p:blipFill>
        <p:spPr>
          <a:xfrm>
            <a:off x="152400" y="978700"/>
            <a:ext cx="4610650" cy="3471450"/>
          </a:xfrm>
          <a:prstGeom prst="rect">
            <a:avLst/>
          </a:prstGeom>
          <a:noFill/>
          <a:ln>
            <a:noFill/>
          </a:ln>
        </p:spPr>
      </p:pic>
      <p:pic>
        <p:nvPicPr>
          <p:cNvPr id="90" name="Google Shape;90;p16"/>
          <p:cNvPicPr preferRelativeResize="0"/>
          <p:nvPr/>
        </p:nvPicPr>
        <p:blipFill>
          <a:blip r:embed="rId4">
            <a:alphaModFix/>
          </a:blip>
          <a:stretch>
            <a:fillRect/>
          </a:stretch>
        </p:blipFill>
        <p:spPr>
          <a:xfrm>
            <a:off x="5074850" y="1044350"/>
            <a:ext cx="4436249" cy="3340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Numbers</a:t>
            </a:r>
            <a:endParaRPr/>
          </a:p>
        </p:txBody>
      </p:sp>
      <p:sp>
        <p:nvSpPr>
          <p:cNvPr id="96" name="Google Shape;96;p17"/>
          <p:cNvSpPr txBox="1"/>
          <p:nvPr>
            <p:ph idx="2" type="body"/>
          </p:nvPr>
        </p:nvSpPr>
        <p:spPr>
          <a:xfrm>
            <a:off x="4939500" y="724200"/>
            <a:ext cx="40452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Input data of size: 400, 500.</a:t>
            </a:r>
            <a:endParaRPr/>
          </a:p>
          <a:p>
            <a:pPr indent="0" lvl="0" marL="0" rtl="0" algn="l">
              <a:spcBef>
                <a:spcPts val="1600"/>
              </a:spcBef>
              <a:spcAft>
                <a:spcPts val="0"/>
              </a:spcAft>
              <a:buNone/>
            </a:pPr>
            <a:r>
              <a:rPr lang="en"/>
              <a:t>Optimal lambda of 0.00234 for Lasso.</a:t>
            </a:r>
            <a:endParaRPr/>
          </a:p>
          <a:p>
            <a:pPr indent="0" lvl="0" marL="0" rtl="0" algn="l">
              <a:spcBef>
                <a:spcPts val="1600"/>
              </a:spcBef>
              <a:spcAft>
                <a:spcPts val="0"/>
              </a:spcAft>
              <a:buNone/>
            </a:pPr>
            <a:r>
              <a:rPr lang="en"/>
              <a:t>Reduced data size: 400, 350.</a:t>
            </a:r>
            <a:endParaRPr/>
          </a:p>
          <a:p>
            <a:pPr indent="0" lvl="0" marL="0" rtl="0" algn="l">
              <a:spcBef>
                <a:spcPts val="1600"/>
              </a:spcBef>
              <a:spcAft>
                <a:spcPts val="0"/>
              </a:spcAft>
              <a:buNone/>
            </a:pPr>
            <a:r>
              <a:rPr lang="en"/>
              <a:t>First 200 PC —&gt; 92% variability.</a:t>
            </a:r>
            <a:endParaRPr/>
          </a:p>
          <a:p>
            <a:pPr indent="0" lvl="0" marL="0" rtl="0" algn="l">
              <a:spcBef>
                <a:spcPts val="1600"/>
              </a:spcBef>
              <a:spcAft>
                <a:spcPts val="0"/>
              </a:spcAft>
              <a:buNone/>
            </a:pPr>
            <a:r>
              <a:rPr lang="en"/>
              <a:t>2 variables of high collinearity (0.4).</a:t>
            </a:r>
            <a:endParaRPr/>
          </a:p>
          <a:p>
            <a:pPr indent="0" lvl="0" marL="0" rtl="0" algn="l">
              <a:spcBef>
                <a:spcPts val="1600"/>
              </a:spcBef>
              <a:spcAft>
                <a:spcPts val="0"/>
              </a:spcAft>
              <a:buNone/>
            </a:pPr>
            <a:r>
              <a:rPr lang="en"/>
              <a:t>Final data of size 400, 348.</a:t>
            </a:r>
            <a:endParaRPr/>
          </a:p>
          <a:p>
            <a:pPr indent="0" lvl="0" marL="0" rtl="0" algn="l">
              <a:spcBef>
                <a:spcPts val="1600"/>
              </a:spcBef>
              <a:spcAft>
                <a:spcPts val="1600"/>
              </a:spcAft>
              <a:buNone/>
            </a:pPr>
            <a:r>
              <a:rPr lang="en"/>
              <a:t>4 models at different split ratios.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pic>
        <p:nvPicPr>
          <p:cNvPr id="101" name="Google Shape;101;p18"/>
          <p:cNvPicPr preferRelativeResize="0"/>
          <p:nvPr/>
        </p:nvPicPr>
        <p:blipFill>
          <a:blip r:embed="rId3">
            <a:alphaModFix/>
          </a:blip>
          <a:stretch>
            <a:fillRect/>
          </a:stretch>
        </p:blipFill>
        <p:spPr>
          <a:xfrm>
            <a:off x="67375" y="802025"/>
            <a:ext cx="4274175" cy="3539450"/>
          </a:xfrm>
          <a:prstGeom prst="rect">
            <a:avLst/>
          </a:prstGeom>
          <a:noFill/>
          <a:ln>
            <a:noFill/>
          </a:ln>
        </p:spPr>
      </p:pic>
      <p:pic>
        <p:nvPicPr>
          <p:cNvPr id="102" name="Google Shape;102;p18"/>
          <p:cNvPicPr preferRelativeResize="0"/>
          <p:nvPr/>
        </p:nvPicPr>
        <p:blipFill>
          <a:blip r:embed="rId4">
            <a:alphaModFix/>
          </a:blip>
          <a:stretch>
            <a:fillRect/>
          </a:stretch>
        </p:blipFill>
        <p:spPr>
          <a:xfrm>
            <a:off x="4394675" y="802025"/>
            <a:ext cx="4700971" cy="3539450"/>
          </a:xfrm>
          <a:prstGeom prst="rect">
            <a:avLst/>
          </a:prstGeom>
          <a:noFill/>
          <a:ln>
            <a:noFill/>
          </a:ln>
        </p:spPr>
      </p:pic>
      <p:sp>
        <p:nvSpPr>
          <p:cNvPr id="103" name="Google Shape;103;p18"/>
          <p:cNvSpPr txBox="1"/>
          <p:nvPr/>
        </p:nvSpPr>
        <p:spPr>
          <a:xfrm>
            <a:off x="1149850" y="333700"/>
            <a:ext cx="6801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Roboto"/>
                <a:ea typeface="Roboto"/>
                <a:cs typeface="Roboto"/>
                <a:sym typeface="Roboto"/>
              </a:rPr>
              <a:t>Principal Component Plots for Classification Data</a:t>
            </a:r>
            <a:endParaRPr sz="20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Classification </a:t>
            </a:r>
            <a:r>
              <a:rPr lang="en">
                <a:solidFill>
                  <a:schemeClr val="accent1"/>
                </a:solidFill>
              </a:rPr>
              <a:t>Models</a:t>
            </a:r>
            <a:endParaRPr>
              <a:solidFill>
                <a:schemeClr val="accent1"/>
              </a:solidFill>
            </a:endParaRPr>
          </a:p>
        </p:txBody>
      </p:sp>
      <p:sp>
        <p:nvSpPr>
          <p:cNvPr id="110" name="Google Shape;110;p19"/>
          <p:cNvSpPr txBox="1"/>
          <p:nvPr>
            <p:ph idx="4294967295" type="body"/>
          </p:nvPr>
        </p:nvSpPr>
        <p:spPr>
          <a:xfrm>
            <a:off x="164925" y="2715625"/>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solidFill>
                  <a:schemeClr val="accent5"/>
                </a:solidFill>
              </a:rPr>
              <a:t>NN</a:t>
            </a:r>
            <a:endParaRPr sz="2100">
              <a:solidFill>
                <a:schemeClr val="accent5"/>
              </a:solidFill>
            </a:endParaRPr>
          </a:p>
        </p:txBody>
      </p:sp>
      <p:cxnSp>
        <p:nvCxnSpPr>
          <p:cNvPr id="111" name="Google Shape;111;p19"/>
          <p:cNvCxnSpPr/>
          <p:nvPr/>
        </p:nvCxnSpPr>
        <p:spPr>
          <a:xfrm>
            <a:off x="1118175" y="3613373"/>
            <a:ext cx="270900" cy="0"/>
          </a:xfrm>
          <a:prstGeom prst="straightConnector1">
            <a:avLst/>
          </a:prstGeom>
          <a:noFill/>
          <a:ln cap="flat" cmpd="sng" w="9525">
            <a:solidFill>
              <a:schemeClr val="lt2"/>
            </a:solidFill>
            <a:prstDash val="solid"/>
            <a:round/>
            <a:headEnd len="sm" w="sm" type="none"/>
            <a:tailEnd len="sm" w="sm" type="none"/>
          </a:ln>
        </p:spPr>
      </p:cxnSp>
      <p:sp>
        <p:nvSpPr>
          <p:cNvPr id="112" name="Google Shape;112;p19"/>
          <p:cNvSpPr txBox="1"/>
          <p:nvPr>
            <p:ph idx="4294967295" type="body"/>
          </p:nvPr>
        </p:nvSpPr>
        <p:spPr>
          <a:xfrm>
            <a:off x="164925" y="3613375"/>
            <a:ext cx="2177400" cy="134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caret, and neuralnet libraries</a:t>
            </a:r>
            <a:endParaRPr sz="1100"/>
          </a:p>
          <a:p>
            <a:pPr indent="0" lvl="0" marL="0" rtl="0" algn="ctr">
              <a:spcBef>
                <a:spcPts val="1600"/>
              </a:spcBef>
              <a:spcAft>
                <a:spcPts val="0"/>
              </a:spcAft>
              <a:buNone/>
            </a:pPr>
            <a:r>
              <a:rPr lang="en" sz="1100"/>
              <a:t>75% and 25% </a:t>
            </a:r>
            <a:r>
              <a:rPr lang="en" sz="1100"/>
              <a:t>split</a:t>
            </a:r>
            <a:endParaRPr sz="1100"/>
          </a:p>
          <a:p>
            <a:pPr indent="0" lvl="0" marL="0" rtl="0" algn="ctr">
              <a:spcBef>
                <a:spcPts val="1600"/>
              </a:spcBef>
              <a:spcAft>
                <a:spcPts val="1600"/>
              </a:spcAft>
              <a:buNone/>
            </a:pPr>
            <a:r>
              <a:rPr lang="en" sz="1100"/>
              <a:t>Test Accuracy : 58%</a:t>
            </a:r>
            <a:endParaRPr sz="1100"/>
          </a:p>
        </p:txBody>
      </p:sp>
      <p:sp>
        <p:nvSpPr>
          <p:cNvPr id="113" name="Google Shape;113;p19"/>
          <p:cNvSpPr txBox="1"/>
          <p:nvPr>
            <p:ph idx="4294967295" type="body"/>
          </p:nvPr>
        </p:nvSpPr>
        <p:spPr>
          <a:xfrm>
            <a:off x="2374559" y="2715625"/>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solidFill>
                  <a:schemeClr val="accent5"/>
                </a:solidFill>
              </a:rPr>
              <a:t>LDA</a:t>
            </a:r>
            <a:endParaRPr sz="2100">
              <a:solidFill>
                <a:schemeClr val="accent5"/>
              </a:solidFill>
            </a:endParaRPr>
          </a:p>
        </p:txBody>
      </p:sp>
      <p:cxnSp>
        <p:nvCxnSpPr>
          <p:cNvPr id="114" name="Google Shape;114;p19"/>
          <p:cNvCxnSpPr/>
          <p:nvPr/>
        </p:nvCxnSpPr>
        <p:spPr>
          <a:xfrm>
            <a:off x="3327800" y="3613373"/>
            <a:ext cx="270900" cy="0"/>
          </a:xfrm>
          <a:prstGeom prst="straightConnector1">
            <a:avLst/>
          </a:prstGeom>
          <a:noFill/>
          <a:ln cap="flat" cmpd="sng" w="9525">
            <a:solidFill>
              <a:schemeClr val="lt2"/>
            </a:solidFill>
            <a:prstDash val="solid"/>
            <a:round/>
            <a:headEnd len="sm" w="sm" type="none"/>
            <a:tailEnd len="sm" w="sm" type="none"/>
          </a:ln>
        </p:spPr>
      </p:cxnSp>
      <p:sp>
        <p:nvSpPr>
          <p:cNvPr id="115" name="Google Shape;115;p19"/>
          <p:cNvSpPr txBox="1"/>
          <p:nvPr>
            <p:ph idx="4294967295" type="body"/>
          </p:nvPr>
        </p:nvSpPr>
        <p:spPr>
          <a:xfrm>
            <a:off x="2374550" y="3613525"/>
            <a:ext cx="2177400" cy="134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I used MASS library</a:t>
            </a:r>
            <a:endParaRPr sz="1100"/>
          </a:p>
          <a:p>
            <a:pPr indent="0" lvl="0" marL="0" rtl="0" algn="ctr">
              <a:spcBef>
                <a:spcPts val="1600"/>
              </a:spcBef>
              <a:spcAft>
                <a:spcPts val="0"/>
              </a:spcAft>
              <a:buNone/>
            </a:pPr>
            <a:r>
              <a:rPr lang="en" sz="1100"/>
              <a:t>75% and 25% split</a:t>
            </a:r>
            <a:endParaRPr sz="1100"/>
          </a:p>
          <a:p>
            <a:pPr indent="0" lvl="0" marL="0" rtl="0" algn="ctr">
              <a:spcBef>
                <a:spcPts val="1600"/>
              </a:spcBef>
              <a:spcAft>
                <a:spcPts val="1600"/>
              </a:spcAft>
              <a:buNone/>
            </a:pPr>
            <a:r>
              <a:rPr lang="en" sz="1100"/>
              <a:t>Test Accuracy : 54%</a:t>
            </a:r>
            <a:endParaRPr sz="1100"/>
          </a:p>
        </p:txBody>
      </p:sp>
      <p:sp>
        <p:nvSpPr>
          <p:cNvPr id="116" name="Google Shape;116;p19"/>
          <p:cNvSpPr txBox="1"/>
          <p:nvPr>
            <p:ph idx="4294967295" type="body"/>
          </p:nvPr>
        </p:nvSpPr>
        <p:spPr>
          <a:xfrm>
            <a:off x="4551955" y="2715625"/>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solidFill>
                  <a:schemeClr val="accent5"/>
                </a:solidFill>
              </a:rPr>
              <a:t>KNN</a:t>
            </a:r>
            <a:endParaRPr sz="2100">
              <a:solidFill>
                <a:schemeClr val="accent5"/>
              </a:solidFill>
            </a:endParaRPr>
          </a:p>
        </p:txBody>
      </p:sp>
      <p:cxnSp>
        <p:nvCxnSpPr>
          <p:cNvPr id="117" name="Google Shape;117;p19"/>
          <p:cNvCxnSpPr/>
          <p:nvPr/>
        </p:nvCxnSpPr>
        <p:spPr>
          <a:xfrm>
            <a:off x="5554075" y="3613373"/>
            <a:ext cx="270900" cy="0"/>
          </a:xfrm>
          <a:prstGeom prst="straightConnector1">
            <a:avLst/>
          </a:prstGeom>
          <a:noFill/>
          <a:ln cap="flat" cmpd="sng" w="9525">
            <a:solidFill>
              <a:schemeClr val="lt2"/>
            </a:solidFill>
            <a:prstDash val="solid"/>
            <a:round/>
            <a:headEnd len="sm" w="sm" type="none"/>
            <a:tailEnd len="sm" w="sm" type="none"/>
          </a:ln>
        </p:spPr>
      </p:cxnSp>
      <p:sp>
        <p:nvSpPr>
          <p:cNvPr id="118" name="Google Shape;118;p19"/>
          <p:cNvSpPr txBox="1"/>
          <p:nvPr>
            <p:ph idx="4294967295" type="body"/>
          </p:nvPr>
        </p:nvSpPr>
        <p:spPr>
          <a:xfrm>
            <a:off x="4584175" y="3613450"/>
            <a:ext cx="2177400" cy="134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I used class library</a:t>
            </a:r>
            <a:endParaRPr sz="1100"/>
          </a:p>
          <a:p>
            <a:pPr indent="0" lvl="0" marL="0" rtl="0" algn="ctr">
              <a:spcBef>
                <a:spcPts val="1600"/>
              </a:spcBef>
              <a:spcAft>
                <a:spcPts val="0"/>
              </a:spcAft>
              <a:buNone/>
            </a:pPr>
            <a:r>
              <a:rPr lang="en" sz="1100"/>
              <a:t>75% and 25% split</a:t>
            </a:r>
            <a:endParaRPr sz="1100"/>
          </a:p>
          <a:p>
            <a:pPr indent="0" lvl="0" marL="0" rtl="0" algn="ctr">
              <a:spcBef>
                <a:spcPts val="1600"/>
              </a:spcBef>
              <a:spcAft>
                <a:spcPts val="1600"/>
              </a:spcAft>
              <a:buNone/>
            </a:pPr>
            <a:r>
              <a:rPr lang="en" sz="1100"/>
              <a:t>Test Accuracy : 61%</a:t>
            </a:r>
            <a:endParaRPr sz="1100"/>
          </a:p>
        </p:txBody>
      </p:sp>
      <p:sp>
        <p:nvSpPr>
          <p:cNvPr id="119" name="Google Shape;119;p19"/>
          <p:cNvSpPr txBox="1"/>
          <p:nvPr>
            <p:ph idx="4294967295" type="body"/>
          </p:nvPr>
        </p:nvSpPr>
        <p:spPr>
          <a:xfrm>
            <a:off x="6761576" y="2715625"/>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solidFill>
                  <a:schemeClr val="accent5"/>
                </a:solidFill>
              </a:rPr>
              <a:t>RF</a:t>
            </a:r>
            <a:endParaRPr sz="2100">
              <a:solidFill>
                <a:schemeClr val="accent5"/>
              </a:solidFill>
            </a:endParaRPr>
          </a:p>
        </p:txBody>
      </p:sp>
      <p:cxnSp>
        <p:nvCxnSpPr>
          <p:cNvPr id="120" name="Google Shape;120;p19"/>
          <p:cNvCxnSpPr/>
          <p:nvPr/>
        </p:nvCxnSpPr>
        <p:spPr>
          <a:xfrm>
            <a:off x="7747050" y="3613373"/>
            <a:ext cx="270900" cy="0"/>
          </a:xfrm>
          <a:prstGeom prst="straightConnector1">
            <a:avLst/>
          </a:prstGeom>
          <a:noFill/>
          <a:ln cap="flat" cmpd="sng" w="9525">
            <a:solidFill>
              <a:schemeClr val="lt2"/>
            </a:solidFill>
            <a:prstDash val="solid"/>
            <a:round/>
            <a:headEnd len="sm" w="sm" type="none"/>
            <a:tailEnd len="sm" w="sm" type="none"/>
          </a:ln>
        </p:spPr>
      </p:cxnSp>
      <p:sp>
        <p:nvSpPr>
          <p:cNvPr id="121" name="Google Shape;121;p19"/>
          <p:cNvSpPr txBox="1"/>
          <p:nvPr>
            <p:ph idx="4294967295" type="body"/>
          </p:nvPr>
        </p:nvSpPr>
        <p:spPr>
          <a:xfrm>
            <a:off x="6793800" y="3613450"/>
            <a:ext cx="2177400" cy="134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I used randomForest library</a:t>
            </a:r>
            <a:endParaRPr sz="1100"/>
          </a:p>
          <a:p>
            <a:pPr indent="0" lvl="0" marL="0" rtl="0" algn="ctr">
              <a:spcBef>
                <a:spcPts val="1600"/>
              </a:spcBef>
              <a:spcAft>
                <a:spcPts val="0"/>
              </a:spcAft>
              <a:buNone/>
            </a:pPr>
            <a:r>
              <a:rPr lang="en" sz="1100"/>
              <a:t>75% and 25% split</a:t>
            </a:r>
            <a:endParaRPr sz="1100"/>
          </a:p>
          <a:p>
            <a:pPr indent="0" lvl="0" marL="0" rtl="0" algn="ctr">
              <a:spcBef>
                <a:spcPts val="1600"/>
              </a:spcBef>
              <a:spcAft>
                <a:spcPts val="1600"/>
              </a:spcAft>
              <a:buNone/>
            </a:pPr>
            <a:r>
              <a:rPr lang="en" sz="1100"/>
              <a:t>Test Accuracy : 71%</a:t>
            </a:r>
            <a:endParaRPr sz="1100"/>
          </a:p>
        </p:txBody>
      </p:sp>
      <p:sp>
        <p:nvSpPr>
          <p:cNvPr id="122" name="Google Shape;122;p19"/>
          <p:cNvSpPr txBox="1"/>
          <p:nvPr/>
        </p:nvSpPr>
        <p:spPr>
          <a:xfrm>
            <a:off x="809775" y="1183850"/>
            <a:ext cx="77577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“Proposed Neural Network as my final model for predicting ‘ynew’ using xnew”.</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LDA was a very close </a:t>
            </a:r>
            <a:r>
              <a:rPr lang="en">
                <a:latin typeface="Roboto"/>
                <a:ea typeface="Roboto"/>
                <a:cs typeface="Roboto"/>
                <a:sym typeface="Roboto"/>
              </a:rPr>
              <a:t>competitor (as the input data is a gaussian distribution)</a:t>
            </a:r>
            <a:r>
              <a:rPr lang="en">
                <a:latin typeface="Roboto"/>
                <a:ea typeface="Roboto"/>
                <a:cs typeface="Roboto"/>
                <a:sym typeface="Roboto"/>
              </a:rPr>
              <a:t> but I thought NN can perform better this is a higher dimension dataset.</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90250" y="526350"/>
            <a:ext cx="80667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 After pre-processing the dataset, I built 4 models to perform the classification task and proposed Neural Networks as my final model owing to the dimension of the dataset. The details of the models can be found in the corresponding R file.”</a:t>
            </a:r>
            <a:endParaRPr sz="2000"/>
          </a:p>
        </p:txBody>
      </p:sp>
      <p:sp>
        <p:nvSpPr>
          <p:cNvPr id="128" name="Google Shape;128;p20"/>
          <p:cNvSpPr txBox="1"/>
          <p:nvPr/>
        </p:nvSpPr>
        <p:spPr>
          <a:xfrm>
            <a:off x="2000025" y="843800"/>
            <a:ext cx="5037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latin typeface="Roboto"/>
                <a:ea typeface="Roboto"/>
                <a:cs typeface="Roboto"/>
                <a:sym typeface="Roboto"/>
              </a:rPr>
              <a:t>Classification Conclusion</a:t>
            </a:r>
            <a:endParaRPr sz="30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Setting (Clustering)</a:t>
            </a:r>
            <a:endParaRPr/>
          </a:p>
        </p:txBody>
      </p:sp>
      <p:sp>
        <p:nvSpPr>
          <p:cNvPr id="134" name="Google Shape;134;p21"/>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solidFill>
                  <a:schemeClr val="accent5"/>
                </a:solidFill>
              </a:rPr>
              <a:t>What?</a:t>
            </a:r>
            <a:endParaRPr sz="2400">
              <a:solidFill>
                <a:schemeClr val="accent5"/>
              </a:solidFill>
            </a:endParaRPr>
          </a:p>
        </p:txBody>
      </p:sp>
      <p:cxnSp>
        <p:nvCxnSpPr>
          <p:cNvPr id="135" name="Google Shape;135;p21"/>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36" name="Google Shape;136;p21"/>
          <p:cNvSpPr txBox="1"/>
          <p:nvPr>
            <p:ph idx="4294967295" type="body"/>
          </p:nvPr>
        </p:nvSpPr>
        <p:spPr>
          <a:xfrm>
            <a:off x="311700" y="1916326"/>
            <a:ext cx="3853200" cy="21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Identify</a:t>
            </a:r>
            <a:r>
              <a:rPr lang="en" sz="1400"/>
              <a:t> trends</a:t>
            </a:r>
            <a:r>
              <a:rPr lang="en" sz="1400"/>
              <a:t>.</a:t>
            </a:r>
            <a:endParaRPr sz="1400"/>
          </a:p>
          <a:p>
            <a:pPr indent="0" lvl="0" marL="0" rtl="0" algn="l">
              <a:spcBef>
                <a:spcPts val="1600"/>
              </a:spcBef>
              <a:spcAft>
                <a:spcPts val="0"/>
              </a:spcAft>
              <a:buNone/>
            </a:pPr>
            <a:r>
              <a:rPr lang="en" sz="1400"/>
              <a:t>Statistical Learning.</a:t>
            </a:r>
            <a:endParaRPr sz="1400"/>
          </a:p>
          <a:p>
            <a:pPr indent="0" lvl="0" marL="0" rtl="0" algn="l">
              <a:spcBef>
                <a:spcPts val="1600"/>
              </a:spcBef>
              <a:spcAft>
                <a:spcPts val="0"/>
              </a:spcAft>
              <a:buNone/>
            </a:pPr>
            <a:r>
              <a:rPr lang="en" sz="1400"/>
              <a:t>Capturing most variability and dimension reduction</a:t>
            </a:r>
            <a:endParaRPr sz="1400"/>
          </a:p>
          <a:p>
            <a:pPr indent="0" lvl="0" marL="0" rtl="0" algn="l">
              <a:spcBef>
                <a:spcPts val="1600"/>
              </a:spcBef>
              <a:spcAft>
                <a:spcPts val="0"/>
              </a:spcAft>
              <a:buNone/>
            </a:pPr>
            <a:r>
              <a:rPr lang="en" sz="1400"/>
              <a:t>Identifying clusters.</a:t>
            </a:r>
            <a:endParaRPr sz="1400"/>
          </a:p>
          <a:p>
            <a:pPr indent="0" lvl="0" marL="0" rtl="0" algn="l">
              <a:spcBef>
                <a:spcPts val="1600"/>
              </a:spcBef>
              <a:spcAft>
                <a:spcPts val="1600"/>
              </a:spcAft>
              <a:buNone/>
            </a:pPr>
            <a:r>
              <a:t/>
            </a:r>
            <a:endParaRPr sz="1400"/>
          </a:p>
        </p:txBody>
      </p:sp>
      <p:sp>
        <p:nvSpPr>
          <p:cNvPr id="137" name="Google Shape;137;p21"/>
          <p:cNvSpPr txBox="1"/>
          <p:nvPr>
            <p:ph idx="4294967295" type="body"/>
          </p:nvPr>
        </p:nvSpPr>
        <p:spPr>
          <a:xfrm>
            <a:off x="4905750" y="1201619"/>
            <a:ext cx="3853200" cy="52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solidFill>
                  <a:schemeClr val="accent5"/>
                </a:solidFill>
              </a:rPr>
              <a:t>How?</a:t>
            </a:r>
            <a:endParaRPr sz="2400">
              <a:solidFill>
                <a:schemeClr val="accent5"/>
              </a:solidFill>
            </a:endParaRPr>
          </a:p>
        </p:txBody>
      </p:sp>
      <p:cxnSp>
        <p:nvCxnSpPr>
          <p:cNvPr id="138" name="Google Shape;138;p21"/>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39" name="Google Shape;139;p21"/>
          <p:cNvSpPr txBox="1"/>
          <p:nvPr>
            <p:ph idx="4294967295" type="body"/>
          </p:nvPr>
        </p:nvSpPr>
        <p:spPr>
          <a:xfrm>
            <a:off x="4905750" y="1916325"/>
            <a:ext cx="3853200" cy="21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Building plots like scatter, plotrix.</a:t>
            </a:r>
            <a:endParaRPr sz="1400"/>
          </a:p>
          <a:p>
            <a:pPr indent="0" lvl="0" marL="0" rtl="0" algn="l">
              <a:spcBef>
                <a:spcPts val="1600"/>
              </a:spcBef>
              <a:spcAft>
                <a:spcPts val="0"/>
              </a:spcAft>
              <a:buNone/>
            </a:pPr>
            <a:r>
              <a:rPr lang="en" sz="1400"/>
              <a:t>Quantile analysis.</a:t>
            </a:r>
            <a:endParaRPr sz="1400"/>
          </a:p>
          <a:p>
            <a:pPr indent="0" lvl="0" marL="0" rtl="0" algn="l">
              <a:spcBef>
                <a:spcPts val="1600"/>
              </a:spcBef>
              <a:spcAft>
                <a:spcPts val="0"/>
              </a:spcAft>
              <a:buNone/>
            </a:pPr>
            <a:r>
              <a:rPr lang="en" sz="1400"/>
              <a:t>Performing principal component analysis and filtering important ones.</a:t>
            </a:r>
            <a:endParaRPr sz="1400"/>
          </a:p>
          <a:p>
            <a:pPr indent="0" lvl="0" marL="0" rtl="0" algn="l">
              <a:spcBef>
                <a:spcPts val="1600"/>
              </a:spcBef>
              <a:spcAft>
                <a:spcPts val="1600"/>
              </a:spcAft>
              <a:buNone/>
            </a:pPr>
            <a:r>
              <a:rPr lang="en" sz="1400"/>
              <a:t>K means, Hierarchical, and GMM</a:t>
            </a:r>
            <a:endParaRPr sz="1400"/>
          </a:p>
        </p:txBody>
      </p:sp>
      <p:sp>
        <p:nvSpPr>
          <p:cNvPr id="140" name="Google Shape;140;p21"/>
          <p:cNvSpPr txBox="1"/>
          <p:nvPr/>
        </p:nvSpPr>
        <p:spPr>
          <a:xfrm>
            <a:off x="1013950" y="4083175"/>
            <a:ext cx="679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Pre processing steps before clustering</a:t>
            </a:r>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