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notesMasterIdLst>
    <p:notesMasterId r:id="rId21"/>
  </p:notesMasterIdLst>
  <p:sldIdLst>
    <p:sldId id="256" r:id="rId2"/>
    <p:sldId id="257" r:id="rId3"/>
    <p:sldId id="262" r:id="rId4"/>
    <p:sldId id="260" r:id="rId5"/>
    <p:sldId id="263" r:id="rId6"/>
    <p:sldId id="267" r:id="rId7"/>
    <p:sldId id="269" r:id="rId8"/>
    <p:sldId id="264" r:id="rId9"/>
    <p:sldId id="284" r:id="rId10"/>
    <p:sldId id="285" r:id="rId11"/>
    <p:sldId id="286" r:id="rId12"/>
    <p:sldId id="287" r:id="rId13"/>
    <p:sldId id="288" r:id="rId14"/>
    <p:sldId id="290" r:id="rId15"/>
    <p:sldId id="289" r:id="rId16"/>
    <p:sldId id="291" r:id="rId17"/>
    <p:sldId id="293" r:id="rId18"/>
    <p:sldId id="292" r:id="rId19"/>
    <p:sldId id="29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728682-4673-454E-8690-643DB7F334A9}">
          <p14:sldIdLst>
            <p14:sldId id="256"/>
            <p14:sldId id="257"/>
            <p14:sldId id="262"/>
            <p14:sldId id="260"/>
            <p14:sldId id="263"/>
            <p14:sldId id="267"/>
            <p14:sldId id="269"/>
            <p14:sldId id="264"/>
            <p14:sldId id="284"/>
            <p14:sldId id="285"/>
            <p14:sldId id="286"/>
            <p14:sldId id="287"/>
            <p14:sldId id="288"/>
            <p14:sldId id="290"/>
            <p14:sldId id="289"/>
            <p14:sldId id="291"/>
            <p14:sldId id="293"/>
            <p14:sldId id="292"/>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9335"/>
    <a:srgbClr val="A6B727"/>
    <a:srgbClr val="437E2E"/>
    <a:srgbClr val="549E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DC05F-4A03-4FE0-BA1C-298FF6DE1D43}" v="282" dt="2019-07-24T00:44:07.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69" autoAdjust="0"/>
    <p:restoredTop sz="89298" autoAdjust="0"/>
  </p:normalViewPr>
  <p:slideViewPr>
    <p:cSldViewPr snapToGrid="0">
      <p:cViewPr varScale="1">
        <p:scale>
          <a:sx n="61" d="100"/>
          <a:sy n="61" d="100"/>
        </p:scale>
        <p:origin x="12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117A8-C9A6-4207-89F0-BC2B63C5B1D4}"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3DD23813-2A18-4EEF-8AD7-B9366B65A3F2}">
      <dgm:prSet/>
      <dgm:spPr/>
      <dgm:t>
        <a:bodyPr/>
        <a:lstStyle/>
        <a:p>
          <a:r>
            <a:rPr lang="en-US" dirty="0"/>
            <a:t>Business Objective</a:t>
          </a:r>
        </a:p>
      </dgm:t>
    </dgm:pt>
    <dgm:pt modelId="{EEF000FD-D1D6-4196-B5F1-6B6F5AA30B33}" type="parTrans" cxnId="{E0DFD11B-07BC-4560-A11E-4DEC05752981}">
      <dgm:prSet/>
      <dgm:spPr/>
      <dgm:t>
        <a:bodyPr/>
        <a:lstStyle/>
        <a:p>
          <a:endParaRPr lang="en-US"/>
        </a:p>
      </dgm:t>
    </dgm:pt>
    <dgm:pt modelId="{788C9261-483B-47EF-9C79-2C0F9899D7A7}" type="sibTrans" cxnId="{E0DFD11B-07BC-4560-A11E-4DEC05752981}">
      <dgm:prSet phldrT="01" phldr="0"/>
      <dgm:spPr/>
      <dgm:t>
        <a:bodyPr/>
        <a:lstStyle/>
        <a:p>
          <a:r>
            <a:rPr lang="en-US"/>
            <a:t>01</a:t>
          </a:r>
          <a:endParaRPr lang="en-US" dirty="0"/>
        </a:p>
      </dgm:t>
    </dgm:pt>
    <dgm:pt modelId="{BE5FA27A-317D-4F26-926C-83F1C1586856}">
      <dgm:prSet/>
      <dgm:spPr/>
      <dgm:t>
        <a:bodyPr/>
        <a:lstStyle/>
        <a:p>
          <a:r>
            <a:rPr lang="en-US" dirty="0"/>
            <a:t>Data Exploration</a:t>
          </a:r>
        </a:p>
      </dgm:t>
    </dgm:pt>
    <dgm:pt modelId="{1F279F5A-D79F-4593-9496-FB9B66078C6E}" type="parTrans" cxnId="{6BA7E0F7-5E7C-465F-A53E-BE24CA00BB58}">
      <dgm:prSet/>
      <dgm:spPr/>
      <dgm:t>
        <a:bodyPr/>
        <a:lstStyle/>
        <a:p>
          <a:endParaRPr lang="en-US"/>
        </a:p>
      </dgm:t>
    </dgm:pt>
    <dgm:pt modelId="{B03D2FA8-2150-4C77-B7F1-B9458587ED64}" type="sibTrans" cxnId="{6BA7E0F7-5E7C-465F-A53E-BE24CA00BB58}">
      <dgm:prSet phldrT="02" phldr="0"/>
      <dgm:spPr/>
      <dgm:t>
        <a:bodyPr/>
        <a:lstStyle/>
        <a:p>
          <a:r>
            <a:rPr lang="en-US"/>
            <a:t>02</a:t>
          </a:r>
          <a:endParaRPr lang="en-US" dirty="0"/>
        </a:p>
      </dgm:t>
    </dgm:pt>
    <dgm:pt modelId="{37737DFD-D7D7-4DC9-B15D-B82EA253CCAB}">
      <dgm:prSet/>
      <dgm:spPr/>
      <dgm:t>
        <a:bodyPr/>
        <a:lstStyle/>
        <a:p>
          <a:r>
            <a:rPr lang="en-US" dirty="0"/>
            <a:t>Data Preprocessing</a:t>
          </a:r>
        </a:p>
      </dgm:t>
    </dgm:pt>
    <dgm:pt modelId="{BE51B85A-3CDD-4AC9-BD98-FE7F57C89F46}" type="parTrans" cxnId="{3886240C-EFD5-4D85-83C5-371F25E7D694}">
      <dgm:prSet/>
      <dgm:spPr/>
      <dgm:t>
        <a:bodyPr/>
        <a:lstStyle/>
        <a:p>
          <a:endParaRPr lang="en-CA"/>
        </a:p>
      </dgm:t>
    </dgm:pt>
    <dgm:pt modelId="{54909954-9432-4457-8A61-0B7C9EDEA62C}" type="sibTrans" cxnId="{3886240C-EFD5-4D85-83C5-371F25E7D694}">
      <dgm:prSet phldrT="03" phldr="0"/>
      <dgm:spPr/>
      <dgm:t>
        <a:bodyPr/>
        <a:lstStyle/>
        <a:p>
          <a:r>
            <a:rPr lang="en-CA"/>
            <a:t>03</a:t>
          </a:r>
        </a:p>
      </dgm:t>
    </dgm:pt>
    <dgm:pt modelId="{56589E68-89F4-411D-9AF4-2C5E2E41D921}">
      <dgm:prSet/>
      <dgm:spPr/>
      <dgm:t>
        <a:bodyPr/>
        <a:lstStyle/>
        <a:p>
          <a:r>
            <a:rPr lang="en-US" dirty="0"/>
            <a:t>Modeling</a:t>
          </a:r>
        </a:p>
      </dgm:t>
    </dgm:pt>
    <dgm:pt modelId="{3BCA2312-5D51-4A94-BBCB-9DB07D50AC21}" type="parTrans" cxnId="{47453801-C773-4576-B1A8-ABCF83B1BD8E}">
      <dgm:prSet/>
      <dgm:spPr/>
      <dgm:t>
        <a:bodyPr/>
        <a:lstStyle/>
        <a:p>
          <a:endParaRPr lang="en-CA"/>
        </a:p>
      </dgm:t>
    </dgm:pt>
    <dgm:pt modelId="{8B4F4186-51EB-45E7-ADE5-5B99F694AE03}" type="sibTrans" cxnId="{47453801-C773-4576-B1A8-ABCF83B1BD8E}">
      <dgm:prSet phldrT="04" phldr="0"/>
      <dgm:spPr/>
      <dgm:t>
        <a:bodyPr/>
        <a:lstStyle/>
        <a:p>
          <a:r>
            <a:rPr lang="en-CA"/>
            <a:t>04</a:t>
          </a:r>
        </a:p>
      </dgm:t>
    </dgm:pt>
    <dgm:pt modelId="{D930C650-0F8D-49CF-A979-37F013D979E8}">
      <dgm:prSet/>
      <dgm:spPr/>
      <dgm:t>
        <a:bodyPr/>
        <a:lstStyle/>
        <a:p>
          <a:r>
            <a:rPr lang="en-US" dirty="0"/>
            <a:t>Conclusions</a:t>
          </a:r>
        </a:p>
      </dgm:t>
    </dgm:pt>
    <dgm:pt modelId="{FF58885B-5929-4974-99BA-52A321321269}" type="parTrans" cxnId="{3D268AF6-452A-470A-8F39-30408EF57A08}">
      <dgm:prSet/>
      <dgm:spPr/>
      <dgm:t>
        <a:bodyPr/>
        <a:lstStyle/>
        <a:p>
          <a:endParaRPr lang="en-CA"/>
        </a:p>
      </dgm:t>
    </dgm:pt>
    <dgm:pt modelId="{23A24DD9-957C-4F59-89E8-EFDF98C952C9}" type="sibTrans" cxnId="{3D268AF6-452A-470A-8F39-30408EF57A08}">
      <dgm:prSet phldrT="05" phldr="0"/>
      <dgm:spPr/>
      <dgm:t>
        <a:bodyPr/>
        <a:lstStyle/>
        <a:p>
          <a:r>
            <a:rPr lang="en-CA"/>
            <a:t>05</a:t>
          </a:r>
        </a:p>
      </dgm:t>
    </dgm:pt>
    <dgm:pt modelId="{6D728431-80E6-4995-98DA-42B6D879B4EB}" type="pres">
      <dgm:prSet presAssocID="{453117A8-C9A6-4207-89F0-BC2B63C5B1D4}" presName="Name0" presStyleCnt="0">
        <dgm:presLayoutVars>
          <dgm:animLvl val="lvl"/>
          <dgm:resizeHandles val="exact"/>
        </dgm:presLayoutVars>
      </dgm:prSet>
      <dgm:spPr/>
    </dgm:pt>
    <dgm:pt modelId="{96855A7D-C790-49B3-93BF-EFD4A93B9832}" type="pres">
      <dgm:prSet presAssocID="{3DD23813-2A18-4EEF-8AD7-B9366B65A3F2}" presName="compositeNode" presStyleCnt="0">
        <dgm:presLayoutVars>
          <dgm:bulletEnabled val="1"/>
        </dgm:presLayoutVars>
      </dgm:prSet>
      <dgm:spPr/>
    </dgm:pt>
    <dgm:pt modelId="{1C567599-E192-43DB-89A0-7EBD2350E4FB}" type="pres">
      <dgm:prSet presAssocID="{3DD23813-2A18-4EEF-8AD7-B9366B65A3F2}" presName="bgRect" presStyleLbl="alignNode1" presStyleIdx="0" presStyleCnt="5"/>
      <dgm:spPr/>
    </dgm:pt>
    <dgm:pt modelId="{356F9F3A-2A70-452B-AE5F-B97EF1301D27}" type="pres">
      <dgm:prSet presAssocID="{788C9261-483B-47EF-9C79-2C0F9899D7A7}" presName="sibTransNodeRect" presStyleLbl="alignNode1" presStyleIdx="0" presStyleCnt="5">
        <dgm:presLayoutVars>
          <dgm:chMax val="0"/>
          <dgm:bulletEnabled val="1"/>
        </dgm:presLayoutVars>
      </dgm:prSet>
      <dgm:spPr/>
    </dgm:pt>
    <dgm:pt modelId="{E8435429-C0E3-472F-B46A-00DB643A33DF}" type="pres">
      <dgm:prSet presAssocID="{3DD23813-2A18-4EEF-8AD7-B9366B65A3F2}" presName="nodeRect" presStyleLbl="alignNode1" presStyleIdx="0" presStyleCnt="5">
        <dgm:presLayoutVars>
          <dgm:bulletEnabled val="1"/>
        </dgm:presLayoutVars>
      </dgm:prSet>
      <dgm:spPr/>
    </dgm:pt>
    <dgm:pt modelId="{AB5FC9C3-7C1C-409D-B2D9-905147DD6699}" type="pres">
      <dgm:prSet presAssocID="{788C9261-483B-47EF-9C79-2C0F9899D7A7}" presName="sibTrans" presStyleCnt="0"/>
      <dgm:spPr/>
    </dgm:pt>
    <dgm:pt modelId="{DE406895-B922-4D9C-B4F7-AC1EE1D5CD73}" type="pres">
      <dgm:prSet presAssocID="{BE5FA27A-317D-4F26-926C-83F1C1586856}" presName="compositeNode" presStyleCnt="0">
        <dgm:presLayoutVars>
          <dgm:bulletEnabled val="1"/>
        </dgm:presLayoutVars>
      </dgm:prSet>
      <dgm:spPr/>
    </dgm:pt>
    <dgm:pt modelId="{1EE59F0F-43D4-4BAF-A833-154E5627179D}" type="pres">
      <dgm:prSet presAssocID="{BE5FA27A-317D-4F26-926C-83F1C1586856}" presName="bgRect" presStyleLbl="alignNode1" presStyleIdx="1" presStyleCnt="5"/>
      <dgm:spPr/>
    </dgm:pt>
    <dgm:pt modelId="{D05E57F6-2275-4FC9-9D59-1F46F61162FC}" type="pres">
      <dgm:prSet presAssocID="{B03D2FA8-2150-4C77-B7F1-B9458587ED64}" presName="sibTransNodeRect" presStyleLbl="alignNode1" presStyleIdx="1" presStyleCnt="5">
        <dgm:presLayoutVars>
          <dgm:chMax val="0"/>
          <dgm:bulletEnabled val="1"/>
        </dgm:presLayoutVars>
      </dgm:prSet>
      <dgm:spPr/>
    </dgm:pt>
    <dgm:pt modelId="{BD58215F-4F8F-4E52-8F70-4D5B122EC0A1}" type="pres">
      <dgm:prSet presAssocID="{BE5FA27A-317D-4F26-926C-83F1C1586856}" presName="nodeRect" presStyleLbl="alignNode1" presStyleIdx="1" presStyleCnt="5">
        <dgm:presLayoutVars>
          <dgm:bulletEnabled val="1"/>
        </dgm:presLayoutVars>
      </dgm:prSet>
      <dgm:spPr/>
    </dgm:pt>
    <dgm:pt modelId="{D3D89691-8220-410D-BA65-4C6F822E5CD6}" type="pres">
      <dgm:prSet presAssocID="{B03D2FA8-2150-4C77-B7F1-B9458587ED64}" presName="sibTrans" presStyleCnt="0"/>
      <dgm:spPr/>
    </dgm:pt>
    <dgm:pt modelId="{F84BABA4-A2B2-4485-8D85-45BA78FF53DD}" type="pres">
      <dgm:prSet presAssocID="{37737DFD-D7D7-4DC9-B15D-B82EA253CCAB}" presName="compositeNode" presStyleCnt="0">
        <dgm:presLayoutVars>
          <dgm:bulletEnabled val="1"/>
        </dgm:presLayoutVars>
      </dgm:prSet>
      <dgm:spPr/>
    </dgm:pt>
    <dgm:pt modelId="{5B83488A-01F9-4326-A865-C68F688D4A21}" type="pres">
      <dgm:prSet presAssocID="{37737DFD-D7D7-4DC9-B15D-B82EA253CCAB}" presName="bgRect" presStyleLbl="alignNode1" presStyleIdx="2" presStyleCnt="5"/>
      <dgm:spPr/>
    </dgm:pt>
    <dgm:pt modelId="{278061AA-3339-442C-B1B0-C2C6D8B51C1C}" type="pres">
      <dgm:prSet presAssocID="{54909954-9432-4457-8A61-0B7C9EDEA62C}" presName="sibTransNodeRect" presStyleLbl="alignNode1" presStyleIdx="2" presStyleCnt="5">
        <dgm:presLayoutVars>
          <dgm:chMax val="0"/>
          <dgm:bulletEnabled val="1"/>
        </dgm:presLayoutVars>
      </dgm:prSet>
      <dgm:spPr/>
    </dgm:pt>
    <dgm:pt modelId="{E81EA940-1C2B-4F3E-A476-40ECB3904877}" type="pres">
      <dgm:prSet presAssocID="{37737DFD-D7D7-4DC9-B15D-B82EA253CCAB}" presName="nodeRect" presStyleLbl="alignNode1" presStyleIdx="2" presStyleCnt="5">
        <dgm:presLayoutVars>
          <dgm:bulletEnabled val="1"/>
        </dgm:presLayoutVars>
      </dgm:prSet>
      <dgm:spPr/>
    </dgm:pt>
    <dgm:pt modelId="{34A9EAFD-84EC-4000-9F17-03B1C4FBE5C4}" type="pres">
      <dgm:prSet presAssocID="{54909954-9432-4457-8A61-0B7C9EDEA62C}" presName="sibTrans" presStyleCnt="0"/>
      <dgm:spPr/>
    </dgm:pt>
    <dgm:pt modelId="{8CA608DF-F375-44EA-8BFB-6294737E540C}" type="pres">
      <dgm:prSet presAssocID="{56589E68-89F4-411D-9AF4-2C5E2E41D921}" presName="compositeNode" presStyleCnt="0">
        <dgm:presLayoutVars>
          <dgm:bulletEnabled val="1"/>
        </dgm:presLayoutVars>
      </dgm:prSet>
      <dgm:spPr/>
    </dgm:pt>
    <dgm:pt modelId="{75292C02-8C54-4066-ABDD-1775991A5FB6}" type="pres">
      <dgm:prSet presAssocID="{56589E68-89F4-411D-9AF4-2C5E2E41D921}" presName="bgRect" presStyleLbl="alignNode1" presStyleIdx="3" presStyleCnt="5"/>
      <dgm:spPr/>
    </dgm:pt>
    <dgm:pt modelId="{8E4F21CF-3380-46F1-AA53-F2FBB064D793}" type="pres">
      <dgm:prSet presAssocID="{8B4F4186-51EB-45E7-ADE5-5B99F694AE03}" presName="sibTransNodeRect" presStyleLbl="alignNode1" presStyleIdx="3" presStyleCnt="5">
        <dgm:presLayoutVars>
          <dgm:chMax val="0"/>
          <dgm:bulletEnabled val="1"/>
        </dgm:presLayoutVars>
      </dgm:prSet>
      <dgm:spPr/>
    </dgm:pt>
    <dgm:pt modelId="{E2794664-B3FB-4BFB-B348-5AB646420B17}" type="pres">
      <dgm:prSet presAssocID="{56589E68-89F4-411D-9AF4-2C5E2E41D921}" presName="nodeRect" presStyleLbl="alignNode1" presStyleIdx="3" presStyleCnt="5">
        <dgm:presLayoutVars>
          <dgm:bulletEnabled val="1"/>
        </dgm:presLayoutVars>
      </dgm:prSet>
      <dgm:spPr/>
    </dgm:pt>
    <dgm:pt modelId="{98E75ACE-6241-46B8-BBA6-4FAA31CACECB}" type="pres">
      <dgm:prSet presAssocID="{8B4F4186-51EB-45E7-ADE5-5B99F694AE03}" presName="sibTrans" presStyleCnt="0"/>
      <dgm:spPr/>
    </dgm:pt>
    <dgm:pt modelId="{06D46093-124E-4A02-8FE8-68D005D5BCF7}" type="pres">
      <dgm:prSet presAssocID="{D930C650-0F8D-49CF-A979-37F013D979E8}" presName="compositeNode" presStyleCnt="0">
        <dgm:presLayoutVars>
          <dgm:bulletEnabled val="1"/>
        </dgm:presLayoutVars>
      </dgm:prSet>
      <dgm:spPr/>
    </dgm:pt>
    <dgm:pt modelId="{680C5D03-679A-4C38-926D-1C29493472B8}" type="pres">
      <dgm:prSet presAssocID="{D930C650-0F8D-49CF-A979-37F013D979E8}" presName="bgRect" presStyleLbl="alignNode1" presStyleIdx="4" presStyleCnt="5"/>
      <dgm:spPr/>
    </dgm:pt>
    <dgm:pt modelId="{6C455BB7-80B5-4A80-B8B5-F81AC36E0DA5}" type="pres">
      <dgm:prSet presAssocID="{23A24DD9-957C-4F59-89E8-EFDF98C952C9}" presName="sibTransNodeRect" presStyleLbl="alignNode1" presStyleIdx="4" presStyleCnt="5">
        <dgm:presLayoutVars>
          <dgm:chMax val="0"/>
          <dgm:bulletEnabled val="1"/>
        </dgm:presLayoutVars>
      </dgm:prSet>
      <dgm:spPr/>
    </dgm:pt>
    <dgm:pt modelId="{50105CD2-B444-4653-BB5E-2A9F08D62398}" type="pres">
      <dgm:prSet presAssocID="{D930C650-0F8D-49CF-A979-37F013D979E8}" presName="nodeRect" presStyleLbl="alignNode1" presStyleIdx="4" presStyleCnt="5">
        <dgm:presLayoutVars>
          <dgm:bulletEnabled val="1"/>
        </dgm:presLayoutVars>
      </dgm:prSet>
      <dgm:spPr/>
    </dgm:pt>
  </dgm:ptLst>
  <dgm:cxnLst>
    <dgm:cxn modelId="{4FA62F00-2638-40B6-9458-4FEDBA574889}" type="presOf" srcId="{453117A8-C9A6-4207-89F0-BC2B63C5B1D4}" destId="{6D728431-80E6-4995-98DA-42B6D879B4EB}" srcOrd="0" destOrd="0" presId="urn:microsoft.com/office/officeart/2016/7/layout/LinearBlockProcessNumbered"/>
    <dgm:cxn modelId="{47453801-C773-4576-B1A8-ABCF83B1BD8E}" srcId="{453117A8-C9A6-4207-89F0-BC2B63C5B1D4}" destId="{56589E68-89F4-411D-9AF4-2C5E2E41D921}" srcOrd="3" destOrd="0" parTransId="{3BCA2312-5D51-4A94-BBCB-9DB07D50AC21}" sibTransId="{8B4F4186-51EB-45E7-ADE5-5B99F694AE03}"/>
    <dgm:cxn modelId="{3886240C-EFD5-4D85-83C5-371F25E7D694}" srcId="{453117A8-C9A6-4207-89F0-BC2B63C5B1D4}" destId="{37737DFD-D7D7-4DC9-B15D-B82EA253CCAB}" srcOrd="2" destOrd="0" parTransId="{BE51B85A-3CDD-4AC9-BD98-FE7F57C89F46}" sibTransId="{54909954-9432-4457-8A61-0B7C9EDEA62C}"/>
    <dgm:cxn modelId="{E0DFD11B-07BC-4560-A11E-4DEC05752981}" srcId="{453117A8-C9A6-4207-89F0-BC2B63C5B1D4}" destId="{3DD23813-2A18-4EEF-8AD7-B9366B65A3F2}" srcOrd="0" destOrd="0" parTransId="{EEF000FD-D1D6-4196-B5F1-6B6F5AA30B33}" sibTransId="{788C9261-483B-47EF-9C79-2C0F9899D7A7}"/>
    <dgm:cxn modelId="{30AB0A1E-1207-4628-9BA1-CF855E2EB265}" type="presOf" srcId="{BE5FA27A-317D-4F26-926C-83F1C1586856}" destId="{1EE59F0F-43D4-4BAF-A833-154E5627179D}" srcOrd="0" destOrd="0" presId="urn:microsoft.com/office/officeart/2016/7/layout/LinearBlockProcessNumbered"/>
    <dgm:cxn modelId="{7101703D-40DF-4251-93CC-E21C48BF6977}" type="presOf" srcId="{56589E68-89F4-411D-9AF4-2C5E2E41D921}" destId="{75292C02-8C54-4066-ABDD-1775991A5FB6}" srcOrd="0" destOrd="0" presId="urn:microsoft.com/office/officeart/2016/7/layout/LinearBlockProcessNumbered"/>
    <dgm:cxn modelId="{7FB2CA5F-9925-44E5-99BC-BAA89C2A6FE1}" type="presOf" srcId="{3DD23813-2A18-4EEF-8AD7-B9366B65A3F2}" destId="{E8435429-C0E3-472F-B46A-00DB643A33DF}" srcOrd="1" destOrd="0" presId="urn:microsoft.com/office/officeart/2016/7/layout/LinearBlockProcessNumbered"/>
    <dgm:cxn modelId="{C788F851-CCEA-48F9-8E30-B89AA13CBB12}" type="presOf" srcId="{BE5FA27A-317D-4F26-926C-83F1C1586856}" destId="{BD58215F-4F8F-4E52-8F70-4D5B122EC0A1}" srcOrd="1" destOrd="0" presId="urn:microsoft.com/office/officeart/2016/7/layout/LinearBlockProcessNumbered"/>
    <dgm:cxn modelId="{BFD97276-0A48-458E-BA20-7EBE1CC98DF0}" type="presOf" srcId="{B03D2FA8-2150-4C77-B7F1-B9458587ED64}" destId="{D05E57F6-2275-4FC9-9D59-1F46F61162FC}" srcOrd="0" destOrd="0" presId="urn:microsoft.com/office/officeart/2016/7/layout/LinearBlockProcessNumbered"/>
    <dgm:cxn modelId="{45006279-697D-4940-911E-24180D629C27}" type="presOf" srcId="{D930C650-0F8D-49CF-A979-37F013D979E8}" destId="{50105CD2-B444-4653-BB5E-2A9F08D62398}" srcOrd="1" destOrd="0" presId="urn:microsoft.com/office/officeart/2016/7/layout/LinearBlockProcessNumbered"/>
    <dgm:cxn modelId="{AC14339C-9EFD-453A-AA1E-5646A08A4346}" type="presOf" srcId="{54909954-9432-4457-8A61-0B7C9EDEA62C}" destId="{278061AA-3339-442C-B1B0-C2C6D8B51C1C}" srcOrd="0" destOrd="0" presId="urn:microsoft.com/office/officeart/2016/7/layout/LinearBlockProcessNumbered"/>
    <dgm:cxn modelId="{61A460A1-A114-4C29-BC32-4A973DA95801}" type="presOf" srcId="{3DD23813-2A18-4EEF-8AD7-B9366B65A3F2}" destId="{1C567599-E192-43DB-89A0-7EBD2350E4FB}" srcOrd="0" destOrd="0" presId="urn:microsoft.com/office/officeart/2016/7/layout/LinearBlockProcessNumbered"/>
    <dgm:cxn modelId="{56D0C3AF-8518-4544-867E-1AAFE2B660F7}" type="presOf" srcId="{37737DFD-D7D7-4DC9-B15D-B82EA253CCAB}" destId="{5B83488A-01F9-4326-A865-C68F688D4A21}" srcOrd="0" destOrd="0" presId="urn:microsoft.com/office/officeart/2016/7/layout/LinearBlockProcessNumbered"/>
    <dgm:cxn modelId="{6DD50CC5-DA5F-4830-8EF1-C3ECE496AF90}" type="presOf" srcId="{8B4F4186-51EB-45E7-ADE5-5B99F694AE03}" destId="{8E4F21CF-3380-46F1-AA53-F2FBB064D793}" srcOrd="0" destOrd="0" presId="urn:microsoft.com/office/officeart/2016/7/layout/LinearBlockProcessNumbered"/>
    <dgm:cxn modelId="{ABB418D2-6785-409B-9B20-CACD9A53A402}" type="presOf" srcId="{23A24DD9-957C-4F59-89E8-EFDF98C952C9}" destId="{6C455BB7-80B5-4A80-B8B5-F81AC36E0DA5}" srcOrd="0" destOrd="0" presId="urn:microsoft.com/office/officeart/2016/7/layout/LinearBlockProcessNumbered"/>
    <dgm:cxn modelId="{05E429DC-AC48-4962-B459-E14771411DCD}" type="presOf" srcId="{37737DFD-D7D7-4DC9-B15D-B82EA253CCAB}" destId="{E81EA940-1C2B-4F3E-A476-40ECB3904877}" srcOrd="1" destOrd="0" presId="urn:microsoft.com/office/officeart/2016/7/layout/LinearBlockProcessNumbered"/>
    <dgm:cxn modelId="{963292E3-2BF3-4928-BD40-F347A348B306}" type="presOf" srcId="{D930C650-0F8D-49CF-A979-37F013D979E8}" destId="{680C5D03-679A-4C38-926D-1C29493472B8}" srcOrd="0" destOrd="0" presId="urn:microsoft.com/office/officeart/2016/7/layout/LinearBlockProcessNumbered"/>
    <dgm:cxn modelId="{5EDFB8E4-E911-4FA0-ADA3-93F73BB1DFE2}" type="presOf" srcId="{56589E68-89F4-411D-9AF4-2C5E2E41D921}" destId="{E2794664-B3FB-4BFB-B348-5AB646420B17}" srcOrd="1" destOrd="0" presId="urn:microsoft.com/office/officeart/2016/7/layout/LinearBlockProcessNumbered"/>
    <dgm:cxn modelId="{D6EDD8F2-A8B8-415D-9C6C-558C45B0C081}" type="presOf" srcId="{788C9261-483B-47EF-9C79-2C0F9899D7A7}" destId="{356F9F3A-2A70-452B-AE5F-B97EF1301D27}" srcOrd="0" destOrd="0" presId="urn:microsoft.com/office/officeart/2016/7/layout/LinearBlockProcessNumbered"/>
    <dgm:cxn modelId="{3D268AF6-452A-470A-8F39-30408EF57A08}" srcId="{453117A8-C9A6-4207-89F0-BC2B63C5B1D4}" destId="{D930C650-0F8D-49CF-A979-37F013D979E8}" srcOrd="4" destOrd="0" parTransId="{FF58885B-5929-4974-99BA-52A321321269}" sibTransId="{23A24DD9-957C-4F59-89E8-EFDF98C952C9}"/>
    <dgm:cxn modelId="{6BA7E0F7-5E7C-465F-A53E-BE24CA00BB58}" srcId="{453117A8-C9A6-4207-89F0-BC2B63C5B1D4}" destId="{BE5FA27A-317D-4F26-926C-83F1C1586856}" srcOrd="1" destOrd="0" parTransId="{1F279F5A-D79F-4593-9496-FB9B66078C6E}" sibTransId="{B03D2FA8-2150-4C77-B7F1-B9458587ED64}"/>
    <dgm:cxn modelId="{F6EC9F13-90A0-4751-8800-9BF007A14B6A}" type="presParOf" srcId="{6D728431-80E6-4995-98DA-42B6D879B4EB}" destId="{96855A7D-C790-49B3-93BF-EFD4A93B9832}" srcOrd="0" destOrd="0" presId="urn:microsoft.com/office/officeart/2016/7/layout/LinearBlockProcessNumbered"/>
    <dgm:cxn modelId="{EFDF84F8-A72A-46F9-8592-311553F91648}" type="presParOf" srcId="{96855A7D-C790-49B3-93BF-EFD4A93B9832}" destId="{1C567599-E192-43DB-89A0-7EBD2350E4FB}" srcOrd="0" destOrd="0" presId="urn:microsoft.com/office/officeart/2016/7/layout/LinearBlockProcessNumbered"/>
    <dgm:cxn modelId="{0B004709-7F82-4A16-ACED-745D86636A06}" type="presParOf" srcId="{96855A7D-C790-49B3-93BF-EFD4A93B9832}" destId="{356F9F3A-2A70-452B-AE5F-B97EF1301D27}" srcOrd="1" destOrd="0" presId="urn:microsoft.com/office/officeart/2016/7/layout/LinearBlockProcessNumbered"/>
    <dgm:cxn modelId="{4ACDA305-2EB2-4537-BB78-0EC7B196AC6F}" type="presParOf" srcId="{96855A7D-C790-49B3-93BF-EFD4A93B9832}" destId="{E8435429-C0E3-472F-B46A-00DB643A33DF}" srcOrd="2" destOrd="0" presId="urn:microsoft.com/office/officeart/2016/7/layout/LinearBlockProcessNumbered"/>
    <dgm:cxn modelId="{EC3B946D-9B43-4DE2-8617-FAB47DCE0C1F}" type="presParOf" srcId="{6D728431-80E6-4995-98DA-42B6D879B4EB}" destId="{AB5FC9C3-7C1C-409D-B2D9-905147DD6699}" srcOrd="1" destOrd="0" presId="urn:microsoft.com/office/officeart/2016/7/layout/LinearBlockProcessNumbered"/>
    <dgm:cxn modelId="{C7DC6547-22B6-4BB9-87F5-4B22460C4DA7}" type="presParOf" srcId="{6D728431-80E6-4995-98DA-42B6D879B4EB}" destId="{DE406895-B922-4D9C-B4F7-AC1EE1D5CD73}" srcOrd="2" destOrd="0" presId="urn:microsoft.com/office/officeart/2016/7/layout/LinearBlockProcessNumbered"/>
    <dgm:cxn modelId="{B7F32305-094C-4169-9B51-2BBD1176A233}" type="presParOf" srcId="{DE406895-B922-4D9C-B4F7-AC1EE1D5CD73}" destId="{1EE59F0F-43D4-4BAF-A833-154E5627179D}" srcOrd="0" destOrd="0" presId="urn:microsoft.com/office/officeart/2016/7/layout/LinearBlockProcessNumbered"/>
    <dgm:cxn modelId="{578BDD66-249C-4653-B673-ECB5789F08E3}" type="presParOf" srcId="{DE406895-B922-4D9C-B4F7-AC1EE1D5CD73}" destId="{D05E57F6-2275-4FC9-9D59-1F46F61162FC}" srcOrd="1" destOrd="0" presId="urn:microsoft.com/office/officeart/2016/7/layout/LinearBlockProcessNumbered"/>
    <dgm:cxn modelId="{613F2CE5-76CE-44A0-9579-B6EE3FA91655}" type="presParOf" srcId="{DE406895-B922-4D9C-B4F7-AC1EE1D5CD73}" destId="{BD58215F-4F8F-4E52-8F70-4D5B122EC0A1}" srcOrd="2" destOrd="0" presId="urn:microsoft.com/office/officeart/2016/7/layout/LinearBlockProcessNumbered"/>
    <dgm:cxn modelId="{09FB1C8B-1CE1-44F7-BF5D-9021A98E0C19}" type="presParOf" srcId="{6D728431-80E6-4995-98DA-42B6D879B4EB}" destId="{D3D89691-8220-410D-BA65-4C6F822E5CD6}" srcOrd="3" destOrd="0" presId="urn:microsoft.com/office/officeart/2016/7/layout/LinearBlockProcessNumbered"/>
    <dgm:cxn modelId="{9391FD2F-D569-4710-BFF1-F7F39CDB6FB3}" type="presParOf" srcId="{6D728431-80E6-4995-98DA-42B6D879B4EB}" destId="{F84BABA4-A2B2-4485-8D85-45BA78FF53DD}" srcOrd="4" destOrd="0" presId="urn:microsoft.com/office/officeart/2016/7/layout/LinearBlockProcessNumbered"/>
    <dgm:cxn modelId="{1D40761F-954A-47CF-9A69-B72A04469A4C}" type="presParOf" srcId="{F84BABA4-A2B2-4485-8D85-45BA78FF53DD}" destId="{5B83488A-01F9-4326-A865-C68F688D4A21}" srcOrd="0" destOrd="0" presId="urn:microsoft.com/office/officeart/2016/7/layout/LinearBlockProcessNumbered"/>
    <dgm:cxn modelId="{A8167027-7C48-42E4-A968-A85DD31DEBD7}" type="presParOf" srcId="{F84BABA4-A2B2-4485-8D85-45BA78FF53DD}" destId="{278061AA-3339-442C-B1B0-C2C6D8B51C1C}" srcOrd="1" destOrd="0" presId="urn:microsoft.com/office/officeart/2016/7/layout/LinearBlockProcessNumbered"/>
    <dgm:cxn modelId="{AF9CDF38-67F5-4405-B0A7-75BBCC5B9E31}" type="presParOf" srcId="{F84BABA4-A2B2-4485-8D85-45BA78FF53DD}" destId="{E81EA940-1C2B-4F3E-A476-40ECB3904877}" srcOrd="2" destOrd="0" presId="urn:microsoft.com/office/officeart/2016/7/layout/LinearBlockProcessNumbered"/>
    <dgm:cxn modelId="{62F370FA-5769-457A-81D7-BFAB5D943B06}" type="presParOf" srcId="{6D728431-80E6-4995-98DA-42B6D879B4EB}" destId="{34A9EAFD-84EC-4000-9F17-03B1C4FBE5C4}" srcOrd="5" destOrd="0" presId="urn:microsoft.com/office/officeart/2016/7/layout/LinearBlockProcessNumbered"/>
    <dgm:cxn modelId="{942AB170-006E-4D61-B9A7-207C76AAAC90}" type="presParOf" srcId="{6D728431-80E6-4995-98DA-42B6D879B4EB}" destId="{8CA608DF-F375-44EA-8BFB-6294737E540C}" srcOrd="6" destOrd="0" presId="urn:microsoft.com/office/officeart/2016/7/layout/LinearBlockProcessNumbered"/>
    <dgm:cxn modelId="{00A9C8E1-0083-49E8-98EB-B59552B53BF3}" type="presParOf" srcId="{8CA608DF-F375-44EA-8BFB-6294737E540C}" destId="{75292C02-8C54-4066-ABDD-1775991A5FB6}" srcOrd="0" destOrd="0" presId="urn:microsoft.com/office/officeart/2016/7/layout/LinearBlockProcessNumbered"/>
    <dgm:cxn modelId="{3F7205DA-06AB-41CA-A23E-90134561958D}" type="presParOf" srcId="{8CA608DF-F375-44EA-8BFB-6294737E540C}" destId="{8E4F21CF-3380-46F1-AA53-F2FBB064D793}" srcOrd="1" destOrd="0" presId="urn:microsoft.com/office/officeart/2016/7/layout/LinearBlockProcessNumbered"/>
    <dgm:cxn modelId="{ACF13F3D-792E-49F8-A682-684F7C6CDDBD}" type="presParOf" srcId="{8CA608DF-F375-44EA-8BFB-6294737E540C}" destId="{E2794664-B3FB-4BFB-B348-5AB646420B17}" srcOrd="2" destOrd="0" presId="urn:microsoft.com/office/officeart/2016/7/layout/LinearBlockProcessNumbered"/>
    <dgm:cxn modelId="{437EF4DF-8F8D-4C7D-BCFB-504B304C7FDF}" type="presParOf" srcId="{6D728431-80E6-4995-98DA-42B6D879B4EB}" destId="{98E75ACE-6241-46B8-BBA6-4FAA31CACECB}" srcOrd="7" destOrd="0" presId="urn:microsoft.com/office/officeart/2016/7/layout/LinearBlockProcessNumbered"/>
    <dgm:cxn modelId="{AF2B33AE-29E9-4F9B-93EB-37C121653DF2}" type="presParOf" srcId="{6D728431-80E6-4995-98DA-42B6D879B4EB}" destId="{06D46093-124E-4A02-8FE8-68D005D5BCF7}" srcOrd="8" destOrd="0" presId="urn:microsoft.com/office/officeart/2016/7/layout/LinearBlockProcessNumbered"/>
    <dgm:cxn modelId="{0B0B9D20-E4EA-4D23-BB74-EE829972C1F9}" type="presParOf" srcId="{06D46093-124E-4A02-8FE8-68D005D5BCF7}" destId="{680C5D03-679A-4C38-926D-1C29493472B8}" srcOrd="0" destOrd="0" presId="urn:microsoft.com/office/officeart/2016/7/layout/LinearBlockProcessNumbered"/>
    <dgm:cxn modelId="{323A385C-63C7-4ABD-86FF-D6758052F8E9}" type="presParOf" srcId="{06D46093-124E-4A02-8FE8-68D005D5BCF7}" destId="{6C455BB7-80B5-4A80-B8B5-F81AC36E0DA5}" srcOrd="1" destOrd="0" presId="urn:microsoft.com/office/officeart/2016/7/layout/LinearBlockProcessNumbered"/>
    <dgm:cxn modelId="{97A25815-9439-4744-9251-3B0DE89736F8}" type="presParOf" srcId="{06D46093-124E-4A02-8FE8-68D005D5BCF7}" destId="{50105CD2-B444-4653-BB5E-2A9F08D62398}"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67599-E192-43DB-89A0-7EBD2350E4FB}">
      <dsp:nvSpPr>
        <dsp:cNvPr id="0" name=""/>
        <dsp:cNvSpPr/>
      </dsp:nvSpPr>
      <dsp:spPr>
        <a:xfrm>
          <a:off x="5929"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Business Objective</a:t>
          </a:r>
        </a:p>
      </dsp:txBody>
      <dsp:txXfrm>
        <a:off x="5929" y="1676310"/>
        <a:ext cx="1853534" cy="1334544"/>
      </dsp:txXfrm>
    </dsp:sp>
    <dsp:sp modelId="{356F9F3A-2A70-452B-AE5F-B97EF1301D27}">
      <dsp:nvSpPr>
        <dsp:cNvPr id="0" name=""/>
        <dsp:cNvSpPr/>
      </dsp:nvSpPr>
      <dsp:spPr>
        <a:xfrm>
          <a:off x="5929"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01</a:t>
          </a:r>
          <a:endParaRPr lang="en-US" sz="4000" kern="1200" dirty="0"/>
        </a:p>
      </dsp:txBody>
      <dsp:txXfrm>
        <a:off x="5929" y="786614"/>
        <a:ext cx="1853534" cy="889696"/>
      </dsp:txXfrm>
    </dsp:sp>
    <dsp:sp modelId="{1EE59F0F-43D4-4BAF-A833-154E5627179D}">
      <dsp:nvSpPr>
        <dsp:cNvPr id="0" name=""/>
        <dsp:cNvSpPr/>
      </dsp:nvSpPr>
      <dsp:spPr>
        <a:xfrm>
          <a:off x="2007746"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Exploration</a:t>
          </a:r>
        </a:p>
      </dsp:txBody>
      <dsp:txXfrm>
        <a:off x="2007746" y="1676310"/>
        <a:ext cx="1853534" cy="1334544"/>
      </dsp:txXfrm>
    </dsp:sp>
    <dsp:sp modelId="{D05E57F6-2275-4FC9-9D59-1F46F61162FC}">
      <dsp:nvSpPr>
        <dsp:cNvPr id="0" name=""/>
        <dsp:cNvSpPr/>
      </dsp:nvSpPr>
      <dsp:spPr>
        <a:xfrm>
          <a:off x="2007746"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US" sz="4000" kern="1200"/>
            <a:t>02</a:t>
          </a:r>
          <a:endParaRPr lang="en-US" sz="4000" kern="1200" dirty="0"/>
        </a:p>
      </dsp:txBody>
      <dsp:txXfrm>
        <a:off x="2007746" y="786614"/>
        <a:ext cx="1853534" cy="889696"/>
      </dsp:txXfrm>
    </dsp:sp>
    <dsp:sp modelId="{5B83488A-01F9-4326-A865-C68F688D4A21}">
      <dsp:nvSpPr>
        <dsp:cNvPr id="0" name=""/>
        <dsp:cNvSpPr/>
      </dsp:nvSpPr>
      <dsp:spPr>
        <a:xfrm>
          <a:off x="4009564"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Data Preprocessing</a:t>
          </a:r>
        </a:p>
      </dsp:txBody>
      <dsp:txXfrm>
        <a:off x="4009564" y="1676310"/>
        <a:ext cx="1853534" cy="1334544"/>
      </dsp:txXfrm>
    </dsp:sp>
    <dsp:sp modelId="{278061AA-3339-442C-B1B0-C2C6D8B51C1C}">
      <dsp:nvSpPr>
        <dsp:cNvPr id="0" name=""/>
        <dsp:cNvSpPr/>
      </dsp:nvSpPr>
      <dsp:spPr>
        <a:xfrm>
          <a:off x="4009564"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03</a:t>
          </a:r>
        </a:p>
      </dsp:txBody>
      <dsp:txXfrm>
        <a:off x="4009564" y="786614"/>
        <a:ext cx="1853534" cy="889696"/>
      </dsp:txXfrm>
    </dsp:sp>
    <dsp:sp modelId="{75292C02-8C54-4066-ABDD-1775991A5FB6}">
      <dsp:nvSpPr>
        <dsp:cNvPr id="0" name=""/>
        <dsp:cNvSpPr/>
      </dsp:nvSpPr>
      <dsp:spPr>
        <a:xfrm>
          <a:off x="6011381"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Modeling</a:t>
          </a:r>
        </a:p>
      </dsp:txBody>
      <dsp:txXfrm>
        <a:off x="6011381" y="1676310"/>
        <a:ext cx="1853534" cy="1334544"/>
      </dsp:txXfrm>
    </dsp:sp>
    <dsp:sp modelId="{8E4F21CF-3380-46F1-AA53-F2FBB064D793}">
      <dsp:nvSpPr>
        <dsp:cNvPr id="0" name=""/>
        <dsp:cNvSpPr/>
      </dsp:nvSpPr>
      <dsp:spPr>
        <a:xfrm>
          <a:off x="6011381"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04</a:t>
          </a:r>
        </a:p>
      </dsp:txBody>
      <dsp:txXfrm>
        <a:off x="6011381" y="786614"/>
        <a:ext cx="1853534" cy="889696"/>
      </dsp:txXfrm>
    </dsp:sp>
    <dsp:sp modelId="{680C5D03-679A-4C38-926D-1C29493472B8}">
      <dsp:nvSpPr>
        <dsp:cNvPr id="0" name=""/>
        <dsp:cNvSpPr/>
      </dsp:nvSpPr>
      <dsp:spPr>
        <a:xfrm>
          <a:off x="8013198" y="786614"/>
          <a:ext cx="1853534" cy="222424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3088" tIns="0" rIns="183088" bIns="330200" numCol="1" spcCol="1270" anchor="t" anchorCtr="0">
          <a:noAutofit/>
        </a:bodyPr>
        <a:lstStyle/>
        <a:p>
          <a:pPr marL="0" lvl="0" indent="0" algn="l" defTabSz="889000">
            <a:lnSpc>
              <a:spcPct val="90000"/>
            </a:lnSpc>
            <a:spcBef>
              <a:spcPct val="0"/>
            </a:spcBef>
            <a:spcAft>
              <a:spcPct val="35000"/>
            </a:spcAft>
            <a:buNone/>
          </a:pPr>
          <a:r>
            <a:rPr lang="en-US" sz="2000" kern="1200" dirty="0"/>
            <a:t>Conclusions</a:t>
          </a:r>
        </a:p>
      </dsp:txBody>
      <dsp:txXfrm>
        <a:off x="8013198" y="1676310"/>
        <a:ext cx="1853534" cy="1334544"/>
      </dsp:txXfrm>
    </dsp:sp>
    <dsp:sp modelId="{6C455BB7-80B5-4A80-B8B5-F81AC36E0DA5}">
      <dsp:nvSpPr>
        <dsp:cNvPr id="0" name=""/>
        <dsp:cNvSpPr/>
      </dsp:nvSpPr>
      <dsp:spPr>
        <a:xfrm>
          <a:off x="8013198" y="786614"/>
          <a:ext cx="1853534" cy="8896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3088" tIns="165100" rIns="183088" bIns="165100" numCol="1" spcCol="1270" anchor="ctr" anchorCtr="0">
          <a:noAutofit/>
        </a:bodyPr>
        <a:lstStyle/>
        <a:p>
          <a:pPr marL="0" lvl="0" indent="0" algn="l" defTabSz="1778000">
            <a:lnSpc>
              <a:spcPct val="90000"/>
            </a:lnSpc>
            <a:spcBef>
              <a:spcPct val="0"/>
            </a:spcBef>
            <a:spcAft>
              <a:spcPct val="35000"/>
            </a:spcAft>
            <a:buNone/>
          </a:pPr>
          <a:r>
            <a:rPr lang="en-CA" sz="4000" kern="1200"/>
            <a:t>05</a:t>
          </a:r>
        </a:p>
      </dsp:txBody>
      <dsp:txXfrm>
        <a:off x="8013198" y="786614"/>
        <a:ext cx="1853534" cy="88969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A5040-3D59-462D-9090-56743B8B8651}" type="datetimeFigureOut">
              <a:rPr lang="en-CA" smtClean="0"/>
              <a:t>2021-09-28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A5880-7181-4533-A1FE-4CB7CE0C758E}" type="slidenum">
              <a:rPr lang="en-CA" smtClean="0"/>
              <a:t>‹#›</a:t>
            </a:fld>
            <a:endParaRPr lang="en-CA"/>
          </a:p>
        </p:txBody>
      </p:sp>
    </p:spTree>
    <p:extLst>
      <p:ext uri="{BB962C8B-B14F-4D97-AF65-F5344CB8AC3E}">
        <p14:creationId xmlns:p14="http://schemas.microsoft.com/office/powerpoint/2010/main" val="3676062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A1A5880-7181-4533-A1FE-4CB7CE0C758E}" type="slidenum">
              <a:rPr lang="en-CA" smtClean="0"/>
              <a:t>1</a:t>
            </a:fld>
            <a:endParaRPr lang="en-CA"/>
          </a:p>
        </p:txBody>
      </p:sp>
    </p:spTree>
    <p:extLst>
      <p:ext uri="{BB962C8B-B14F-4D97-AF65-F5344CB8AC3E}">
        <p14:creationId xmlns:p14="http://schemas.microsoft.com/office/powerpoint/2010/main" val="24661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6</a:t>
            </a:fld>
            <a:endParaRPr lang="en-CA"/>
          </a:p>
        </p:txBody>
      </p:sp>
    </p:spTree>
    <p:extLst>
      <p:ext uri="{BB962C8B-B14F-4D97-AF65-F5344CB8AC3E}">
        <p14:creationId xmlns:p14="http://schemas.microsoft.com/office/powerpoint/2010/main" val="361434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A1A5880-7181-4533-A1FE-4CB7CE0C758E}" type="slidenum">
              <a:rPr lang="en-CA" smtClean="0"/>
              <a:t>7</a:t>
            </a:fld>
            <a:endParaRPr lang="en-CA"/>
          </a:p>
        </p:txBody>
      </p:sp>
    </p:spTree>
    <p:extLst>
      <p:ext uri="{BB962C8B-B14F-4D97-AF65-F5344CB8AC3E}">
        <p14:creationId xmlns:p14="http://schemas.microsoft.com/office/powerpoint/2010/main" val="271014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9/28/2021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2039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9460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620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13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7767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8842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9/28/2021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3556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9/28/2021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100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9/28/2021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422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9/28/2021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0949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9/28/2021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537311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9/28/2021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47326509"/>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8671EF-5BEE-4806-9FA2-F3E58CBAEA6F}"/>
              </a:ext>
            </a:extLst>
          </p:cNvPr>
          <p:cNvSpPr>
            <a:spLocks noGrp="1"/>
          </p:cNvSpPr>
          <p:nvPr>
            <p:ph type="ctrTitle"/>
          </p:nvPr>
        </p:nvSpPr>
        <p:spPr/>
        <p:txBody>
          <a:bodyPr/>
          <a:lstStyle/>
          <a:p>
            <a:pPr algn="ctr">
              <a:lnSpc>
                <a:spcPct val="107000"/>
              </a:lnSpc>
              <a:spcAft>
                <a:spcPts val="800"/>
              </a:spcAft>
            </a:pP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REPORT</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on</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r>
              <a:rPr lang="en-IN" sz="4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Car Price Prediction project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ubtitle 6">
            <a:extLst>
              <a:ext uri="{FF2B5EF4-FFF2-40B4-BE49-F238E27FC236}">
                <a16:creationId xmlns:a16="http://schemas.microsoft.com/office/drawing/2014/main" id="{E12C413D-8D3C-43C3-8F61-AE399B07316B}"/>
              </a:ext>
            </a:extLst>
          </p:cNvPr>
          <p:cNvSpPr>
            <a:spLocks noGrp="1"/>
          </p:cNvSpPr>
          <p:nvPr>
            <p:ph type="subTitle" idx="1"/>
          </p:nvPr>
        </p:nvSpPr>
        <p:spPr>
          <a:xfrm>
            <a:off x="667512" y="4123267"/>
            <a:ext cx="9228201" cy="1729529"/>
          </a:xfrm>
        </p:spPr>
        <p:txBody>
          <a:bodyPr>
            <a:normAutofit fontScale="85000" lnSpcReduction="20000"/>
          </a:bodyPr>
          <a:lstStyle/>
          <a:p>
            <a:r>
              <a:rPr lang="en-US" dirty="0"/>
              <a:t> </a:t>
            </a:r>
          </a:p>
          <a:p>
            <a:endParaRPr lang="en-US" dirty="0"/>
          </a:p>
          <a:p>
            <a:endParaRPr lang="en-US" dirty="0"/>
          </a:p>
          <a:p>
            <a:r>
              <a:rPr lang="en-US" dirty="0"/>
              <a:t>By Sreekari I</a:t>
            </a:r>
          </a:p>
        </p:txBody>
      </p:sp>
    </p:spTree>
    <p:extLst>
      <p:ext uri="{BB962C8B-B14F-4D97-AF65-F5344CB8AC3E}">
        <p14:creationId xmlns:p14="http://schemas.microsoft.com/office/powerpoint/2010/main" val="6724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B4481-907C-404E-BAA6-290FEC31D5DE}"/>
              </a:ext>
            </a:extLst>
          </p:cNvPr>
          <p:cNvSpPr>
            <a:spLocks noGrp="1"/>
          </p:cNvSpPr>
          <p:nvPr>
            <p:ph type="title"/>
          </p:nvPr>
        </p:nvSpPr>
        <p:spPr/>
        <p:txBody>
          <a:bodyPr>
            <a:normAutofit/>
          </a:bodyPr>
          <a:lstStyle/>
          <a:p>
            <a:r>
              <a:rPr lang="en-IN" sz="2400" dirty="0">
                <a:solidFill>
                  <a:schemeClr val="tx1"/>
                </a:solidFill>
                <a:latin typeface="Arial" panose="020B0604020202020204" pitchFamily="34" charset="0"/>
                <a:cs typeface="Arial" panose="020B0604020202020204" pitchFamily="34" charset="0"/>
              </a:rPr>
              <a:t>We can see the </a:t>
            </a: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column distribution from the below </a:t>
            </a:r>
            <a:r>
              <a:rPr lang="en-IN" sz="2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distplot</a:t>
            </a:r>
            <a:endParaRPr lang="en-IN" sz="2400" dirty="0">
              <a:solidFill>
                <a:schemeClr val="tx1"/>
              </a:solidFill>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8A763741-396B-4265-A557-63575309381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2459422"/>
            <a:ext cx="6069724" cy="3899046"/>
          </a:xfrm>
          <a:prstGeom prst="rect">
            <a:avLst/>
          </a:prstGeom>
          <a:noFill/>
          <a:ln>
            <a:noFill/>
          </a:ln>
        </p:spPr>
      </p:pic>
    </p:spTree>
    <p:extLst>
      <p:ext uri="{BB962C8B-B14F-4D97-AF65-F5344CB8AC3E}">
        <p14:creationId xmlns:p14="http://schemas.microsoft.com/office/powerpoint/2010/main" val="359770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0760-7761-4CA8-9E6B-0814022A54DD}"/>
              </a:ext>
            </a:extLst>
          </p:cNvPr>
          <p:cNvSpPr>
            <a:spLocks noGrp="1"/>
          </p:cNvSpPr>
          <p:nvPr>
            <p:ph type="title"/>
          </p:nvPr>
        </p:nvSpPr>
        <p:spPr/>
        <p:txBody>
          <a:bodyPr>
            <a:norm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a:t>
            </a:r>
            <a:r>
              <a:rPr lang="en-IN"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barplot</a:t>
            </a:r>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showing the number of cars available in various price range.</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pic>
        <p:nvPicPr>
          <p:cNvPr id="4" name="Content Placeholder 3">
            <a:extLst>
              <a:ext uri="{FF2B5EF4-FFF2-40B4-BE49-F238E27FC236}">
                <a16:creationId xmlns:a16="http://schemas.microsoft.com/office/drawing/2014/main" id="{5FB76613-0760-4CC9-9553-CB941FE225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569494" y="2011363"/>
            <a:ext cx="4967287" cy="3767137"/>
          </a:xfrm>
          <a:prstGeom prst="rect">
            <a:avLst/>
          </a:prstGeom>
          <a:noFill/>
          <a:ln>
            <a:noFill/>
          </a:ln>
        </p:spPr>
      </p:pic>
    </p:spTree>
    <p:extLst>
      <p:ext uri="{BB962C8B-B14F-4D97-AF65-F5344CB8AC3E}">
        <p14:creationId xmlns:p14="http://schemas.microsoft.com/office/powerpoint/2010/main" val="236195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D6E1-D133-4B24-8A0A-1762508375B6}"/>
              </a:ext>
            </a:extLst>
          </p:cNvPr>
          <p:cNvSpPr>
            <a:spLocks noGrp="1"/>
          </p:cNvSpPr>
          <p:nvPr>
            <p:ph type="title"/>
          </p:nvPr>
        </p:nvSpPr>
        <p:spPr/>
        <p:txBody>
          <a:bodyPr>
            <a:norm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created bins(0-10) for Price less than 1000000 as  bin-0, 1000000-2000000 as bin-1 and so on till 9000000-10000000 as bin-9 and price above 10000000 as bin-10.</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B5574B-9BEB-4ECE-A9E0-C313147FE93A}"/>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D82F041-B56F-45EA-96C1-7C2794DAB0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7891" y="2287774"/>
            <a:ext cx="6353502" cy="3490092"/>
          </a:xfrm>
          <a:prstGeom prst="rect">
            <a:avLst/>
          </a:prstGeom>
          <a:noFill/>
          <a:ln>
            <a:noFill/>
          </a:ln>
        </p:spPr>
      </p:pic>
    </p:spTree>
    <p:extLst>
      <p:ext uri="{BB962C8B-B14F-4D97-AF65-F5344CB8AC3E}">
        <p14:creationId xmlns:p14="http://schemas.microsoft.com/office/powerpoint/2010/main" val="363776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4320-65AD-4951-B354-BA7E65BD6636}"/>
              </a:ext>
            </a:extLst>
          </p:cNvPr>
          <p:cNvSpPr>
            <a:spLocks noGrp="1"/>
          </p:cNvSpPr>
          <p:nvPr>
            <p:ph type="title"/>
          </p:nvPr>
        </p:nvSpPr>
        <p:spPr/>
        <p:txBody>
          <a:bodyPr>
            <a:normAutofit/>
          </a:bodyPr>
          <a:lstStyle/>
          <a:p>
            <a:r>
              <a:rPr lang="en-IN"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below image is the heat map. We can see the correlation between the columns of the dataset with this heat map.</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C4398907-0ACF-476F-A947-36D6E8BB86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431" y="2389735"/>
            <a:ext cx="9461699" cy="4231782"/>
          </a:xfrm>
          <a:prstGeom prst="rect">
            <a:avLst/>
          </a:prstGeom>
          <a:noFill/>
          <a:ln>
            <a:noFill/>
          </a:ln>
        </p:spPr>
      </p:pic>
    </p:spTree>
    <p:extLst>
      <p:ext uri="{BB962C8B-B14F-4D97-AF65-F5344CB8AC3E}">
        <p14:creationId xmlns:p14="http://schemas.microsoft.com/office/powerpoint/2010/main" val="260699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6ED7B-9927-48BE-A309-177F7F3FD193}"/>
              </a:ext>
            </a:extLst>
          </p:cNvPr>
          <p:cNvSpPr>
            <a:spLocks noGrp="1"/>
          </p:cNvSpPr>
          <p:nvPr>
            <p:ph type="title"/>
          </p:nvPr>
        </p:nvSpPr>
        <p:spPr/>
        <p:txBody>
          <a:bodyPr>
            <a:normAutofit/>
          </a:bodyPr>
          <a:lstStyle/>
          <a:p>
            <a:r>
              <a:rPr lang="en-IN" sz="2400" dirty="0">
                <a:latin typeface="Arial" panose="020B0604020202020204" pitchFamily="34" charset="0"/>
                <a:cs typeface="Arial" panose="020B0604020202020204" pitchFamily="34" charset="0"/>
              </a:rPr>
              <a:t>We can see how the fuel type and Price are related to each other from the below image.</a:t>
            </a:r>
          </a:p>
        </p:txBody>
      </p:sp>
      <p:sp>
        <p:nvSpPr>
          <p:cNvPr id="3" name="Content Placeholder 2">
            <a:extLst>
              <a:ext uri="{FF2B5EF4-FFF2-40B4-BE49-F238E27FC236}">
                <a16:creationId xmlns:a16="http://schemas.microsoft.com/office/drawing/2014/main" id="{1B9DDABE-67D4-4288-A137-0E2468C55AB6}"/>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166C48AA-2054-4EE1-BD2E-C861AA7451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63917" y="2157731"/>
            <a:ext cx="5580993" cy="3758279"/>
          </a:xfrm>
          <a:prstGeom prst="rect">
            <a:avLst/>
          </a:prstGeom>
          <a:noFill/>
          <a:ln>
            <a:noFill/>
          </a:ln>
        </p:spPr>
      </p:pic>
    </p:spTree>
    <p:extLst>
      <p:ext uri="{BB962C8B-B14F-4D97-AF65-F5344CB8AC3E}">
        <p14:creationId xmlns:p14="http://schemas.microsoft.com/office/powerpoint/2010/main" val="214421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EB63-EE4C-4A20-BBB7-E858C97D4019}"/>
              </a:ext>
            </a:extLst>
          </p:cNvPr>
          <p:cNvSpPr>
            <a:spLocks noGrp="1"/>
          </p:cNvSpPr>
          <p:nvPr>
            <p:ph type="title"/>
          </p:nvPr>
        </p:nvSpPr>
        <p:spPr>
          <a:xfrm>
            <a:off x="657224" y="499533"/>
            <a:ext cx="10772775" cy="966660"/>
          </a:xfrm>
        </p:spPr>
        <p:txBody>
          <a:bodyPr/>
          <a:lstStyle/>
          <a:p>
            <a:r>
              <a:rPr lang="en-IN" dirty="0"/>
              <a:t>Model Creation</a:t>
            </a:r>
          </a:p>
        </p:txBody>
      </p:sp>
      <p:sp>
        <p:nvSpPr>
          <p:cNvPr id="3" name="Content Placeholder 2">
            <a:extLst>
              <a:ext uri="{FF2B5EF4-FFF2-40B4-BE49-F238E27FC236}">
                <a16:creationId xmlns:a16="http://schemas.microsoft.com/office/drawing/2014/main" id="{69362B6D-6201-4D4E-B65B-90A79E01F1D5}"/>
              </a:ext>
            </a:extLst>
          </p:cNvPr>
          <p:cNvSpPr>
            <a:spLocks noGrp="1"/>
          </p:cNvSpPr>
          <p:nvPr>
            <p:ph idx="1"/>
          </p:nvPr>
        </p:nvSpPr>
        <p:spPr>
          <a:xfrm>
            <a:off x="781051" y="1623848"/>
            <a:ext cx="10753725" cy="4734619"/>
          </a:xfrm>
        </p:spPr>
        <p:txBody>
          <a:bodyPr/>
          <a:lstStyle/>
          <a:p>
            <a:pPr marL="0" indent="0">
              <a:buNone/>
            </a:pPr>
            <a:r>
              <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Firstly, divide the data into X and y sets for the model building. Next, splitting the data into training and test data test. </a:t>
            </a:r>
          </a:p>
          <a:p>
            <a:pPr marL="0" indent="0">
              <a:buNone/>
            </a:pPr>
            <a:endPar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IN"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Next, split the data into training and test data test. We specify this so that the train and test data set always have the same rows, respectively.</a:t>
            </a:r>
            <a:endParaRPr lang="en-IN" i="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i="1" dirty="0">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lang="en-IN" i="1"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Now, we can move to building the models. I have used linear regression model and random forest model and applied hyper parameter tuning using grid search cv on random forest model.</a:t>
            </a:r>
            <a:endParaRPr lang="en-IN"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3302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F832-8547-4A7B-8D27-18F6804C32D3}"/>
              </a:ext>
            </a:extLst>
          </p:cNvPr>
          <p:cNvSpPr>
            <a:spLocks noGrp="1"/>
          </p:cNvSpPr>
          <p:nvPr>
            <p:ph type="title"/>
          </p:nvPr>
        </p:nvSpPr>
        <p:spPr>
          <a:xfrm>
            <a:off x="657224" y="499533"/>
            <a:ext cx="10772775" cy="840536"/>
          </a:xfrm>
        </p:spPr>
        <p:txBody>
          <a:bodyPr>
            <a:normAutofit/>
          </a:bodyPr>
          <a:lstStyle/>
          <a:p>
            <a:r>
              <a:rPr lang="en-IN" sz="2400" dirty="0"/>
              <a:t>LINEAR REGRESSION MODEL</a:t>
            </a:r>
          </a:p>
        </p:txBody>
      </p:sp>
      <p:sp>
        <p:nvSpPr>
          <p:cNvPr id="8" name="Rectangle 1">
            <a:extLst>
              <a:ext uri="{FF2B5EF4-FFF2-40B4-BE49-F238E27FC236}">
                <a16:creationId xmlns:a16="http://schemas.microsoft.com/office/drawing/2014/main" id="{2396800E-E48B-41F0-A724-989FEF0AAF35}"/>
              </a:ext>
            </a:extLst>
          </p:cNvPr>
          <p:cNvSpPr>
            <a:spLocks noGrp="1" noChangeArrowheads="1"/>
          </p:cNvSpPr>
          <p:nvPr>
            <p:ph idx="1"/>
          </p:nvPr>
        </p:nvSpPr>
        <p:spPr bwMode="auto">
          <a:xfrm flipH="1">
            <a:off x="604154" y="11754355"/>
            <a:ext cx="1064367"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FF401BD-F487-40AB-BC12-309017BFC41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8648" y="2153286"/>
            <a:ext cx="4997668" cy="3629025"/>
          </a:xfrm>
          <a:prstGeom prst="rect">
            <a:avLst/>
          </a:prstGeom>
          <a:noFill/>
          <a:ln>
            <a:noFill/>
          </a:ln>
        </p:spPr>
      </p:pic>
      <p:sp>
        <p:nvSpPr>
          <p:cNvPr id="9" name="Rectangle 1">
            <a:extLst>
              <a:ext uri="{FF2B5EF4-FFF2-40B4-BE49-F238E27FC236}">
                <a16:creationId xmlns:a16="http://schemas.microsoft.com/office/drawing/2014/main" id="{E40E04B6-99B0-4496-9949-DCAD79813D26}"/>
              </a:ext>
            </a:extLst>
          </p:cNvPr>
          <p:cNvSpPr txBox="1">
            <a:spLocks noChangeArrowheads="1"/>
          </p:cNvSpPr>
          <p:nvPr/>
        </p:nvSpPr>
        <p:spPr bwMode="auto">
          <a:xfrm>
            <a:off x="657224" y="3963458"/>
            <a:ext cx="4116061"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ctr" anchorCtr="0" compatLnSpc="1">
            <a:prstTxWarp prst="textNoShape">
              <a:avLst/>
            </a:prstTxWarp>
            <a:sp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eaLnBrk="0" fontAlgn="base" hangingPunct="0">
              <a:lnSpc>
                <a:spcPct val="100000"/>
              </a:lnSpc>
              <a:spcBef>
                <a:spcPct val="0"/>
              </a:spcBef>
              <a:spcAft>
                <a:spcPct val="0"/>
              </a:spcAft>
              <a:buFont typeface="Arial" pitchFamily="34" charset="0"/>
              <a:buNone/>
            </a:pPr>
            <a:endParaRPr lang="en-US" altLang="en-US">
              <a:solidFill>
                <a:schemeClr val="tx1"/>
              </a:solidFill>
              <a:latin typeface="Arial" panose="020B0604020202020204" pitchFamily="34" charset="0"/>
            </a:endParaRPr>
          </a:p>
          <a:p>
            <a:pPr marL="0" indent="0" eaLnBrk="0" fontAlgn="base" hangingPunct="0">
              <a:lnSpc>
                <a:spcPct val="100000"/>
              </a:lnSpc>
              <a:spcBef>
                <a:spcPct val="0"/>
              </a:spcBef>
              <a:spcAft>
                <a:spcPct val="0"/>
              </a:spcAft>
              <a:buFontTx/>
              <a:buNone/>
            </a:pPr>
            <a:endParaRPr lang="en-US" altLang="en-US" sz="1800" dirty="0">
              <a:solidFill>
                <a:schemeClr val="tx1"/>
              </a:solidFill>
              <a:latin typeface="Arial" panose="020B0604020202020204" pitchFamily="34" charset="0"/>
            </a:endParaRPr>
          </a:p>
        </p:txBody>
      </p:sp>
      <p:sp>
        <p:nvSpPr>
          <p:cNvPr id="13" name="Rectangle 4">
            <a:extLst>
              <a:ext uri="{FF2B5EF4-FFF2-40B4-BE49-F238E27FC236}">
                <a16:creationId xmlns:a16="http://schemas.microsoft.com/office/drawing/2014/main" id="{3F79F05C-D1A7-4BC3-93A4-6CD97FEAA0D7}"/>
              </a:ext>
            </a:extLst>
          </p:cNvPr>
          <p:cNvSpPr>
            <a:spLocks noChangeArrowheads="1"/>
          </p:cNvSpPr>
          <p:nvPr/>
        </p:nvSpPr>
        <p:spPr bwMode="auto">
          <a:xfrm>
            <a:off x="268578" y="2139882"/>
            <a:ext cx="5470070"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Accuracy is 75.05.</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 Coefficients are [ 3.57174617e+01  2.97252817e+01  -8.95962500e-03  -1.10160589e-01   -2.37282034e+01   -2.33252153e-02  1.06051891e+00  -2.74244380e+00</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5.02138530e-01  9.39486536e-02 -1.90581270e+00  4.69114244e+01  -1.54695821e+00]</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Variance score: 0.27136831275125595</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Regression intercept :</a:t>
            </a:r>
            <a:r>
              <a:rPr kumimoji="0" lang="en-US" altLang="en-US" b="0" i="0" u="none" strike="noStrike" cap="none" normalizeH="0" baseline="0" dirty="0">
                <a:ln>
                  <a:noFill/>
                </a:ln>
                <a:solidFill>
                  <a:srgbClr val="000000"/>
                </a:solidFill>
                <a:effectLst/>
                <a:latin typeface="Arial Unicode MS"/>
                <a:ea typeface="Times New Roman" panose="02020603050405020304" pitchFamily="18" charset="0"/>
                <a:cs typeface="Calibri" panose="020F0502020204030204" pitchFamily="34" charset="0"/>
              </a:rPr>
              <a:t> </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160.20766244703452</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7828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577C-AE77-4C93-953E-3071672560DC}"/>
              </a:ext>
            </a:extLst>
          </p:cNvPr>
          <p:cNvSpPr>
            <a:spLocks noGrp="1"/>
          </p:cNvSpPr>
          <p:nvPr>
            <p:ph type="title"/>
          </p:nvPr>
        </p:nvSpPr>
        <p:spPr>
          <a:xfrm>
            <a:off x="657224" y="499533"/>
            <a:ext cx="10772775" cy="580602"/>
          </a:xfrm>
        </p:spPr>
        <p:txBody>
          <a:bodyPr>
            <a:normAutofit/>
          </a:bodyPr>
          <a:lstStyle/>
          <a:p>
            <a:r>
              <a:rPr lang="en-IN" sz="2400" dirty="0"/>
              <a:t>RANDOM FOREST MODEL</a:t>
            </a:r>
          </a:p>
        </p:txBody>
      </p:sp>
      <p:pic>
        <p:nvPicPr>
          <p:cNvPr id="4" name="Content Placeholder 3">
            <a:extLst>
              <a:ext uri="{FF2B5EF4-FFF2-40B4-BE49-F238E27FC236}">
                <a16:creationId xmlns:a16="http://schemas.microsoft.com/office/drawing/2014/main" id="{0F0C1BE2-D935-427F-BEB4-44CA6A4675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2992" y="1545431"/>
            <a:ext cx="4267007" cy="3767137"/>
          </a:xfrm>
          <a:prstGeom prst="rect">
            <a:avLst/>
          </a:prstGeom>
          <a:noFill/>
          <a:ln>
            <a:noFill/>
          </a:ln>
        </p:spPr>
      </p:pic>
      <p:sp>
        <p:nvSpPr>
          <p:cNvPr id="7" name="Rectangle 3">
            <a:extLst>
              <a:ext uri="{FF2B5EF4-FFF2-40B4-BE49-F238E27FC236}">
                <a16:creationId xmlns:a16="http://schemas.microsoft.com/office/drawing/2014/main" id="{1C6FA33D-D492-41B7-8AD8-FE9BA36F3E96}"/>
              </a:ext>
            </a:extLst>
          </p:cNvPr>
          <p:cNvSpPr>
            <a:spLocks noChangeArrowheads="1"/>
          </p:cNvSpPr>
          <p:nvPr/>
        </p:nvSpPr>
        <p:spPr bwMode="auto">
          <a:xfrm>
            <a:off x="488733" y="1545431"/>
            <a:ext cx="6096000" cy="37360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RandomForestClassifier</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max_depth</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n_jobs</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oob_score</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=True, </a:t>
            </a:r>
            <a:r>
              <a:rPr kumimoji="0" lang="en-US" altLang="en-US" b="0" i="0" u="none" strike="noStrike" cap="none" normalizeH="0" baseline="0" dirty="0" err="1">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random_state</a:t>
            </a: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=42)</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OOB Score: 0.08954423592493298</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Grid search best score: 0.2865039508089265</a:t>
            </a:r>
            <a:r>
              <a:rPr kumimoji="0" lang="en-US" altLang="en-US"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dirty="0">
              <a:latin typeface="Arial" panose="020B0604020202020204" pitchFamily="34"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MAE: 204.64403145103645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MSE: 110955.76626161544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RMSE: 333.1002345565302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863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3FFC-1245-41B8-B7FB-5364F3B8DDFE}"/>
              </a:ext>
            </a:extLst>
          </p:cNvPr>
          <p:cNvSpPr>
            <a:spLocks noGrp="1"/>
          </p:cNvSpPr>
          <p:nvPr>
            <p:ph type="title"/>
          </p:nvPr>
        </p:nvSpPr>
        <p:spPr/>
        <p:txBody>
          <a:bodyPr>
            <a:normAutofit/>
          </a:bodyPr>
          <a:lstStyle/>
          <a:p>
            <a:r>
              <a:rPr lang="en-IN" sz="2800" dirty="0"/>
              <a:t>CONCLUSION</a:t>
            </a:r>
          </a:p>
        </p:txBody>
      </p:sp>
      <p:sp>
        <p:nvSpPr>
          <p:cNvPr id="3" name="Content Placeholder 2">
            <a:extLst>
              <a:ext uri="{FF2B5EF4-FFF2-40B4-BE49-F238E27FC236}">
                <a16:creationId xmlns:a16="http://schemas.microsoft.com/office/drawing/2014/main" id="{53DCDD0B-9334-4C21-9112-0E8FE9609A00}"/>
              </a:ext>
            </a:extLst>
          </p:cNvPr>
          <p:cNvSpPr>
            <a:spLocks noGrp="1"/>
          </p:cNvSpPr>
          <p:nvPr>
            <p:ph idx="1"/>
          </p:nvPr>
        </p:nvSpPr>
        <p:spPr/>
        <p:txBody>
          <a:bodyPr/>
          <a:lstStyle/>
          <a:p>
            <a:r>
              <a:rPr lang="en-IN"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From the above analysis we can see that various features of the cars affect the price of the cars. If it has more features, the price of the car will be more when compared to the  car with less number of features. </a:t>
            </a:r>
            <a:r>
              <a:rPr lang="en-IN" sz="2800" dirty="0">
                <a:effectLst/>
                <a:latin typeface="Calibri" panose="020F0502020204030204" pitchFamily="34" charset="0"/>
                <a:ea typeface="Calibri" panose="020F0502020204030204" pitchFamily="34" charset="0"/>
                <a:cs typeface="Calibri" panose="020F0502020204030204" pitchFamily="34" charset="0"/>
              </a:rPr>
              <a:t>So the car price can be predicted based on these factors.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82439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6A4A-FC2B-450E-A70D-4BA67F214DA8}"/>
              </a:ext>
            </a:extLst>
          </p:cNvPr>
          <p:cNvSpPr>
            <a:spLocks noGrp="1"/>
          </p:cNvSpPr>
          <p:nvPr>
            <p:ph type="title"/>
          </p:nvPr>
        </p:nvSpPr>
        <p:spPr>
          <a:xfrm>
            <a:off x="546866" y="2599901"/>
            <a:ext cx="10772775" cy="1658198"/>
          </a:xfrm>
        </p:spPr>
        <p:txBody>
          <a:bodyPr/>
          <a:lstStyle/>
          <a:p>
            <a:pPr algn="ctr"/>
            <a:r>
              <a:rPr lang="en-IN" dirty="0">
                <a:solidFill>
                  <a:schemeClr val="bg2">
                    <a:lumMod val="10000"/>
                  </a:schemeClr>
                </a:solidFill>
              </a:rPr>
              <a:t>THANK YOU..!!!</a:t>
            </a:r>
          </a:p>
        </p:txBody>
      </p:sp>
    </p:spTree>
    <p:extLst>
      <p:ext uri="{BB962C8B-B14F-4D97-AF65-F5344CB8AC3E}">
        <p14:creationId xmlns:p14="http://schemas.microsoft.com/office/powerpoint/2010/main" val="278964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72BB-EB21-4041-AEE0-B901870B8786}"/>
              </a:ext>
            </a:extLst>
          </p:cNvPr>
          <p:cNvSpPr>
            <a:spLocks noGrp="1"/>
          </p:cNvSpPr>
          <p:nvPr>
            <p:ph type="title"/>
          </p:nvPr>
        </p:nvSpPr>
        <p:spPr/>
        <p:txBody>
          <a:bodyPr/>
          <a:lstStyle/>
          <a:p>
            <a:r>
              <a:rPr lang="en-US" dirty="0"/>
              <a:t>Overview</a:t>
            </a:r>
            <a:endParaRPr lang="en-CA" dirty="0"/>
          </a:p>
        </p:txBody>
      </p:sp>
      <p:graphicFrame>
        <p:nvGraphicFramePr>
          <p:cNvPr id="3" name="Content Placeholder 2" descr="linear block process numbered SmartArt">
            <a:extLst>
              <a:ext uri="{FF2B5EF4-FFF2-40B4-BE49-F238E27FC236}">
                <a16:creationId xmlns:a16="http://schemas.microsoft.com/office/drawing/2014/main" id="{748ACF02-5DE7-4C31-990F-20212CF2F4FD}"/>
              </a:ext>
            </a:extLst>
          </p:cNvPr>
          <p:cNvGraphicFramePr>
            <a:graphicFrameLocks/>
          </p:cNvGraphicFramePr>
          <p:nvPr>
            <p:extLst>
              <p:ext uri="{D42A27DB-BD31-4B8C-83A1-F6EECF244321}">
                <p14:modId xmlns:p14="http://schemas.microsoft.com/office/powerpoint/2010/main" val="3070657938"/>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47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Business Objective</a:t>
            </a:r>
            <a:endParaRPr lang="en-CA" dirty="0"/>
          </a:p>
        </p:txBody>
      </p:sp>
    </p:spTree>
    <p:extLst>
      <p:ext uri="{BB962C8B-B14F-4D97-AF65-F5344CB8AC3E}">
        <p14:creationId xmlns:p14="http://schemas.microsoft.com/office/powerpoint/2010/main" val="320442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8B5F-9775-4328-AEA0-AC71DA3F12B5}"/>
              </a:ext>
            </a:extLst>
          </p:cNvPr>
          <p:cNvSpPr>
            <a:spLocks noGrp="1"/>
          </p:cNvSpPr>
          <p:nvPr>
            <p:ph type="title"/>
          </p:nvPr>
        </p:nvSpPr>
        <p:spPr/>
        <p:txBody>
          <a:bodyPr/>
          <a:lstStyle/>
          <a:p>
            <a:r>
              <a:rPr lang="en-US" dirty="0"/>
              <a:t>Business Objective</a:t>
            </a:r>
            <a:endParaRPr lang="en-CA" dirty="0"/>
          </a:p>
        </p:txBody>
      </p:sp>
      <p:sp>
        <p:nvSpPr>
          <p:cNvPr id="3" name="Content Placeholder 2">
            <a:extLst>
              <a:ext uri="{FF2B5EF4-FFF2-40B4-BE49-F238E27FC236}">
                <a16:creationId xmlns:a16="http://schemas.microsoft.com/office/drawing/2014/main" id="{2DF222BC-6ACA-48AE-803C-EBBA57EB7C8B}"/>
              </a:ext>
            </a:extLst>
          </p:cNvPr>
          <p:cNvSpPr>
            <a:spLocks noGrp="1"/>
          </p:cNvSpPr>
          <p:nvPr>
            <p:ph idx="1"/>
          </p:nvPr>
        </p:nvSpPr>
        <p:spPr/>
        <p:txBody>
          <a:bodyPr>
            <a:normAutofit/>
          </a:bodyPr>
          <a:lstStyle/>
          <a:p>
            <a:pPr marL="0" indent="0">
              <a:buNone/>
            </a:pPr>
            <a:r>
              <a:rPr lang="en-US" u="sng" dirty="0">
                <a:solidFill>
                  <a:schemeClr val="bg1"/>
                </a:solidFill>
                <a:highlight>
                  <a:srgbClr val="A6B727"/>
                </a:highlight>
              </a:rPr>
              <a:t>INTRODUCTION</a:t>
            </a:r>
            <a:r>
              <a:rPr lang="en-US" dirty="0">
                <a:highlight>
                  <a:srgbClr val="A6B727"/>
                </a:highlight>
              </a:rPr>
              <a:t>:</a:t>
            </a:r>
          </a:p>
          <a:p>
            <a:pPr marL="0" indent="0">
              <a:buNone/>
            </a:pPr>
            <a:r>
              <a:rPr lang="en-US" dirty="0"/>
              <a:t>With the covid 19 impact in the market, we have seen lot of changes in the car market. Now some cars are in demand hence making them costly and some are not in demand hence cheaper. With the change in market due to covid 19 impact, there are changes in the car price valuation.</a:t>
            </a:r>
          </a:p>
          <a:p>
            <a:pPr marL="0" indent="0">
              <a:buNone/>
            </a:pPr>
            <a:r>
              <a:rPr lang="en-US" u="sng" dirty="0">
                <a:solidFill>
                  <a:schemeClr val="bg1"/>
                </a:solidFill>
                <a:highlight>
                  <a:srgbClr val="A6B727"/>
                </a:highlight>
              </a:rPr>
              <a:t>OBJECTIVE</a:t>
            </a:r>
            <a:r>
              <a:rPr lang="en-US" dirty="0"/>
              <a:t>:</a:t>
            </a:r>
          </a:p>
          <a:p>
            <a:pPr marL="0" indent="0">
              <a:buNone/>
            </a:pPr>
            <a:r>
              <a:rPr lang="en-US" dirty="0"/>
              <a:t>To make a </a:t>
            </a:r>
            <a:r>
              <a:rPr lang="en-IN" dirty="0"/>
              <a:t>car price valuation model to p</a:t>
            </a:r>
            <a:r>
              <a:rPr lang="en-US" dirty="0" err="1"/>
              <a:t>redict</a:t>
            </a:r>
            <a:r>
              <a:rPr lang="en-US" dirty="0"/>
              <a:t> the </a:t>
            </a:r>
            <a:r>
              <a:rPr lang="en-IN" dirty="0"/>
              <a:t>car price.</a:t>
            </a:r>
            <a:endParaRPr lang="en-US" dirty="0"/>
          </a:p>
        </p:txBody>
      </p:sp>
    </p:spTree>
    <p:extLst>
      <p:ext uri="{BB962C8B-B14F-4D97-AF65-F5344CB8AC3E}">
        <p14:creationId xmlns:p14="http://schemas.microsoft.com/office/powerpoint/2010/main" val="383237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Exploration</a:t>
            </a:r>
            <a:endParaRPr lang="en-CA" dirty="0"/>
          </a:p>
        </p:txBody>
      </p:sp>
    </p:spTree>
    <p:extLst>
      <p:ext uri="{BB962C8B-B14F-4D97-AF65-F5344CB8AC3E}">
        <p14:creationId xmlns:p14="http://schemas.microsoft.com/office/powerpoint/2010/main" val="53885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341A-E46E-4CDF-A4AA-928E2841ECB8}"/>
              </a:ext>
            </a:extLst>
          </p:cNvPr>
          <p:cNvSpPr>
            <a:spLocks noGrp="1"/>
          </p:cNvSpPr>
          <p:nvPr>
            <p:ph type="title"/>
          </p:nvPr>
        </p:nvSpPr>
        <p:spPr>
          <a:xfrm>
            <a:off x="638174" y="228600"/>
            <a:ext cx="10772775" cy="826347"/>
          </a:xfrm>
        </p:spPr>
        <p:txBody>
          <a:bodyPr/>
          <a:lstStyle/>
          <a:p>
            <a:r>
              <a:rPr lang="en-US" dirty="0"/>
              <a:t>Exploration - Overall</a:t>
            </a:r>
            <a:endParaRPr lang="en-CA" dirty="0"/>
          </a:p>
        </p:txBody>
      </p:sp>
      <p:sp>
        <p:nvSpPr>
          <p:cNvPr id="3" name="Content Placeholder 2">
            <a:extLst>
              <a:ext uri="{FF2B5EF4-FFF2-40B4-BE49-F238E27FC236}">
                <a16:creationId xmlns:a16="http://schemas.microsoft.com/office/drawing/2014/main" id="{FC4E3262-C0A4-4709-84F2-955ACEF78D7B}"/>
              </a:ext>
            </a:extLst>
          </p:cNvPr>
          <p:cNvSpPr>
            <a:spLocks noGrp="1"/>
          </p:cNvSpPr>
          <p:nvPr>
            <p:ph idx="1"/>
          </p:nvPr>
        </p:nvSpPr>
        <p:spPr>
          <a:xfrm>
            <a:off x="676656" y="1054947"/>
            <a:ext cx="10753725" cy="5574453"/>
          </a:xfrm>
        </p:spPr>
        <p:txBody>
          <a:bodyPr>
            <a:normAutofit fontScale="92500" lnSpcReduction="20000"/>
          </a:bodyPr>
          <a:lstStyle/>
          <a:p>
            <a:pPr marL="0" indent="0">
              <a:buNone/>
            </a:pPr>
            <a:r>
              <a:rPr lang="en-US" u="sng" dirty="0">
                <a:solidFill>
                  <a:schemeClr val="bg1"/>
                </a:solidFill>
                <a:highlight>
                  <a:srgbClr val="A6B727"/>
                </a:highlight>
              </a:rPr>
              <a:t>Data source</a:t>
            </a:r>
          </a:p>
          <a:p>
            <a:pPr marL="0" indent="0">
              <a:buNone/>
            </a:pPr>
            <a:r>
              <a:rPr lang="en-US" dirty="0">
                <a:solidFill>
                  <a:schemeClr val="tx1"/>
                </a:solidFill>
              </a:rPr>
              <a:t>Data is collected from </a:t>
            </a:r>
            <a:r>
              <a:rPr lang="en-US" dirty="0" err="1">
                <a:solidFill>
                  <a:schemeClr val="tx1"/>
                </a:solidFill>
              </a:rPr>
              <a:t>cardekho</a:t>
            </a:r>
            <a:r>
              <a:rPr lang="en-US" dirty="0">
                <a:solidFill>
                  <a:schemeClr val="tx1"/>
                </a:solidFill>
              </a:rPr>
              <a:t> website. </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details include the various features of the cars that are helpful to predict the price of the car.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1"/>
              </a:solidFill>
            </a:endParaRPr>
          </a:p>
          <a:p>
            <a:pPr marL="0" indent="0">
              <a:buNone/>
            </a:pPr>
            <a:endParaRPr lang="en-US" dirty="0">
              <a:solidFill>
                <a:schemeClr val="bg1"/>
              </a:solidFill>
            </a:endParaRPr>
          </a:p>
          <a:p>
            <a:pPr marL="0" indent="0">
              <a:buNone/>
            </a:pPr>
            <a:r>
              <a:rPr lang="en-US" u="sng" dirty="0">
                <a:solidFill>
                  <a:schemeClr val="bg1"/>
                </a:solidFill>
                <a:highlight>
                  <a:srgbClr val="A6B727"/>
                </a:highlight>
              </a:rPr>
              <a:t>Data Exploration</a:t>
            </a:r>
          </a:p>
          <a:p>
            <a:pPr marL="0" indent="0">
              <a:buNone/>
            </a:pPr>
            <a:r>
              <a:rPr lang="en-US" dirty="0"/>
              <a:t>Shape of dataset </a:t>
            </a:r>
            <a:r>
              <a:rPr lang="en-US" dirty="0">
                <a:solidFill>
                  <a:schemeClr val="tx1"/>
                </a:solidFill>
              </a:rPr>
              <a:t>(7000 rows, 14 columns)        -[before removing Unnamed :o column]</a:t>
            </a:r>
          </a:p>
          <a:p>
            <a:pPr marL="0" indent="0">
              <a:buNone/>
            </a:pPr>
            <a:endParaRPr lang="en-US" dirty="0">
              <a:solidFill>
                <a:schemeClr val="tx1"/>
              </a:solidFill>
            </a:endParaRPr>
          </a:p>
          <a:p>
            <a:pPr marL="4572" lvl="1" indent="0">
              <a:buNone/>
            </a:pPr>
            <a:r>
              <a:rPr lang="en-US" dirty="0">
                <a:solidFill>
                  <a:schemeClr val="accent1"/>
                </a:solidFill>
              </a:rPr>
              <a:t>Data issue – </a:t>
            </a:r>
            <a:r>
              <a:rPr lang="en-IN"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null values in Price, Kms driven, Engine displacement, RTO, Insurance type, Mileage, Max power and Torque columns.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 lvl="1" indent="0">
              <a:buNone/>
            </a:pPr>
            <a:endParaRPr lang="en-US" dirty="0">
              <a:solidFill>
                <a:schemeClr val="tx1"/>
              </a:solidFill>
            </a:endParaRPr>
          </a:p>
          <a:p>
            <a:pPr>
              <a:lnSpc>
                <a:spcPct val="107000"/>
              </a:lnSpc>
              <a:spcAft>
                <a:spcPts val="800"/>
              </a:spcAft>
            </a:pPr>
            <a:r>
              <a:rPr lang="en-IN" sz="1800" dirty="0">
                <a:solidFill>
                  <a:srgbClr val="FF0000"/>
                </a:solidFill>
                <a:latin typeface="Calibri" panose="020F0502020204030204" pitchFamily="34" charset="0"/>
                <a:ea typeface="Calibri" panose="020F0502020204030204" pitchFamily="34" charset="0"/>
                <a:cs typeface="Calibri" panose="020F0502020204030204" pitchFamily="34" charset="0"/>
              </a:rPr>
              <a:t>F</a:t>
            </a:r>
            <a:r>
              <a:rPr lang="en-IN"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illed null values in Price, Kms driven, Engine displacement, Mileage, Max power and Torque columns with mean.</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For RTO column, I have replaced null values with ‘NA’.</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2" indent="0">
              <a:buNone/>
            </a:pPr>
            <a:endParaRPr lang="en-US" dirty="0">
              <a:solidFill>
                <a:schemeClr val="tx2">
                  <a:lumMod val="50000"/>
                  <a:lumOff val="50000"/>
                </a:schemeClr>
              </a:solidFill>
            </a:endParaRPr>
          </a:p>
          <a:p>
            <a:pPr marL="0" lvl="2" indent="0">
              <a:buNone/>
            </a:pPr>
            <a:r>
              <a:rPr lang="en-US" dirty="0">
                <a:solidFill>
                  <a:srgbClr val="A6B727"/>
                </a:solidFill>
              </a:rPr>
              <a:t>Shape of dataset </a:t>
            </a:r>
            <a:r>
              <a:rPr lang="en-US" dirty="0">
                <a:solidFill>
                  <a:schemeClr val="tx1"/>
                </a:solidFill>
              </a:rPr>
              <a:t>–[after removing the  null values and columns that are not useful in model creation]</a:t>
            </a:r>
          </a:p>
          <a:p>
            <a:pPr marL="0" lvl="2" indent="0">
              <a:buNone/>
            </a:pPr>
            <a:r>
              <a:rPr lang="en-US" dirty="0">
                <a:solidFill>
                  <a:srgbClr val="0070C0"/>
                </a:solidFill>
              </a:rPr>
              <a:t>6994 rows, 13 columns</a:t>
            </a:r>
          </a:p>
          <a:p>
            <a:pPr lvl="2"/>
            <a:endParaRPr lang="en-US" dirty="0">
              <a:solidFill>
                <a:schemeClr val="tx2">
                  <a:lumMod val="50000"/>
                  <a:lumOff val="50000"/>
                </a:schemeClr>
              </a:solidFill>
            </a:endParaRPr>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404150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A940-6927-4DFD-86CA-564F4AD0346B}"/>
              </a:ext>
            </a:extLst>
          </p:cNvPr>
          <p:cNvSpPr>
            <a:spLocks noGrp="1"/>
          </p:cNvSpPr>
          <p:nvPr>
            <p:ph type="title"/>
          </p:nvPr>
        </p:nvSpPr>
        <p:spPr/>
        <p:txBody>
          <a:bodyPr/>
          <a:lstStyle/>
          <a:p>
            <a:r>
              <a:rPr lang="en-US" dirty="0"/>
              <a:t>Dataset Variables</a:t>
            </a:r>
            <a:endParaRPr lang="en-CA" dirty="0"/>
          </a:p>
        </p:txBody>
      </p:sp>
      <p:sp>
        <p:nvSpPr>
          <p:cNvPr id="3" name="Content Placeholder 2">
            <a:extLst>
              <a:ext uri="{FF2B5EF4-FFF2-40B4-BE49-F238E27FC236}">
                <a16:creationId xmlns:a16="http://schemas.microsoft.com/office/drawing/2014/main" id="{C7BC6FF7-B20D-4425-9D66-04FDA2FE92E9}"/>
              </a:ext>
            </a:extLst>
          </p:cNvPr>
          <p:cNvSpPr>
            <a:spLocks noGrp="1"/>
          </p:cNvSpPr>
          <p:nvPr>
            <p:ph idx="1"/>
          </p:nvPr>
        </p:nvSpPr>
        <p:spPr/>
        <p:txBody>
          <a:bodyPr>
            <a:noAutofit/>
          </a:bodyPr>
          <a:lstStyle/>
          <a:p>
            <a:r>
              <a:rPr lang="en-IN" dirty="0">
                <a:solidFill>
                  <a:srgbClr val="000000"/>
                </a:solidFill>
                <a:latin typeface="Calibri" panose="020F0502020204030204" pitchFamily="34" charset="0"/>
                <a:ea typeface="Calibri" panose="020F0502020204030204" pitchFamily="34" charset="0"/>
              </a:rPr>
              <a:t>T</a:t>
            </a:r>
            <a:r>
              <a:rPr lang="en-IN" dirty="0">
                <a:solidFill>
                  <a:srgbClr val="000000"/>
                </a:solidFill>
                <a:effectLst/>
                <a:latin typeface="Calibri" panose="020F0502020204030204" pitchFamily="34" charset="0"/>
                <a:ea typeface="Calibri" panose="020F0502020204030204" pitchFamily="34" charset="0"/>
              </a:rPr>
              <a:t>here are 6 columns of float type and  7 columns of object datatype. </a:t>
            </a:r>
          </a:p>
          <a:p>
            <a:endParaRPr lang="en-IN" sz="1800" dirty="0">
              <a:solidFill>
                <a:srgbClr val="000000"/>
              </a:solidFill>
              <a:latin typeface="Calibri" panose="020F0502020204030204" pitchFamily="34" charset="0"/>
            </a:endParaRPr>
          </a:p>
          <a:p>
            <a:r>
              <a:rPr lang="en-US" dirty="0">
                <a:solidFill>
                  <a:schemeClr val="accent2"/>
                </a:solidFill>
              </a:rPr>
              <a:t>Datatype Object</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'Name’, </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'Year’,    'Fuel’, </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'RTO’,    'No Of Owners’, </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'Transmission’,</a:t>
            </a:r>
            <a:r>
              <a:rPr lang="en-IN" sz="2000" dirty="0">
                <a:latin typeface="Calibri" panose="020F0502020204030204" pitchFamily="34" charset="0"/>
                <a:ea typeface="Times New Roman" panose="02020603050405020304" pitchFamily="18" charset="0"/>
                <a:cs typeface="Times New Roman" panose="02020603050405020304" pitchFamily="18" charset="0"/>
              </a:rPr>
              <a:t>    </a:t>
            </a:r>
            <a:r>
              <a:rPr lang="en-IN" sz="20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'Insurance Type’, </a:t>
            </a:r>
            <a:endParaRPr lang="en-US" dirty="0">
              <a:solidFill>
                <a:schemeClr val="accent2"/>
              </a:solidFill>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accent2"/>
                </a:solidFill>
              </a:rPr>
              <a:t>Datatype float64</a:t>
            </a: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'Mileage’,   'Max Power’, </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r>
              <a:rPr lang="en-IN" sz="16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'Torque’ ,   'Price(in Rs.)’,  'Engine Displacement’, </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r>
              <a:rPr lang="en-IN" sz="1600" dirty="0">
                <a:solidFill>
                  <a:srgbClr val="000000"/>
                </a:solidFill>
                <a:effectLst/>
                <a:latin typeface="Bahnschrift Light SemiCondensed" panose="020B0502040204020203" pitchFamily="34" charset="0"/>
                <a:ea typeface="Times New Roman" panose="02020603050405020304" pitchFamily="18" charset="0"/>
                <a:cs typeface="Courier New" panose="02070309020205020404" pitchFamily="49" charset="0"/>
              </a:rPr>
              <a:t>'No Of Owners’,  'KMs Driven’,</a:t>
            </a:r>
            <a:r>
              <a:rPr lang="en-IN" sz="1600" dirty="0">
                <a:latin typeface="Calibri" panose="020F0502020204030204" pitchFamily="34"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374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3E2A-3614-4039-938A-E6D191DEDFA9}"/>
              </a:ext>
            </a:extLst>
          </p:cNvPr>
          <p:cNvSpPr>
            <a:spLocks noGrp="1"/>
          </p:cNvSpPr>
          <p:nvPr>
            <p:ph type="title"/>
          </p:nvPr>
        </p:nvSpPr>
        <p:spPr/>
        <p:txBody>
          <a:bodyPr/>
          <a:lstStyle/>
          <a:p>
            <a:r>
              <a:rPr lang="en-US" dirty="0"/>
              <a:t>Data Pre-Processing</a:t>
            </a:r>
            <a:endParaRPr lang="en-CA" dirty="0"/>
          </a:p>
        </p:txBody>
      </p:sp>
    </p:spTree>
    <p:extLst>
      <p:ext uri="{BB962C8B-B14F-4D97-AF65-F5344CB8AC3E}">
        <p14:creationId xmlns:p14="http://schemas.microsoft.com/office/powerpoint/2010/main" val="210914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877D05-45CA-4859-B477-030DEA9A2257}"/>
              </a:ext>
            </a:extLst>
          </p:cNvPr>
          <p:cNvSpPr>
            <a:spLocks noGrp="1"/>
          </p:cNvSpPr>
          <p:nvPr>
            <p:ph idx="1"/>
          </p:nvPr>
        </p:nvSpPr>
        <p:spPr>
          <a:xfrm>
            <a:off x="676656" y="1056290"/>
            <a:ext cx="10753725" cy="4367048"/>
          </a:xfrm>
        </p:spPr>
        <p:txBody>
          <a:bodyPr>
            <a:noAutofit/>
          </a:bodyPr>
          <a:lstStyle/>
          <a:p>
            <a:pPr>
              <a:lnSpc>
                <a:spcPct val="107000"/>
              </a:lnSpc>
              <a:spcAft>
                <a:spcPts val="800"/>
              </a:spcAft>
            </a:pPr>
            <a:r>
              <a:rPr lang="en-IN"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Handling null values:</a:t>
            </a:r>
            <a:endParaRPr lang="en-IN"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null values in Price, Kms driven, Engine displacement, RTO, Insurance type, Mileage, Max power and Torque columns.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dropped the null values in Insurance type since there are only 6 null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 have filled null values in Price, Kms driven, Engine displacement, Mileage, Max power and Torque columns with mean.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RTO column, I have replaced null values with ‘NA’.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Now, we have removed all the null values. The shape of the data after removing null values in 6994 rows and 13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87025361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7625</TotalTime>
  <Words>797</Words>
  <Application>Microsoft Office PowerPoint</Application>
  <PresentationFormat>Widescreen</PresentationFormat>
  <Paragraphs>97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Bahnschrift Light SemiCondensed</vt:lpstr>
      <vt:lpstr>Calibri</vt:lpstr>
      <vt:lpstr>Calibri Light</vt:lpstr>
      <vt:lpstr>Metropolitan</vt:lpstr>
      <vt:lpstr>PROJECT REPORT on Car Price Prediction project                                                                                             </vt:lpstr>
      <vt:lpstr>Overview</vt:lpstr>
      <vt:lpstr>Business Objective</vt:lpstr>
      <vt:lpstr>Business Objective</vt:lpstr>
      <vt:lpstr>Data Exploration</vt:lpstr>
      <vt:lpstr>Exploration - Overall</vt:lpstr>
      <vt:lpstr>Dataset Variables</vt:lpstr>
      <vt:lpstr>Data Pre-Processing</vt:lpstr>
      <vt:lpstr>PowerPoint Presentation</vt:lpstr>
      <vt:lpstr>We can see the Price column distribution from the below distplot</vt:lpstr>
      <vt:lpstr>The below image is the barplot showing the number of cars available in various price range. </vt:lpstr>
      <vt:lpstr>I have created bins(0-10) for Price less than 1000000 as  bin-0, 1000000-2000000 as bin-1 and so on till 9000000-10000000 as bin-9 and price above 10000000 as bin-10. </vt:lpstr>
      <vt:lpstr>The below image is the heat map. We can see the correlation between the columns of the dataset with this heat map. </vt:lpstr>
      <vt:lpstr>We can see how the fuel type and Price are related to each other from the below image.</vt:lpstr>
      <vt:lpstr>Model Creation</vt:lpstr>
      <vt:lpstr>LINEAR REGRESSION MODEL</vt:lpstr>
      <vt:lpstr>RANDOM FOREST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Cannabis Strain Rating</dc:title>
  <dc:creator>Mark Pipher</dc:creator>
  <cp:lastModifiedBy>Sreekari I</cp:lastModifiedBy>
  <cp:revision>6</cp:revision>
  <dcterms:created xsi:type="dcterms:W3CDTF">2019-07-19T01:53:50Z</dcterms:created>
  <dcterms:modified xsi:type="dcterms:W3CDTF">2021-09-28T10:48:35Z</dcterms:modified>
</cp:coreProperties>
</file>