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notesMasterIdLst>
    <p:notesMasterId r:id="rId23"/>
  </p:notesMasterIdLst>
  <p:sldIdLst>
    <p:sldId id="256" r:id="rId2"/>
    <p:sldId id="257" r:id="rId3"/>
    <p:sldId id="262" r:id="rId4"/>
    <p:sldId id="260" r:id="rId5"/>
    <p:sldId id="263" r:id="rId6"/>
    <p:sldId id="267" r:id="rId7"/>
    <p:sldId id="269" r:id="rId8"/>
    <p:sldId id="264" r:id="rId9"/>
    <p:sldId id="284" r:id="rId10"/>
    <p:sldId id="285" r:id="rId11"/>
    <p:sldId id="286" r:id="rId12"/>
    <p:sldId id="287" r:id="rId13"/>
    <p:sldId id="295" r:id="rId14"/>
    <p:sldId id="288" r:id="rId15"/>
    <p:sldId id="289" r:id="rId16"/>
    <p:sldId id="291" r:id="rId17"/>
    <p:sldId id="293" r:id="rId18"/>
    <p:sldId id="296" r:id="rId19"/>
    <p:sldId id="297" r:id="rId20"/>
    <p:sldId id="292" r:id="rId21"/>
    <p:sldId id="2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728682-4673-454E-8690-643DB7F334A9}">
          <p14:sldIdLst>
            <p14:sldId id="256"/>
            <p14:sldId id="257"/>
            <p14:sldId id="262"/>
            <p14:sldId id="260"/>
            <p14:sldId id="263"/>
            <p14:sldId id="267"/>
            <p14:sldId id="269"/>
            <p14:sldId id="264"/>
            <p14:sldId id="284"/>
            <p14:sldId id="285"/>
            <p14:sldId id="286"/>
            <p14:sldId id="287"/>
            <p14:sldId id="295"/>
            <p14:sldId id="288"/>
            <p14:sldId id="289"/>
            <p14:sldId id="291"/>
            <p14:sldId id="293"/>
            <p14:sldId id="296"/>
            <p14:sldId id="297"/>
            <p14:sldId id="292"/>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9335"/>
    <a:srgbClr val="A6B727"/>
    <a:srgbClr val="437E2E"/>
    <a:srgbClr val="549E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DC05F-4A03-4FE0-BA1C-298FF6DE1D43}" v="282" dt="2019-07-24T00:44:07.7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89298" autoAdjust="0"/>
  </p:normalViewPr>
  <p:slideViewPr>
    <p:cSldViewPr snapToGrid="0">
      <p:cViewPr varScale="1">
        <p:scale>
          <a:sx n="58" d="100"/>
          <a:sy n="58" d="100"/>
        </p:scale>
        <p:origin x="10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117A8-C9A6-4207-89F0-BC2B63C5B1D4}"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3DD23813-2A18-4EEF-8AD7-B9366B65A3F2}">
      <dgm:prSet/>
      <dgm:spPr/>
      <dgm:t>
        <a:bodyPr/>
        <a:lstStyle/>
        <a:p>
          <a:r>
            <a:rPr lang="en-US" dirty="0"/>
            <a:t>Business Objective</a:t>
          </a:r>
        </a:p>
      </dgm:t>
    </dgm:pt>
    <dgm:pt modelId="{EEF000FD-D1D6-4196-B5F1-6B6F5AA30B33}" type="parTrans" cxnId="{E0DFD11B-07BC-4560-A11E-4DEC05752981}">
      <dgm:prSet/>
      <dgm:spPr/>
      <dgm:t>
        <a:bodyPr/>
        <a:lstStyle/>
        <a:p>
          <a:endParaRPr lang="en-US"/>
        </a:p>
      </dgm:t>
    </dgm:pt>
    <dgm:pt modelId="{788C9261-483B-47EF-9C79-2C0F9899D7A7}" type="sibTrans" cxnId="{E0DFD11B-07BC-4560-A11E-4DEC05752981}">
      <dgm:prSet phldrT="01" phldr="0"/>
      <dgm:spPr/>
      <dgm:t>
        <a:bodyPr/>
        <a:lstStyle/>
        <a:p>
          <a:r>
            <a:rPr lang="en-US"/>
            <a:t>01</a:t>
          </a:r>
          <a:endParaRPr lang="en-US" dirty="0"/>
        </a:p>
      </dgm:t>
    </dgm:pt>
    <dgm:pt modelId="{BE5FA27A-317D-4F26-926C-83F1C1586856}">
      <dgm:prSet/>
      <dgm:spPr/>
      <dgm:t>
        <a:bodyPr/>
        <a:lstStyle/>
        <a:p>
          <a:r>
            <a:rPr lang="en-US" dirty="0"/>
            <a:t>Data Exploration</a:t>
          </a:r>
        </a:p>
      </dgm:t>
    </dgm:pt>
    <dgm:pt modelId="{1F279F5A-D79F-4593-9496-FB9B66078C6E}" type="parTrans" cxnId="{6BA7E0F7-5E7C-465F-A53E-BE24CA00BB58}">
      <dgm:prSet/>
      <dgm:spPr/>
      <dgm:t>
        <a:bodyPr/>
        <a:lstStyle/>
        <a:p>
          <a:endParaRPr lang="en-US"/>
        </a:p>
      </dgm:t>
    </dgm:pt>
    <dgm:pt modelId="{B03D2FA8-2150-4C77-B7F1-B9458587ED64}" type="sibTrans" cxnId="{6BA7E0F7-5E7C-465F-A53E-BE24CA00BB58}">
      <dgm:prSet phldrT="02" phldr="0"/>
      <dgm:spPr/>
      <dgm:t>
        <a:bodyPr/>
        <a:lstStyle/>
        <a:p>
          <a:r>
            <a:rPr lang="en-US"/>
            <a:t>02</a:t>
          </a:r>
          <a:endParaRPr lang="en-US" dirty="0"/>
        </a:p>
      </dgm:t>
    </dgm:pt>
    <dgm:pt modelId="{37737DFD-D7D7-4DC9-B15D-B82EA253CCAB}">
      <dgm:prSet/>
      <dgm:spPr/>
      <dgm:t>
        <a:bodyPr/>
        <a:lstStyle/>
        <a:p>
          <a:r>
            <a:rPr lang="en-US" dirty="0"/>
            <a:t>Data Preprocessing</a:t>
          </a:r>
        </a:p>
      </dgm:t>
    </dgm:pt>
    <dgm:pt modelId="{BE51B85A-3CDD-4AC9-BD98-FE7F57C89F46}" type="parTrans" cxnId="{3886240C-EFD5-4D85-83C5-371F25E7D694}">
      <dgm:prSet/>
      <dgm:spPr/>
      <dgm:t>
        <a:bodyPr/>
        <a:lstStyle/>
        <a:p>
          <a:endParaRPr lang="en-CA"/>
        </a:p>
      </dgm:t>
    </dgm:pt>
    <dgm:pt modelId="{54909954-9432-4457-8A61-0B7C9EDEA62C}" type="sibTrans" cxnId="{3886240C-EFD5-4D85-83C5-371F25E7D694}">
      <dgm:prSet phldrT="03" phldr="0"/>
      <dgm:spPr/>
      <dgm:t>
        <a:bodyPr/>
        <a:lstStyle/>
        <a:p>
          <a:r>
            <a:rPr lang="en-CA"/>
            <a:t>03</a:t>
          </a:r>
        </a:p>
      </dgm:t>
    </dgm:pt>
    <dgm:pt modelId="{56589E68-89F4-411D-9AF4-2C5E2E41D921}">
      <dgm:prSet/>
      <dgm:spPr/>
      <dgm:t>
        <a:bodyPr/>
        <a:lstStyle/>
        <a:p>
          <a:r>
            <a:rPr lang="en-US" dirty="0"/>
            <a:t>Modeling</a:t>
          </a:r>
        </a:p>
      </dgm:t>
    </dgm:pt>
    <dgm:pt modelId="{3BCA2312-5D51-4A94-BBCB-9DB07D50AC21}" type="parTrans" cxnId="{47453801-C773-4576-B1A8-ABCF83B1BD8E}">
      <dgm:prSet/>
      <dgm:spPr/>
      <dgm:t>
        <a:bodyPr/>
        <a:lstStyle/>
        <a:p>
          <a:endParaRPr lang="en-CA"/>
        </a:p>
      </dgm:t>
    </dgm:pt>
    <dgm:pt modelId="{8B4F4186-51EB-45E7-ADE5-5B99F694AE03}" type="sibTrans" cxnId="{47453801-C773-4576-B1A8-ABCF83B1BD8E}">
      <dgm:prSet phldrT="04" phldr="0"/>
      <dgm:spPr/>
      <dgm:t>
        <a:bodyPr/>
        <a:lstStyle/>
        <a:p>
          <a:r>
            <a:rPr lang="en-CA"/>
            <a:t>04</a:t>
          </a:r>
        </a:p>
      </dgm:t>
    </dgm:pt>
    <dgm:pt modelId="{D930C650-0F8D-49CF-A979-37F013D979E8}">
      <dgm:prSet/>
      <dgm:spPr/>
      <dgm:t>
        <a:bodyPr/>
        <a:lstStyle/>
        <a:p>
          <a:r>
            <a:rPr lang="en-US" dirty="0"/>
            <a:t>Conclusions</a:t>
          </a:r>
        </a:p>
      </dgm:t>
    </dgm:pt>
    <dgm:pt modelId="{FF58885B-5929-4974-99BA-52A321321269}" type="parTrans" cxnId="{3D268AF6-452A-470A-8F39-30408EF57A08}">
      <dgm:prSet/>
      <dgm:spPr/>
      <dgm:t>
        <a:bodyPr/>
        <a:lstStyle/>
        <a:p>
          <a:endParaRPr lang="en-CA"/>
        </a:p>
      </dgm:t>
    </dgm:pt>
    <dgm:pt modelId="{23A24DD9-957C-4F59-89E8-EFDF98C952C9}" type="sibTrans" cxnId="{3D268AF6-452A-470A-8F39-30408EF57A08}">
      <dgm:prSet phldrT="05" phldr="0"/>
      <dgm:spPr/>
      <dgm:t>
        <a:bodyPr/>
        <a:lstStyle/>
        <a:p>
          <a:r>
            <a:rPr lang="en-CA"/>
            <a:t>05</a:t>
          </a:r>
        </a:p>
      </dgm:t>
    </dgm:pt>
    <dgm:pt modelId="{6D728431-80E6-4995-98DA-42B6D879B4EB}" type="pres">
      <dgm:prSet presAssocID="{453117A8-C9A6-4207-89F0-BC2B63C5B1D4}" presName="Name0" presStyleCnt="0">
        <dgm:presLayoutVars>
          <dgm:animLvl val="lvl"/>
          <dgm:resizeHandles val="exact"/>
        </dgm:presLayoutVars>
      </dgm:prSet>
      <dgm:spPr/>
    </dgm:pt>
    <dgm:pt modelId="{96855A7D-C790-49B3-93BF-EFD4A93B9832}" type="pres">
      <dgm:prSet presAssocID="{3DD23813-2A18-4EEF-8AD7-B9366B65A3F2}" presName="compositeNode" presStyleCnt="0">
        <dgm:presLayoutVars>
          <dgm:bulletEnabled val="1"/>
        </dgm:presLayoutVars>
      </dgm:prSet>
      <dgm:spPr/>
    </dgm:pt>
    <dgm:pt modelId="{1C567599-E192-43DB-89A0-7EBD2350E4FB}" type="pres">
      <dgm:prSet presAssocID="{3DD23813-2A18-4EEF-8AD7-B9366B65A3F2}" presName="bgRect" presStyleLbl="alignNode1" presStyleIdx="0" presStyleCnt="5"/>
      <dgm:spPr/>
    </dgm:pt>
    <dgm:pt modelId="{356F9F3A-2A70-452B-AE5F-B97EF1301D27}" type="pres">
      <dgm:prSet presAssocID="{788C9261-483B-47EF-9C79-2C0F9899D7A7}" presName="sibTransNodeRect" presStyleLbl="alignNode1" presStyleIdx="0" presStyleCnt="5">
        <dgm:presLayoutVars>
          <dgm:chMax val="0"/>
          <dgm:bulletEnabled val="1"/>
        </dgm:presLayoutVars>
      </dgm:prSet>
      <dgm:spPr/>
    </dgm:pt>
    <dgm:pt modelId="{E8435429-C0E3-472F-B46A-00DB643A33DF}" type="pres">
      <dgm:prSet presAssocID="{3DD23813-2A18-4EEF-8AD7-B9366B65A3F2}" presName="nodeRect" presStyleLbl="alignNode1" presStyleIdx="0" presStyleCnt="5">
        <dgm:presLayoutVars>
          <dgm:bulletEnabled val="1"/>
        </dgm:presLayoutVars>
      </dgm:prSet>
      <dgm:spPr/>
    </dgm:pt>
    <dgm:pt modelId="{AB5FC9C3-7C1C-409D-B2D9-905147DD6699}" type="pres">
      <dgm:prSet presAssocID="{788C9261-483B-47EF-9C79-2C0F9899D7A7}" presName="sibTrans" presStyleCnt="0"/>
      <dgm:spPr/>
    </dgm:pt>
    <dgm:pt modelId="{DE406895-B922-4D9C-B4F7-AC1EE1D5CD73}" type="pres">
      <dgm:prSet presAssocID="{BE5FA27A-317D-4F26-926C-83F1C1586856}" presName="compositeNode" presStyleCnt="0">
        <dgm:presLayoutVars>
          <dgm:bulletEnabled val="1"/>
        </dgm:presLayoutVars>
      </dgm:prSet>
      <dgm:spPr/>
    </dgm:pt>
    <dgm:pt modelId="{1EE59F0F-43D4-4BAF-A833-154E5627179D}" type="pres">
      <dgm:prSet presAssocID="{BE5FA27A-317D-4F26-926C-83F1C1586856}" presName="bgRect" presStyleLbl="alignNode1" presStyleIdx="1" presStyleCnt="5"/>
      <dgm:spPr/>
    </dgm:pt>
    <dgm:pt modelId="{D05E57F6-2275-4FC9-9D59-1F46F61162FC}" type="pres">
      <dgm:prSet presAssocID="{B03D2FA8-2150-4C77-B7F1-B9458587ED64}" presName="sibTransNodeRect" presStyleLbl="alignNode1" presStyleIdx="1" presStyleCnt="5">
        <dgm:presLayoutVars>
          <dgm:chMax val="0"/>
          <dgm:bulletEnabled val="1"/>
        </dgm:presLayoutVars>
      </dgm:prSet>
      <dgm:spPr/>
    </dgm:pt>
    <dgm:pt modelId="{BD58215F-4F8F-4E52-8F70-4D5B122EC0A1}" type="pres">
      <dgm:prSet presAssocID="{BE5FA27A-317D-4F26-926C-83F1C1586856}" presName="nodeRect" presStyleLbl="alignNode1" presStyleIdx="1" presStyleCnt="5">
        <dgm:presLayoutVars>
          <dgm:bulletEnabled val="1"/>
        </dgm:presLayoutVars>
      </dgm:prSet>
      <dgm:spPr/>
    </dgm:pt>
    <dgm:pt modelId="{D3D89691-8220-410D-BA65-4C6F822E5CD6}" type="pres">
      <dgm:prSet presAssocID="{B03D2FA8-2150-4C77-B7F1-B9458587ED64}" presName="sibTrans" presStyleCnt="0"/>
      <dgm:spPr/>
    </dgm:pt>
    <dgm:pt modelId="{F84BABA4-A2B2-4485-8D85-45BA78FF53DD}" type="pres">
      <dgm:prSet presAssocID="{37737DFD-D7D7-4DC9-B15D-B82EA253CCAB}" presName="compositeNode" presStyleCnt="0">
        <dgm:presLayoutVars>
          <dgm:bulletEnabled val="1"/>
        </dgm:presLayoutVars>
      </dgm:prSet>
      <dgm:spPr/>
    </dgm:pt>
    <dgm:pt modelId="{5B83488A-01F9-4326-A865-C68F688D4A21}" type="pres">
      <dgm:prSet presAssocID="{37737DFD-D7D7-4DC9-B15D-B82EA253CCAB}" presName="bgRect" presStyleLbl="alignNode1" presStyleIdx="2" presStyleCnt="5"/>
      <dgm:spPr/>
    </dgm:pt>
    <dgm:pt modelId="{278061AA-3339-442C-B1B0-C2C6D8B51C1C}" type="pres">
      <dgm:prSet presAssocID="{54909954-9432-4457-8A61-0B7C9EDEA62C}" presName="sibTransNodeRect" presStyleLbl="alignNode1" presStyleIdx="2" presStyleCnt="5">
        <dgm:presLayoutVars>
          <dgm:chMax val="0"/>
          <dgm:bulletEnabled val="1"/>
        </dgm:presLayoutVars>
      </dgm:prSet>
      <dgm:spPr/>
    </dgm:pt>
    <dgm:pt modelId="{E81EA940-1C2B-4F3E-A476-40ECB3904877}" type="pres">
      <dgm:prSet presAssocID="{37737DFD-D7D7-4DC9-B15D-B82EA253CCAB}" presName="nodeRect" presStyleLbl="alignNode1" presStyleIdx="2" presStyleCnt="5">
        <dgm:presLayoutVars>
          <dgm:bulletEnabled val="1"/>
        </dgm:presLayoutVars>
      </dgm:prSet>
      <dgm:spPr/>
    </dgm:pt>
    <dgm:pt modelId="{34A9EAFD-84EC-4000-9F17-03B1C4FBE5C4}" type="pres">
      <dgm:prSet presAssocID="{54909954-9432-4457-8A61-0B7C9EDEA62C}" presName="sibTrans" presStyleCnt="0"/>
      <dgm:spPr/>
    </dgm:pt>
    <dgm:pt modelId="{8CA608DF-F375-44EA-8BFB-6294737E540C}" type="pres">
      <dgm:prSet presAssocID="{56589E68-89F4-411D-9AF4-2C5E2E41D921}" presName="compositeNode" presStyleCnt="0">
        <dgm:presLayoutVars>
          <dgm:bulletEnabled val="1"/>
        </dgm:presLayoutVars>
      </dgm:prSet>
      <dgm:spPr/>
    </dgm:pt>
    <dgm:pt modelId="{75292C02-8C54-4066-ABDD-1775991A5FB6}" type="pres">
      <dgm:prSet presAssocID="{56589E68-89F4-411D-9AF4-2C5E2E41D921}" presName="bgRect" presStyleLbl="alignNode1" presStyleIdx="3" presStyleCnt="5"/>
      <dgm:spPr/>
    </dgm:pt>
    <dgm:pt modelId="{8E4F21CF-3380-46F1-AA53-F2FBB064D793}" type="pres">
      <dgm:prSet presAssocID="{8B4F4186-51EB-45E7-ADE5-5B99F694AE03}" presName="sibTransNodeRect" presStyleLbl="alignNode1" presStyleIdx="3" presStyleCnt="5">
        <dgm:presLayoutVars>
          <dgm:chMax val="0"/>
          <dgm:bulletEnabled val="1"/>
        </dgm:presLayoutVars>
      </dgm:prSet>
      <dgm:spPr/>
    </dgm:pt>
    <dgm:pt modelId="{E2794664-B3FB-4BFB-B348-5AB646420B17}" type="pres">
      <dgm:prSet presAssocID="{56589E68-89F4-411D-9AF4-2C5E2E41D921}" presName="nodeRect" presStyleLbl="alignNode1" presStyleIdx="3" presStyleCnt="5">
        <dgm:presLayoutVars>
          <dgm:bulletEnabled val="1"/>
        </dgm:presLayoutVars>
      </dgm:prSet>
      <dgm:spPr/>
    </dgm:pt>
    <dgm:pt modelId="{98E75ACE-6241-46B8-BBA6-4FAA31CACECB}" type="pres">
      <dgm:prSet presAssocID="{8B4F4186-51EB-45E7-ADE5-5B99F694AE03}" presName="sibTrans" presStyleCnt="0"/>
      <dgm:spPr/>
    </dgm:pt>
    <dgm:pt modelId="{06D46093-124E-4A02-8FE8-68D005D5BCF7}" type="pres">
      <dgm:prSet presAssocID="{D930C650-0F8D-49CF-A979-37F013D979E8}" presName="compositeNode" presStyleCnt="0">
        <dgm:presLayoutVars>
          <dgm:bulletEnabled val="1"/>
        </dgm:presLayoutVars>
      </dgm:prSet>
      <dgm:spPr/>
    </dgm:pt>
    <dgm:pt modelId="{680C5D03-679A-4C38-926D-1C29493472B8}" type="pres">
      <dgm:prSet presAssocID="{D930C650-0F8D-49CF-A979-37F013D979E8}" presName="bgRect" presStyleLbl="alignNode1" presStyleIdx="4" presStyleCnt="5"/>
      <dgm:spPr/>
    </dgm:pt>
    <dgm:pt modelId="{6C455BB7-80B5-4A80-B8B5-F81AC36E0DA5}" type="pres">
      <dgm:prSet presAssocID="{23A24DD9-957C-4F59-89E8-EFDF98C952C9}" presName="sibTransNodeRect" presStyleLbl="alignNode1" presStyleIdx="4" presStyleCnt="5">
        <dgm:presLayoutVars>
          <dgm:chMax val="0"/>
          <dgm:bulletEnabled val="1"/>
        </dgm:presLayoutVars>
      </dgm:prSet>
      <dgm:spPr/>
    </dgm:pt>
    <dgm:pt modelId="{50105CD2-B444-4653-BB5E-2A9F08D62398}" type="pres">
      <dgm:prSet presAssocID="{D930C650-0F8D-49CF-A979-37F013D979E8}" presName="nodeRect" presStyleLbl="alignNode1" presStyleIdx="4" presStyleCnt="5">
        <dgm:presLayoutVars>
          <dgm:bulletEnabled val="1"/>
        </dgm:presLayoutVars>
      </dgm:prSet>
      <dgm:spPr/>
    </dgm:pt>
  </dgm:ptLst>
  <dgm:cxnLst>
    <dgm:cxn modelId="{4FA62F00-2638-40B6-9458-4FEDBA574889}" type="presOf" srcId="{453117A8-C9A6-4207-89F0-BC2B63C5B1D4}" destId="{6D728431-80E6-4995-98DA-42B6D879B4EB}" srcOrd="0" destOrd="0" presId="urn:microsoft.com/office/officeart/2016/7/layout/LinearBlockProcessNumbered"/>
    <dgm:cxn modelId="{47453801-C773-4576-B1A8-ABCF83B1BD8E}" srcId="{453117A8-C9A6-4207-89F0-BC2B63C5B1D4}" destId="{56589E68-89F4-411D-9AF4-2C5E2E41D921}" srcOrd="3" destOrd="0" parTransId="{3BCA2312-5D51-4A94-BBCB-9DB07D50AC21}" sibTransId="{8B4F4186-51EB-45E7-ADE5-5B99F694AE03}"/>
    <dgm:cxn modelId="{3886240C-EFD5-4D85-83C5-371F25E7D694}" srcId="{453117A8-C9A6-4207-89F0-BC2B63C5B1D4}" destId="{37737DFD-D7D7-4DC9-B15D-B82EA253CCAB}" srcOrd="2" destOrd="0" parTransId="{BE51B85A-3CDD-4AC9-BD98-FE7F57C89F46}" sibTransId="{54909954-9432-4457-8A61-0B7C9EDEA62C}"/>
    <dgm:cxn modelId="{E0DFD11B-07BC-4560-A11E-4DEC05752981}" srcId="{453117A8-C9A6-4207-89F0-BC2B63C5B1D4}" destId="{3DD23813-2A18-4EEF-8AD7-B9366B65A3F2}" srcOrd="0" destOrd="0" parTransId="{EEF000FD-D1D6-4196-B5F1-6B6F5AA30B33}" sibTransId="{788C9261-483B-47EF-9C79-2C0F9899D7A7}"/>
    <dgm:cxn modelId="{30AB0A1E-1207-4628-9BA1-CF855E2EB265}" type="presOf" srcId="{BE5FA27A-317D-4F26-926C-83F1C1586856}" destId="{1EE59F0F-43D4-4BAF-A833-154E5627179D}" srcOrd="0" destOrd="0" presId="urn:microsoft.com/office/officeart/2016/7/layout/LinearBlockProcessNumbered"/>
    <dgm:cxn modelId="{7101703D-40DF-4251-93CC-E21C48BF6977}" type="presOf" srcId="{56589E68-89F4-411D-9AF4-2C5E2E41D921}" destId="{75292C02-8C54-4066-ABDD-1775991A5FB6}" srcOrd="0" destOrd="0" presId="urn:microsoft.com/office/officeart/2016/7/layout/LinearBlockProcessNumbered"/>
    <dgm:cxn modelId="{7FB2CA5F-9925-44E5-99BC-BAA89C2A6FE1}" type="presOf" srcId="{3DD23813-2A18-4EEF-8AD7-B9366B65A3F2}" destId="{E8435429-C0E3-472F-B46A-00DB643A33DF}" srcOrd="1" destOrd="0" presId="urn:microsoft.com/office/officeart/2016/7/layout/LinearBlockProcessNumbered"/>
    <dgm:cxn modelId="{C788F851-CCEA-48F9-8E30-B89AA13CBB12}" type="presOf" srcId="{BE5FA27A-317D-4F26-926C-83F1C1586856}" destId="{BD58215F-4F8F-4E52-8F70-4D5B122EC0A1}" srcOrd="1" destOrd="0" presId="urn:microsoft.com/office/officeart/2016/7/layout/LinearBlockProcessNumbered"/>
    <dgm:cxn modelId="{BFD97276-0A48-458E-BA20-7EBE1CC98DF0}" type="presOf" srcId="{B03D2FA8-2150-4C77-B7F1-B9458587ED64}" destId="{D05E57F6-2275-4FC9-9D59-1F46F61162FC}" srcOrd="0" destOrd="0" presId="urn:microsoft.com/office/officeart/2016/7/layout/LinearBlockProcessNumbered"/>
    <dgm:cxn modelId="{45006279-697D-4940-911E-24180D629C27}" type="presOf" srcId="{D930C650-0F8D-49CF-A979-37F013D979E8}" destId="{50105CD2-B444-4653-BB5E-2A9F08D62398}" srcOrd="1" destOrd="0" presId="urn:microsoft.com/office/officeart/2016/7/layout/LinearBlockProcessNumbered"/>
    <dgm:cxn modelId="{AC14339C-9EFD-453A-AA1E-5646A08A4346}" type="presOf" srcId="{54909954-9432-4457-8A61-0B7C9EDEA62C}" destId="{278061AA-3339-442C-B1B0-C2C6D8B51C1C}" srcOrd="0" destOrd="0" presId="urn:microsoft.com/office/officeart/2016/7/layout/LinearBlockProcessNumbered"/>
    <dgm:cxn modelId="{61A460A1-A114-4C29-BC32-4A973DA95801}" type="presOf" srcId="{3DD23813-2A18-4EEF-8AD7-B9366B65A3F2}" destId="{1C567599-E192-43DB-89A0-7EBD2350E4FB}" srcOrd="0" destOrd="0" presId="urn:microsoft.com/office/officeart/2016/7/layout/LinearBlockProcessNumbered"/>
    <dgm:cxn modelId="{56D0C3AF-8518-4544-867E-1AAFE2B660F7}" type="presOf" srcId="{37737DFD-D7D7-4DC9-B15D-B82EA253CCAB}" destId="{5B83488A-01F9-4326-A865-C68F688D4A21}" srcOrd="0" destOrd="0" presId="urn:microsoft.com/office/officeart/2016/7/layout/LinearBlockProcessNumbered"/>
    <dgm:cxn modelId="{6DD50CC5-DA5F-4830-8EF1-C3ECE496AF90}" type="presOf" srcId="{8B4F4186-51EB-45E7-ADE5-5B99F694AE03}" destId="{8E4F21CF-3380-46F1-AA53-F2FBB064D793}" srcOrd="0" destOrd="0" presId="urn:microsoft.com/office/officeart/2016/7/layout/LinearBlockProcessNumbered"/>
    <dgm:cxn modelId="{ABB418D2-6785-409B-9B20-CACD9A53A402}" type="presOf" srcId="{23A24DD9-957C-4F59-89E8-EFDF98C952C9}" destId="{6C455BB7-80B5-4A80-B8B5-F81AC36E0DA5}" srcOrd="0" destOrd="0" presId="urn:microsoft.com/office/officeart/2016/7/layout/LinearBlockProcessNumbered"/>
    <dgm:cxn modelId="{05E429DC-AC48-4962-B459-E14771411DCD}" type="presOf" srcId="{37737DFD-D7D7-4DC9-B15D-B82EA253CCAB}" destId="{E81EA940-1C2B-4F3E-A476-40ECB3904877}" srcOrd="1" destOrd="0" presId="urn:microsoft.com/office/officeart/2016/7/layout/LinearBlockProcessNumbered"/>
    <dgm:cxn modelId="{963292E3-2BF3-4928-BD40-F347A348B306}" type="presOf" srcId="{D930C650-0F8D-49CF-A979-37F013D979E8}" destId="{680C5D03-679A-4C38-926D-1C29493472B8}" srcOrd="0" destOrd="0" presId="urn:microsoft.com/office/officeart/2016/7/layout/LinearBlockProcessNumbered"/>
    <dgm:cxn modelId="{5EDFB8E4-E911-4FA0-ADA3-93F73BB1DFE2}" type="presOf" srcId="{56589E68-89F4-411D-9AF4-2C5E2E41D921}" destId="{E2794664-B3FB-4BFB-B348-5AB646420B17}" srcOrd="1" destOrd="0" presId="urn:microsoft.com/office/officeart/2016/7/layout/LinearBlockProcessNumbered"/>
    <dgm:cxn modelId="{D6EDD8F2-A8B8-415D-9C6C-558C45B0C081}" type="presOf" srcId="{788C9261-483B-47EF-9C79-2C0F9899D7A7}" destId="{356F9F3A-2A70-452B-AE5F-B97EF1301D27}" srcOrd="0" destOrd="0" presId="urn:microsoft.com/office/officeart/2016/7/layout/LinearBlockProcessNumbered"/>
    <dgm:cxn modelId="{3D268AF6-452A-470A-8F39-30408EF57A08}" srcId="{453117A8-C9A6-4207-89F0-BC2B63C5B1D4}" destId="{D930C650-0F8D-49CF-A979-37F013D979E8}" srcOrd="4" destOrd="0" parTransId="{FF58885B-5929-4974-99BA-52A321321269}" sibTransId="{23A24DD9-957C-4F59-89E8-EFDF98C952C9}"/>
    <dgm:cxn modelId="{6BA7E0F7-5E7C-465F-A53E-BE24CA00BB58}" srcId="{453117A8-C9A6-4207-89F0-BC2B63C5B1D4}" destId="{BE5FA27A-317D-4F26-926C-83F1C1586856}" srcOrd="1" destOrd="0" parTransId="{1F279F5A-D79F-4593-9496-FB9B66078C6E}" sibTransId="{B03D2FA8-2150-4C77-B7F1-B9458587ED64}"/>
    <dgm:cxn modelId="{F6EC9F13-90A0-4751-8800-9BF007A14B6A}" type="presParOf" srcId="{6D728431-80E6-4995-98DA-42B6D879B4EB}" destId="{96855A7D-C790-49B3-93BF-EFD4A93B9832}" srcOrd="0" destOrd="0" presId="urn:microsoft.com/office/officeart/2016/7/layout/LinearBlockProcessNumbered"/>
    <dgm:cxn modelId="{EFDF84F8-A72A-46F9-8592-311553F91648}" type="presParOf" srcId="{96855A7D-C790-49B3-93BF-EFD4A93B9832}" destId="{1C567599-E192-43DB-89A0-7EBD2350E4FB}" srcOrd="0" destOrd="0" presId="urn:microsoft.com/office/officeart/2016/7/layout/LinearBlockProcessNumbered"/>
    <dgm:cxn modelId="{0B004709-7F82-4A16-ACED-745D86636A06}" type="presParOf" srcId="{96855A7D-C790-49B3-93BF-EFD4A93B9832}" destId="{356F9F3A-2A70-452B-AE5F-B97EF1301D27}" srcOrd="1" destOrd="0" presId="urn:microsoft.com/office/officeart/2016/7/layout/LinearBlockProcessNumbered"/>
    <dgm:cxn modelId="{4ACDA305-2EB2-4537-BB78-0EC7B196AC6F}" type="presParOf" srcId="{96855A7D-C790-49B3-93BF-EFD4A93B9832}" destId="{E8435429-C0E3-472F-B46A-00DB643A33DF}" srcOrd="2" destOrd="0" presId="urn:microsoft.com/office/officeart/2016/7/layout/LinearBlockProcessNumbered"/>
    <dgm:cxn modelId="{EC3B946D-9B43-4DE2-8617-FAB47DCE0C1F}" type="presParOf" srcId="{6D728431-80E6-4995-98DA-42B6D879B4EB}" destId="{AB5FC9C3-7C1C-409D-B2D9-905147DD6699}" srcOrd="1" destOrd="0" presId="urn:microsoft.com/office/officeart/2016/7/layout/LinearBlockProcessNumbered"/>
    <dgm:cxn modelId="{C7DC6547-22B6-4BB9-87F5-4B22460C4DA7}" type="presParOf" srcId="{6D728431-80E6-4995-98DA-42B6D879B4EB}" destId="{DE406895-B922-4D9C-B4F7-AC1EE1D5CD73}" srcOrd="2" destOrd="0" presId="urn:microsoft.com/office/officeart/2016/7/layout/LinearBlockProcessNumbered"/>
    <dgm:cxn modelId="{B7F32305-094C-4169-9B51-2BBD1176A233}" type="presParOf" srcId="{DE406895-B922-4D9C-B4F7-AC1EE1D5CD73}" destId="{1EE59F0F-43D4-4BAF-A833-154E5627179D}" srcOrd="0" destOrd="0" presId="urn:microsoft.com/office/officeart/2016/7/layout/LinearBlockProcessNumbered"/>
    <dgm:cxn modelId="{578BDD66-249C-4653-B673-ECB5789F08E3}" type="presParOf" srcId="{DE406895-B922-4D9C-B4F7-AC1EE1D5CD73}" destId="{D05E57F6-2275-4FC9-9D59-1F46F61162FC}" srcOrd="1" destOrd="0" presId="urn:microsoft.com/office/officeart/2016/7/layout/LinearBlockProcessNumbered"/>
    <dgm:cxn modelId="{613F2CE5-76CE-44A0-9579-B6EE3FA91655}" type="presParOf" srcId="{DE406895-B922-4D9C-B4F7-AC1EE1D5CD73}" destId="{BD58215F-4F8F-4E52-8F70-4D5B122EC0A1}" srcOrd="2" destOrd="0" presId="urn:microsoft.com/office/officeart/2016/7/layout/LinearBlockProcessNumbered"/>
    <dgm:cxn modelId="{09FB1C8B-1CE1-44F7-BF5D-9021A98E0C19}" type="presParOf" srcId="{6D728431-80E6-4995-98DA-42B6D879B4EB}" destId="{D3D89691-8220-410D-BA65-4C6F822E5CD6}" srcOrd="3" destOrd="0" presId="urn:microsoft.com/office/officeart/2016/7/layout/LinearBlockProcessNumbered"/>
    <dgm:cxn modelId="{9391FD2F-D569-4710-BFF1-F7F39CDB6FB3}" type="presParOf" srcId="{6D728431-80E6-4995-98DA-42B6D879B4EB}" destId="{F84BABA4-A2B2-4485-8D85-45BA78FF53DD}" srcOrd="4" destOrd="0" presId="urn:microsoft.com/office/officeart/2016/7/layout/LinearBlockProcessNumbered"/>
    <dgm:cxn modelId="{1D40761F-954A-47CF-9A69-B72A04469A4C}" type="presParOf" srcId="{F84BABA4-A2B2-4485-8D85-45BA78FF53DD}" destId="{5B83488A-01F9-4326-A865-C68F688D4A21}" srcOrd="0" destOrd="0" presId="urn:microsoft.com/office/officeart/2016/7/layout/LinearBlockProcessNumbered"/>
    <dgm:cxn modelId="{A8167027-7C48-42E4-A968-A85DD31DEBD7}" type="presParOf" srcId="{F84BABA4-A2B2-4485-8D85-45BA78FF53DD}" destId="{278061AA-3339-442C-B1B0-C2C6D8B51C1C}" srcOrd="1" destOrd="0" presId="urn:microsoft.com/office/officeart/2016/7/layout/LinearBlockProcessNumbered"/>
    <dgm:cxn modelId="{AF9CDF38-67F5-4405-B0A7-75BBCC5B9E31}" type="presParOf" srcId="{F84BABA4-A2B2-4485-8D85-45BA78FF53DD}" destId="{E81EA940-1C2B-4F3E-A476-40ECB3904877}" srcOrd="2" destOrd="0" presId="urn:microsoft.com/office/officeart/2016/7/layout/LinearBlockProcessNumbered"/>
    <dgm:cxn modelId="{62F370FA-5769-457A-81D7-BFAB5D943B06}" type="presParOf" srcId="{6D728431-80E6-4995-98DA-42B6D879B4EB}" destId="{34A9EAFD-84EC-4000-9F17-03B1C4FBE5C4}" srcOrd="5" destOrd="0" presId="urn:microsoft.com/office/officeart/2016/7/layout/LinearBlockProcessNumbered"/>
    <dgm:cxn modelId="{942AB170-006E-4D61-B9A7-207C76AAAC90}" type="presParOf" srcId="{6D728431-80E6-4995-98DA-42B6D879B4EB}" destId="{8CA608DF-F375-44EA-8BFB-6294737E540C}" srcOrd="6" destOrd="0" presId="urn:microsoft.com/office/officeart/2016/7/layout/LinearBlockProcessNumbered"/>
    <dgm:cxn modelId="{00A9C8E1-0083-49E8-98EB-B59552B53BF3}" type="presParOf" srcId="{8CA608DF-F375-44EA-8BFB-6294737E540C}" destId="{75292C02-8C54-4066-ABDD-1775991A5FB6}" srcOrd="0" destOrd="0" presId="urn:microsoft.com/office/officeart/2016/7/layout/LinearBlockProcessNumbered"/>
    <dgm:cxn modelId="{3F7205DA-06AB-41CA-A23E-90134561958D}" type="presParOf" srcId="{8CA608DF-F375-44EA-8BFB-6294737E540C}" destId="{8E4F21CF-3380-46F1-AA53-F2FBB064D793}" srcOrd="1" destOrd="0" presId="urn:microsoft.com/office/officeart/2016/7/layout/LinearBlockProcessNumbered"/>
    <dgm:cxn modelId="{ACF13F3D-792E-49F8-A682-684F7C6CDDBD}" type="presParOf" srcId="{8CA608DF-F375-44EA-8BFB-6294737E540C}" destId="{E2794664-B3FB-4BFB-B348-5AB646420B17}" srcOrd="2" destOrd="0" presId="urn:microsoft.com/office/officeart/2016/7/layout/LinearBlockProcessNumbered"/>
    <dgm:cxn modelId="{437EF4DF-8F8D-4C7D-BCFB-504B304C7FDF}" type="presParOf" srcId="{6D728431-80E6-4995-98DA-42B6D879B4EB}" destId="{98E75ACE-6241-46B8-BBA6-4FAA31CACECB}" srcOrd="7" destOrd="0" presId="urn:microsoft.com/office/officeart/2016/7/layout/LinearBlockProcessNumbered"/>
    <dgm:cxn modelId="{AF2B33AE-29E9-4F9B-93EB-37C121653DF2}" type="presParOf" srcId="{6D728431-80E6-4995-98DA-42B6D879B4EB}" destId="{06D46093-124E-4A02-8FE8-68D005D5BCF7}" srcOrd="8" destOrd="0" presId="urn:microsoft.com/office/officeart/2016/7/layout/LinearBlockProcessNumbered"/>
    <dgm:cxn modelId="{0B0B9D20-E4EA-4D23-BB74-EE829972C1F9}" type="presParOf" srcId="{06D46093-124E-4A02-8FE8-68D005D5BCF7}" destId="{680C5D03-679A-4C38-926D-1C29493472B8}" srcOrd="0" destOrd="0" presId="urn:microsoft.com/office/officeart/2016/7/layout/LinearBlockProcessNumbered"/>
    <dgm:cxn modelId="{323A385C-63C7-4ABD-86FF-D6758052F8E9}" type="presParOf" srcId="{06D46093-124E-4A02-8FE8-68D005D5BCF7}" destId="{6C455BB7-80B5-4A80-B8B5-F81AC36E0DA5}" srcOrd="1" destOrd="0" presId="urn:microsoft.com/office/officeart/2016/7/layout/LinearBlockProcessNumbered"/>
    <dgm:cxn modelId="{97A25815-9439-4744-9251-3B0DE89736F8}" type="presParOf" srcId="{06D46093-124E-4A02-8FE8-68D005D5BCF7}" destId="{50105CD2-B444-4653-BB5E-2A9F08D6239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67599-E192-43DB-89A0-7EBD2350E4FB}">
      <dsp:nvSpPr>
        <dsp:cNvPr id="0" name=""/>
        <dsp:cNvSpPr/>
      </dsp:nvSpPr>
      <dsp:spPr>
        <a:xfrm>
          <a:off x="5929"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Business Objective</a:t>
          </a:r>
        </a:p>
      </dsp:txBody>
      <dsp:txXfrm>
        <a:off x="5929" y="1676310"/>
        <a:ext cx="1853534" cy="1334544"/>
      </dsp:txXfrm>
    </dsp:sp>
    <dsp:sp modelId="{356F9F3A-2A70-452B-AE5F-B97EF1301D27}">
      <dsp:nvSpPr>
        <dsp:cNvPr id="0" name=""/>
        <dsp:cNvSpPr/>
      </dsp:nvSpPr>
      <dsp:spPr>
        <a:xfrm>
          <a:off x="5929"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US" sz="4000" kern="1200"/>
            <a:t>01</a:t>
          </a:r>
          <a:endParaRPr lang="en-US" sz="4000" kern="1200" dirty="0"/>
        </a:p>
      </dsp:txBody>
      <dsp:txXfrm>
        <a:off x="5929" y="786614"/>
        <a:ext cx="1853534" cy="889696"/>
      </dsp:txXfrm>
    </dsp:sp>
    <dsp:sp modelId="{1EE59F0F-43D4-4BAF-A833-154E5627179D}">
      <dsp:nvSpPr>
        <dsp:cNvPr id="0" name=""/>
        <dsp:cNvSpPr/>
      </dsp:nvSpPr>
      <dsp:spPr>
        <a:xfrm>
          <a:off x="2007746"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Data Exploration</a:t>
          </a:r>
        </a:p>
      </dsp:txBody>
      <dsp:txXfrm>
        <a:off x="2007746" y="1676310"/>
        <a:ext cx="1853534" cy="1334544"/>
      </dsp:txXfrm>
    </dsp:sp>
    <dsp:sp modelId="{D05E57F6-2275-4FC9-9D59-1F46F61162FC}">
      <dsp:nvSpPr>
        <dsp:cNvPr id="0" name=""/>
        <dsp:cNvSpPr/>
      </dsp:nvSpPr>
      <dsp:spPr>
        <a:xfrm>
          <a:off x="2007746"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US" sz="4000" kern="1200"/>
            <a:t>02</a:t>
          </a:r>
          <a:endParaRPr lang="en-US" sz="4000" kern="1200" dirty="0"/>
        </a:p>
      </dsp:txBody>
      <dsp:txXfrm>
        <a:off x="2007746" y="786614"/>
        <a:ext cx="1853534" cy="889696"/>
      </dsp:txXfrm>
    </dsp:sp>
    <dsp:sp modelId="{5B83488A-01F9-4326-A865-C68F688D4A21}">
      <dsp:nvSpPr>
        <dsp:cNvPr id="0" name=""/>
        <dsp:cNvSpPr/>
      </dsp:nvSpPr>
      <dsp:spPr>
        <a:xfrm>
          <a:off x="4009564"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Data Preprocessing</a:t>
          </a:r>
        </a:p>
      </dsp:txBody>
      <dsp:txXfrm>
        <a:off x="4009564" y="1676310"/>
        <a:ext cx="1853534" cy="1334544"/>
      </dsp:txXfrm>
    </dsp:sp>
    <dsp:sp modelId="{278061AA-3339-442C-B1B0-C2C6D8B51C1C}">
      <dsp:nvSpPr>
        <dsp:cNvPr id="0" name=""/>
        <dsp:cNvSpPr/>
      </dsp:nvSpPr>
      <dsp:spPr>
        <a:xfrm>
          <a:off x="4009564"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CA" sz="4000" kern="1200"/>
            <a:t>03</a:t>
          </a:r>
        </a:p>
      </dsp:txBody>
      <dsp:txXfrm>
        <a:off x="4009564" y="786614"/>
        <a:ext cx="1853534" cy="889696"/>
      </dsp:txXfrm>
    </dsp:sp>
    <dsp:sp modelId="{75292C02-8C54-4066-ABDD-1775991A5FB6}">
      <dsp:nvSpPr>
        <dsp:cNvPr id="0" name=""/>
        <dsp:cNvSpPr/>
      </dsp:nvSpPr>
      <dsp:spPr>
        <a:xfrm>
          <a:off x="6011381"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Modeling</a:t>
          </a:r>
        </a:p>
      </dsp:txBody>
      <dsp:txXfrm>
        <a:off x="6011381" y="1676310"/>
        <a:ext cx="1853534" cy="1334544"/>
      </dsp:txXfrm>
    </dsp:sp>
    <dsp:sp modelId="{8E4F21CF-3380-46F1-AA53-F2FBB064D793}">
      <dsp:nvSpPr>
        <dsp:cNvPr id="0" name=""/>
        <dsp:cNvSpPr/>
      </dsp:nvSpPr>
      <dsp:spPr>
        <a:xfrm>
          <a:off x="6011381"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CA" sz="4000" kern="1200"/>
            <a:t>04</a:t>
          </a:r>
        </a:p>
      </dsp:txBody>
      <dsp:txXfrm>
        <a:off x="6011381" y="786614"/>
        <a:ext cx="1853534" cy="889696"/>
      </dsp:txXfrm>
    </dsp:sp>
    <dsp:sp modelId="{680C5D03-679A-4C38-926D-1C29493472B8}">
      <dsp:nvSpPr>
        <dsp:cNvPr id="0" name=""/>
        <dsp:cNvSpPr/>
      </dsp:nvSpPr>
      <dsp:spPr>
        <a:xfrm>
          <a:off x="8013198"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Conclusions</a:t>
          </a:r>
        </a:p>
      </dsp:txBody>
      <dsp:txXfrm>
        <a:off x="8013198" y="1676310"/>
        <a:ext cx="1853534" cy="1334544"/>
      </dsp:txXfrm>
    </dsp:sp>
    <dsp:sp modelId="{6C455BB7-80B5-4A80-B8B5-F81AC36E0DA5}">
      <dsp:nvSpPr>
        <dsp:cNvPr id="0" name=""/>
        <dsp:cNvSpPr/>
      </dsp:nvSpPr>
      <dsp:spPr>
        <a:xfrm>
          <a:off x="8013198"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CA" sz="4000" kern="1200"/>
            <a:t>05</a:t>
          </a:r>
        </a:p>
      </dsp:txBody>
      <dsp:txXfrm>
        <a:off x="8013198" y="786614"/>
        <a:ext cx="1853534" cy="88969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A5040-3D59-462D-9090-56743B8B8651}" type="datetimeFigureOut">
              <a:rPr lang="en-CA" smtClean="0"/>
              <a:t>2021-10-13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A5880-7181-4533-A1FE-4CB7CE0C758E}" type="slidenum">
              <a:rPr lang="en-CA" smtClean="0"/>
              <a:t>‹#›</a:t>
            </a:fld>
            <a:endParaRPr lang="en-CA"/>
          </a:p>
        </p:txBody>
      </p:sp>
    </p:spTree>
    <p:extLst>
      <p:ext uri="{BB962C8B-B14F-4D97-AF65-F5344CB8AC3E}">
        <p14:creationId xmlns:p14="http://schemas.microsoft.com/office/powerpoint/2010/main" val="367606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1A5880-7181-4533-A1FE-4CB7CE0C758E}" type="slidenum">
              <a:rPr lang="en-CA" smtClean="0"/>
              <a:t>1</a:t>
            </a:fld>
            <a:endParaRPr lang="en-CA"/>
          </a:p>
        </p:txBody>
      </p:sp>
    </p:spTree>
    <p:extLst>
      <p:ext uri="{BB962C8B-B14F-4D97-AF65-F5344CB8AC3E}">
        <p14:creationId xmlns:p14="http://schemas.microsoft.com/office/powerpoint/2010/main" val="246611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6</a:t>
            </a:fld>
            <a:endParaRPr lang="en-CA"/>
          </a:p>
        </p:txBody>
      </p:sp>
    </p:spTree>
    <p:extLst>
      <p:ext uri="{BB962C8B-B14F-4D97-AF65-F5344CB8AC3E}">
        <p14:creationId xmlns:p14="http://schemas.microsoft.com/office/powerpoint/2010/main" val="361434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7</a:t>
            </a:fld>
            <a:endParaRPr lang="en-CA"/>
          </a:p>
        </p:txBody>
      </p:sp>
    </p:spTree>
    <p:extLst>
      <p:ext uri="{BB962C8B-B14F-4D97-AF65-F5344CB8AC3E}">
        <p14:creationId xmlns:p14="http://schemas.microsoft.com/office/powerpoint/2010/main" val="2710145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10/13/2021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03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946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620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131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776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842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1355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10/13/2021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1008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422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949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10/13/2021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53731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10/13/2021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7326509"/>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makemytrip.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8671EF-5BEE-4806-9FA2-F3E58CBAEA6F}"/>
              </a:ext>
            </a:extLst>
          </p:cNvPr>
          <p:cNvSpPr>
            <a:spLocks noGrp="1"/>
          </p:cNvSpPr>
          <p:nvPr>
            <p:ph type="ctrTitle"/>
          </p:nvPr>
        </p:nvSpPr>
        <p:spPr/>
        <p:txBody>
          <a:bodyPr/>
          <a:lstStyle/>
          <a:p>
            <a:pPr algn="ctr">
              <a:lnSpc>
                <a:spcPct val="107000"/>
              </a:lnSpc>
              <a:spcAft>
                <a:spcPts val="800"/>
              </a:spcAft>
            </a:pPr>
            <a:r>
              <a:rPr lang="en-IN"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PROJECT REPORT</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r>
              <a:rPr lang="en-IN"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on</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r>
              <a:rPr lang="en-IN"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Flight Price Prediction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ubtitle 6">
            <a:extLst>
              <a:ext uri="{FF2B5EF4-FFF2-40B4-BE49-F238E27FC236}">
                <a16:creationId xmlns:a16="http://schemas.microsoft.com/office/drawing/2014/main" id="{E12C413D-8D3C-43C3-8F61-AE399B07316B}"/>
              </a:ext>
            </a:extLst>
          </p:cNvPr>
          <p:cNvSpPr>
            <a:spLocks noGrp="1"/>
          </p:cNvSpPr>
          <p:nvPr>
            <p:ph type="subTitle" idx="1"/>
          </p:nvPr>
        </p:nvSpPr>
        <p:spPr>
          <a:xfrm>
            <a:off x="667512" y="4123267"/>
            <a:ext cx="9228201" cy="1729529"/>
          </a:xfrm>
        </p:spPr>
        <p:txBody>
          <a:bodyPr>
            <a:normAutofit fontScale="85000" lnSpcReduction="20000"/>
          </a:bodyPr>
          <a:lstStyle/>
          <a:p>
            <a:r>
              <a:rPr lang="en-US" dirty="0"/>
              <a:t> </a:t>
            </a:r>
          </a:p>
          <a:p>
            <a:endParaRPr lang="en-US" dirty="0"/>
          </a:p>
          <a:p>
            <a:endParaRPr lang="en-US" dirty="0"/>
          </a:p>
          <a:p>
            <a:r>
              <a:rPr lang="en-US" dirty="0"/>
              <a:t>By Sreekari I</a:t>
            </a:r>
          </a:p>
        </p:txBody>
      </p:sp>
    </p:spTree>
    <p:extLst>
      <p:ext uri="{BB962C8B-B14F-4D97-AF65-F5344CB8AC3E}">
        <p14:creationId xmlns:p14="http://schemas.microsoft.com/office/powerpoint/2010/main" val="67248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4481-907C-404E-BAA6-290FEC31D5DE}"/>
              </a:ext>
            </a:extLst>
          </p:cNvPr>
          <p:cNvSpPr>
            <a:spLocks noGrp="1"/>
          </p:cNvSpPr>
          <p:nvPr>
            <p:ph type="title"/>
          </p:nvPr>
        </p:nvSpPr>
        <p:spPr/>
        <p:txBody>
          <a:bodyPr>
            <a:normAutofit/>
          </a:bodyPr>
          <a:lstStyle/>
          <a:p>
            <a:pPr>
              <a:lnSpc>
                <a:spcPct val="107000"/>
              </a:lnSpc>
              <a:spcAft>
                <a:spcPts val="800"/>
              </a:spcAft>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below image is the pie chart and count plot showing the Airline Name column distribution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1059426-DDE3-4EFD-974D-C01009B95DFD}"/>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43BFC18D-1C4D-4544-AB54-577450A671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7316" y="2011680"/>
            <a:ext cx="7764088" cy="3766185"/>
          </a:xfrm>
          <a:prstGeom prst="rect">
            <a:avLst/>
          </a:prstGeom>
          <a:noFill/>
          <a:ln>
            <a:noFill/>
          </a:ln>
        </p:spPr>
      </p:pic>
    </p:spTree>
    <p:extLst>
      <p:ext uri="{BB962C8B-B14F-4D97-AF65-F5344CB8AC3E}">
        <p14:creationId xmlns:p14="http://schemas.microsoft.com/office/powerpoint/2010/main" val="359770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0760-7761-4CA8-9E6B-0814022A54DD}"/>
              </a:ext>
            </a:extLst>
          </p:cNvPr>
          <p:cNvSpPr>
            <a:spLocks noGrp="1"/>
          </p:cNvSpPr>
          <p:nvPr>
            <p:ph type="title"/>
          </p:nvPr>
        </p:nvSpPr>
        <p:spPr/>
        <p:txBody>
          <a:bodyPr>
            <a:normAutofit/>
          </a:bodyPr>
          <a:lstStyle/>
          <a:p>
            <a:pPr>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below image is the pie chart and count plot showing the various Departure places of the flights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9B1CBC7-1E4C-4228-B47F-2569AD028A25}"/>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B23243CD-E39B-45E5-B0AA-3DEA91B348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684" y="2011680"/>
            <a:ext cx="7531331" cy="3766185"/>
          </a:xfrm>
          <a:prstGeom prst="rect">
            <a:avLst/>
          </a:prstGeom>
          <a:noFill/>
          <a:ln>
            <a:noFill/>
          </a:ln>
        </p:spPr>
      </p:pic>
    </p:spTree>
    <p:extLst>
      <p:ext uri="{BB962C8B-B14F-4D97-AF65-F5344CB8AC3E}">
        <p14:creationId xmlns:p14="http://schemas.microsoft.com/office/powerpoint/2010/main" val="236195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D6E1-D133-4B24-8A0A-1762508375B6}"/>
              </a:ext>
            </a:extLst>
          </p:cNvPr>
          <p:cNvSpPr>
            <a:spLocks noGrp="1"/>
          </p:cNvSpPr>
          <p:nvPr>
            <p:ph type="title"/>
          </p:nvPr>
        </p:nvSpPr>
        <p:spPr/>
        <p:txBody>
          <a:bodyPr>
            <a:normAutofit/>
          </a:bodyPr>
          <a:lstStyle/>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below image is the pie chart and count plot showing the various Arrival places of the flights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B5574B-9BEB-4ECE-A9E0-C313147FE93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9A5682B-BF11-40AD-BFFB-706BF1CF03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796" y="2011680"/>
            <a:ext cx="8146473" cy="3766185"/>
          </a:xfrm>
          <a:prstGeom prst="rect">
            <a:avLst/>
          </a:prstGeom>
          <a:noFill/>
          <a:ln>
            <a:noFill/>
          </a:ln>
        </p:spPr>
      </p:pic>
    </p:spTree>
    <p:extLst>
      <p:ext uri="{BB962C8B-B14F-4D97-AF65-F5344CB8AC3E}">
        <p14:creationId xmlns:p14="http://schemas.microsoft.com/office/powerpoint/2010/main" val="363776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EA7B-FCB3-4BC9-B695-2EDAC59A984B}"/>
              </a:ext>
            </a:extLst>
          </p:cNvPr>
          <p:cNvSpPr>
            <a:spLocks noGrp="1"/>
          </p:cNvSpPr>
          <p:nvPr>
            <p:ph type="title"/>
          </p:nvPr>
        </p:nvSpPr>
        <p:spPr>
          <a:xfrm>
            <a:off x="657225" y="474345"/>
            <a:ext cx="8985540" cy="174567"/>
          </a:xfrm>
        </p:spPr>
        <p:txBody>
          <a:bodyPr>
            <a:noAutofit/>
          </a:bodyPr>
          <a:lstStyle/>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below images, we can see that most of the flights are Non stop.</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4" name="Picture 3">
            <a:extLst>
              <a:ext uri="{FF2B5EF4-FFF2-40B4-BE49-F238E27FC236}">
                <a16:creationId xmlns:a16="http://schemas.microsoft.com/office/drawing/2014/main" id="{FBC3973A-4F64-40CE-B734-0AB97E18B5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080135"/>
            <a:ext cx="9376756" cy="5303519"/>
          </a:xfrm>
          <a:prstGeom prst="rect">
            <a:avLst/>
          </a:prstGeom>
          <a:noFill/>
          <a:ln>
            <a:noFill/>
          </a:ln>
        </p:spPr>
      </p:pic>
    </p:spTree>
    <p:extLst>
      <p:ext uri="{BB962C8B-B14F-4D97-AF65-F5344CB8AC3E}">
        <p14:creationId xmlns:p14="http://schemas.microsoft.com/office/powerpoint/2010/main" val="263940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4320-65AD-4951-B354-BA7E65BD6636}"/>
              </a:ext>
            </a:extLst>
          </p:cNvPr>
          <p:cNvSpPr>
            <a:spLocks noGrp="1"/>
          </p:cNvSpPr>
          <p:nvPr>
            <p:ph type="title"/>
          </p:nvPr>
        </p:nvSpPr>
        <p:spPr>
          <a:xfrm>
            <a:off x="709612" y="881919"/>
            <a:ext cx="10772775" cy="1658198"/>
          </a:xfrm>
        </p:spPr>
        <p:txBody>
          <a:bodyPr>
            <a:noAutofit/>
          </a:bodyPr>
          <a:lstStyle/>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Later, I have encoded the categorical data to create data model. After all the above steps the dataset now have 7990 rows and 33 columns.</a:t>
            </a:r>
            <a:b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below image is the heat map. We can see the correlation between the columns of the dataset with this heat map.</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br>
              <a:rPr lang="en-IN" sz="2400" dirty="0">
                <a:effectLst/>
                <a:latin typeface="Calibri" panose="020F0502020204030204" pitchFamily="34" charset="0"/>
                <a:ea typeface="Calibri" panose="020F0502020204030204" pitchFamily="34" charset="0"/>
                <a:cs typeface="Times New Roman" panose="02020603050405020304" pitchFamily="18" charset="0"/>
              </a:rPr>
            </a:b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F8EEDB7-CFE5-4FF5-AE1D-4572306685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8305" y="2165985"/>
            <a:ext cx="8013470" cy="3952182"/>
          </a:xfrm>
          <a:prstGeom prst="rect">
            <a:avLst/>
          </a:prstGeom>
          <a:noFill/>
          <a:ln>
            <a:noFill/>
          </a:ln>
        </p:spPr>
      </p:pic>
    </p:spTree>
    <p:extLst>
      <p:ext uri="{BB962C8B-B14F-4D97-AF65-F5344CB8AC3E}">
        <p14:creationId xmlns:p14="http://schemas.microsoft.com/office/powerpoint/2010/main" val="260699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EB63-EE4C-4A20-BBB7-E858C97D4019}"/>
              </a:ext>
            </a:extLst>
          </p:cNvPr>
          <p:cNvSpPr>
            <a:spLocks noGrp="1"/>
          </p:cNvSpPr>
          <p:nvPr>
            <p:ph type="title"/>
          </p:nvPr>
        </p:nvSpPr>
        <p:spPr>
          <a:xfrm>
            <a:off x="657224" y="499533"/>
            <a:ext cx="10772775" cy="966660"/>
          </a:xfrm>
        </p:spPr>
        <p:txBody>
          <a:bodyPr/>
          <a:lstStyle/>
          <a:p>
            <a:r>
              <a:rPr lang="en-IN" dirty="0"/>
              <a:t>Model Creation</a:t>
            </a:r>
          </a:p>
        </p:txBody>
      </p:sp>
      <p:sp>
        <p:nvSpPr>
          <p:cNvPr id="3" name="Content Placeholder 2">
            <a:extLst>
              <a:ext uri="{FF2B5EF4-FFF2-40B4-BE49-F238E27FC236}">
                <a16:creationId xmlns:a16="http://schemas.microsoft.com/office/drawing/2014/main" id="{69362B6D-6201-4D4E-B65B-90A79E01F1D5}"/>
              </a:ext>
            </a:extLst>
          </p:cNvPr>
          <p:cNvSpPr>
            <a:spLocks noGrp="1"/>
          </p:cNvSpPr>
          <p:nvPr>
            <p:ph idx="1"/>
          </p:nvPr>
        </p:nvSpPr>
        <p:spPr>
          <a:xfrm>
            <a:off x="781051" y="1623848"/>
            <a:ext cx="10753725" cy="4734619"/>
          </a:xfrm>
        </p:spPr>
        <p:txBody>
          <a:bodyPr/>
          <a:lstStyle/>
          <a:p>
            <a:pPr marL="0" indent="0">
              <a:buNone/>
            </a:pPr>
            <a:r>
              <a:rPr lang="en-IN"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Firstly, divide the data into X and y sets for the model building. Next, splitting the data into training and test data test. </a:t>
            </a:r>
          </a:p>
          <a:p>
            <a:pPr marL="0" indent="0">
              <a:buNone/>
            </a:pPr>
            <a:endParaRPr lang="en-IN"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Next, split the data into training and test data test. We specify this so that the train and test data set always have the same rows, respectively.</a:t>
            </a:r>
            <a:endParaRPr lang="en-IN" i="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i="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n-IN" i="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Now, we can move to building the models. I have used linear regression model and random forest model and applied hyper parameter tuning using Randomized search cv on random forest model.</a:t>
            </a:r>
            <a:endParaRPr lang="en-IN"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3302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F832-8547-4A7B-8D27-18F6804C32D3}"/>
              </a:ext>
            </a:extLst>
          </p:cNvPr>
          <p:cNvSpPr>
            <a:spLocks noGrp="1"/>
          </p:cNvSpPr>
          <p:nvPr>
            <p:ph type="title"/>
          </p:nvPr>
        </p:nvSpPr>
        <p:spPr>
          <a:xfrm>
            <a:off x="657224" y="499533"/>
            <a:ext cx="10772775" cy="840536"/>
          </a:xfrm>
        </p:spPr>
        <p:txBody>
          <a:bodyPr>
            <a:normAutofit/>
          </a:bodyPr>
          <a:lstStyle/>
          <a:p>
            <a:r>
              <a:rPr lang="en-IN" sz="2400" dirty="0"/>
              <a:t>LINEAR REGRESSION MODEL</a:t>
            </a:r>
          </a:p>
        </p:txBody>
      </p:sp>
      <p:sp>
        <p:nvSpPr>
          <p:cNvPr id="8" name="Rectangle 1">
            <a:extLst>
              <a:ext uri="{FF2B5EF4-FFF2-40B4-BE49-F238E27FC236}">
                <a16:creationId xmlns:a16="http://schemas.microsoft.com/office/drawing/2014/main" id="{2396800E-E48B-41F0-A724-989FEF0AAF35}"/>
              </a:ext>
            </a:extLst>
          </p:cNvPr>
          <p:cNvSpPr>
            <a:spLocks noGrp="1" noChangeArrowheads="1"/>
          </p:cNvSpPr>
          <p:nvPr>
            <p:ph idx="1"/>
          </p:nvPr>
        </p:nvSpPr>
        <p:spPr bwMode="auto">
          <a:xfrm flipH="1">
            <a:off x="604154" y="11754355"/>
            <a:ext cx="1064367"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E40E04B6-99B0-4496-9949-DCAD79813D26}"/>
              </a:ext>
            </a:extLst>
          </p:cNvPr>
          <p:cNvSpPr txBox="1">
            <a:spLocks noChangeArrowheads="1"/>
          </p:cNvSpPr>
          <p:nvPr/>
        </p:nvSpPr>
        <p:spPr bwMode="auto">
          <a:xfrm>
            <a:off x="657224" y="3963458"/>
            <a:ext cx="4116061"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ctr" anchorCtr="0" compatLnSpc="1">
            <a:prstTxWarp prst="textNoShape">
              <a:avLst/>
            </a:prstTxWarp>
            <a:sp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eaLnBrk="0" fontAlgn="base" hangingPunct="0">
              <a:lnSpc>
                <a:spcPct val="100000"/>
              </a:lnSpc>
              <a:spcBef>
                <a:spcPct val="0"/>
              </a:spcBef>
              <a:spcAft>
                <a:spcPct val="0"/>
              </a:spcAft>
              <a:buFont typeface="Arial" pitchFamily="34" charset="0"/>
              <a:buNone/>
            </a:pPr>
            <a:endParaRPr lang="en-US" altLang="en-US">
              <a:solidFill>
                <a:schemeClr val="tx1"/>
              </a:solidFill>
              <a:latin typeface="Arial" panose="020B0604020202020204" pitchFamily="34" charset="0"/>
            </a:endParaRPr>
          </a:p>
          <a:p>
            <a:pPr marL="0" indent="0" eaLnBrk="0" fontAlgn="base" hangingPunct="0">
              <a:lnSpc>
                <a:spcPct val="100000"/>
              </a:lnSpc>
              <a:spcBef>
                <a:spcPct val="0"/>
              </a:spcBef>
              <a:spcAft>
                <a:spcPct val="0"/>
              </a:spcAft>
              <a:buFontTx/>
              <a:buNone/>
            </a:pPr>
            <a:endParaRPr lang="en-US" altLang="en-US" sz="1800" dirty="0">
              <a:solidFill>
                <a:schemeClr val="tx1"/>
              </a:solidFill>
              <a:latin typeface="Arial" panose="020B0604020202020204" pitchFamily="34" charset="0"/>
            </a:endParaRPr>
          </a:p>
        </p:txBody>
      </p:sp>
      <p:sp>
        <p:nvSpPr>
          <p:cNvPr id="13" name="Rectangle 4">
            <a:extLst>
              <a:ext uri="{FF2B5EF4-FFF2-40B4-BE49-F238E27FC236}">
                <a16:creationId xmlns:a16="http://schemas.microsoft.com/office/drawing/2014/main" id="{3F79F05C-D1A7-4BC3-93A4-6CD97FEAA0D7}"/>
              </a:ext>
            </a:extLst>
          </p:cNvPr>
          <p:cNvSpPr>
            <a:spLocks noChangeArrowheads="1"/>
          </p:cNvSpPr>
          <p:nvPr/>
        </p:nvSpPr>
        <p:spPr bwMode="auto">
          <a:xfrm>
            <a:off x="418207" y="1976487"/>
            <a:ext cx="5470070" cy="29050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Accuracy is </a:t>
            </a:r>
            <a:r>
              <a:rPr lang="en-IN" sz="1800" dirty="0">
                <a:solidFill>
                  <a:srgbClr val="000000"/>
                </a:solidFill>
                <a:effectLst/>
                <a:latin typeface="Calibri" panose="020F0502020204030204" pitchFamily="34" charset="0"/>
                <a:ea typeface="Calibri" panose="020F0502020204030204" pitchFamily="34" charset="0"/>
              </a:rPr>
              <a:t>96.68335419274092.</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MAE: 8.92704905964229e-13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MSE: 1.3635798051425615e-24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RMSE: 1.1677241990909331e-12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Variance score: 1.0</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7" name="Picture 6">
            <a:extLst>
              <a:ext uri="{FF2B5EF4-FFF2-40B4-BE49-F238E27FC236}">
                <a16:creationId xmlns:a16="http://schemas.microsoft.com/office/drawing/2014/main" id="{CAE83B1B-7499-460A-A9B6-168D959FB5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46697"/>
            <a:ext cx="4943302" cy="4033520"/>
          </a:xfrm>
          <a:prstGeom prst="rect">
            <a:avLst/>
          </a:prstGeom>
          <a:noFill/>
          <a:ln>
            <a:noFill/>
          </a:ln>
        </p:spPr>
      </p:pic>
    </p:spTree>
    <p:extLst>
      <p:ext uri="{BB962C8B-B14F-4D97-AF65-F5344CB8AC3E}">
        <p14:creationId xmlns:p14="http://schemas.microsoft.com/office/powerpoint/2010/main" val="381782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577C-AE77-4C93-953E-3071672560DC}"/>
              </a:ext>
            </a:extLst>
          </p:cNvPr>
          <p:cNvSpPr>
            <a:spLocks noGrp="1"/>
          </p:cNvSpPr>
          <p:nvPr>
            <p:ph type="title"/>
          </p:nvPr>
        </p:nvSpPr>
        <p:spPr>
          <a:xfrm>
            <a:off x="657224" y="499533"/>
            <a:ext cx="10772775" cy="580602"/>
          </a:xfrm>
        </p:spPr>
        <p:txBody>
          <a:bodyPr>
            <a:normAutofit/>
          </a:bodyPr>
          <a:lstStyle/>
          <a:p>
            <a:r>
              <a:rPr lang="en-IN" sz="2400" dirty="0"/>
              <a:t>RANDOM FOREST MODEL</a:t>
            </a:r>
          </a:p>
        </p:txBody>
      </p:sp>
      <p:sp>
        <p:nvSpPr>
          <p:cNvPr id="7" name="Rectangle 3">
            <a:extLst>
              <a:ext uri="{FF2B5EF4-FFF2-40B4-BE49-F238E27FC236}">
                <a16:creationId xmlns:a16="http://schemas.microsoft.com/office/drawing/2014/main" id="{1C6FA33D-D492-41B7-8AD8-FE9BA36F3E96}"/>
              </a:ext>
            </a:extLst>
          </p:cNvPr>
          <p:cNvSpPr>
            <a:spLocks noChangeArrowheads="1"/>
          </p:cNvSpPr>
          <p:nvPr/>
        </p:nvSpPr>
        <p:spPr bwMode="auto">
          <a:xfrm>
            <a:off x="488733" y="2376428"/>
            <a:ext cx="6096000" cy="20740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RandomForestRegressor</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Score: </a:t>
            </a:r>
            <a:r>
              <a:rPr lang="en-IN" sz="1800" dirty="0">
                <a:solidFill>
                  <a:srgbClr val="000000"/>
                </a:solidFill>
                <a:effectLst/>
                <a:latin typeface="Calibri" panose="020F0502020204030204" pitchFamily="34" charset="0"/>
                <a:ea typeface="Calibri" panose="020F0502020204030204" pitchFamily="34" charset="0"/>
              </a:rPr>
              <a:t>0.9999998585639498</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Grid</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latin typeface="Arial" panose="020B0604020202020204" pitchFamily="34"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MAE: 0.08637672090112625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MSE: 0.9066258448060094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RMSE: 0.9521690211333329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A37ED126-D41E-4FA7-B504-531B656800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76428"/>
            <a:ext cx="5724525" cy="3648075"/>
          </a:xfrm>
          <a:prstGeom prst="rect">
            <a:avLst/>
          </a:prstGeom>
          <a:noFill/>
          <a:ln>
            <a:noFill/>
          </a:ln>
        </p:spPr>
      </p:pic>
    </p:spTree>
    <p:extLst>
      <p:ext uri="{BB962C8B-B14F-4D97-AF65-F5344CB8AC3E}">
        <p14:creationId xmlns:p14="http://schemas.microsoft.com/office/powerpoint/2010/main" val="3688630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CE96E-F733-4044-889F-6DEE0723BC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796" y="1742122"/>
            <a:ext cx="8296102" cy="4035743"/>
          </a:xfrm>
          <a:prstGeom prst="rect">
            <a:avLst/>
          </a:prstGeom>
          <a:noFill/>
          <a:ln>
            <a:noFill/>
          </a:ln>
        </p:spPr>
      </p:pic>
      <p:sp>
        <p:nvSpPr>
          <p:cNvPr id="5" name="Rectangle 1">
            <a:extLst>
              <a:ext uri="{FF2B5EF4-FFF2-40B4-BE49-F238E27FC236}">
                <a16:creationId xmlns:a16="http://schemas.microsoft.com/office/drawing/2014/main" id="{0047C95D-A581-49EB-8AA9-2E0698D2799E}"/>
              </a:ext>
            </a:extLst>
          </p:cNvPr>
          <p:cNvSpPr>
            <a:spLocks noGrp="1" noChangeArrowheads="1"/>
          </p:cNvSpPr>
          <p:nvPr>
            <p:ph type="title"/>
          </p:nvPr>
        </p:nvSpPr>
        <p:spPr bwMode="auto">
          <a:xfrm>
            <a:off x="657224" y="1090105"/>
            <a:ext cx="5942140" cy="47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sng"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a:t>
            </a:r>
            <a:r>
              <a:rPr kumimoji="0" lang="en-US" altLang="en-US" sz="2800" b="0" i="0" u="sng"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importances</a:t>
            </a:r>
            <a:r>
              <a:rPr kumimoji="0" lang="en-US" altLang="en-US" sz="2800" b="0" i="0" u="sng"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better visualization</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547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B59C-3AFF-4CF4-9727-72A57D97E5A5}"/>
              </a:ext>
            </a:extLst>
          </p:cNvPr>
          <p:cNvSpPr>
            <a:spLocks noGrp="1"/>
          </p:cNvSpPr>
          <p:nvPr>
            <p:ph type="title"/>
          </p:nvPr>
        </p:nvSpPr>
        <p:spPr>
          <a:xfrm>
            <a:off x="676656" y="298739"/>
            <a:ext cx="9966959" cy="1077596"/>
          </a:xfrm>
        </p:spPr>
        <p:txBody>
          <a:bodyPr>
            <a:normAutofit/>
          </a:bodyPr>
          <a:lstStyle/>
          <a:p>
            <a:r>
              <a:rPr lang="en-IN" sz="4000" dirty="0"/>
              <a:t>Hyper Parameter Tuning</a:t>
            </a:r>
          </a:p>
        </p:txBody>
      </p:sp>
      <p:sp>
        <p:nvSpPr>
          <p:cNvPr id="3" name="Content Placeholder 2">
            <a:extLst>
              <a:ext uri="{FF2B5EF4-FFF2-40B4-BE49-F238E27FC236}">
                <a16:creationId xmlns:a16="http://schemas.microsoft.com/office/drawing/2014/main" id="{11EF5BF1-FB11-41EA-85C0-5CEC463E5DB1}"/>
              </a:ext>
            </a:extLst>
          </p:cNvPr>
          <p:cNvSpPr>
            <a:spLocks noGrp="1"/>
          </p:cNvSpPr>
          <p:nvPr>
            <p:ph idx="1"/>
          </p:nvPr>
        </p:nvSpPr>
        <p:spPr>
          <a:xfrm>
            <a:off x="798022" y="1213658"/>
            <a:ext cx="10632359" cy="4564207"/>
          </a:xfrm>
        </p:spPr>
        <p: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MAE: 0.0973402805559119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MSE: 0.8691632192061807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RMSE: 0.9322892358094567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7E97D1B-297B-4D7E-B675-258901BADD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4546" y="1496291"/>
            <a:ext cx="4738254" cy="3823854"/>
          </a:xfrm>
          <a:prstGeom prst="rect">
            <a:avLst/>
          </a:prstGeom>
          <a:noFill/>
          <a:ln>
            <a:noFill/>
          </a:ln>
        </p:spPr>
      </p:pic>
      <p:pic>
        <p:nvPicPr>
          <p:cNvPr id="5" name="Picture 4">
            <a:extLst>
              <a:ext uri="{FF2B5EF4-FFF2-40B4-BE49-F238E27FC236}">
                <a16:creationId xmlns:a16="http://schemas.microsoft.com/office/drawing/2014/main" id="{124AFB75-4344-4FC2-A796-B62276C27B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9288" y="2848725"/>
            <a:ext cx="4738254" cy="2471420"/>
          </a:xfrm>
          <a:prstGeom prst="rect">
            <a:avLst/>
          </a:prstGeom>
          <a:noFill/>
          <a:ln>
            <a:noFill/>
          </a:ln>
        </p:spPr>
      </p:pic>
    </p:spTree>
    <p:extLst>
      <p:ext uri="{BB962C8B-B14F-4D97-AF65-F5344CB8AC3E}">
        <p14:creationId xmlns:p14="http://schemas.microsoft.com/office/powerpoint/2010/main" val="114970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72BB-EB21-4041-AEE0-B901870B8786}"/>
              </a:ext>
            </a:extLst>
          </p:cNvPr>
          <p:cNvSpPr>
            <a:spLocks noGrp="1"/>
          </p:cNvSpPr>
          <p:nvPr>
            <p:ph type="title"/>
          </p:nvPr>
        </p:nvSpPr>
        <p:spPr/>
        <p:txBody>
          <a:bodyPr/>
          <a:lstStyle/>
          <a:p>
            <a:r>
              <a:rPr lang="en-US" dirty="0"/>
              <a:t>Overview</a:t>
            </a:r>
            <a:endParaRPr lang="en-CA" dirty="0"/>
          </a:p>
        </p:txBody>
      </p:sp>
      <p:graphicFrame>
        <p:nvGraphicFramePr>
          <p:cNvPr id="3" name="Content Placeholder 2" descr="linear block process numbered SmartArt">
            <a:extLst>
              <a:ext uri="{FF2B5EF4-FFF2-40B4-BE49-F238E27FC236}">
                <a16:creationId xmlns:a16="http://schemas.microsoft.com/office/drawing/2014/main" id="{748ACF02-5DE7-4C31-990F-20212CF2F4FD}"/>
              </a:ext>
            </a:extLst>
          </p:cNvPr>
          <p:cNvGraphicFramePr>
            <a:graphicFrameLocks/>
          </p:cNvGraphicFramePr>
          <p:nvPr>
            <p:extLst>
              <p:ext uri="{D42A27DB-BD31-4B8C-83A1-F6EECF244321}">
                <p14:modId xmlns:p14="http://schemas.microsoft.com/office/powerpoint/2010/main" val="3070657938"/>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47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3FFC-1245-41B8-B7FB-5364F3B8DDFE}"/>
              </a:ext>
            </a:extLst>
          </p:cNvPr>
          <p:cNvSpPr>
            <a:spLocks noGrp="1"/>
          </p:cNvSpPr>
          <p:nvPr>
            <p:ph type="title"/>
          </p:nvPr>
        </p:nvSpPr>
        <p:spPr/>
        <p:txBody>
          <a:bodyPr>
            <a:normAutofit/>
          </a:bodyPr>
          <a:lstStyle/>
          <a:p>
            <a:r>
              <a:rPr lang="en-IN" sz="2800" dirty="0"/>
              <a:t>CONCLUSION</a:t>
            </a:r>
          </a:p>
        </p:txBody>
      </p:sp>
      <p:sp>
        <p:nvSpPr>
          <p:cNvPr id="3" name="Content Placeholder 2">
            <a:extLst>
              <a:ext uri="{FF2B5EF4-FFF2-40B4-BE49-F238E27FC236}">
                <a16:creationId xmlns:a16="http://schemas.microsoft.com/office/drawing/2014/main" id="{53DCDD0B-9334-4C21-9112-0E8FE9609A00}"/>
              </a:ext>
            </a:extLst>
          </p:cNvPr>
          <p:cNvSpPr>
            <a:spLocks noGrp="1"/>
          </p:cNvSpPr>
          <p:nvPr>
            <p:ph idx="1"/>
          </p:nvPr>
        </p:nvSpPr>
        <p:spPr/>
        <p:txBody>
          <a:bodyPr/>
          <a:lstStyle/>
          <a:p>
            <a:pPr>
              <a:lnSpc>
                <a:spcPct val="107000"/>
              </a:lnSpc>
              <a:spcAft>
                <a:spcPts val="800"/>
              </a:spcAft>
            </a:pPr>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above analysis we can see that various features of the flights affect the ticket price of the flights. If it has less stops and less duration of travel, the price of the ticket will be more when compared to the  flight with more number of stops. The price will also be affected based on the distance of travel also. </a:t>
            </a:r>
            <a:r>
              <a:rPr lang="en-IN" sz="2800" dirty="0">
                <a:effectLst/>
                <a:latin typeface="Calibri" panose="020F0502020204030204" pitchFamily="34" charset="0"/>
                <a:ea typeface="Calibri" panose="020F0502020204030204" pitchFamily="34" charset="0"/>
                <a:cs typeface="Calibri" panose="020F0502020204030204" pitchFamily="34" charset="0"/>
              </a:rPr>
              <a:t>So the flight ticket price can be predicted based on these factors.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2439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6A4A-FC2B-450E-A70D-4BA67F214DA8}"/>
              </a:ext>
            </a:extLst>
          </p:cNvPr>
          <p:cNvSpPr>
            <a:spLocks noGrp="1"/>
          </p:cNvSpPr>
          <p:nvPr>
            <p:ph type="title"/>
          </p:nvPr>
        </p:nvSpPr>
        <p:spPr>
          <a:xfrm>
            <a:off x="546866" y="2599901"/>
            <a:ext cx="10772775" cy="1658198"/>
          </a:xfrm>
        </p:spPr>
        <p:txBody>
          <a:bodyPr/>
          <a:lstStyle/>
          <a:p>
            <a:pPr algn="ctr"/>
            <a:r>
              <a:rPr lang="en-IN" dirty="0">
                <a:solidFill>
                  <a:schemeClr val="bg2">
                    <a:lumMod val="10000"/>
                  </a:schemeClr>
                </a:solidFill>
              </a:rPr>
              <a:t>THANK YOU..!!!</a:t>
            </a:r>
          </a:p>
        </p:txBody>
      </p:sp>
    </p:spTree>
    <p:extLst>
      <p:ext uri="{BB962C8B-B14F-4D97-AF65-F5344CB8AC3E}">
        <p14:creationId xmlns:p14="http://schemas.microsoft.com/office/powerpoint/2010/main" val="278964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Business Objective</a:t>
            </a:r>
            <a:endParaRPr lang="en-CA" dirty="0"/>
          </a:p>
        </p:txBody>
      </p:sp>
    </p:spTree>
    <p:extLst>
      <p:ext uri="{BB962C8B-B14F-4D97-AF65-F5344CB8AC3E}">
        <p14:creationId xmlns:p14="http://schemas.microsoft.com/office/powerpoint/2010/main" val="320442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8B5F-9775-4328-AEA0-AC71DA3F12B5}"/>
              </a:ext>
            </a:extLst>
          </p:cNvPr>
          <p:cNvSpPr>
            <a:spLocks noGrp="1"/>
          </p:cNvSpPr>
          <p:nvPr>
            <p:ph type="title"/>
          </p:nvPr>
        </p:nvSpPr>
        <p:spPr/>
        <p:txBody>
          <a:bodyPr/>
          <a:lstStyle/>
          <a:p>
            <a:r>
              <a:rPr lang="en-US" dirty="0"/>
              <a:t>Business Objective</a:t>
            </a:r>
            <a:endParaRPr lang="en-CA" dirty="0"/>
          </a:p>
        </p:txBody>
      </p:sp>
      <p:sp>
        <p:nvSpPr>
          <p:cNvPr id="3" name="Content Placeholder 2">
            <a:extLst>
              <a:ext uri="{FF2B5EF4-FFF2-40B4-BE49-F238E27FC236}">
                <a16:creationId xmlns:a16="http://schemas.microsoft.com/office/drawing/2014/main" id="{2DF222BC-6ACA-48AE-803C-EBBA57EB7C8B}"/>
              </a:ext>
            </a:extLst>
          </p:cNvPr>
          <p:cNvSpPr>
            <a:spLocks noGrp="1"/>
          </p:cNvSpPr>
          <p:nvPr>
            <p:ph idx="1"/>
          </p:nvPr>
        </p:nvSpPr>
        <p:spPr/>
        <p:txBody>
          <a:bodyPr>
            <a:normAutofit/>
          </a:bodyPr>
          <a:lstStyle/>
          <a:p>
            <a:pPr marL="0" indent="0">
              <a:buNone/>
            </a:pPr>
            <a:r>
              <a:rPr lang="en-US" u="sng" dirty="0">
                <a:solidFill>
                  <a:schemeClr val="bg1"/>
                </a:solidFill>
                <a:highlight>
                  <a:srgbClr val="A6B727"/>
                </a:highlight>
              </a:rPr>
              <a:t>INTRODUCTION</a:t>
            </a:r>
            <a:r>
              <a:rPr lang="en-US" dirty="0">
                <a:highlight>
                  <a:srgbClr val="A6B727"/>
                </a:highlight>
              </a:rPr>
              <a: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 Time of purchase patterns (making sure last-minute purchases are expensive)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Keeping the flight as full as they want it (raising prices on a flight which is filling up in order to reduce sale</a:t>
            </a:r>
          </a:p>
          <a:p>
            <a:pPr marL="0" indent="0">
              <a:buNone/>
            </a:pPr>
            <a:r>
              <a:rPr lang="en-US" u="sng" dirty="0">
                <a:solidFill>
                  <a:schemeClr val="bg1"/>
                </a:solidFill>
                <a:highlight>
                  <a:srgbClr val="A6B727"/>
                </a:highlight>
              </a:rPr>
              <a:t>OBJECTIVE</a:t>
            </a:r>
            <a:r>
              <a:rPr lang="en-US" dirty="0"/>
              <a:t>:</a:t>
            </a:r>
          </a:p>
          <a:p>
            <a:pPr marL="0" indent="0">
              <a:buNone/>
            </a:pPr>
            <a:r>
              <a:rPr lang="en-US" dirty="0"/>
              <a:t>To make a </a:t>
            </a:r>
            <a:r>
              <a:rPr lang="en-IN" dirty="0"/>
              <a:t>flight ticket price valuation model to p</a:t>
            </a:r>
            <a:r>
              <a:rPr lang="en-US" dirty="0" err="1"/>
              <a:t>redict</a:t>
            </a:r>
            <a:r>
              <a:rPr lang="en-US" dirty="0"/>
              <a:t> the </a:t>
            </a:r>
            <a:r>
              <a:rPr lang="en-IN" dirty="0"/>
              <a:t>ticket price.</a:t>
            </a:r>
            <a:endParaRPr lang="en-US" dirty="0"/>
          </a:p>
        </p:txBody>
      </p:sp>
    </p:spTree>
    <p:extLst>
      <p:ext uri="{BB962C8B-B14F-4D97-AF65-F5344CB8AC3E}">
        <p14:creationId xmlns:p14="http://schemas.microsoft.com/office/powerpoint/2010/main" val="383237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Data Exploration</a:t>
            </a:r>
            <a:endParaRPr lang="en-CA" dirty="0"/>
          </a:p>
        </p:txBody>
      </p:sp>
    </p:spTree>
    <p:extLst>
      <p:ext uri="{BB962C8B-B14F-4D97-AF65-F5344CB8AC3E}">
        <p14:creationId xmlns:p14="http://schemas.microsoft.com/office/powerpoint/2010/main" val="53885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341A-E46E-4CDF-A4AA-928E2841ECB8}"/>
              </a:ext>
            </a:extLst>
          </p:cNvPr>
          <p:cNvSpPr>
            <a:spLocks noGrp="1"/>
          </p:cNvSpPr>
          <p:nvPr>
            <p:ph type="title"/>
          </p:nvPr>
        </p:nvSpPr>
        <p:spPr>
          <a:xfrm>
            <a:off x="638174" y="228600"/>
            <a:ext cx="10772775" cy="826347"/>
          </a:xfrm>
        </p:spPr>
        <p:txBody>
          <a:bodyPr/>
          <a:lstStyle/>
          <a:p>
            <a:r>
              <a:rPr lang="en-US" dirty="0"/>
              <a:t>Exploration - Overall</a:t>
            </a:r>
            <a:endParaRPr lang="en-CA" dirty="0"/>
          </a:p>
        </p:txBody>
      </p:sp>
      <p:sp>
        <p:nvSpPr>
          <p:cNvPr id="3" name="Content Placeholder 2">
            <a:extLst>
              <a:ext uri="{FF2B5EF4-FFF2-40B4-BE49-F238E27FC236}">
                <a16:creationId xmlns:a16="http://schemas.microsoft.com/office/drawing/2014/main" id="{FC4E3262-C0A4-4709-84F2-955ACEF78D7B}"/>
              </a:ext>
            </a:extLst>
          </p:cNvPr>
          <p:cNvSpPr>
            <a:spLocks noGrp="1"/>
          </p:cNvSpPr>
          <p:nvPr>
            <p:ph idx="1"/>
          </p:nvPr>
        </p:nvSpPr>
        <p:spPr>
          <a:xfrm>
            <a:off x="676656" y="1054947"/>
            <a:ext cx="10753725" cy="5574453"/>
          </a:xfrm>
        </p:spPr>
        <p:txBody>
          <a:bodyPr>
            <a:normAutofit/>
          </a:bodyPr>
          <a:lstStyle/>
          <a:p>
            <a:pPr marL="0" indent="0">
              <a:buNone/>
            </a:pPr>
            <a:r>
              <a:rPr lang="en-US" u="sng" dirty="0">
                <a:solidFill>
                  <a:schemeClr val="bg1"/>
                </a:solidFill>
                <a:highlight>
                  <a:srgbClr val="A6B727"/>
                </a:highlight>
              </a:rPr>
              <a:t>Data source</a:t>
            </a:r>
          </a:p>
          <a:p>
            <a:pPr marL="0" indent="0">
              <a:buNone/>
            </a:pPr>
            <a:r>
              <a:rPr lang="en-US" dirty="0">
                <a:solidFill>
                  <a:schemeClr val="tx1"/>
                </a:solidFill>
              </a:rPr>
              <a:t>Data is collected from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https://www.makemytrip.com</a:t>
            </a:r>
            <a:r>
              <a:rPr lang="en-US" dirty="0">
                <a:solidFill>
                  <a:schemeClr val="tx1"/>
                </a:solidFill>
              </a:rPr>
              <a:t> website. </a:t>
            </a: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details include the various features of the flight that are helpful to predict the price of the ticket.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chemeClr val="tx1"/>
              </a:solidFill>
            </a:endParaRPr>
          </a:p>
          <a:p>
            <a:pPr marL="0" indent="0">
              <a:buNone/>
            </a:pPr>
            <a:endParaRPr lang="en-US" dirty="0">
              <a:solidFill>
                <a:schemeClr val="bg1"/>
              </a:solidFill>
            </a:endParaRPr>
          </a:p>
          <a:p>
            <a:pPr marL="0" indent="0">
              <a:buNone/>
            </a:pPr>
            <a:r>
              <a:rPr lang="en-US" u="sng" dirty="0">
                <a:solidFill>
                  <a:schemeClr val="bg1"/>
                </a:solidFill>
                <a:highlight>
                  <a:srgbClr val="A6B727"/>
                </a:highlight>
              </a:rPr>
              <a:t>Data Exploration</a:t>
            </a:r>
          </a:p>
          <a:p>
            <a:pPr marL="0" indent="0">
              <a:buNone/>
            </a:pPr>
            <a:r>
              <a:rPr lang="en-US" dirty="0"/>
              <a:t>Shape of dataset </a:t>
            </a:r>
            <a:r>
              <a:rPr lang="en-US" dirty="0">
                <a:solidFill>
                  <a:schemeClr val="tx1"/>
                </a:solidFill>
              </a:rPr>
              <a:t>(7990 rows, 9 columns)        -[before removing Unnamed :o column]</a:t>
            </a:r>
          </a:p>
          <a:p>
            <a:pPr marL="0" indent="0">
              <a:buNone/>
            </a:pPr>
            <a:endParaRPr lang="en-US" dirty="0">
              <a:solidFill>
                <a:schemeClr val="tx1"/>
              </a:solidFill>
            </a:endParaRPr>
          </a:p>
          <a:p>
            <a:pPr marL="4572" lvl="1" indent="0">
              <a:buNone/>
            </a:pPr>
            <a:r>
              <a:rPr lang="en-IN" u="sng"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Observation</a:t>
            </a: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4572" lvl="1" indent="0">
              <a:buNone/>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no null values in the dataset.</a:t>
            </a:r>
            <a:endParaRPr lang="en-US" dirty="0">
              <a:solidFill>
                <a:schemeClr val="tx1"/>
              </a:solidFill>
            </a:endParaRPr>
          </a:p>
          <a:p>
            <a:pPr marL="0" lvl="2" indent="0">
              <a:buNone/>
            </a:pPr>
            <a:endParaRPr lang="en-US" dirty="0">
              <a:solidFill>
                <a:schemeClr val="tx2">
                  <a:lumMod val="50000"/>
                  <a:lumOff val="50000"/>
                </a:schemeClr>
              </a:solidFill>
            </a:endParaRPr>
          </a:p>
          <a:p>
            <a:pPr marL="0" lvl="2" indent="0">
              <a:buNone/>
            </a:pPr>
            <a:r>
              <a:rPr lang="en-US" dirty="0">
                <a:solidFill>
                  <a:srgbClr val="A6B727"/>
                </a:solidFill>
              </a:rPr>
              <a:t>Shape of dataset </a:t>
            </a:r>
            <a:r>
              <a:rPr lang="en-US" dirty="0">
                <a:solidFill>
                  <a:schemeClr val="tx1"/>
                </a:solidFill>
              </a:rPr>
              <a:t>–[after removing the  null values and columns that are not useful in model creation]</a:t>
            </a:r>
          </a:p>
          <a:p>
            <a:pPr marL="0" lvl="2" indent="0">
              <a:buNone/>
            </a:pPr>
            <a:r>
              <a:rPr lang="en-US" dirty="0">
                <a:solidFill>
                  <a:srgbClr val="0070C0"/>
                </a:solidFill>
              </a:rPr>
              <a:t>7990 rows, 8 columns</a:t>
            </a:r>
          </a:p>
          <a:p>
            <a:pPr lvl="2"/>
            <a:endParaRPr lang="en-US" dirty="0">
              <a:solidFill>
                <a:schemeClr val="tx2">
                  <a:lumMod val="50000"/>
                  <a:lumOff val="50000"/>
                </a:schemeClr>
              </a:solidFill>
            </a:endParaRPr>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404150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A940-6927-4DFD-86CA-564F4AD0346B}"/>
              </a:ext>
            </a:extLst>
          </p:cNvPr>
          <p:cNvSpPr>
            <a:spLocks noGrp="1"/>
          </p:cNvSpPr>
          <p:nvPr>
            <p:ph type="title"/>
          </p:nvPr>
        </p:nvSpPr>
        <p:spPr/>
        <p:txBody>
          <a:bodyPr/>
          <a:lstStyle/>
          <a:p>
            <a:r>
              <a:rPr lang="en-US" dirty="0"/>
              <a:t>Dataset Variables</a:t>
            </a:r>
            <a:endParaRPr lang="en-CA" dirty="0"/>
          </a:p>
        </p:txBody>
      </p:sp>
      <p:sp>
        <p:nvSpPr>
          <p:cNvPr id="3" name="Content Placeholder 2">
            <a:extLst>
              <a:ext uri="{FF2B5EF4-FFF2-40B4-BE49-F238E27FC236}">
                <a16:creationId xmlns:a16="http://schemas.microsoft.com/office/drawing/2014/main" id="{C7BC6FF7-B20D-4425-9D66-04FDA2FE92E9}"/>
              </a:ext>
            </a:extLst>
          </p:cNvPr>
          <p:cNvSpPr>
            <a:spLocks noGrp="1"/>
          </p:cNvSpPr>
          <p:nvPr>
            <p:ph idx="1"/>
          </p:nvPr>
        </p:nvSpPr>
        <p:spPr/>
        <p:txBody>
          <a:bodyPr>
            <a:noAutofit/>
          </a:bodyPr>
          <a:lstStyle/>
          <a:p>
            <a:r>
              <a:rPr lang="en-IN" dirty="0">
                <a:solidFill>
                  <a:srgbClr val="000000"/>
                </a:solidFill>
                <a:latin typeface="Calibri" panose="020F0502020204030204" pitchFamily="34" charset="0"/>
                <a:ea typeface="Calibri" panose="020F0502020204030204" pitchFamily="34" charset="0"/>
              </a:rPr>
              <a:t>T</a:t>
            </a:r>
            <a:r>
              <a:rPr lang="en-IN" dirty="0">
                <a:solidFill>
                  <a:srgbClr val="000000"/>
                </a:solidFill>
                <a:effectLst/>
                <a:latin typeface="Calibri" panose="020F0502020204030204" pitchFamily="34" charset="0"/>
                <a:ea typeface="Calibri" panose="020F0502020204030204" pitchFamily="34" charset="0"/>
              </a:rPr>
              <a:t>here are 8 columns of object datatype and one column of int64 datatype. </a:t>
            </a:r>
          </a:p>
          <a:p>
            <a:endParaRPr lang="en-IN" sz="1800" dirty="0">
              <a:solidFill>
                <a:srgbClr val="000000"/>
              </a:solidFill>
              <a:latin typeface="Calibri" panose="020F0502020204030204" pitchFamily="34" charset="0"/>
            </a:endParaRPr>
          </a:p>
          <a:p>
            <a:r>
              <a:rPr lang="en-US" dirty="0">
                <a:solidFill>
                  <a:schemeClr val="accent2"/>
                </a:solidFill>
              </a:rPr>
              <a:t>Datatype Object</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'Name', 'Price', 'Departure time', 'Arrival time’,</a:t>
            </a:r>
            <a:r>
              <a:rPr lang="en-IN" sz="1800" dirty="0">
                <a:latin typeface="Arial" panose="020B0604020202020204" pitchFamily="34" charset="0"/>
                <a:ea typeface="Times New Roman" panose="02020603050405020304" pitchFamily="18" charset="0"/>
                <a:cs typeface="Arial" panose="020B0604020202020204" pitchFamily="34" charset="0"/>
              </a:rPr>
              <a:t> </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'Departure Place', 'Arrival Place', 'Duration', 'Flight type’</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accent2"/>
              </a:solidFill>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accent2"/>
                </a:solidFill>
              </a:rPr>
              <a:t>Datatype int64</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'Unnamed: 0'</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374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Data Pre-Processing</a:t>
            </a:r>
            <a:endParaRPr lang="en-CA" dirty="0"/>
          </a:p>
        </p:txBody>
      </p:sp>
    </p:spTree>
    <p:extLst>
      <p:ext uri="{BB962C8B-B14F-4D97-AF65-F5344CB8AC3E}">
        <p14:creationId xmlns:p14="http://schemas.microsoft.com/office/powerpoint/2010/main" val="210914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877D05-45CA-4859-B477-030DEA9A2257}"/>
              </a:ext>
            </a:extLst>
          </p:cNvPr>
          <p:cNvSpPr>
            <a:spLocks noGrp="1"/>
          </p:cNvSpPr>
          <p:nvPr>
            <p:ph idx="1"/>
          </p:nvPr>
        </p:nvSpPr>
        <p:spPr>
          <a:xfrm>
            <a:off x="676656" y="1056290"/>
            <a:ext cx="10753725" cy="4367048"/>
          </a:xfrm>
        </p:spPr>
        <p:txBody>
          <a:bodyPr>
            <a:noAutofit/>
          </a:bodyPr>
          <a:lstStyle/>
          <a:p>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proceed further, I have converted </a:t>
            </a:r>
            <a:r>
              <a:rPr lang="en-IN"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'Departure time', 'Arrival time', 'Duration' to timestamps and these new columns that I have created were added to the dataset.</a:t>
            </a:r>
          </a:p>
          <a:p>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chemeClr val="accent2"/>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dirty="0">
                <a:solidFill>
                  <a:schemeClr val="accent2"/>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IN" dirty="0">
                <a:solidFill>
                  <a:schemeClr val="accent2"/>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Removing the columns that are not useful.</a:t>
            </a:r>
            <a:endParaRPr lang="en-IN"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have removed the ‘Unnamed: 0’ column since it is not useful in creating the model. Also I have dropped </a:t>
            </a:r>
            <a:r>
              <a:rPr lang="en-IN"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'Departure time', 'Arrival time', 'Duration' columns as I have created timestamps for the required info from these columns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87025361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car_price_prediction_new</Template>
  <TotalTime>30</TotalTime>
  <Words>728</Words>
  <Application>Microsoft Office PowerPoint</Application>
  <PresentationFormat>Widescreen</PresentationFormat>
  <Paragraphs>96</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Helvetica</vt:lpstr>
      <vt:lpstr>Metropolitan</vt:lpstr>
      <vt:lpstr>PROJECT REPORT on Flight Price Prediction project                                                                                             </vt:lpstr>
      <vt:lpstr>Overview</vt:lpstr>
      <vt:lpstr>Business Objective</vt:lpstr>
      <vt:lpstr>Business Objective</vt:lpstr>
      <vt:lpstr>Data Exploration</vt:lpstr>
      <vt:lpstr>Exploration - Overall</vt:lpstr>
      <vt:lpstr>Dataset Variables</vt:lpstr>
      <vt:lpstr>Data Pre-Processing</vt:lpstr>
      <vt:lpstr>PowerPoint Presentation</vt:lpstr>
      <vt:lpstr>The  below image is the pie chart and count plot showing the Airline Name column distribution</vt:lpstr>
      <vt:lpstr>The below image is the pie chart and count plot showing the various Departure places of the flights</vt:lpstr>
      <vt:lpstr>The below image is the pie chart and count plot showing the various Arrival places of the flights  </vt:lpstr>
      <vt:lpstr>From the below images, we can see that most of the flights are Non stop. </vt:lpstr>
      <vt:lpstr>Later, I have encoded the categorical data to create data model. After all the above steps the dataset now have 7990 rows and 33 columns.  The below image is the heat map. We can see the correlation between the columns of the dataset with this heat map.   </vt:lpstr>
      <vt:lpstr>Model Creation</vt:lpstr>
      <vt:lpstr>LINEAR REGRESSION MODEL</vt:lpstr>
      <vt:lpstr>RANDOM FOREST MODEL</vt:lpstr>
      <vt:lpstr>Feature importances for better visualization </vt:lpstr>
      <vt:lpstr>Hyper Parameter Tuning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Flight Price Prediction project                                                                                             </dc:title>
  <dc:creator>Sreekari I</dc:creator>
  <cp:lastModifiedBy>Sreekari I</cp:lastModifiedBy>
  <cp:revision>1</cp:revision>
  <dcterms:created xsi:type="dcterms:W3CDTF">2021-10-13T06:55:56Z</dcterms:created>
  <dcterms:modified xsi:type="dcterms:W3CDTF">2021-10-13T07:26:28Z</dcterms:modified>
</cp:coreProperties>
</file>