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Micro Credit Defaulter Analysis</a:t>
            </a:r>
            <a:endParaRPr lang="en-IN" dirty="0"/>
          </a:p>
        </p:txBody>
      </p:sp>
      <p:sp>
        <p:nvSpPr>
          <p:cNvPr id="3" name="Subtitle 2"/>
          <p:cNvSpPr>
            <a:spLocks noGrp="1"/>
          </p:cNvSpPr>
          <p:nvPr>
            <p:ph type="subTitle" idx="1"/>
          </p:nvPr>
        </p:nvSpPr>
        <p:spPr/>
        <p:txBody>
          <a:bodyPr>
            <a:normAutofit/>
          </a:bodyPr>
          <a:lstStyle/>
          <a:p>
            <a:pPr lvl="8"/>
            <a:r>
              <a:rPr lang="en-IN" sz="2800" b="1" i="1" dirty="0" smtClean="0"/>
              <a:t>           </a:t>
            </a:r>
            <a:r>
              <a:rPr lang="en-IN" sz="2800" b="1" i="1" dirty="0" smtClean="0">
                <a:latin typeface="Ink Free" panose="03080402000500000000" pitchFamily="66" charset="0"/>
              </a:rPr>
              <a:t>By:</a:t>
            </a:r>
          </a:p>
          <a:p>
            <a:pPr lvl="8"/>
            <a:r>
              <a:rPr lang="en-IN" sz="2800" b="1" i="1" dirty="0" smtClean="0">
                <a:latin typeface="Ink Free" panose="03080402000500000000" pitchFamily="66" charset="0"/>
              </a:rPr>
              <a:t>Sreekari I</a:t>
            </a:r>
            <a:endParaRPr lang="en-IN" sz="2800" b="1" i="1" dirty="0">
              <a:latin typeface="Ink Free" panose="03080402000500000000" pitchFamily="66" charset="0"/>
            </a:endParaRPr>
          </a:p>
        </p:txBody>
      </p:sp>
    </p:spTree>
    <p:extLst>
      <p:ext uri="{BB962C8B-B14F-4D97-AF65-F5344CB8AC3E}">
        <p14:creationId xmlns:p14="http://schemas.microsoft.com/office/powerpoint/2010/main" val="229519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535382" y="914400"/>
            <a:ext cx="6878782" cy="5195455"/>
          </a:xfrm>
          <a:prstGeom prst="rect">
            <a:avLst/>
          </a:prstGeom>
        </p:spPr>
      </p:pic>
    </p:spTree>
    <p:extLst>
      <p:ext uri="{BB962C8B-B14F-4D97-AF65-F5344CB8AC3E}">
        <p14:creationId xmlns:p14="http://schemas.microsoft.com/office/powerpoint/2010/main" val="147547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763982" y="1122218"/>
            <a:ext cx="6941127" cy="4655127"/>
          </a:xfrm>
          <a:prstGeom prst="rect">
            <a:avLst/>
          </a:prstGeom>
        </p:spPr>
      </p:pic>
    </p:spTree>
    <p:extLst>
      <p:ext uri="{BB962C8B-B14F-4D97-AF65-F5344CB8AC3E}">
        <p14:creationId xmlns:p14="http://schemas.microsoft.com/office/powerpoint/2010/main" val="65199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161309" y="685799"/>
            <a:ext cx="7917873" cy="4862945"/>
          </a:xfrm>
          <a:prstGeom prst="rect">
            <a:avLst/>
          </a:prstGeom>
        </p:spPr>
      </p:pic>
      <p:sp>
        <p:nvSpPr>
          <p:cNvPr id="4" name="TextBox 3"/>
          <p:cNvSpPr txBox="1"/>
          <p:nvPr/>
        </p:nvSpPr>
        <p:spPr>
          <a:xfrm>
            <a:off x="1481494" y="5694217"/>
            <a:ext cx="9574434" cy="707886"/>
          </a:xfrm>
          <a:prstGeom prst="rect">
            <a:avLst/>
          </a:prstGeom>
          <a:noFill/>
        </p:spPr>
        <p:txBody>
          <a:bodyPr wrap="square" rtlCol="0">
            <a:spAutoFit/>
          </a:bodyPr>
          <a:lstStyle/>
          <a:p>
            <a:r>
              <a:rPr lang="en-IN" sz="2000" dirty="0" smtClean="0">
                <a:latin typeface="Ink Free" panose="03080402000500000000" pitchFamily="66" charset="0"/>
              </a:rPr>
              <a:t>From the ROC curve, we can see that the Random Forest model gives best accuracy for this project. </a:t>
            </a:r>
            <a:endParaRPr lang="en-IN" sz="2000" dirty="0">
              <a:latin typeface="Ink Free" panose="03080402000500000000" pitchFamily="66" charset="0"/>
            </a:endParaRPr>
          </a:p>
        </p:txBody>
      </p:sp>
    </p:spTree>
    <p:extLst>
      <p:ext uri="{BB962C8B-B14F-4D97-AF65-F5344CB8AC3E}">
        <p14:creationId xmlns:p14="http://schemas.microsoft.com/office/powerpoint/2010/main" val="3325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42754" y="1384662"/>
            <a:ext cx="7576457" cy="4467497"/>
          </a:xfrm>
        </p:spPr>
        <p:txBody>
          <a:bodyPr>
            <a:normAutofit fontScale="90000"/>
          </a:bodyPr>
          <a:lstStyle/>
          <a:p>
            <a:r>
              <a:rPr lang="en-IN" sz="5400" dirty="0" smtClean="0">
                <a:latin typeface="Brush Script MT" panose="03060802040406070304" pitchFamily="66" charset="0"/>
              </a:rPr>
              <a:t>Conclusion</a:t>
            </a:r>
            <a:br>
              <a:rPr lang="en-IN" sz="5400" dirty="0" smtClean="0">
                <a:latin typeface="Brush Script MT" panose="03060802040406070304" pitchFamily="66" charset="0"/>
              </a:rPr>
            </a:br>
            <a:r>
              <a:rPr lang="en-IN" sz="2000" dirty="0">
                <a:latin typeface="Ink Free" panose="03080402000500000000" pitchFamily="66" charset="0"/>
              </a:rPr>
              <a:t>Here, you can see the random forest prediction works very well, which means it can confidently tell you who is the good customer. By contrast, it has a pretty low recall when predicting the loan default behaviours. In laymen’s terms, recall means how many cases are predicted correctly among all the true conditions. They only cover a small part of the total amount of customers with non default behaviours. </a:t>
            </a:r>
            <a:r>
              <a:rPr lang="en-IN" sz="2000" dirty="0" smtClean="0">
                <a:latin typeface="Ink Free" panose="03080402000500000000" pitchFamily="66" charset="0"/>
              </a:rPr>
              <a:t/>
            </a:r>
            <a:br>
              <a:rPr lang="en-IN" sz="2000" dirty="0" smtClean="0">
                <a:latin typeface="Ink Free" panose="03080402000500000000" pitchFamily="66" charset="0"/>
              </a:rPr>
            </a:br>
            <a:r>
              <a:rPr lang="en-IN" sz="2000" dirty="0">
                <a:latin typeface="Ink Free" panose="03080402000500000000" pitchFamily="66" charset="0"/>
              </a:rPr>
              <a:t/>
            </a:r>
            <a:br>
              <a:rPr lang="en-IN" sz="2000" dirty="0">
                <a:latin typeface="Ink Free" panose="03080402000500000000" pitchFamily="66" charset="0"/>
              </a:rPr>
            </a:br>
            <a:r>
              <a:rPr lang="en-IN" sz="2000" dirty="0">
                <a:latin typeface="Ink Free" panose="03080402000500000000" pitchFamily="66" charset="0"/>
              </a:rPr>
              <a:t>To improve the recall of the model, we can use the </a:t>
            </a:r>
            <a:r>
              <a:rPr lang="en-IN" sz="2000" dirty="0" err="1">
                <a:latin typeface="Ink Free" panose="03080402000500000000" pitchFamily="66" charset="0"/>
              </a:rPr>
              <a:t>the</a:t>
            </a:r>
            <a:r>
              <a:rPr lang="en-IN" sz="2000" dirty="0">
                <a:latin typeface="Ink Free" panose="03080402000500000000" pitchFamily="66" charset="0"/>
              </a:rPr>
              <a:t> probabilities predicted by the model and set threshold by ourselves. The threshold is set based on several factors such as business objectives. It is different case by case. In credit behaviour prediction, for example, micro finance institutions want to control the loss to a acceptable level, so they may use a relatively low threshold. This means more customers will be grouped as “defaulters” and their profiles will be checked carefully later by the credit risk management team. In this way, the telecom industry can detect the default behaviours in the earlier stage and conduct the corresponding actions to reduce the possible loss.</a:t>
            </a:r>
            <a:r>
              <a:rPr lang="en-IN" sz="5400" dirty="0">
                <a:latin typeface="Ink Free" panose="03080402000500000000" pitchFamily="66" charset="0"/>
              </a:rPr>
              <a:t/>
            </a:r>
            <a:br>
              <a:rPr lang="en-IN" sz="5400" dirty="0">
                <a:latin typeface="Ink Free" panose="03080402000500000000" pitchFamily="66" charset="0"/>
              </a:rPr>
            </a:br>
            <a:endParaRPr lang="en-IN" sz="5400" dirty="0">
              <a:latin typeface="Brush Script MT" panose="03060802040406070304" pitchFamily="66" charset="0"/>
            </a:endParaRPr>
          </a:p>
        </p:txBody>
      </p:sp>
    </p:spTree>
    <p:extLst>
      <p:ext uri="{BB962C8B-B14F-4D97-AF65-F5344CB8AC3E}">
        <p14:creationId xmlns:p14="http://schemas.microsoft.com/office/powerpoint/2010/main" val="404187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endParaRPr lang="en-IN" dirty="0"/>
          </a:p>
        </p:txBody>
      </p:sp>
      <p:sp>
        <p:nvSpPr>
          <p:cNvPr id="3" name="Content Placeholder 2"/>
          <p:cNvSpPr>
            <a:spLocks noGrp="1"/>
          </p:cNvSpPr>
          <p:nvPr>
            <p:ph idx="1"/>
          </p:nvPr>
        </p:nvSpPr>
        <p:spPr/>
        <p:txBody>
          <a:bodyPr>
            <a:normAutofit/>
          </a:bodyPr>
          <a:lstStyle/>
          <a:p>
            <a:pPr marL="0" indent="0" algn="ctr">
              <a:buNone/>
            </a:pPr>
            <a:r>
              <a:rPr lang="en-IN" sz="5400" dirty="0" smtClean="0">
                <a:latin typeface="Ink Free" panose="03080402000500000000" pitchFamily="66" charset="0"/>
              </a:rPr>
              <a:t>THANK YOU !!</a:t>
            </a:r>
            <a:endParaRPr lang="en-IN" sz="5400" dirty="0">
              <a:latin typeface="Ink Free" panose="03080402000500000000" pitchFamily="66" charset="0"/>
            </a:endParaRPr>
          </a:p>
        </p:txBody>
      </p:sp>
    </p:spTree>
    <p:extLst>
      <p:ext uri="{BB962C8B-B14F-4D97-AF65-F5344CB8AC3E}">
        <p14:creationId xmlns:p14="http://schemas.microsoft.com/office/powerpoint/2010/main" val="410410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1436" y="935182"/>
            <a:ext cx="9954491" cy="5170646"/>
          </a:xfrm>
          <a:prstGeom prst="rect">
            <a:avLst/>
          </a:prstGeom>
          <a:noFill/>
        </p:spPr>
        <p:txBody>
          <a:bodyPr wrap="square" rtlCol="0">
            <a:spAutoFit/>
          </a:bodyPr>
          <a:lstStyle/>
          <a:p>
            <a:r>
              <a:rPr lang="en-US" sz="5400" dirty="0">
                <a:latin typeface="Brush Script MT" panose="03060802040406070304" pitchFamily="66" charset="0"/>
              </a:rPr>
              <a:t>Data description </a:t>
            </a:r>
            <a:endParaRPr lang="en-US" sz="5400" dirty="0" smtClean="0">
              <a:latin typeface="Brush Script MT" panose="03060802040406070304" pitchFamily="66" charset="0"/>
            </a:endParaRPr>
          </a:p>
          <a:p>
            <a:endParaRPr lang="en-US" dirty="0"/>
          </a:p>
          <a:p>
            <a:endParaRPr lang="en-US" dirty="0" smtClean="0"/>
          </a:p>
          <a:p>
            <a:r>
              <a:rPr lang="en-US" sz="2400" dirty="0" smtClean="0">
                <a:latin typeface="Ink Free" panose="03080402000500000000" pitchFamily="66" charset="0"/>
              </a:rPr>
              <a:t>The </a:t>
            </a:r>
            <a:r>
              <a:rPr lang="en-US" sz="2400" dirty="0">
                <a:latin typeface="Ink Free" panose="03080402000500000000" pitchFamily="66" charset="0"/>
              </a:rPr>
              <a:t>data is about a client in telecom industry who is collaborating with an Microfinance Institution (MFI) to provide micro-credit on mobile balances to be paid back in 5 days. They are focusing on providing their services and products to low income families and poor customers that can help them in the need of hour. </a:t>
            </a:r>
            <a:endParaRPr lang="en-US" sz="2400" dirty="0" smtClean="0">
              <a:latin typeface="Ink Free" panose="03080402000500000000" pitchFamily="66" charset="0"/>
            </a:endParaRPr>
          </a:p>
          <a:p>
            <a:endParaRPr lang="en-US" sz="2400" dirty="0">
              <a:latin typeface="Ink Free" panose="03080402000500000000" pitchFamily="66" charset="0"/>
            </a:endParaRPr>
          </a:p>
          <a:p>
            <a:r>
              <a:rPr lang="en-US" sz="2400" dirty="0" smtClean="0">
                <a:latin typeface="Ink Free" panose="03080402000500000000" pitchFamily="66" charset="0"/>
              </a:rPr>
              <a:t>For </a:t>
            </a:r>
            <a:r>
              <a:rPr lang="en-US" sz="2400" dirty="0">
                <a:latin typeface="Ink Free" panose="03080402000500000000" pitchFamily="66" charset="0"/>
              </a:rPr>
              <a:t>the loan amount of 5 (in Indonesian Rupiah), payback amount should be 6 (in Indonesian Rupiah), while, for the loan amount of 10 (in Indonesian Rupiah), the payback amount should be 12 (in Indonesian Rupiah). </a:t>
            </a:r>
            <a:r>
              <a:rPr lang="en-US" sz="2400" dirty="0" err="1">
                <a:latin typeface="Ink Free" panose="03080402000500000000" pitchFamily="66" charset="0"/>
              </a:rPr>
              <a:t>i.e</a:t>
            </a:r>
            <a:r>
              <a:rPr lang="en-US" sz="2400" dirty="0">
                <a:latin typeface="Ink Free" panose="03080402000500000000" pitchFamily="66" charset="0"/>
              </a:rPr>
              <a:t>, the interest rate on the loan is 20%</a:t>
            </a:r>
            <a:endParaRPr lang="en-IN" sz="2400" dirty="0">
              <a:latin typeface="Ink Free" panose="03080402000500000000" pitchFamily="66" charset="0"/>
            </a:endParaRPr>
          </a:p>
        </p:txBody>
      </p:sp>
    </p:spTree>
    <p:extLst>
      <p:ext uri="{BB962C8B-B14F-4D97-AF65-F5344CB8AC3E}">
        <p14:creationId xmlns:p14="http://schemas.microsoft.com/office/powerpoint/2010/main" val="364525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46" y="1122218"/>
            <a:ext cx="9227126"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4800" b="1" u="sng" dirty="0" smtClean="0">
                <a:latin typeface="Brush Script MT" panose="03060802040406070304" pitchFamily="66" charset="0"/>
              </a:rPr>
              <a:t>Objective</a:t>
            </a:r>
            <a:r>
              <a:rPr lang="en-IN" sz="4800" b="1" u="sng" dirty="0" smtClean="0"/>
              <a:t>:</a:t>
            </a:r>
          </a:p>
          <a:p>
            <a:endParaRPr lang="en-IN" sz="4800" b="1" dirty="0" smtClean="0"/>
          </a:p>
          <a:p>
            <a:r>
              <a:rPr lang="en-IN" sz="3200" dirty="0" smtClean="0">
                <a:latin typeface="Ink Free" panose="03080402000500000000" pitchFamily="66" charset="0"/>
              </a:rPr>
              <a:t>Now a days the prediction of defaulting the borrower in future is a challenging task for credit provider institutions. Therefor the main objective is to develop prediction models for defaulting the borrower in the future by taking advantage of available technological advancement.</a:t>
            </a:r>
            <a:endParaRPr lang="en-IN" sz="3200" dirty="0">
              <a:latin typeface="Ink Free" panose="03080402000500000000" pitchFamily="66" charset="0"/>
            </a:endParaRPr>
          </a:p>
        </p:txBody>
      </p:sp>
    </p:spTree>
    <p:extLst>
      <p:ext uri="{BB962C8B-B14F-4D97-AF65-F5344CB8AC3E}">
        <p14:creationId xmlns:p14="http://schemas.microsoft.com/office/powerpoint/2010/main" val="4674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latin typeface="Brush Script MT" panose="03060802040406070304" pitchFamily="66" charset="0"/>
              </a:rPr>
              <a:t>Conventions used for this project</a:t>
            </a:r>
            <a:endParaRPr lang="en-IN" sz="5400" dirty="0">
              <a:latin typeface="Brush Script MT" panose="03060802040406070304" pitchFamily="66" charset="0"/>
            </a:endParaRPr>
          </a:p>
        </p:txBody>
      </p:sp>
      <p:sp>
        <p:nvSpPr>
          <p:cNvPr id="3" name="Content Placeholder 2"/>
          <p:cNvSpPr>
            <a:spLocks noGrp="1"/>
          </p:cNvSpPr>
          <p:nvPr>
            <p:ph idx="1"/>
          </p:nvPr>
        </p:nvSpPr>
        <p:spPr>
          <a:xfrm>
            <a:off x="1295401" y="2556932"/>
            <a:ext cx="9601196" cy="3656832"/>
          </a:xfrm>
        </p:spPr>
        <p:txBody>
          <a:bodyPr>
            <a:noAutofit/>
          </a:bodyPr>
          <a:lstStyle/>
          <a:p>
            <a:r>
              <a:rPr lang="en-US" sz="2800" dirty="0">
                <a:latin typeface="Ink Free" panose="03080402000500000000" pitchFamily="66" charset="0"/>
              </a:rPr>
              <a:t>The Consumer is believed to be defaulter if he deviates from the path of paying back the loaned amount within the time duration of 5 days. </a:t>
            </a:r>
            <a:endParaRPr lang="en-US" sz="2800" dirty="0" smtClean="0">
              <a:latin typeface="Ink Free" panose="03080402000500000000" pitchFamily="66" charset="0"/>
            </a:endParaRPr>
          </a:p>
          <a:p>
            <a:r>
              <a:rPr lang="en-US" sz="2800" dirty="0" smtClean="0">
                <a:latin typeface="Ink Free" panose="03080402000500000000" pitchFamily="66" charset="0"/>
              </a:rPr>
              <a:t>The </a:t>
            </a:r>
            <a:r>
              <a:rPr lang="en-US" sz="2800" dirty="0">
                <a:latin typeface="Ink Free" panose="03080402000500000000" pitchFamily="66" charset="0"/>
              </a:rPr>
              <a:t>Consumer is believed to be a non defaulter if the loaned amount is paid within the time duration of 5 days. </a:t>
            </a:r>
            <a:endParaRPr lang="en-US" sz="2800" dirty="0" smtClean="0">
              <a:latin typeface="Ink Free" panose="03080402000500000000" pitchFamily="66" charset="0"/>
            </a:endParaRPr>
          </a:p>
          <a:p>
            <a:r>
              <a:rPr lang="en-US" sz="2800" dirty="0" smtClean="0">
                <a:latin typeface="Ink Free" panose="03080402000500000000" pitchFamily="66" charset="0"/>
              </a:rPr>
              <a:t>Defaulters </a:t>
            </a:r>
            <a:r>
              <a:rPr lang="en-US" sz="2800" dirty="0">
                <a:latin typeface="Ink Free" panose="03080402000500000000" pitchFamily="66" charset="0"/>
              </a:rPr>
              <a:t>are labelled as '0' </a:t>
            </a:r>
            <a:endParaRPr lang="en-US" sz="2800" dirty="0" smtClean="0">
              <a:latin typeface="Ink Free" panose="03080402000500000000" pitchFamily="66" charset="0"/>
            </a:endParaRPr>
          </a:p>
          <a:p>
            <a:r>
              <a:rPr lang="en-US" sz="2800" dirty="0" smtClean="0">
                <a:latin typeface="Ink Free" panose="03080402000500000000" pitchFamily="66" charset="0"/>
              </a:rPr>
              <a:t>Non-defaulters </a:t>
            </a:r>
            <a:r>
              <a:rPr lang="en-US" sz="2800" dirty="0">
                <a:latin typeface="Ink Free" panose="03080402000500000000" pitchFamily="66" charset="0"/>
              </a:rPr>
              <a:t>are labelled as '1'</a:t>
            </a:r>
            <a:endParaRPr lang="en-IN" sz="2800" dirty="0">
              <a:latin typeface="Ink Free" panose="03080402000500000000" pitchFamily="66" charset="0"/>
            </a:endParaRPr>
          </a:p>
        </p:txBody>
      </p:sp>
    </p:spTree>
    <p:extLst>
      <p:ext uri="{BB962C8B-B14F-4D97-AF65-F5344CB8AC3E}">
        <p14:creationId xmlns:p14="http://schemas.microsoft.com/office/powerpoint/2010/main" val="336098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268" y="210127"/>
            <a:ext cx="6241816" cy="1371600"/>
          </a:xfrm>
        </p:spPr>
        <p:txBody>
          <a:bodyPr/>
          <a:lstStyle/>
          <a:p>
            <a:r>
              <a:rPr lang="en-IN" sz="4400" dirty="0" smtClean="0">
                <a:latin typeface="Brush Script MT" panose="03060802040406070304" pitchFamily="66" charset="0"/>
              </a:rPr>
              <a:t>Scenarios…</a:t>
            </a:r>
            <a:endParaRPr lang="en-IN" sz="4400" dirty="0">
              <a:latin typeface="Brush Script MT" panose="03060802040406070304" pitchFamily="66" charset="0"/>
            </a:endParaRPr>
          </a:p>
        </p:txBody>
      </p:sp>
      <p:pic>
        <p:nvPicPr>
          <p:cNvPr id="5" name="Content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8608" r="18608"/>
          <a:stretch>
            <a:fillRect/>
          </a:stretch>
        </p:blipFill>
        <p:spPr/>
      </p:pic>
      <p:sp>
        <p:nvSpPr>
          <p:cNvPr id="7" name="Text Placeholder 6"/>
          <p:cNvSpPr>
            <a:spLocks noGrp="1"/>
          </p:cNvSpPr>
          <p:nvPr>
            <p:ph type="body" sz="half" idx="2"/>
          </p:nvPr>
        </p:nvSpPr>
        <p:spPr>
          <a:xfrm>
            <a:off x="1181268" y="1738358"/>
            <a:ext cx="6241816" cy="3891206"/>
          </a:xfrm>
        </p:spPr>
        <p:txBody>
          <a:bodyPr>
            <a:noAutofit/>
          </a:bodyPr>
          <a:lstStyle/>
          <a:p>
            <a:pPr marL="285750" indent="-285750" algn="l">
              <a:buFont typeface="Arial" panose="020B0604020202020204" pitchFamily="34" charset="0"/>
              <a:buChar char="•"/>
            </a:pPr>
            <a:r>
              <a:rPr lang="en-IN" sz="2800" dirty="0" smtClean="0">
                <a:solidFill>
                  <a:schemeClr val="tx1"/>
                </a:solidFill>
                <a:latin typeface="Ink Free" panose="03080402000500000000" pitchFamily="66" charset="0"/>
              </a:rPr>
              <a:t>Is it beneficial to lend someone who has a risk of not repaying the money back??</a:t>
            </a:r>
          </a:p>
          <a:p>
            <a:pPr marL="285750" indent="-285750" algn="l">
              <a:buFont typeface="Arial" panose="020B0604020202020204" pitchFamily="34" charset="0"/>
              <a:buChar char="•"/>
            </a:pPr>
            <a:r>
              <a:rPr lang="en-IN" sz="2800" dirty="0" smtClean="0">
                <a:solidFill>
                  <a:schemeClr val="tx1"/>
                </a:solidFill>
                <a:latin typeface="Ink Free" panose="03080402000500000000" pitchFamily="66" charset="0"/>
              </a:rPr>
              <a:t>Is it “HUMANITY” to lend credit someone who is in deep trouble?</a:t>
            </a:r>
          </a:p>
          <a:p>
            <a:pPr algn="l"/>
            <a:endParaRPr lang="en-IN" sz="2800" dirty="0" smtClean="0">
              <a:solidFill>
                <a:schemeClr val="tx1"/>
              </a:solidFill>
              <a:latin typeface="Ink Free" panose="03080402000500000000" pitchFamily="66" charset="0"/>
            </a:endParaRPr>
          </a:p>
          <a:p>
            <a:pPr algn="l"/>
            <a:r>
              <a:rPr lang="en-IN" sz="2800" dirty="0">
                <a:solidFill>
                  <a:schemeClr val="tx1"/>
                </a:solidFill>
                <a:latin typeface="Ink Free" panose="03080402000500000000" pitchFamily="66" charset="0"/>
              </a:rPr>
              <a:t> </a:t>
            </a:r>
            <a:r>
              <a:rPr lang="en-IN" sz="2800" dirty="0" smtClean="0">
                <a:solidFill>
                  <a:schemeClr val="tx1"/>
                </a:solidFill>
                <a:latin typeface="Ink Free" panose="03080402000500000000" pitchFamily="66" charset="0"/>
              </a:rPr>
              <a:t>    How to separate the above population from a pool of beneficial party?</a:t>
            </a:r>
            <a:endParaRPr lang="en-IN" sz="2800" dirty="0">
              <a:solidFill>
                <a:schemeClr val="tx1"/>
              </a:solidFill>
              <a:latin typeface="Ink Free" panose="03080402000500000000" pitchFamily="66" charset="0"/>
            </a:endParaRPr>
          </a:p>
        </p:txBody>
      </p:sp>
    </p:spTree>
    <p:extLst>
      <p:ext uri="{BB962C8B-B14F-4D97-AF65-F5344CB8AC3E}">
        <p14:creationId xmlns:p14="http://schemas.microsoft.com/office/powerpoint/2010/main" val="49624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latin typeface="Brush Script MT" panose="03060802040406070304" pitchFamily="66" charset="0"/>
              </a:rPr>
              <a:t>Why to go for Modelling?</a:t>
            </a:r>
            <a:endParaRPr lang="en-IN" sz="6000" dirty="0">
              <a:latin typeface="Brush Script MT" panose="03060802040406070304" pitchFamily="66" charset="0"/>
            </a:endParaRPr>
          </a:p>
        </p:txBody>
      </p:sp>
      <p:sp>
        <p:nvSpPr>
          <p:cNvPr id="3" name="Content Placeholder 2"/>
          <p:cNvSpPr>
            <a:spLocks noGrp="1"/>
          </p:cNvSpPr>
          <p:nvPr>
            <p:ph idx="1"/>
          </p:nvPr>
        </p:nvSpPr>
        <p:spPr>
          <a:xfrm>
            <a:off x="1295402" y="2556932"/>
            <a:ext cx="9601196" cy="3318936"/>
          </a:xfrm>
        </p:spPr>
        <p:txBody>
          <a:bodyPr>
            <a:normAutofit/>
          </a:bodyPr>
          <a:lstStyle/>
          <a:p>
            <a:r>
              <a:rPr lang="en-IN" sz="3200" dirty="0" smtClean="0">
                <a:latin typeface="Ink Free" panose="03080402000500000000" pitchFamily="66" charset="0"/>
              </a:rPr>
              <a:t>Insights of the Data, which is very difficult to get from the dataset without a software.</a:t>
            </a:r>
          </a:p>
          <a:p>
            <a:r>
              <a:rPr lang="en-IN" sz="3200" dirty="0" smtClean="0">
                <a:latin typeface="Ink Free" panose="03080402000500000000" pitchFamily="66" charset="0"/>
              </a:rPr>
              <a:t>Assuring with an accuracy for the correctness of the predicting the defaulters</a:t>
            </a:r>
            <a:endParaRPr lang="en-IN" sz="3200" dirty="0">
              <a:latin typeface="Ink Free" panose="03080402000500000000" pitchFamily="66" charset="0"/>
            </a:endParaRPr>
          </a:p>
        </p:txBody>
      </p:sp>
    </p:spTree>
    <p:extLst>
      <p:ext uri="{BB962C8B-B14F-4D97-AF65-F5344CB8AC3E}">
        <p14:creationId xmlns:p14="http://schemas.microsoft.com/office/powerpoint/2010/main" val="429456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latin typeface="Brush Script MT" panose="03060802040406070304" pitchFamily="66" charset="0"/>
              </a:rPr>
              <a:t>About The Project</a:t>
            </a:r>
            <a:endParaRPr lang="en-IN" sz="6000" dirty="0">
              <a:latin typeface="Brush Script MT" panose="03060802040406070304" pitchFamily="66" charset="0"/>
            </a:endParaRPr>
          </a:p>
        </p:txBody>
      </p:sp>
      <p:sp>
        <p:nvSpPr>
          <p:cNvPr id="3" name="Content Placeholder 2"/>
          <p:cNvSpPr>
            <a:spLocks noGrp="1"/>
          </p:cNvSpPr>
          <p:nvPr>
            <p:ph idx="1"/>
          </p:nvPr>
        </p:nvSpPr>
        <p:spPr/>
        <p:txBody>
          <a:bodyPr>
            <a:noAutofit/>
          </a:bodyPr>
          <a:lstStyle/>
          <a:p>
            <a:r>
              <a:rPr lang="en-IN" sz="2800" dirty="0" smtClean="0">
                <a:latin typeface="Ink Free" panose="03080402000500000000" pitchFamily="66" charset="0"/>
              </a:rPr>
              <a:t>Trained with  </a:t>
            </a:r>
            <a:r>
              <a:rPr lang="en-IN" sz="2800" dirty="0">
                <a:latin typeface="Ink Free" panose="03080402000500000000" pitchFamily="66" charset="0"/>
              </a:rPr>
              <a:t>a dataset of </a:t>
            </a:r>
            <a:r>
              <a:rPr lang="en-IN" sz="2800" dirty="0" smtClean="0">
                <a:latin typeface="Ink Free" panose="03080402000500000000" pitchFamily="66" charset="0"/>
              </a:rPr>
              <a:t>209593 </a:t>
            </a:r>
            <a:r>
              <a:rPr lang="en-IN" sz="2800" dirty="0">
                <a:latin typeface="Ink Free" panose="03080402000500000000" pitchFamily="66" charset="0"/>
              </a:rPr>
              <a:t>rows and </a:t>
            </a:r>
            <a:r>
              <a:rPr lang="en-IN" sz="2800" dirty="0" smtClean="0">
                <a:latin typeface="Ink Free" panose="03080402000500000000" pitchFamily="66" charset="0"/>
              </a:rPr>
              <a:t>37 columns</a:t>
            </a:r>
          </a:p>
          <a:p>
            <a:r>
              <a:rPr lang="en-IN" sz="2800" dirty="0" smtClean="0">
                <a:latin typeface="Ink Free" panose="03080402000500000000" pitchFamily="66" charset="0"/>
              </a:rPr>
              <a:t>Here the following Algorithms are used for the prediction</a:t>
            </a:r>
          </a:p>
          <a:p>
            <a:pPr lvl="1"/>
            <a:r>
              <a:rPr lang="en-IN" sz="2800" dirty="0" smtClean="0">
                <a:latin typeface="Ink Free" panose="03080402000500000000" pitchFamily="66" charset="0"/>
              </a:rPr>
              <a:t>Logistic Regression</a:t>
            </a:r>
          </a:p>
          <a:p>
            <a:pPr lvl="1"/>
            <a:r>
              <a:rPr lang="en-IN" sz="2800" dirty="0" smtClean="0">
                <a:latin typeface="Ink Free" panose="03080402000500000000" pitchFamily="66" charset="0"/>
              </a:rPr>
              <a:t>Naïve Bayes</a:t>
            </a:r>
          </a:p>
          <a:p>
            <a:pPr lvl="1"/>
            <a:r>
              <a:rPr lang="en-IN" sz="2800" dirty="0" smtClean="0">
                <a:latin typeface="Ink Free" panose="03080402000500000000" pitchFamily="66" charset="0"/>
              </a:rPr>
              <a:t>Decision Tree</a:t>
            </a:r>
          </a:p>
          <a:p>
            <a:pPr lvl="1"/>
            <a:r>
              <a:rPr lang="en-IN" sz="2800" dirty="0" smtClean="0">
                <a:latin typeface="Ink Free" panose="03080402000500000000" pitchFamily="66" charset="0"/>
              </a:rPr>
              <a:t>Random Forest</a:t>
            </a:r>
            <a:endParaRPr lang="en-IN" sz="2800" dirty="0">
              <a:latin typeface="Ink Free" panose="03080402000500000000" pitchFamily="66" charset="0"/>
            </a:endParaRPr>
          </a:p>
        </p:txBody>
      </p:sp>
    </p:spTree>
    <p:extLst>
      <p:ext uri="{BB962C8B-B14F-4D97-AF65-F5344CB8AC3E}">
        <p14:creationId xmlns:p14="http://schemas.microsoft.com/office/powerpoint/2010/main" val="21140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161309" y="623455"/>
            <a:ext cx="7481455" cy="4862945"/>
          </a:xfrm>
          <a:prstGeom prst="rect">
            <a:avLst/>
          </a:prstGeom>
        </p:spPr>
      </p:pic>
      <p:sp>
        <p:nvSpPr>
          <p:cNvPr id="7" name="Rectangle 6"/>
          <p:cNvSpPr/>
          <p:nvPr/>
        </p:nvSpPr>
        <p:spPr>
          <a:xfrm>
            <a:off x="1579417" y="5486400"/>
            <a:ext cx="9331037" cy="908582"/>
          </a:xfrm>
          <a:prstGeom prst="rect">
            <a:avLst/>
          </a:prstGeom>
        </p:spPr>
        <p:txBody>
          <a:bodyPr wrap="square">
            <a:spAutoFit/>
          </a:bodyPr>
          <a:lstStyle/>
          <a:p>
            <a:pPr marL="598805" marR="168275" indent="-6350">
              <a:lnSpc>
                <a:spcPct val="112000"/>
              </a:lnSpc>
              <a:spcAft>
                <a:spcPts val="1115"/>
              </a:spcAft>
            </a:pPr>
            <a:r>
              <a:rPr lang="en-IN" sz="2400" dirty="0">
                <a:solidFill>
                  <a:srgbClr val="000000"/>
                </a:solidFill>
                <a:latin typeface="Ink Free" panose="03080402000500000000" pitchFamily="66" charset="0"/>
                <a:ea typeface="Segoe UI" panose="020B0502040204020203" pitchFamily="34" charset="0"/>
              </a:rPr>
              <a:t>The dataset is imbalanced. Label ‘1’ has more than 1,75,000 records, while, label ‘0’ has approximately 25,000 records.</a:t>
            </a:r>
            <a:endParaRPr lang="en-IN" sz="2400" dirty="0">
              <a:solidFill>
                <a:srgbClr val="000000"/>
              </a:solidFill>
              <a:effectLst/>
              <a:latin typeface="Ink Free" panose="03080402000500000000" pitchFamily="66" charset="0"/>
              <a:ea typeface="Calibri" panose="020F0502020204030204" pitchFamily="34" charset="0"/>
            </a:endParaRPr>
          </a:p>
        </p:txBody>
      </p:sp>
    </p:spTree>
    <p:extLst>
      <p:ext uri="{BB962C8B-B14F-4D97-AF65-F5344CB8AC3E}">
        <p14:creationId xmlns:p14="http://schemas.microsoft.com/office/powerpoint/2010/main" val="319511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184842" y="1439920"/>
            <a:ext cx="5822315" cy="4726305"/>
          </a:xfrm>
          <a:prstGeom prst="rect">
            <a:avLst/>
          </a:prstGeom>
        </p:spPr>
      </p:pic>
      <p:sp>
        <p:nvSpPr>
          <p:cNvPr id="4" name="TextBox 3"/>
          <p:cNvSpPr txBox="1"/>
          <p:nvPr/>
        </p:nvSpPr>
        <p:spPr>
          <a:xfrm>
            <a:off x="5486399" y="768927"/>
            <a:ext cx="1736557" cy="461665"/>
          </a:xfrm>
          <a:prstGeom prst="rect">
            <a:avLst/>
          </a:prstGeom>
          <a:noFill/>
        </p:spPr>
        <p:txBody>
          <a:bodyPr wrap="square" rtlCol="0">
            <a:spAutoFit/>
          </a:bodyPr>
          <a:lstStyle/>
          <a:p>
            <a:r>
              <a:rPr lang="en-IN" sz="2400" dirty="0" err="1" smtClean="0">
                <a:latin typeface="Ink Free" panose="03080402000500000000" pitchFamily="66" charset="0"/>
              </a:rPr>
              <a:t>Heatmap</a:t>
            </a:r>
            <a:endParaRPr lang="en-IN" sz="2400" dirty="0">
              <a:latin typeface="Ink Free" panose="03080402000500000000" pitchFamily="66" charset="0"/>
            </a:endParaRPr>
          </a:p>
        </p:txBody>
      </p:sp>
    </p:spTree>
    <p:extLst>
      <p:ext uri="{BB962C8B-B14F-4D97-AF65-F5344CB8AC3E}">
        <p14:creationId xmlns:p14="http://schemas.microsoft.com/office/powerpoint/2010/main" val="8193565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73</TotalTime>
  <Words>405</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Brush Script MT</vt:lpstr>
      <vt:lpstr>Calibri</vt:lpstr>
      <vt:lpstr>Garamond</vt:lpstr>
      <vt:lpstr>Ink Free</vt:lpstr>
      <vt:lpstr>Segoe UI</vt:lpstr>
      <vt:lpstr>Organic</vt:lpstr>
      <vt:lpstr>Micro Credit Defaulter Analysis</vt:lpstr>
      <vt:lpstr>PowerPoint Presentation</vt:lpstr>
      <vt:lpstr>PowerPoint Presentation</vt:lpstr>
      <vt:lpstr>Conventions used for this project</vt:lpstr>
      <vt:lpstr>Scenarios…</vt:lpstr>
      <vt:lpstr>Why to go for Modelling?</vt:lpstr>
      <vt:lpstr>About The Project</vt:lpstr>
      <vt:lpstr>PowerPoint Presentation</vt:lpstr>
      <vt:lpstr>PowerPoint Presentation</vt:lpstr>
      <vt:lpstr>PowerPoint Presentation</vt:lpstr>
      <vt:lpstr>PowerPoint Presentation</vt:lpstr>
      <vt:lpstr>PowerPoint Presentation</vt:lpstr>
      <vt:lpstr>Conclusion Here, you can see the random forest prediction works very well, which means it can confidently tell you who is the good customer. By contrast, it has a pretty low recall when predicting the loan default behaviours. In laymen’s terms, recall means how many cases are predicted correctly among all the true conditions. They only cover a small part of the total amount of customers with non default behaviours.   To improve the recall of the model, we can use the the probabilities predicted by the model and set threshold by ourselves. The threshold is set based on several factors such as business objectives. It is different case by case. In credit behaviour prediction, for example, micro finance institutions want to control the loss to a acceptable level, so they may use a relatively low threshold. This means more customers will be grouped as “defaulters” and their profiles will be checked carefully later by the credit risk management team. In this way, the telecom industry can detect the default behaviours in the earlier stage and conduct the corresponding actions to reduce the possible loss.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Analysis</dc:title>
  <dc:creator>Lenovo</dc:creator>
  <cp:lastModifiedBy>Lenovo</cp:lastModifiedBy>
  <cp:revision>9</cp:revision>
  <dcterms:created xsi:type="dcterms:W3CDTF">2021-04-29T19:09:50Z</dcterms:created>
  <dcterms:modified xsi:type="dcterms:W3CDTF">2021-04-29T20:28:37Z</dcterms:modified>
</cp:coreProperties>
</file>