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357572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DA776-34EF-40F5-9AAD-9E6E98441F5A}"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428388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1407681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305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1627406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973012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3295450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1861444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183799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217706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19360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3DA776-34EF-40F5-9AAD-9E6E98441F5A}"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309116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3DA776-34EF-40F5-9AAD-9E6E98441F5A}" type="datetimeFigureOut">
              <a:rPr lang="en-IN" smtClean="0"/>
              <a:t>28-06-2021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48943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74099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7879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3DA776-34EF-40F5-9AAD-9E6E98441F5A}" type="datetimeFigureOut">
              <a:rPr lang="en-IN" smtClean="0"/>
              <a:t>28-06-2021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112511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DA776-34EF-40F5-9AAD-9E6E98441F5A}"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6EEE51-890B-4F1E-82B5-F712B45D958E}" type="slidenum">
              <a:rPr lang="en-IN" smtClean="0"/>
              <a:t>‹#›</a:t>
            </a:fld>
            <a:endParaRPr lang="en-IN"/>
          </a:p>
        </p:txBody>
      </p:sp>
    </p:spTree>
    <p:extLst>
      <p:ext uri="{BB962C8B-B14F-4D97-AF65-F5344CB8AC3E}">
        <p14:creationId xmlns:p14="http://schemas.microsoft.com/office/powerpoint/2010/main" val="280815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3DA776-34EF-40F5-9AAD-9E6E98441F5A}" type="datetimeFigureOut">
              <a:rPr lang="en-IN" smtClean="0"/>
              <a:t>28-06-2021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6EEE51-890B-4F1E-82B5-F712B45D958E}" type="slidenum">
              <a:rPr lang="en-IN" smtClean="0"/>
              <a:t>‹#›</a:t>
            </a:fld>
            <a:endParaRPr lang="en-IN"/>
          </a:p>
        </p:txBody>
      </p:sp>
    </p:spTree>
    <p:extLst>
      <p:ext uri="{BB962C8B-B14F-4D97-AF65-F5344CB8AC3E}">
        <p14:creationId xmlns:p14="http://schemas.microsoft.com/office/powerpoint/2010/main" val="9344163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0E17-6D91-45A1-9F88-B73C0DEB143F}"/>
              </a:ext>
            </a:extLst>
          </p:cNvPr>
          <p:cNvSpPr>
            <a:spLocks noGrp="1"/>
          </p:cNvSpPr>
          <p:nvPr>
            <p:ph type="ctrTitle"/>
          </p:nvPr>
        </p:nvSpPr>
        <p:spPr/>
        <p:txBody>
          <a:bodyPr/>
          <a:lstStyle/>
          <a:p>
            <a:r>
              <a:rPr lang="en-IN" dirty="0"/>
              <a:t>Housing Price Prediction Project</a:t>
            </a:r>
          </a:p>
        </p:txBody>
      </p:sp>
      <p:sp>
        <p:nvSpPr>
          <p:cNvPr id="3" name="Subtitle 2">
            <a:extLst>
              <a:ext uri="{FF2B5EF4-FFF2-40B4-BE49-F238E27FC236}">
                <a16:creationId xmlns:a16="http://schemas.microsoft.com/office/drawing/2014/main" id="{3A64760A-8D12-4F56-B3BB-D4318C95AA8F}"/>
              </a:ext>
            </a:extLst>
          </p:cNvPr>
          <p:cNvSpPr>
            <a:spLocks noGrp="1"/>
          </p:cNvSpPr>
          <p:nvPr>
            <p:ph type="subTitle" idx="1"/>
          </p:nvPr>
        </p:nvSpPr>
        <p:spPr/>
        <p:txBody>
          <a:bodyPr/>
          <a:lstStyle/>
          <a:p>
            <a:r>
              <a:rPr lang="en-IN" dirty="0"/>
              <a:t> By Sreekari I.</a:t>
            </a:r>
          </a:p>
        </p:txBody>
      </p:sp>
    </p:spTree>
    <p:extLst>
      <p:ext uri="{BB962C8B-B14F-4D97-AF65-F5344CB8AC3E}">
        <p14:creationId xmlns:p14="http://schemas.microsoft.com/office/powerpoint/2010/main" val="236774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8946-1DBC-48DD-BED2-0655278F623C}"/>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D8F7F159-B97A-4AFE-B851-E232C42AAF51}"/>
              </a:ext>
            </a:extLst>
          </p:cNvPr>
          <p:cNvSpPr>
            <a:spLocks noGrp="1"/>
          </p:cNvSpPr>
          <p:nvPr>
            <p:ph idx="1"/>
          </p:nvPr>
        </p:nvSpPr>
        <p:spPr>
          <a:xfrm>
            <a:off x="1253213" y="4307541"/>
            <a:ext cx="8946541" cy="4195481"/>
          </a:xfrm>
        </p:spPr>
        <p:txBody>
          <a:bodyPr>
            <a:normAutofit/>
          </a:bodyPr>
          <a:lstStyle/>
          <a:p>
            <a:pPr marL="0" indent="0">
              <a:lnSpc>
                <a:spcPct val="107000"/>
              </a:lnSpc>
              <a:spcAft>
                <a:spcPts val="800"/>
              </a:spcAft>
              <a:buNone/>
            </a:pPr>
            <a:r>
              <a:rPr lang="en-IN" dirty="0">
                <a:effectLst/>
                <a:latin typeface="Lucida Calligraphy" panose="03010101010101010101" pitchFamily="66" charset="0"/>
                <a:ea typeface="Calibri" panose="020F0502020204030204" pitchFamily="34" charset="0"/>
                <a:cs typeface="Calibri" panose="020F0502020204030204" pitchFamily="34" charset="0"/>
              </a:rPr>
              <a:t>This shows us the minimum and maximum values of </a:t>
            </a:r>
            <a:r>
              <a:rPr lang="en-IN" dirty="0" err="1">
                <a:effectLst/>
                <a:latin typeface="Lucida Calligraphy" panose="03010101010101010101" pitchFamily="66" charset="0"/>
                <a:ea typeface="Calibri" panose="020F0502020204030204" pitchFamily="34" charset="0"/>
                <a:cs typeface="Calibri" panose="020F0502020204030204" pitchFamily="34" charset="0"/>
              </a:rPr>
              <a:t>SalePrice</a:t>
            </a:r>
            <a:r>
              <a:rPr lang="en-IN" dirty="0">
                <a:effectLst/>
                <a:latin typeface="Lucida Calligraphy" panose="03010101010101010101" pitchFamily="66" charset="0"/>
                <a:ea typeface="Calibri" panose="020F0502020204030204" pitchFamily="34" charset="0"/>
                <a:cs typeface="Calibri" panose="020F0502020204030204" pitchFamily="34" charset="0"/>
              </a:rPr>
              <a:t>. It shows us also the three quartiles represented by the box and the vertical line inside of it.</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AC13853-1340-40E5-9370-6FB5AAADCF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1226" y="649039"/>
            <a:ext cx="4467225" cy="3324225"/>
          </a:xfrm>
          <a:prstGeom prst="rect">
            <a:avLst/>
          </a:prstGeom>
          <a:noFill/>
          <a:ln>
            <a:noFill/>
          </a:ln>
        </p:spPr>
      </p:pic>
      <p:pic>
        <p:nvPicPr>
          <p:cNvPr id="5" name="Picture 4">
            <a:extLst>
              <a:ext uri="{FF2B5EF4-FFF2-40B4-BE49-F238E27FC236}">
                <a16:creationId xmlns:a16="http://schemas.microsoft.com/office/drawing/2014/main" id="{09C86F18-BAFA-4AAD-A9A3-11EA99502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6483" y="718457"/>
            <a:ext cx="4943475" cy="3324225"/>
          </a:xfrm>
          <a:prstGeom prst="rect">
            <a:avLst/>
          </a:prstGeom>
          <a:noFill/>
          <a:ln>
            <a:noFill/>
          </a:ln>
        </p:spPr>
      </p:pic>
    </p:spTree>
    <p:extLst>
      <p:ext uri="{BB962C8B-B14F-4D97-AF65-F5344CB8AC3E}">
        <p14:creationId xmlns:p14="http://schemas.microsoft.com/office/powerpoint/2010/main" val="264718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8871-189E-4162-96BB-D097E0DB6F79}"/>
              </a:ext>
            </a:extLst>
          </p:cNvPr>
          <p:cNvSpPr>
            <a:spLocks noGrp="1"/>
          </p:cNvSpPr>
          <p:nvPr>
            <p:ph type="title"/>
          </p:nvPr>
        </p:nvSpPr>
        <p:spPr/>
        <p:txBody>
          <a:bodyPr/>
          <a:lstStyle/>
          <a:p>
            <a:r>
              <a:rPr lang="en-IN" sz="2800" u="sng" dirty="0">
                <a:latin typeface="Lucida Calligraphy" panose="03010101010101010101" pitchFamily="66" charset="0"/>
              </a:rPr>
              <a:t>Correlation</a:t>
            </a:r>
          </a:p>
        </p:txBody>
      </p:sp>
      <p:sp>
        <p:nvSpPr>
          <p:cNvPr id="5" name="Rectangle 1">
            <a:extLst>
              <a:ext uri="{FF2B5EF4-FFF2-40B4-BE49-F238E27FC236}">
                <a16:creationId xmlns:a16="http://schemas.microsoft.com/office/drawing/2014/main" id="{C700974F-D199-45A6-877C-404259390CCD}"/>
              </a:ext>
            </a:extLst>
          </p:cNvPr>
          <p:cNvSpPr>
            <a:spLocks noGrp="1" noChangeArrowheads="1"/>
          </p:cNvSpPr>
          <p:nvPr>
            <p:ph idx="1"/>
          </p:nvPr>
        </p:nvSpPr>
        <p:spPr bwMode="auto">
          <a:xfrm>
            <a:off x="646111" y="1014484"/>
            <a:ext cx="103282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212D046-F136-4F4A-9056-85DD85AACC63}"/>
              </a:ext>
            </a:extLst>
          </p:cNvPr>
          <p:cNvSpPr>
            <a:spLocks noChangeArrowheads="1"/>
          </p:cNvSpPr>
          <p:nvPr/>
        </p:nvSpPr>
        <p:spPr bwMode="auto">
          <a:xfrm>
            <a:off x="646111" y="997566"/>
            <a:ext cx="11545889"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Lucida Calligraphy" panose="03010101010101010101" pitchFamily="66" charset="0"/>
                <a:ea typeface="Times New Roman" panose="02020603050405020304" pitchFamily="18" charset="0"/>
                <a:cs typeface="Arial" panose="020B0604020202020204" pitchFamily="34" charset="0"/>
              </a:rPr>
              <a:t>We want to see how the dataset variables are correlated with each other and how predictor variables are correlated with the target variable. For example, we would like to see how </a:t>
            </a:r>
            <a:r>
              <a:rPr kumimoji="0" lang="en-US" altLang="en-US" sz="2000" b="0" i="0" u="none" strike="noStrike" cap="none" normalizeH="0" baseline="0" dirty="0">
                <a:ln>
                  <a:noFill/>
                </a:ln>
                <a:solidFill>
                  <a:schemeClr val="tx1"/>
                </a:solidFill>
                <a:effectLst/>
                <a:latin typeface="Lucida Calligraphy" panose="03010101010101010101" pitchFamily="66" charset="0"/>
                <a:ea typeface="Times New Roman" panose="02020603050405020304" pitchFamily="18" charset="0"/>
                <a:cs typeface="Courier New" panose="02070309020205020404" pitchFamily="49" charset="0"/>
              </a:rPr>
              <a:t>Lot Area</a:t>
            </a:r>
            <a:r>
              <a:rPr kumimoji="0" lang="en-US" altLang="en-US" sz="2000" b="0" i="0" u="none" strike="noStrike" cap="none" normalizeH="0" baseline="0" dirty="0">
                <a:ln>
                  <a:noFill/>
                </a:ln>
                <a:solidFill>
                  <a:schemeClr val="tx1"/>
                </a:solidFill>
                <a:effectLst/>
                <a:latin typeface="Lucida Calligraphy" panose="03010101010101010101" pitchFamily="66" charset="0"/>
                <a:ea typeface="Times New Roman" panose="02020603050405020304" pitchFamily="18" charset="0"/>
                <a:cs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Lucida Calligraphy" panose="03010101010101010101" pitchFamily="66" charset="0"/>
                <a:ea typeface="Times New Roman" panose="02020603050405020304" pitchFamily="18" charset="0"/>
                <a:cs typeface="Courier New" panose="02070309020205020404" pitchFamily="49" charset="0"/>
              </a:rPr>
              <a:t>SalePrice</a:t>
            </a:r>
            <a:r>
              <a:rPr kumimoji="0" lang="en-US" altLang="en-US" sz="2000" b="0" i="0" u="none" strike="noStrike" cap="none" normalizeH="0" baseline="0" dirty="0">
                <a:ln>
                  <a:noFill/>
                </a:ln>
                <a:solidFill>
                  <a:schemeClr val="tx1"/>
                </a:solidFill>
                <a:effectLst/>
                <a:latin typeface="Lucida Calligraphy" panose="03010101010101010101" pitchFamily="66" charset="0"/>
                <a:ea typeface="Times New Roman" panose="02020603050405020304" pitchFamily="18" charset="0"/>
                <a:cs typeface="Arial" panose="020B0604020202020204" pitchFamily="34" charset="0"/>
              </a:rPr>
              <a:t> are correlated: Do they increase and decrease together (positive correlation)? Does one of them increase when the other decrease or vice versa (negative correlation)? Or are they not correlated?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Lucida Calligraphy" panose="03010101010101010101" pitchFamily="66"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Lucida Calligraphy" panose="03010101010101010101" pitchFamily="66" charset="0"/>
              <a:cs typeface="Arial" panose="020B0604020202020204" pitchFamily="34" charset="0"/>
            </a:endParaRPr>
          </a:p>
          <a:p>
            <a:pPr>
              <a:spcAft>
                <a:spcPts val="1200"/>
              </a:spcAft>
            </a:pPr>
            <a:r>
              <a:rPr lang="en-IN" sz="2000" dirty="0">
                <a:effectLst/>
                <a:latin typeface="Lucida Calligraphy" panose="03010101010101010101" pitchFamily="66" charset="0"/>
                <a:ea typeface="Times New Roman" panose="02020603050405020304" pitchFamily="18" charset="0"/>
              </a:rPr>
              <a:t>Correlation is represented as a value between -1 and +1 where +1 denotes the highest positive correlation, -1 denotes the highest negative correlation, and 0 denotes that there is no correlation.</a:t>
            </a:r>
          </a:p>
          <a:p>
            <a:pPr>
              <a:spcAft>
                <a:spcPts val="1200"/>
              </a:spcAft>
            </a:pPr>
            <a:endParaRPr lang="en-IN" sz="2000" dirty="0">
              <a:effectLst/>
              <a:latin typeface="Lucida Calligraphy" panose="03010101010101010101" pitchFamily="66" charset="0"/>
              <a:ea typeface="Times New Roman" panose="02020603050405020304" pitchFamily="18" charset="0"/>
            </a:endParaRPr>
          </a:p>
          <a:p>
            <a:pPr>
              <a:spcAft>
                <a:spcPts val="1200"/>
              </a:spcAft>
            </a:pPr>
            <a:r>
              <a:rPr lang="en-IN" sz="2000" dirty="0">
                <a:effectLst/>
                <a:latin typeface="Lucida Calligraphy" panose="03010101010101010101" pitchFamily="66" charset="0"/>
                <a:ea typeface="Times New Roman" panose="02020603050405020304" pitchFamily="18" charset="0"/>
              </a:rPr>
              <a:t>We will show correlation between our dataset variables (numerical and </a:t>
            </a:r>
            <a:r>
              <a:rPr lang="en-IN" sz="2000" dirty="0" err="1">
                <a:effectLst/>
                <a:latin typeface="Lucida Calligraphy" panose="03010101010101010101" pitchFamily="66" charset="0"/>
                <a:ea typeface="Times New Roman" panose="02020603050405020304" pitchFamily="18" charset="0"/>
              </a:rPr>
              <a:t>boolean</a:t>
            </a:r>
            <a:r>
              <a:rPr lang="en-IN" sz="2000" dirty="0">
                <a:effectLst/>
                <a:latin typeface="Lucida Calligraphy" panose="03010101010101010101" pitchFamily="66" charset="0"/>
                <a:ea typeface="Times New Roman" panose="02020603050405020304" pitchFamily="18" charset="0"/>
              </a:rPr>
              <a:t> variables only) using a heatmap 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09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479C-D5C2-45CA-B820-69D63CEE5FFA}"/>
              </a:ext>
            </a:extLst>
          </p:cNvPr>
          <p:cNvSpPr>
            <a:spLocks noGrp="1"/>
          </p:cNvSpPr>
          <p:nvPr>
            <p:ph type="title"/>
          </p:nvPr>
        </p:nvSpPr>
        <p:spPr/>
        <p:txBody>
          <a:bodyPr/>
          <a:lstStyle/>
          <a:p>
            <a:br>
              <a:rPr lang="en-IN" dirty="0"/>
            </a:br>
            <a:endParaRPr lang="en-IN" dirty="0"/>
          </a:p>
        </p:txBody>
      </p:sp>
      <p:pic>
        <p:nvPicPr>
          <p:cNvPr id="4" name="Content Placeholder 3">
            <a:extLst>
              <a:ext uri="{FF2B5EF4-FFF2-40B4-BE49-F238E27FC236}">
                <a16:creationId xmlns:a16="http://schemas.microsoft.com/office/drawing/2014/main" id="{5F3CCF6C-F483-4D18-A024-5E04973409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8682" y="629587"/>
            <a:ext cx="7450111" cy="5516380"/>
          </a:xfrm>
          <a:prstGeom prst="rect">
            <a:avLst/>
          </a:prstGeom>
          <a:noFill/>
          <a:ln>
            <a:noFill/>
          </a:ln>
        </p:spPr>
      </p:pic>
    </p:spTree>
    <p:extLst>
      <p:ext uri="{BB962C8B-B14F-4D97-AF65-F5344CB8AC3E}">
        <p14:creationId xmlns:p14="http://schemas.microsoft.com/office/powerpoint/2010/main" val="241488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A471-4365-4FEE-8FC5-CBD3CD74D53C}"/>
              </a:ext>
            </a:extLst>
          </p:cNvPr>
          <p:cNvSpPr>
            <a:spLocks noGrp="1"/>
          </p:cNvSpPr>
          <p:nvPr>
            <p:ph type="title"/>
          </p:nvPr>
        </p:nvSpPr>
        <p:spPr/>
        <p:txBody>
          <a:bodyPr/>
          <a:lstStyle/>
          <a:p>
            <a:r>
              <a:rPr lang="en-IN" sz="2800" u="sng" dirty="0">
                <a:latin typeface="Lucida Calligraphy" panose="03010101010101010101" pitchFamily="66" charset="0"/>
              </a:rPr>
              <a:t>Observations</a:t>
            </a:r>
          </a:p>
        </p:txBody>
      </p:sp>
      <p:sp>
        <p:nvSpPr>
          <p:cNvPr id="3" name="Content Placeholder 2">
            <a:extLst>
              <a:ext uri="{FF2B5EF4-FFF2-40B4-BE49-F238E27FC236}">
                <a16:creationId xmlns:a16="http://schemas.microsoft.com/office/drawing/2014/main" id="{A2AAEFE1-C405-47CB-9B84-C4BDF544C149}"/>
              </a:ext>
            </a:extLst>
          </p:cNvPr>
          <p:cNvSpPr>
            <a:spLocks noGrp="1"/>
          </p:cNvSpPr>
          <p:nvPr>
            <p:ph idx="1"/>
          </p:nvPr>
        </p:nvSpPr>
        <p:spPr>
          <a:xfrm>
            <a:off x="758538" y="1152983"/>
            <a:ext cx="8946541" cy="4195481"/>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We notice that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GarageCars</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and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GarageArea</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have high positive correlation which is reasonable because when the garage area increases, its car capacity increases too.                 </a:t>
            </a:r>
            <a:endParaRPr lang="en-IN" sz="18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We see also that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GrLivArea</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and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TotRms</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AbvGrd</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are highly positively correlated which also makes sense because when living area above ground increases, it is expected for the rooms above ground to increase too.</a:t>
            </a:r>
            <a:endParaRPr lang="en-IN" sz="18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We can see that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BsmtUnfSF</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is negatively correlated with BsmtFinSF1</a:t>
            </a:r>
            <a:endParaRPr lang="en-IN" sz="18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We note also that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BsmtUnfSF</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is negatively correlated with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BsmtFullBath</a:t>
            </a:r>
            <a:endParaRPr lang="en-IN" sz="18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We see that the target variable(</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SalePrice</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is highly positively correlated with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OverallQual</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and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GrLivArea</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We see also that the target variable is positively correlated with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YearBuilt</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Year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Remod</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/Add,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MasVnrArea</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TotalBsmtSF</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1stFlrSF,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FullBath</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GarageCars</a:t>
            </a:r>
            <a:r>
              <a:rPr lang="en-IN" sz="1800" dirty="0">
                <a:effectLst/>
                <a:latin typeface="Lucida Calligraphy" panose="03010101010101010101" pitchFamily="66" charset="0"/>
                <a:ea typeface="Times New Roman" panose="02020603050405020304" pitchFamily="18" charset="0"/>
                <a:cs typeface="Calibri" panose="020F0502020204030204" pitchFamily="34" charset="0"/>
              </a:rPr>
              <a:t>, and </a:t>
            </a:r>
            <a:r>
              <a:rPr lang="en-IN" sz="1800" dirty="0" err="1">
                <a:effectLst/>
                <a:latin typeface="Lucida Calligraphy" panose="03010101010101010101" pitchFamily="66" charset="0"/>
                <a:ea typeface="Times New Roman" panose="02020603050405020304" pitchFamily="18" charset="0"/>
                <a:cs typeface="Calibri" panose="020F0502020204030204" pitchFamily="34" charset="0"/>
              </a:rPr>
              <a:t>GarageArea</a:t>
            </a:r>
            <a:r>
              <a:rPr lang="en-IN" dirty="0">
                <a:effectLst/>
                <a:latin typeface="Lucida Calligraphy" panose="03010101010101010101" pitchFamily="66" charset="0"/>
                <a:ea typeface="Times New Roman" panose="02020603050405020304" pitchFamily="18" charset="0"/>
                <a:cs typeface="Calibri" panose="020F0502020204030204" pitchFamily="34" charset="0"/>
              </a:rPr>
              <a:t>.</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72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1461-6704-4D7D-BA9C-C7081162F046}"/>
              </a:ext>
            </a:extLst>
          </p:cNvPr>
          <p:cNvSpPr>
            <a:spLocks noGrp="1"/>
          </p:cNvSpPr>
          <p:nvPr>
            <p:ph type="title"/>
          </p:nvPr>
        </p:nvSpPr>
        <p:spPr/>
        <p:txBody>
          <a:bodyPr/>
          <a:lstStyle/>
          <a:p>
            <a:r>
              <a:rPr lang="en-IN" sz="2800" u="sng" dirty="0">
                <a:latin typeface="Lucida Calligraphy" panose="03010101010101010101" pitchFamily="66" charset="0"/>
              </a:rPr>
              <a:t>Data Formatting</a:t>
            </a:r>
            <a:br>
              <a:rPr lang="en-IN" sz="2800" u="sng" dirty="0">
                <a:latin typeface="Lucida Calligraphy" panose="03010101010101010101" pitchFamily="66" charset="0"/>
              </a:rPr>
            </a:br>
            <a:br>
              <a:rPr lang="en-IN" sz="2800" u="sng" dirty="0">
                <a:latin typeface="Lucida Calligraphy" panose="03010101010101010101" pitchFamily="66" charset="0"/>
              </a:rPr>
            </a:br>
            <a:endParaRPr lang="en-IN" sz="2800" u="sng" dirty="0">
              <a:latin typeface="Lucida Calligraphy" panose="03010101010101010101" pitchFamily="66" charset="0"/>
            </a:endParaRPr>
          </a:p>
        </p:txBody>
      </p:sp>
      <p:sp>
        <p:nvSpPr>
          <p:cNvPr id="3" name="Content Placeholder 2">
            <a:extLst>
              <a:ext uri="{FF2B5EF4-FFF2-40B4-BE49-F238E27FC236}">
                <a16:creationId xmlns:a16="http://schemas.microsoft.com/office/drawing/2014/main" id="{5359FE5A-1E62-42D3-94EE-0C14375F8A1F}"/>
              </a:ext>
            </a:extLst>
          </p:cNvPr>
          <p:cNvSpPr>
            <a:spLocks noGrp="1"/>
          </p:cNvSpPr>
          <p:nvPr>
            <p:ph idx="1"/>
          </p:nvPr>
        </p:nvSpPr>
        <p:spPr>
          <a:xfrm>
            <a:off x="646111" y="1331259"/>
            <a:ext cx="8946541" cy="4195481"/>
          </a:xfrm>
        </p:spPr>
        <p:txBody>
          <a:bodyPr>
            <a:normAutofit lnSpcReduction="10000"/>
          </a:bodyPr>
          <a:lstStyle/>
          <a:p>
            <a:r>
              <a:rPr lang="en-IN" dirty="0">
                <a:latin typeface="Lucida Calligraphy" panose="03010101010101010101" pitchFamily="66" charset="0"/>
              </a:rPr>
              <a:t>Here, we convert the non numerical values in the dataset to numerical values.</a:t>
            </a:r>
          </a:p>
          <a:p>
            <a:endParaRPr lang="en-IN" dirty="0">
              <a:latin typeface="Lucida Calligraphy" panose="03010101010101010101" pitchFamily="66" charset="0"/>
            </a:endParaRPr>
          </a:p>
          <a:p>
            <a:r>
              <a:rPr lang="en-IN" dirty="0">
                <a:latin typeface="Lucida Calligraphy" panose="03010101010101010101" pitchFamily="66" charset="0"/>
              </a:rPr>
              <a:t>For Categorical features, I have used One hot encoding.</a:t>
            </a:r>
          </a:p>
          <a:p>
            <a:endParaRPr lang="en-IN" dirty="0">
              <a:latin typeface="Lucida Calligraphy" panose="03010101010101010101" pitchFamily="66" charset="0"/>
            </a:endParaRPr>
          </a:p>
          <a:p>
            <a:r>
              <a:rPr lang="en-IN" dirty="0">
                <a:latin typeface="Lucida Calligraphy" panose="03010101010101010101" pitchFamily="66" charset="0"/>
              </a:rPr>
              <a:t>For ordinal features, I have replaced the unique values of the columns with numbers. </a:t>
            </a:r>
          </a:p>
          <a:p>
            <a:endParaRPr lang="en-IN" dirty="0">
              <a:latin typeface="Lucida Calligraphy" panose="03010101010101010101" pitchFamily="66" charset="0"/>
            </a:endParaRPr>
          </a:p>
          <a:p>
            <a:pPr marL="0" indent="0">
              <a:buNone/>
            </a:pPr>
            <a:endParaRPr lang="en-IN" dirty="0">
              <a:latin typeface="Lucida Calligraphy" panose="03010101010101010101" pitchFamily="66" charset="0"/>
            </a:endParaRPr>
          </a:p>
          <a:p>
            <a:pPr marL="0" indent="0">
              <a:buNone/>
            </a:pPr>
            <a:r>
              <a:rPr lang="en-IN" dirty="0">
                <a:latin typeface="Lucida Calligraphy" panose="03010101010101010101" pitchFamily="66" charset="0"/>
              </a:rPr>
              <a:t>As we have completes data cleaning and data formatting, lets move to predictive modelling.</a:t>
            </a:r>
          </a:p>
        </p:txBody>
      </p:sp>
    </p:spTree>
    <p:extLst>
      <p:ext uri="{BB962C8B-B14F-4D97-AF65-F5344CB8AC3E}">
        <p14:creationId xmlns:p14="http://schemas.microsoft.com/office/powerpoint/2010/main" val="311522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658F-E112-4079-AA8C-D86A7A5DE98F}"/>
              </a:ext>
            </a:extLst>
          </p:cNvPr>
          <p:cNvSpPr>
            <a:spLocks noGrp="1"/>
          </p:cNvSpPr>
          <p:nvPr>
            <p:ph type="title"/>
          </p:nvPr>
        </p:nvSpPr>
        <p:spPr/>
        <p:txBody>
          <a:bodyPr/>
          <a:lstStyle/>
          <a:p>
            <a:r>
              <a:rPr lang="en-IN" sz="2800" u="sng" dirty="0">
                <a:latin typeface="Lucida Calligraphy" panose="03010101010101010101" pitchFamily="66" charset="0"/>
              </a:rPr>
              <a:t>Predictive Modelling</a:t>
            </a:r>
          </a:p>
        </p:txBody>
      </p:sp>
      <p:sp>
        <p:nvSpPr>
          <p:cNvPr id="3" name="Content Placeholder 2">
            <a:extLst>
              <a:ext uri="{FF2B5EF4-FFF2-40B4-BE49-F238E27FC236}">
                <a16:creationId xmlns:a16="http://schemas.microsoft.com/office/drawing/2014/main" id="{72459284-6AAB-41A2-819A-56F32F8D46EF}"/>
              </a:ext>
            </a:extLst>
          </p:cNvPr>
          <p:cNvSpPr>
            <a:spLocks noGrp="1"/>
          </p:cNvSpPr>
          <p:nvPr>
            <p:ph idx="1"/>
          </p:nvPr>
        </p:nvSpPr>
        <p:spPr>
          <a:xfrm>
            <a:off x="758539" y="1331259"/>
            <a:ext cx="8946541" cy="4195481"/>
          </a:xfrm>
        </p:spPr>
        <p:txBody>
          <a:bodyPr/>
          <a:lstStyle/>
          <a:p>
            <a:r>
              <a:rPr lang="en-IN" dirty="0">
                <a:latin typeface="Lucida Calligraphy" panose="03010101010101010101" pitchFamily="66" charset="0"/>
              </a:rPr>
              <a:t>For this purpose, </a:t>
            </a:r>
            <a:r>
              <a:rPr lang="en-IN" dirty="0">
                <a:effectLst/>
                <a:latin typeface="Lucida Calligraphy" panose="03010101010101010101" pitchFamily="66" charset="0"/>
                <a:ea typeface="Calibri" panose="020F0502020204030204" pitchFamily="34" charset="0"/>
                <a:cs typeface="Calibri" panose="020F0502020204030204" pitchFamily="34" charset="0"/>
              </a:rPr>
              <a:t>I am splitting the data for validation. 70% for training and 30% for testing.</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endParaRPr lang="en-IN" dirty="0">
              <a:latin typeface="Lucida Calligraphy" panose="03010101010101010101" pitchFamily="66" charset="0"/>
            </a:endParaRPr>
          </a:p>
          <a:p>
            <a:pPr>
              <a:spcBef>
                <a:spcPts val="1200"/>
              </a:spcBef>
            </a:pPr>
            <a:r>
              <a:rPr lang="en-IN" dirty="0">
                <a:latin typeface="Lucida Calligraphy" panose="03010101010101010101" pitchFamily="66" charset="0"/>
              </a:rPr>
              <a:t>I have checked Mean Absolute error for various models. </a:t>
            </a:r>
          </a:p>
          <a:p>
            <a:pPr>
              <a:spcBef>
                <a:spcPts val="1200"/>
              </a:spcBef>
            </a:pPr>
            <a:endParaRPr lang="en-IN" dirty="0">
              <a:effectLst/>
              <a:latin typeface="Lucida Calligraphy" panose="03010101010101010101" pitchFamily="66" charset="0"/>
              <a:ea typeface="Times New Roman" panose="02020603050405020304" pitchFamily="18" charset="0"/>
            </a:endParaRPr>
          </a:p>
          <a:p>
            <a:pPr>
              <a:spcBef>
                <a:spcPts val="1200"/>
              </a:spcBef>
            </a:pPr>
            <a:r>
              <a:rPr lang="en-IN" dirty="0">
                <a:effectLst/>
                <a:latin typeface="Lucida Calligraphy" panose="03010101010101010101" pitchFamily="66" charset="0"/>
                <a:ea typeface="Times New Roman" panose="02020603050405020304" pitchFamily="18" charset="0"/>
              </a:rPr>
              <a:t>This tells us that the average difference between the actual data value and the value predicted by the model.</a:t>
            </a:r>
          </a:p>
          <a:p>
            <a:pPr>
              <a:spcBef>
                <a:spcPts val="1200"/>
              </a:spcBef>
            </a:pPr>
            <a:endParaRPr lang="en-IN" dirty="0">
              <a:effectLst/>
              <a:latin typeface="Lucida Calligraphy" panose="03010101010101010101" pitchFamily="66" charset="0"/>
              <a:ea typeface="Times New Roman" panose="02020603050405020304" pitchFamily="18" charset="0"/>
            </a:endParaRPr>
          </a:p>
          <a:p>
            <a:pPr>
              <a:spcBef>
                <a:spcPts val="1200"/>
              </a:spcBef>
            </a:pPr>
            <a:r>
              <a:rPr lang="en-IN" dirty="0">
                <a:effectLst/>
                <a:latin typeface="Lucida Calligraphy" panose="03010101010101010101" pitchFamily="66" charset="0"/>
                <a:ea typeface="Times New Roman" panose="02020603050405020304" pitchFamily="18" charset="0"/>
              </a:rPr>
              <a:t>The lower the MAE for a given model, the more closely the model is able to predict the actual values.</a:t>
            </a:r>
          </a:p>
          <a:p>
            <a:endParaRPr lang="en-IN" dirty="0"/>
          </a:p>
        </p:txBody>
      </p:sp>
    </p:spTree>
    <p:extLst>
      <p:ext uri="{BB962C8B-B14F-4D97-AF65-F5344CB8AC3E}">
        <p14:creationId xmlns:p14="http://schemas.microsoft.com/office/powerpoint/2010/main" val="324304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EEAE-6D29-447E-B5E5-B5F75B05A8E1}"/>
              </a:ext>
            </a:extLst>
          </p:cNvPr>
          <p:cNvSpPr>
            <a:spLocks noGrp="1"/>
          </p:cNvSpPr>
          <p:nvPr>
            <p:ph type="title"/>
          </p:nvPr>
        </p:nvSpPr>
        <p:spPr/>
        <p:txBody>
          <a:bodyPr/>
          <a:lstStyle/>
          <a:p>
            <a:br>
              <a:rPr lang="en-IN" dirty="0"/>
            </a:br>
            <a:endParaRPr lang="en-IN" dirty="0"/>
          </a:p>
        </p:txBody>
      </p:sp>
      <p:graphicFrame>
        <p:nvGraphicFramePr>
          <p:cNvPr id="4" name="Content Placeholder 3">
            <a:extLst>
              <a:ext uri="{FF2B5EF4-FFF2-40B4-BE49-F238E27FC236}">
                <a16:creationId xmlns:a16="http://schemas.microsoft.com/office/drawing/2014/main" id="{C65105EE-F9C4-41C1-8052-92673D22684F}"/>
              </a:ext>
            </a:extLst>
          </p:cNvPr>
          <p:cNvGraphicFramePr>
            <a:graphicFrameLocks noGrp="1"/>
          </p:cNvGraphicFramePr>
          <p:nvPr>
            <p:ph idx="1"/>
            <p:extLst>
              <p:ext uri="{D42A27DB-BD31-4B8C-83A1-F6EECF244321}">
                <p14:modId xmlns:p14="http://schemas.microsoft.com/office/powerpoint/2010/main" val="3576946749"/>
              </p:ext>
            </p:extLst>
          </p:nvPr>
        </p:nvGraphicFramePr>
        <p:xfrm>
          <a:off x="990439" y="1615184"/>
          <a:ext cx="7493994" cy="4021121"/>
        </p:xfrm>
        <a:graphic>
          <a:graphicData uri="http://schemas.openxmlformats.org/drawingml/2006/table">
            <a:tbl>
              <a:tblPr firstRow="1" firstCol="1" bandRow="1">
                <a:tableStyleId>{5C22544A-7EE6-4342-B048-85BDC9FD1C3A}</a:tableStyleId>
              </a:tblPr>
              <a:tblGrid>
                <a:gridCol w="2348107">
                  <a:extLst>
                    <a:ext uri="{9D8B030D-6E8A-4147-A177-3AD203B41FA5}">
                      <a16:colId xmlns:a16="http://schemas.microsoft.com/office/drawing/2014/main" val="2222131006"/>
                    </a:ext>
                  </a:extLst>
                </a:gridCol>
                <a:gridCol w="2532631">
                  <a:extLst>
                    <a:ext uri="{9D8B030D-6E8A-4147-A177-3AD203B41FA5}">
                      <a16:colId xmlns:a16="http://schemas.microsoft.com/office/drawing/2014/main" val="770717875"/>
                    </a:ext>
                  </a:extLst>
                </a:gridCol>
                <a:gridCol w="2613256">
                  <a:extLst>
                    <a:ext uri="{9D8B030D-6E8A-4147-A177-3AD203B41FA5}">
                      <a16:colId xmlns:a16="http://schemas.microsoft.com/office/drawing/2014/main" val="1033884137"/>
                    </a:ext>
                  </a:extLst>
                </a:gridCol>
              </a:tblGrid>
              <a:tr h="574109">
                <a:tc>
                  <a:txBody>
                    <a:bodyPr/>
                    <a:lstStyle/>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3200357"/>
                  </a:ext>
                </a:extLst>
              </a:tr>
              <a:tr h="574502">
                <a:tc>
                  <a:txBody>
                    <a:bodyPr/>
                    <a:lstStyle/>
                    <a:p>
                      <a:pP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Linear regression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19454.107746670077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115980"/>
                  </a:ext>
                </a:extLst>
              </a:tr>
              <a:tr h="574502">
                <a:tc>
                  <a:txBody>
                    <a:bodyPr/>
                    <a:lstStyle/>
                    <a:p>
                      <a:pP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Random Forest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27044.84857142857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421561"/>
                  </a:ext>
                </a:extLst>
              </a:tr>
              <a:tr h="574502">
                <a:tc>
                  <a:txBody>
                    <a:bodyPr/>
                    <a:lstStyle/>
                    <a:p>
                      <a:pP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KNN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53894.05714285714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7617043"/>
                  </a:ext>
                </a:extLst>
              </a:tr>
              <a:tr h="574502">
                <a:tc>
                  <a:txBody>
                    <a:bodyPr/>
                    <a:lstStyle/>
                    <a:p>
                      <a:pP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SVM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34533.86571428571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5594300"/>
                  </a:ext>
                </a:extLst>
              </a:tr>
              <a:tr h="574502">
                <a:tc>
                  <a:txBody>
                    <a:bodyPr/>
                    <a:lstStyle/>
                    <a:p>
                      <a:pP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Naïve Bayes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37224.83714285714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317343"/>
                  </a:ext>
                </a:extLst>
              </a:tr>
              <a:tr h="574502">
                <a:tc>
                  <a:txBody>
                    <a:bodyPr/>
                    <a:lstStyle/>
                    <a:p>
                      <a:pPr>
                        <a:lnSpc>
                          <a:spcPct val="107000"/>
                        </a:lnSpc>
                        <a:spcAft>
                          <a:spcPts val="800"/>
                        </a:spcAft>
                      </a:pPr>
                      <a:r>
                        <a:rPr lang="en-IN" sz="12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Decision Tree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39591.422857142854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898280"/>
                  </a:ext>
                </a:extLst>
              </a:tr>
            </a:tbl>
          </a:graphicData>
        </a:graphic>
      </p:graphicFrame>
      <p:sp>
        <p:nvSpPr>
          <p:cNvPr id="5" name="Rectangle 1">
            <a:extLst>
              <a:ext uri="{FF2B5EF4-FFF2-40B4-BE49-F238E27FC236}">
                <a16:creationId xmlns:a16="http://schemas.microsoft.com/office/drawing/2014/main" id="{3471055A-9C83-485A-9EA7-CAFA4B8C244E}"/>
              </a:ext>
            </a:extLst>
          </p:cNvPr>
          <p:cNvSpPr>
            <a:spLocks noChangeArrowheads="1"/>
          </p:cNvSpPr>
          <p:nvPr/>
        </p:nvSpPr>
        <p:spPr bwMode="auto">
          <a:xfrm>
            <a:off x="824458" y="864674"/>
            <a:ext cx="851386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rPr>
              <a:t>The following are the Mean Absolute error values I have got.</a:t>
            </a:r>
            <a:endParaRPr kumimoji="0" lang="en-US" altLang="en-US" sz="2000" b="0" i="0" u="none" strike="noStrike" cap="none" normalizeH="0" baseline="0" dirty="0">
              <a:ln>
                <a:noFill/>
              </a:ln>
              <a:effectLst/>
              <a:latin typeface="Lucida Calligraphy" panose="03010101010101010101"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09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26F4-EB38-45B3-93CC-09833D4544EA}"/>
              </a:ext>
            </a:extLst>
          </p:cNvPr>
          <p:cNvSpPr>
            <a:spLocks noGrp="1"/>
          </p:cNvSpPr>
          <p:nvPr>
            <p:ph type="title"/>
          </p:nvPr>
        </p:nvSpPr>
        <p:spPr/>
        <p:txBody>
          <a:bodyPr/>
          <a:lstStyle/>
          <a:p>
            <a:r>
              <a:rPr lang="en-IN" sz="2800" u="sng" dirty="0">
                <a:latin typeface="Lucida Calligraphy" panose="03010101010101010101" pitchFamily="66" charset="0"/>
              </a:rPr>
              <a:t>Hyper Parameter Tuning</a:t>
            </a:r>
          </a:p>
        </p:txBody>
      </p:sp>
      <p:sp>
        <p:nvSpPr>
          <p:cNvPr id="3" name="Content Placeholder 2">
            <a:extLst>
              <a:ext uri="{FF2B5EF4-FFF2-40B4-BE49-F238E27FC236}">
                <a16:creationId xmlns:a16="http://schemas.microsoft.com/office/drawing/2014/main" id="{9614B366-75B7-48FA-A567-5D544C843D45}"/>
              </a:ext>
            </a:extLst>
          </p:cNvPr>
          <p:cNvSpPr>
            <a:spLocks noGrp="1"/>
          </p:cNvSpPr>
          <p:nvPr>
            <p:ph idx="1"/>
          </p:nvPr>
        </p:nvSpPr>
        <p:spPr>
          <a:xfrm>
            <a:off x="758539" y="1528263"/>
            <a:ext cx="8946541" cy="4195481"/>
          </a:xfrm>
        </p:spPr>
        <p:txBody>
          <a:bodyPr>
            <a:normAutofit fontScale="85000" lnSpcReduction="20000"/>
          </a:bodyPr>
          <a:lstStyle/>
          <a:p>
            <a:r>
              <a:rPr lang="en-IN" dirty="0">
                <a:latin typeface="Lucida Calligraphy" panose="03010101010101010101" pitchFamily="66" charset="0"/>
              </a:rPr>
              <a:t>I have done hyper parameter tuning for few models to increase accuracy of the model.</a:t>
            </a:r>
          </a:p>
          <a:p>
            <a:endParaRPr lang="en-IN" dirty="0">
              <a:latin typeface="Lucida Calligraphy" panose="03010101010101010101" pitchFamily="66" charset="0"/>
            </a:endParaRPr>
          </a:p>
          <a:p>
            <a:pPr marL="0" indent="0">
              <a:buNone/>
            </a:pPr>
            <a:r>
              <a:rPr lang="en-IN" dirty="0">
                <a:latin typeface="Lucida Calligraphy" panose="03010101010101010101" pitchFamily="66" charset="0"/>
              </a:rPr>
              <a:t>Now let us check these in detail.</a:t>
            </a:r>
          </a:p>
          <a:p>
            <a:pPr marL="0" indent="0">
              <a:buNone/>
            </a:pPr>
            <a:endParaRPr lang="en-IN" dirty="0">
              <a:latin typeface="Lucida Calligraphy" panose="03010101010101010101" pitchFamily="66" charset="0"/>
            </a:endParaRPr>
          </a:p>
          <a:p>
            <a:pPr marL="0" indent="0">
              <a:buNone/>
            </a:pPr>
            <a:endParaRPr lang="en-IN" dirty="0">
              <a:latin typeface="Lucida Calligraphy" panose="03010101010101010101" pitchFamily="66" charset="0"/>
            </a:endParaRPr>
          </a:p>
          <a:p>
            <a:pPr marL="0" indent="0">
              <a:buNone/>
            </a:pPr>
            <a:r>
              <a:rPr lang="en-IN" sz="2200" b="1" dirty="0">
                <a:effectLst/>
                <a:latin typeface="Lucida Calligraphy" panose="03010101010101010101" pitchFamily="66" charset="0"/>
                <a:ea typeface="Calibri" panose="020F0502020204030204" pitchFamily="34" charset="0"/>
                <a:cs typeface="Calibri" panose="020F0502020204030204" pitchFamily="34" charset="0"/>
              </a:rPr>
              <a:t>---&gt; Decision Tree Model</a:t>
            </a:r>
            <a:endParaRPr lang="en-IN" sz="2200" dirty="0">
              <a:effectLst/>
              <a:latin typeface="Lucida Calligraphy" panose="03010101010101010101" pitchFamily="66"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b="1" dirty="0">
                <a:effectLst/>
                <a:latin typeface="Lucida Calligraphy" panose="03010101010101010101" pitchFamily="66" charset="0"/>
                <a:ea typeface="Times New Roman" panose="02020603050405020304" pitchFamily="18" charset="0"/>
                <a:cs typeface="Calibri" panose="020F0502020204030204" pitchFamily="34" charset="0"/>
              </a:rPr>
              <a:t>Best parameters:</a:t>
            </a:r>
            <a:endParaRPr lang="en-IN" sz="2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effectLst/>
                <a:latin typeface="Lucida Calligraphy" panose="03010101010101010101" pitchFamily="66" charset="0"/>
                <a:ea typeface="Times New Roman" panose="02020603050405020304" pitchFamily="18" charset="0"/>
                <a:cs typeface="Calibri" panose="020F0502020204030204" pitchFamily="34" charset="0"/>
              </a:rPr>
              <a:t>{'criterion': '</a:t>
            </a:r>
            <a:r>
              <a:rPr lang="en-IN" sz="2200" dirty="0" err="1">
                <a:effectLst/>
                <a:latin typeface="Lucida Calligraphy" panose="03010101010101010101" pitchFamily="66" charset="0"/>
                <a:ea typeface="Times New Roman" panose="02020603050405020304" pitchFamily="18" charset="0"/>
                <a:cs typeface="Calibri" panose="020F0502020204030204" pitchFamily="34" charset="0"/>
              </a:rPr>
              <a:t>mae</a:t>
            </a:r>
            <a:r>
              <a:rPr lang="en-IN" sz="2200" dirty="0">
                <a:effectLst/>
                <a:latin typeface="Lucida Calligraphy" panose="03010101010101010101" pitchFamily="66" charset="0"/>
                <a:ea typeface="Times New Roman" panose="02020603050405020304" pitchFamily="18" charset="0"/>
                <a:cs typeface="Calibri" panose="020F0502020204030204" pitchFamily="34" charset="0"/>
              </a:rPr>
              <a:t>', '</a:t>
            </a:r>
            <a:r>
              <a:rPr lang="en-IN" sz="2200" dirty="0" err="1">
                <a:effectLst/>
                <a:latin typeface="Lucida Calligraphy" panose="03010101010101010101" pitchFamily="66" charset="0"/>
                <a:ea typeface="Times New Roman" panose="02020603050405020304" pitchFamily="18" charset="0"/>
                <a:cs typeface="Calibri" panose="020F0502020204030204" pitchFamily="34" charset="0"/>
              </a:rPr>
              <a:t>max_features</a:t>
            </a:r>
            <a:r>
              <a:rPr lang="en-IN" sz="2200" dirty="0">
                <a:effectLst/>
                <a:latin typeface="Lucida Calligraphy" panose="03010101010101010101" pitchFamily="66" charset="0"/>
                <a:ea typeface="Times New Roman" panose="02020603050405020304" pitchFamily="18" charset="0"/>
                <a:cs typeface="Calibri" panose="020F0502020204030204" pitchFamily="34" charset="0"/>
              </a:rPr>
              <a:t>': 79, '</a:t>
            </a:r>
            <a:r>
              <a:rPr lang="en-IN" sz="2200" dirty="0" err="1">
                <a:effectLst/>
                <a:latin typeface="Lucida Calligraphy" panose="03010101010101010101" pitchFamily="66" charset="0"/>
                <a:ea typeface="Times New Roman" panose="02020603050405020304" pitchFamily="18" charset="0"/>
                <a:cs typeface="Calibri" panose="020F0502020204030204" pitchFamily="34" charset="0"/>
              </a:rPr>
              <a:t>min_samples_leaf</a:t>
            </a:r>
            <a:r>
              <a:rPr lang="en-IN" sz="2200" dirty="0">
                <a:effectLst/>
                <a:latin typeface="Lucida Calligraphy" panose="03010101010101010101" pitchFamily="66" charset="0"/>
                <a:ea typeface="Times New Roman" panose="02020603050405020304" pitchFamily="18" charset="0"/>
                <a:cs typeface="Calibri" panose="020F0502020204030204" pitchFamily="34" charset="0"/>
              </a:rPr>
              <a:t>': 7, '</a:t>
            </a:r>
            <a:r>
              <a:rPr lang="en-IN" sz="2200" dirty="0" err="1">
                <a:effectLst/>
                <a:latin typeface="Lucida Calligraphy" panose="03010101010101010101" pitchFamily="66" charset="0"/>
                <a:ea typeface="Times New Roman" panose="02020603050405020304" pitchFamily="18" charset="0"/>
                <a:cs typeface="Calibri" panose="020F0502020204030204" pitchFamily="34" charset="0"/>
              </a:rPr>
              <a:t>min_samples_split</a:t>
            </a:r>
            <a:r>
              <a:rPr lang="en-IN" sz="2200" dirty="0">
                <a:effectLst/>
                <a:latin typeface="Lucida Calligraphy" panose="03010101010101010101" pitchFamily="66" charset="0"/>
                <a:ea typeface="Times New Roman" panose="02020603050405020304" pitchFamily="18" charset="0"/>
                <a:cs typeface="Calibri" panose="020F0502020204030204" pitchFamily="34" charset="0"/>
              </a:rPr>
              <a:t>': 5}</a:t>
            </a:r>
            <a:endParaRPr lang="en-IN" sz="2200" dirty="0">
              <a:effectLst/>
              <a:latin typeface="Lucida Calligraphy" panose="03010101010101010101" pitchFamily="66"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effectLst/>
                <a:latin typeface="Lucida Calligraphy" panose="03010101010101010101" pitchFamily="66" charset="0"/>
                <a:ea typeface="Times New Roman" panose="02020603050405020304" pitchFamily="18" charset="0"/>
                <a:cs typeface="Calibri" panose="020F0502020204030204" pitchFamily="34" charset="0"/>
              </a:rPr>
              <a:t>Decision Tree MAE after Hyper parameter tuning= 27254.204285714284</a:t>
            </a:r>
            <a:endParaRPr lang="en-IN" sz="2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2339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5276-DF82-4ADD-9804-E30CDE9F9B31}"/>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70962E31-7FA5-468B-9F3E-E04B5494B4DF}"/>
              </a:ext>
            </a:extLst>
          </p:cNvPr>
          <p:cNvSpPr>
            <a:spLocks noGrp="1"/>
          </p:cNvSpPr>
          <p:nvPr>
            <p:ph idx="1"/>
          </p:nvPr>
        </p:nvSpPr>
        <p:spPr>
          <a:xfrm>
            <a:off x="646111" y="958636"/>
            <a:ext cx="8946541" cy="4195481"/>
          </a:xfrm>
        </p:spPr>
        <p:txBody>
          <a:bodyPr>
            <a:normAutofit fontScale="25000" lnSpcReduction="20000"/>
          </a:bodyPr>
          <a:lstStyle/>
          <a:p>
            <a:pPr marL="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b="1" dirty="0">
                <a:effectLst/>
                <a:latin typeface="Lucida Calligraphy" panose="03010101010101010101" pitchFamily="66" charset="0"/>
                <a:ea typeface="Calibri" panose="020F0502020204030204" pitchFamily="34" charset="0"/>
                <a:cs typeface="Calibri" panose="020F0502020204030204" pitchFamily="34" charset="0"/>
              </a:rPr>
              <a:t>---&gt; KNN Model</a:t>
            </a: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b="1" dirty="0">
                <a:effectLst/>
                <a:latin typeface="Lucida Calligraphy" panose="03010101010101010101" pitchFamily="66" charset="0"/>
                <a:ea typeface="Times New Roman" panose="02020603050405020304" pitchFamily="18" charset="0"/>
                <a:cs typeface="Calibri" panose="020F0502020204030204" pitchFamily="34" charset="0"/>
              </a:rPr>
              <a:t>Best parameters:</a:t>
            </a: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{'algorithm':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ball_tree</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leaf_size</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1,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n_neighbors</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9, 'weights': 'distance'}</a:t>
            </a: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K-Nearest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Neighbors</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MAE after Hyper parameter tuning = 31979.6794615044 </a:t>
            </a: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a:t>
            </a:r>
          </a:p>
          <a:p>
            <a:pPr marL="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fontAlgn="base" latinLnBrk="1">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b="1" dirty="0">
                <a:effectLst/>
                <a:latin typeface="Lucida Calligraphy" panose="03010101010101010101" pitchFamily="66" charset="0"/>
                <a:ea typeface="Calibri" panose="020F0502020204030204" pitchFamily="34" charset="0"/>
                <a:cs typeface="Calibri" panose="020F0502020204030204" pitchFamily="34" charset="0"/>
              </a:rPr>
              <a:t>---&gt; Random Forest Model </a:t>
            </a: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Random Forest MAE after Hyper parameter tuning = 17517.426319047616</a:t>
            </a: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b="1" dirty="0">
                <a:effectLst/>
                <a:latin typeface="Lucida Calligraphy" panose="03010101010101010101" pitchFamily="66" charset="0"/>
                <a:ea typeface="Times New Roman" panose="02020603050405020304" pitchFamily="18" charset="0"/>
                <a:cs typeface="Calibri" panose="020F0502020204030204" pitchFamily="34" charset="0"/>
              </a:rPr>
              <a:t>Best parameters:</a:t>
            </a:r>
            <a:endParaRPr lang="en-IN" sz="6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fontAlgn="base" latinLnBrk="1">
              <a:lnSpc>
                <a:spcPts val="145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n_estimators</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600,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min_samples_split</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2,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min_samples_leaf</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1,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max_features</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19,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max_depth</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254, 'criterion': '</a:t>
            </a:r>
            <a:r>
              <a:rPr lang="en-IN" sz="6200" dirty="0" err="1">
                <a:effectLst/>
                <a:latin typeface="Lucida Calligraphy" panose="03010101010101010101" pitchFamily="66" charset="0"/>
                <a:ea typeface="Times New Roman" panose="02020603050405020304" pitchFamily="18" charset="0"/>
                <a:cs typeface="Calibri" panose="020F0502020204030204" pitchFamily="34" charset="0"/>
              </a:rPr>
              <a:t>mse</a:t>
            </a:r>
            <a:r>
              <a:rPr lang="en-IN" sz="6200" dirty="0">
                <a:effectLst/>
                <a:latin typeface="Lucida Calligraphy" panose="03010101010101010101" pitchFamily="66" charset="0"/>
                <a:ea typeface="Times New Roman" panose="02020603050405020304" pitchFamily="18" charset="0"/>
                <a:cs typeface="Calibri" panose="020F0502020204030204" pitchFamily="34" charset="0"/>
              </a:rPr>
              <a:t>', 'bootstrap': False}</a:t>
            </a:r>
          </a:p>
          <a:p>
            <a:pPr marL="0" indent="0" fontAlgn="base" latinLnBrk="1">
              <a:lnSpc>
                <a:spcPts val="1455"/>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6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576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109D-A16E-49D0-8338-A41D2F2B53AC}"/>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807BCBFA-3829-4FA9-9324-72B3EC88D7F8}"/>
              </a:ext>
            </a:extLst>
          </p:cNvPr>
          <p:cNvSpPr>
            <a:spLocks noGrp="1"/>
          </p:cNvSpPr>
          <p:nvPr>
            <p:ph idx="1"/>
          </p:nvPr>
        </p:nvSpPr>
        <p:spPr>
          <a:xfrm>
            <a:off x="875201" y="613863"/>
            <a:ext cx="8946541" cy="4195481"/>
          </a:xfrm>
        </p:spPr>
        <p:txBody>
          <a:bodyPr>
            <a:norm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effectLst/>
                <a:latin typeface="Lucida Calligraphy" panose="03010101010101010101" pitchFamily="66" charset="0"/>
                <a:ea typeface="Calibri" panose="020F0502020204030204" pitchFamily="34" charset="0"/>
                <a:cs typeface="Calibri" panose="020F0502020204030204" pitchFamily="34" charset="0"/>
              </a:rPr>
              <a:t>We can see that the mean absolute error (MAE) is less for Random Forest Model when compared to other models.</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71673F-0308-4421-8F58-4D9CBA6066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6651" y="1754971"/>
            <a:ext cx="5731510" cy="3651250"/>
          </a:xfrm>
          <a:prstGeom prst="rect">
            <a:avLst/>
          </a:prstGeom>
          <a:noFill/>
          <a:ln>
            <a:noFill/>
          </a:ln>
        </p:spPr>
      </p:pic>
      <p:sp>
        <p:nvSpPr>
          <p:cNvPr id="6" name="TextBox 5">
            <a:extLst>
              <a:ext uri="{FF2B5EF4-FFF2-40B4-BE49-F238E27FC236}">
                <a16:creationId xmlns:a16="http://schemas.microsoft.com/office/drawing/2014/main" id="{A3298BB8-3710-4E37-B401-906A5E484723}"/>
              </a:ext>
            </a:extLst>
          </p:cNvPr>
          <p:cNvSpPr txBox="1"/>
          <p:nvPr/>
        </p:nvSpPr>
        <p:spPr>
          <a:xfrm>
            <a:off x="1277912" y="5746934"/>
            <a:ext cx="9404722" cy="745589"/>
          </a:xfrm>
          <a:prstGeom prst="rect">
            <a:avLst/>
          </a:prstGeom>
          <a:noFill/>
        </p:spPr>
        <p:txBody>
          <a:bodyPr wrap="square">
            <a:spAutoFit/>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Lucida Calligraphy" panose="03010101010101010101" pitchFamily="66" charset="0"/>
                <a:ea typeface="Calibri" panose="020F0502020204030204" pitchFamily="34" charset="0"/>
                <a:cs typeface="Calibri" panose="020F0502020204030204" pitchFamily="34" charset="0"/>
              </a:rPr>
              <a:t>The above graph shows some of the important features of the Random Forest Model.</a:t>
            </a:r>
            <a:endParaRPr lang="en-IN" sz="2000" dirty="0">
              <a:effectLst/>
              <a:latin typeface="Lucida Calligraphy"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11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4D47-BCED-4B45-9ADA-64D60DBF98A0}"/>
              </a:ext>
            </a:extLst>
          </p:cNvPr>
          <p:cNvSpPr>
            <a:spLocks noGrp="1"/>
          </p:cNvSpPr>
          <p:nvPr>
            <p:ph type="title"/>
          </p:nvPr>
        </p:nvSpPr>
        <p:spPr/>
        <p:txBody>
          <a:bodyPr/>
          <a:lstStyle/>
          <a:p>
            <a:r>
              <a:rPr lang="en-IN" sz="2800" u="sng" dirty="0">
                <a:latin typeface="Lucida Calligraphy" panose="03010101010101010101" pitchFamily="66" charset="0"/>
              </a:rPr>
              <a:t>Introduction</a:t>
            </a:r>
          </a:p>
        </p:txBody>
      </p:sp>
      <p:sp>
        <p:nvSpPr>
          <p:cNvPr id="3" name="Content Placeholder 2">
            <a:extLst>
              <a:ext uri="{FF2B5EF4-FFF2-40B4-BE49-F238E27FC236}">
                <a16:creationId xmlns:a16="http://schemas.microsoft.com/office/drawing/2014/main" id="{599BC1F4-D239-4F3E-99F4-44F12F04445F}"/>
              </a:ext>
            </a:extLst>
          </p:cNvPr>
          <p:cNvSpPr>
            <a:spLocks noGrp="1"/>
          </p:cNvSpPr>
          <p:nvPr>
            <p:ph idx="1"/>
          </p:nvPr>
        </p:nvSpPr>
        <p:spPr>
          <a:xfrm>
            <a:off x="646111" y="1456570"/>
            <a:ext cx="8946541" cy="4195481"/>
          </a:xfrm>
        </p:spPr>
        <p:txBody>
          <a:bodyPr>
            <a:normAutofit fontScale="92500" lnSpcReduction="10000"/>
          </a:bodyPr>
          <a:lstStyle/>
          <a:p>
            <a:r>
              <a:rPr lang="en-IN" dirty="0">
                <a:effectLst/>
                <a:latin typeface="Lucida Calligraphy" panose="03010101010101010101" pitchFamily="66" charset="0"/>
                <a:ea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r>
              <a:rPr lang="en-IN" dirty="0">
                <a:effectLst/>
                <a:latin typeface="Lucida Calligraphy" panose="03010101010101010101" pitchFamily="66" charset="0"/>
                <a:ea typeface="Calibri" panose="020F0502020204030204" pitchFamily="34" charset="0"/>
                <a:cs typeface="Calibri" panose="020F0502020204030204" pitchFamily="34" charset="0"/>
              </a:rPr>
              <a:t> A US-based housing company named Surprise Housing has decided to enter the Australian market. The company is looking at prospective properties to buy houses to enter the market. The company uses data analytics to purchase houses at a price below their actual values and flip them at a higher price. </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164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5039-D926-4F76-87C5-BF3EC70DF69C}"/>
              </a:ext>
            </a:extLst>
          </p:cNvPr>
          <p:cNvSpPr>
            <a:spLocks noGrp="1"/>
          </p:cNvSpPr>
          <p:nvPr>
            <p:ph type="title"/>
          </p:nvPr>
        </p:nvSpPr>
        <p:spPr/>
        <p:txBody>
          <a:bodyPr/>
          <a:lstStyle/>
          <a:p>
            <a:r>
              <a:rPr lang="en-IN" sz="2800" u="sng" dirty="0">
                <a:latin typeface="Lucida Calligraphy" panose="03010101010101010101" pitchFamily="66" charset="0"/>
              </a:rPr>
              <a:t>Predictions</a:t>
            </a:r>
          </a:p>
        </p:txBody>
      </p:sp>
      <p:graphicFrame>
        <p:nvGraphicFramePr>
          <p:cNvPr id="4" name="Content Placeholder 3">
            <a:extLst>
              <a:ext uri="{FF2B5EF4-FFF2-40B4-BE49-F238E27FC236}">
                <a16:creationId xmlns:a16="http://schemas.microsoft.com/office/drawing/2014/main" id="{2E604466-8C30-4A5E-A347-A1623042E9B8}"/>
              </a:ext>
            </a:extLst>
          </p:cNvPr>
          <p:cNvGraphicFramePr>
            <a:graphicFrameLocks noGrp="1"/>
          </p:cNvGraphicFramePr>
          <p:nvPr>
            <p:ph idx="1"/>
            <p:extLst>
              <p:ext uri="{D42A27DB-BD31-4B8C-83A1-F6EECF244321}">
                <p14:modId xmlns:p14="http://schemas.microsoft.com/office/powerpoint/2010/main" val="4085926278"/>
              </p:ext>
            </p:extLst>
          </p:nvPr>
        </p:nvGraphicFramePr>
        <p:xfrm>
          <a:off x="758091" y="1293819"/>
          <a:ext cx="9585121" cy="3038337"/>
        </p:xfrm>
        <a:graphic>
          <a:graphicData uri="http://schemas.openxmlformats.org/drawingml/2006/table">
            <a:tbl>
              <a:tblPr firstRow="1" firstCol="1" bandRow="1">
                <a:tableStyleId>{5C22544A-7EE6-4342-B048-85BDC9FD1C3A}</a:tableStyleId>
              </a:tblPr>
              <a:tblGrid>
                <a:gridCol w="3194686">
                  <a:extLst>
                    <a:ext uri="{9D8B030D-6E8A-4147-A177-3AD203B41FA5}">
                      <a16:colId xmlns:a16="http://schemas.microsoft.com/office/drawing/2014/main" val="3200327259"/>
                    </a:ext>
                  </a:extLst>
                </a:gridCol>
                <a:gridCol w="3194686">
                  <a:extLst>
                    <a:ext uri="{9D8B030D-6E8A-4147-A177-3AD203B41FA5}">
                      <a16:colId xmlns:a16="http://schemas.microsoft.com/office/drawing/2014/main" val="2372692991"/>
                    </a:ext>
                  </a:extLst>
                </a:gridCol>
                <a:gridCol w="3195749">
                  <a:extLst>
                    <a:ext uri="{9D8B030D-6E8A-4147-A177-3AD203B41FA5}">
                      <a16:colId xmlns:a16="http://schemas.microsoft.com/office/drawing/2014/main" val="3540455680"/>
                    </a:ext>
                  </a:extLst>
                </a:gridCol>
              </a:tblGrid>
              <a:tr h="506102">
                <a:tc>
                  <a:txBody>
                    <a:bodyPr/>
                    <a:lstStyle/>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Actual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Predicted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379089"/>
                  </a:ext>
                </a:extLst>
              </a:tr>
              <a:tr h="506447">
                <a:tc>
                  <a:txBody>
                    <a:bodyPr/>
                    <a:lstStyle/>
                    <a:p>
                      <a:pPr>
                        <a:lnSpc>
                          <a:spcPct val="107000"/>
                        </a:lnSpc>
                        <a:spcAft>
                          <a:spcPts val="800"/>
                        </a:spcAft>
                      </a:pPr>
                      <a:r>
                        <a:rPr lang="en-IN" sz="1200">
                          <a:effectLst/>
                        </a:rPr>
                        <a:t>355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256000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201305.475000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805708"/>
                  </a:ext>
                </a:extLst>
              </a:tr>
              <a:tr h="506447">
                <a:tc>
                  <a:txBody>
                    <a:bodyPr/>
                    <a:lstStyle/>
                    <a:p>
                      <a:pPr>
                        <a:lnSpc>
                          <a:spcPct val="107000"/>
                        </a:lnSpc>
                        <a:spcAft>
                          <a:spcPts val="800"/>
                        </a:spcAft>
                      </a:pPr>
                      <a:r>
                        <a:rPr lang="en-IN" sz="1200">
                          <a:effectLst/>
                        </a:rPr>
                        <a:t>831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296902.101667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5357847"/>
                  </a:ext>
                </a:extLst>
              </a:tr>
              <a:tr h="506447">
                <a:tc>
                  <a:txBody>
                    <a:bodyPr/>
                    <a:lstStyle/>
                    <a:p>
                      <a:pPr>
                        <a:lnSpc>
                          <a:spcPct val="107000"/>
                        </a:lnSpc>
                        <a:spcAft>
                          <a:spcPts val="800"/>
                        </a:spcAft>
                      </a:pPr>
                      <a:r>
                        <a:rPr lang="en-IN" sz="1200">
                          <a:effectLst/>
                        </a:rPr>
                        <a:t>984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195400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191507.910000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910676"/>
                  </a:ext>
                </a:extLst>
              </a:tr>
              <a:tr h="506447">
                <a:tc>
                  <a:txBody>
                    <a:bodyPr/>
                    <a:lstStyle/>
                    <a:p>
                      <a:pPr>
                        <a:lnSpc>
                          <a:spcPct val="107000"/>
                        </a:lnSpc>
                        <a:spcAft>
                          <a:spcPts val="800"/>
                        </a:spcAft>
                      </a:pPr>
                      <a:r>
                        <a:rPr lang="en-IN" sz="1200">
                          <a:effectLst/>
                        </a:rPr>
                        <a:t>144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274000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266208.441667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8550893"/>
                  </a:ext>
                </a:extLst>
              </a:tr>
              <a:tr h="506447">
                <a:tc>
                  <a:txBody>
                    <a:bodyPr/>
                    <a:lstStyle/>
                    <a:p>
                      <a:pPr>
                        <a:lnSpc>
                          <a:spcPct val="107000"/>
                        </a:lnSpc>
                        <a:spcAft>
                          <a:spcPts val="800"/>
                        </a:spcAft>
                      </a:pPr>
                      <a:r>
                        <a:rPr lang="en-IN" sz="12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131500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140648.771667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0463003"/>
                  </a:ext>
                </a:extLst>
              </a:tr>
            </a:tbl>
          </a:graphicData>
        </a:graphic>
      </p:graphicFrame>
      <p:sp>
        <p:nvSpPr>
          <p:cNvPr id="5" name="Rectangle 1">
            <a:extLst>
              <a:ext uri="{FF2B5EF4-FFF2-40B4-BE49-F238E27FC236}">
                <a16:creationId xmlns:a16="http://schemas.microsoft.com/office/drawing/2014/main" id="{8B78C1A2-6625-419C-9BD8-9138BCB765A9}"/>
              </a:ext>
            </a:extLst>
          </p:cNvPr>
          <p:cNvSpPr>
            <a:spLocks noChangeArrowheads="1"/>
          </p:cNvSpPr>
          <p:nvPr/>
        </p:nvSpPr>
        <p:spPr bwMode="auto">
          <a:xfrm>
            <a:off x="-1499017" y="-1573968"/>
            <a:ext cx="204119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2">
            <a:extLst>
              <a:ext uri="{FF2B5EF4-FFF2-40B4-BE49-F238E27FC236}">
                <a16:creationId xmlns:a16="http://schemas.microsoft.com/office/drawing/2014/main" id="{F03AEEE8-0A0A-4DFD-ACE4-7A0A57EBE525}"/>
              </a:ext>
            </a:extLst>
          </p:cNvPr>
          <p:cNvSpPr>
            <a:spLocks noChangeArrowheads="1"/>
          </p:cNvSpPr>
          <p:nvPr/>
        </p:nvSpPr>
        <p:spPr bwMode="auto">
          <a:xfrm>
            <a:off x="758091" y="5435786"/>
            <a:ext cx="9589485" cy="969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bg1"/>
                </a:solidFill>
                <a:effectLst/>
                <a:latin typeface="Lucida Calligraphy" panose="03010101010101010101" pitchFamily="66" charset="0"/>
                <a:ea typeface="Calibri" panose="020F0502020204030204" pitchFamily="34" charset="0"/>
                <a:cs typeface="Calibri" panose="020F0502020204030204" pitchFamily="34" charset="0"/>
              </a:rPr>
              <a:t>SAVING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Lucida Calligraphy" panose="03010101010101010101" pitchFamily="66"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Lucida Calligraphy" panose="03010101010101010101" pitchFamily="66" charset="0"/>
                <a:ea typeface="Times New Roman" panose="02020603050405020304" pitchFamily="18" charset="0"/>
                <a:cs typeface="Calibri" panose="020F0502020204030204" pitchFamily="34" charset="0"/>
              </a:rPr>
              <a:t>I am saving the model as “</a:t>
            </a:r>
            <a:r>
              <a:rPr kumimoji="0" lang="en-US" altLang="en-US" sz="2000" b="0" i="0" u="none" strike="noStrike" cap="none" normalizeH="0" baseline="0" dirty="0" err="1">
                <a:ln>
                  <a:noFill/>
                </a:ln>
                <a:solidFill>
                  <a:schemeClr val="bg1"/>
                </a:solidFill>
                <a:effectLst/>
                <a:latin typeface="Lucida Calligraphy" panose="03010101010101010101" pitchFamily="66" charset="0"/>
                <a:ea typeface="Times New Roman" panose="02020603050405020304" pitchFamily="18" charset="0"/>
                <a:cs typeface="Calibri" panose="020F0502020204030204" pitchFamily="34" charset="0"/>
              </a:rPr>
              <a:t>housing_price_prediction.pkl</a:t>
            </a:r>
            <a:r>
              <a:rPr kumimoji="0" lang="en-US" altLang="en-US" sz="2000" b="0" i="0" u="none" strike="noStrike" cap="none" normalizeH="0" baseline="0" dirty="0">
                <a:ln>
                  <a:noFill/>
                </a:ln>
                <a:solidFill>
                  <a:schemeClr val="bg1"/>
                </a:solidFill>
                <a:effectLst/>
                <a:latin typeface="Lucida Calligraphy" panose="03010101010101010101" pitchFamily="66" charset="0"/>
                <a:ea typeface="Times New Roman" panose="02020603050405020304" pitchFamily="18" charset="0"/>
                <a:cs typeface="Calibri" panose="020F0502020204030204" pitchFamily="34" charset="0"/>
              </a:rPr>
              <a:t>” using </a:t>
            </a:r>
            <a:r>
              <a:rPr kumimoji="0" lang="en-US" altLang="en-US" sz="2000" b="0" i="0" u="none" strike="noStrike" cap="none" normalizeH="0" baseline="0" dirty="0" err="1">
                <a:ln>
                  <a:noFill/>
                </a:ln>
                <a:solidFill>
                  <a:schemeClr val="bg1"/>
                </a:solidFill>
                <a:effectLst/>
                <a:latin typeface="Lucida Calligraphy" panose="03010101010101010101" pitchFamily="66" charset="0"/>
                <a:ea typeface="Times New Roman" panose="02020603050405020304" pitchFamily="18" charset="0"/>
                <a:cs typeface="Calibri" panose="020F0502020204030204" pitchFamily="34" charset="0"/>
              </a:rPr>
              <a:t>joblib</a:t>
            </a:r>
            <a:r>
              <a:rPr kumimoji="0" lang="en-US" altLang="en-US" sz="2000" b="0" i="0" u="none" strike="noStrike" cap="none" normalizeH="0" baseline="0" dirty="0">
                <a:ln>
                  <a:noFill/>
                </a:ln>
                <a:solidFill>
                  <a:schemeClr val="bg1"/>
                </a:solidFill>
                <a:effectLst/>
                <a:latin typeface="Lucida Calligraphy" panose="03010101010101010101" pitchFamily="66" charset="0"/>
                <a:ea typeface="Times New Roman" panose="02020603050405020304" pitchFamily="18" charset="0"/>
                <a:cs typeface="Calibri" panose="020F0502020204030204" pitchFamily="34" charset="0"/>
              </a:rPr>
              <a:t>.</a:t>
            </a:r>
            <a:r>
              <a:rPr kumimoji="0" lang="en-US" altLang="en-US" sz="2000" b="0" i="0" u="none" strike="noStrike" cap="none" normalizeH="0" baseline="0" dirty="0">
                <a:ln>
                  <a:noFill/>
                </a:ln>
                <a:solidFill>
                  <a:schemeClr val="bg1"/>
                </a:solidFill>
                <a:effectLst/>
                <a:latin typeface="Lucida Calligraphy" panose="03010101010101010101" pitchFamily="66" charset="0"/>
              </a:rPr>
              <a:t> </a:t>
            </a:r>
          </a:p>
        </p:txBody>
      </p:sp>
    </p:spTree>
    <p:extLst>
      <p:ext uri="{BB962C8B-B14F-4D97-AF65-F5344CB8AC3E}">
        <p14:creationId xmlns:p14="http://schemas.microsoft.com/office/powerpoint/2010/main" val="179479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9E04-AF61-41B9-A71F-0FD98B596BF0}"/>
              </a:ext>
            </a:extLst>
          </p:cNvPr>
          <p:cNvSpPr>
            <a:spLocks noGrp="1"/>
          </p:cNvSpPr>
          <p:nvPr>
            <p:ph type="title"/>
          </p:nvPr>
        </p:nvSpPr>
        <p:spPr/>
        <p:txBody>
          <a:bodyPr/>
          <a:lstStyle/>
          <a:p>
            <a:r>
              <a:rPr lang="en-IN" sz="2800" u="sng" dirty="0">
                <a:latin typeface="Lucida Calligraphy" panose="03010101010101010101" pitchFamily="66" charset="0"/>
              </a:rPr>
              <a:t>Conclusion</a:t>
            </a:r>
          </a:p>
        </p:txBody>
      </p:sp>
      <p:sp>
        <p:nvSpPr>
          <p:cNvPr id="4" name="Rectangle 1">
            <a:extLst>
              <a:ext uri="{FF2B5EF4-FFF2-40B4-BE49-F238E27FC236}">
                <a16:creationId xmlns:a16="http://schemas.microsoft.com/office/drawing/2014/main" id="{1D763F2E-4504-4C76-B8DD-48CCB223DDBE}"/>
              </a:ext>
            </a:extLst>
          </p:cNvPr>
          <p:cNvSpPr>
            <a:spLocks noGrp="1" noChangeArrowheads="1"/>
          </p:cNvSpPr>
          <p:nvPr>
            <p:ph idx="1"/>
          </p:nvPr>
        </p:nvSpPr>
        <p:spPr bwMode="auto">
          <a:xfrm>
            <a:off x="646111" y="1244685"/>
            <a:ext cx="10094054"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b="0" i="0" u="none" strike="noStrike" cap="none" normalizeH="0" baseline="0" dirty="0">
                <a:ln>
                  <a:noFill/>
                </a:ln>
                <a:solidFill>
                  <a:srgbClr val="000000"/>
                </a:solidFill>
                <a:effectLst/>
                <a:latin typeface="Lucida Calligraphy" panose="03010101010101010101" pitchFamily="66" charset="0"/>
                <a:ea typeface="Times New Roman" panose="02020603050405020304" pitchFamily="18" charset="0"/>
                <a:cs typeface="Calibri" panose="020F0502020204030204" pitchFamily="34" charset="0"/>
              </a:rPr>
              <a:t>We built several regression models to predict the price of some house given some of the house features. We evaluated and compared each model to determine the one with highest performance. We also looked at how some models rank the features according to their importance. </a:t>
            </a:r>
          </a:p>
          <a:p>
            <a:pPr marL="0" indent="0" defTabSz="914400" eaLnBrk="0" fontAlgn="base" hangingPunct="0">
              <a:spcBef>
                <a:spcPct val="0"/>
              </a:spcBef>
              <a:spcAft>
                <a:spcPct val="0"/>
              </a:spcAft>
              <a:buClrTx/>
              <a:buSzTx/>
              <a:buNone/>
            </a:pPr>
            <a:endParaRPr lang="en-US" altLang="en-US" dirty="0">
              <a:solidFill>
                <a:srgbClr val="000000"/>
              </a:solidFill>
              <a:latin typeface="Lucida Calligraphy" panose="03010101010101010101" pitchFamily="66" charset="0"/>
              <a:ea typeface="Times New Roman" panose="02020603050405020304" pitchFamily="18" charset="0"/>
              <a:cs typeface="Calibri" panose="020F0502020204030204" pitchFamily="34" charset="0"/>
            </a:endParaRPr>
          </a:p>
          <a:p>
            <a:pPr marL="0" indent="0" defTabSz="914400" eaLnBrk="0" fontAlgn="base" hangingPunct="0">
              <a:spcBef>
                <a:spcPct val="0"/>
              </a:spcBef>
              <a:spcAft>
                <a:spcPct val="0"/>
              </a:spcAft>
              <a:buClrTx/>
              <a:buSzTx/>
              <a:buNone/>
            </a:pPr>
            <a:endParaRPr kumimoji="0" lang="en-US" altLang="en-US" b="0" i="0" u="none" strike="noStrike" cap="none" normalizeH="0" baseline="0" dirty="0">
              <a:ln>
                <a:noFill/>
              </a:ln>
              <a:solidFill>
                <a:srgbClr val="000000"/>
              </a:solidFill>
              <a:effectLst/>
              <a:latin typeface="Lucida Calligraphy" panose="03010101010101010101" pitchFamily="66" charset="0"/>
              <a:ea typeface="Times New Roman" panose="02020603050405020304" pitchFamily="18" charset="0"/>
              <a:cs typeface="Calibri" panose="020F0502020204030204" pitchFamily="34" charset="0"/>
            </a:endParaRPr>
          </a:p>
          <a:p>
            <a:pPr marL="0" indent="0" defTabSz="914400" eaLnBrk="0" fontAlgn="base" hangingPunct="0">
              <a:spcBef>
                <a:spcPct val="0"/>
              </a:spcBef>
              <a:spcAft>
                <a:spcPct val="0"/>
              </a:spcAft>
              <a:buClrTx/>
              <a:buSzTx/>
              <a:buNone/>
            </a:pPr>
            <a:r>
              <a:rPr kumimoji="0" lang="en-US" altLang="en-US" b="0" i="0" u="none" strike="noStrike" cap="none" normalizeH="0" baseline="0" dirty="0">
                <a:ln>
                  <a:noFill/>
                </a:ln>
                <a:solidFill>
                  <a:srgbClr val="000000"/>
                </a:solidFill>
                <a:effectLst/>
                <a:latin typeface="Lucida Calligraphy" panose="03010101010101010101" pitchFamily="66" charset="0"/>
                <a:ea typeface="Times New Roman" panose="02020603050405020304" pitchFamily="18" charset="0"/>
                <a:cs typeface="Calibri" panose="020F0502020204030204" pitchFamily="34" charset="0"/>
              </a:rPr>
              <a:t>The model can be used also with datasets that cover different cities and areas provided that they contain the same features. We also suggest that people take into consideration the features that were deemed as most important as seen in the previous section; this might help them estimate the house price better.</a:t>
            </a:r>
            <a:r>
              <a:rPr kumimoji="0" lang="en-US" altLang="en-US" b="0" i="0" u="none" strike="noStrike" cap="none" normalizeH="0" baseline="0" dirty="0">
                <a:ln>
                  <a:noFill/>
                </a:ln>
                <a:solidFill>
                  <a:schemeClr val="tx1"/>
                </a:solidFill>
                <a:effectLst/>
                <a:latin typeface="Lucida Calligraphy" panose="03010101010101010101" pitchFamily="66"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837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19A5-941A-4A4A-855D-5E2F1D5BB245}"/>
              </a:ext>
            </a:extLst>
          </p:cNvPr>
          <p:cNvSpPr>
            <a:spLocks noGrp="1"/>
          </p:cNvSpPr>
          <p:nvPr>
            <p:ph type="title"/>
          </p:nvPr>
        </p:nvSpPr>
        <p:spPr>
          <a:xfrm>
            <a:off x="645132" y="719527"/>
            <a:ext cx="9405702" cy="554637"/>
          </a:xfrm>
        </p:spPr>
        <p:txBody>
          <a:bodyPr/>
          <a:lstStyle/>
          <a:p>
            <a:r>
              <a:rPr lang="en-IN" sz="2800" u="sng" dirty="0">
                <a:latin typeface="Lucida Calligraphy" panose="03010101010101010101" pitchFamily="66" charset="0"/>
              </a:rPr>
              <a:t>Objective</a:t>
            </a:r>
          </a:p>
        </p:txBody>
      </p:sp>
      <p:sp>
        <p:nvSpPr>
          <p:cNvPr id="3" name="Content Placeholder 2">
            <a:extLst>
              <a:ext uri="{FF2B5EF4-FFF2-40B4-BE49-F238E27FC236}">
                <a16:creationId xmlns:a16="http://schemas.microsoft.com/office/drawing/2014/main" id="{D4316EF4-2CA7-4E24-8EE4-1D7096E66A57}"/>
              </a:ext>
            </a:extLst>
          </p:cNvPr>
          <p:cNvSpPr>
            <a:spLocks noGrp="1"/>
          </p:cNvSpPr>
          <p:nvPr>
            <p:ph idx="1"/>
          </p:nvPr>
        </p:nvSpPr>
        <p:spPr>
          <a:xfrm>
            <a:off x="645132" y="1379096"/>
            <a:ext cx="9404722" cy="4644451"/>
          </a:xfrm>
        </p:spPr>
        <p:txBody>
          <a:bodyPr>
            <a:normAutofit lnSpcReduction="10000"/>
          </a:bodyPr>
          <a:lstStyle/>
          <a:p>
            <a:pPr marL="0" indent="0">
              <a:buNone/>
            </a:pPr>
            <a:r>
              <a:rPr lang="en-IN" dirty="0">
                <a:effectLst/>
                <a:latin typeface="Lucida Calligraphy" panose="03010101010101010101" pitchFamily="66" charset="0"/>
                <a:ea typeface="Calibri" panose="020F0502020204030204" pitchFamily="34" charset="0"/>
                <a:cs typeface="Calibri" panose="020F0502020204030204" pitchFamily="34" charset="0"/>
              </a:rPr>
              <a:t>We are going to build a model using Machine Learning in order to predict the actual value of the prospective properties and decide whether to invest in them or not.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buNone/>
            </a:pPr>
            <a:endParaRPr lang="en-IN" dirty="0">
              <a:latin typeface="Lucida Calligraphy" panose="03010101010101010101" pitchFamily="66" charset="0"/>
            </a:endParaRPr>
          </a:p>
          <a:p>
            <a:pPr marL="0" indent="0">
              <a:buNone/>
            </a:pPr>
            <a:r>
              <a:rPr lang="en-IN" sz="2800" u="sng" dirty="0">
                <a:effectLst/>
                <a:latin typeface="Lucida Calligraphy" panose="03010101010101010101" pitchFamily="66" charset="0"/>
                <a:ea typeface="Calibri" panose="020F0502020204030204" pitchFamily="34" charset="0"/>
                <a:cs typeface="Calibri" panose="020F0502020204030204" pitchFamily="34" charset="0"/>
              </a:rPr>
              <a:t>Data Source</a:t>
            </a:r>
            <a:endParaRPr lang="en-IN" sz="28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buNone/>
            </a:pPr>
            <a:r>
              <a:rPr lang="en-IN" dirty="0">
                <a:effectLst/>
                <a:latin typeface="Lucida Calligraphy" panose="03010101010101010101" pitchFamily="66" charset="0"/>
                <a:ea typeface="Calibri" panose="020F0502020204030204" pitchFamily="34" charset="0"/>
                <a:cs typeface="Calibri" panose="020F0502020204030204" pitchFamily="34" charset="0"/>
              </a:rPr>
              <a:t>Data is the a crucial  element in data analysis and machine learning. In this project, we are using the data collected by the company. The data set consists of the details of sale of houses in Australia.</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2478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49FE-C3D9-4B35-93AC-70AB0DF78B07}"/>
              </a:ext>
            </a:extLst>
          </p:cNvPr>
          <p:cNvSpPr>
            <a:spLocks noGrp="1"/>
          </p:cNvSpPr>
          <p:nvPr>
            <p:ph type="title"/>
          </p:nvPr>
        </p:nvSpPr>
        <p:spPr/>
        <p:txBody>
          <a:bodyPr/>
          <a:lstStyle/>
          <a:p>
            <a:r>
              <a:rPr lang="en-IN" sz="2800" u="sng" dirty="0">
                <a:latin typeface="Lucida Calligraphy" panose="03010101010101010101" pitchFamily="66" charset="0"/>
              </a:rPr>
              <a:t>Data Analysis</a:t>
            </a:r>
          </a:p>
        </p:txBody>
      </p:sp>
      <p:sp>
        <p:nvSpPr>
          <p:cNvPr id="3" name="Content Placeholder 2">
            <a:extLst>
              <a:ext uri="{FF2B5EF4-FFF2-40B4-BE49-F238E27FC236}">
                <a16:creationId xmlns:a16="http://schemas.microsoft.com/office/drawing/2014/main" id="{62C36657-B6BA-40B2-B3FB-7AD7BC2F6A79}"/>
              </a:ext>
            </a:extLst>
          </p:cNvPr>
          <p:cNvSpPr>
            <a:spLocks noGrp="1"/>
          </p:cNvSpPr>
          <p:nvPr>
            <p:ph idx="1"/>
          </p:nvPr>
        </p:nvSpPr>
        <p:spPr>
          <a:xfrm>
            <a:off x="758538" y="1152983"/>
            <a:ext cx="8946541" cy="4195481"/>
          </a:xfrm>
        </p:spPr>
        <p:txBody>
          <a:bodyPr>
            <a:normAutofit fontScale="47500" lnSpcReduction="20000"/>
          </a:bodyPr>
          <a:lstStyle/>
          <a:p>
            <a:pPr marL="0" indent="0">
              <a:buNone/>
            </a:pPr>
            <a:r>
              <a:rPr lang="en-IN" sz="3200" dirty="0">
                <a:effectLst/>
                <a:latin typeface="Lucida Calligraphy" panose="03010101010101010101" pitchFamily="66" charset="0"/>
                <a:ea typeface="Calibri" panose="020F0502020204030204" pitchFamily="34" charset="0"/>
                <a:cs typeface="Calibri" panose="020F0502020204030204" pitchFamily="34" charset="0"/>
              </a:rPr>
              <a:t>The basic steps involved in the data analysis are :</a:t>
            </a:r>
          </a:p>
          <a:p>
            <a:pPr marL="0" indent="0">
              <a:buNone/>
            </a:pPr>
            <a:r>
              <a:rPr lang="en-IN" sz="3200" dirty="0">
                <a:effectLst/>
                <a:latin typeface="Lucida Calligraphy" panose="03010101010101010101" pitchFamily="66" charset="0"/>
                <a:ea typeface="Calibri" panose="020F0502020204030204" pitchFamily="34" charset="0"/>
                <a:cs typeface="Times New Roman" panose="02020603050405020304" pitchFamily="18" charset="0"/>
              </a:rPr>
              <a:t>Cleaning, Formatting and Model creation</a:t>
            </a:r>
          </a:p>
          <a:p>
            <a:pPr marL="0" indent="0">
              <a:buNone/>
            </a:pPr>
            <a:endParaRPr lang="en-IN" sz="3200" dirty="0">
              <a:effectLst/>
              <a:latin typeface="Lucida Calligraphy" panose="03010101010101010101" pitchFamily="66"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effectLst/>
                <a:latin typeface="Lucida Calligraphy" panose="03010101010101010101" pitchFamily="66" charset="0"/>
                <a:ea typeface="Calibri" panose="020F0502020204030204" pitchFamily="34" charset="0"/>
                <a:cs typeface="Calibri" panose="020F0502020204030204" pitchFamily="34" charset="0"/>
              </a:rPr>
              <a:t>Cleaning</a:t>
            </a:r>
            <a:r>
              <a:rPr lang="en-IN" sz="3200" dirty="0">
                <a:effectLst/>
                <a:latin typeface="Lucida Calligraphy" panose="03010101010101010101" pitchFamily="66" charset="0"/>
                <a:ea typeface="Calibri" panose="020F0502020204030204" pitchFamily="34" charset="0"/>
                <a:cs typeface="Calibri" panose="020F0502020204030204" pitchFamily="34" charset="0"/>
              </a:rPr>
              <a:t>: </a:t>
            </a:r>
            <a:endParaRPr lang="en-IN" sz="3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200" dirty="0">
                <a:effectLst/>
                <a:latin typeface="Lucida Calligraphy" panose="03010101010101010101" pitchFamily="66" charset="0"/>
                <a:ea typeface="Calibri" panose="020F0502020204030204" pitchFamily="34" charset="0"/>
                <a:cs typeface="Calibri" panose="020F0502020204030204" pitchFamily="34" charset="0"/>
              </a:rPr>
              <a:t>       It is the first module called to clean the item and verify that all the information in it correspond to the pattern used to extract it. The cleaning module removes the noise, and check that all the values are not empty, otherwise the item is dropped. This is done for simplicity, indeed, it could be better to try to inference them later. After the cleaning part done, the item is sent to the formatting module.</a:t>
            </a:r>
            <a:endParaRPr lang="en-IN" sz="3200" dirty="0">
              <a:effectLst/>
              <a:latin typeface="Lucida Calligraphy" panose="03010101010101010101" pitchFamily="66"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effectLst/>
                <a:latin typeface="Lucida Calligraphy" panose="03010101010101010101" pitchFamily="66" charset="0"/>
                <a:ea typeface="Calibri" panose="020F0502020204030204" pitchFamily="34" charset="0"/>
                <a:cs typeface="Calibri" panose="020F0502020204030204" pitchFamily="34" charset="0"/>
              </a:rPr>
              <a:t>Formatting</a:t>
            </a:r>
            <a:r>
              <a:rPr lang="en-IN" sz="3200" dirty="0">
                <a:effectLst/>
                <a:latin typeface="Lucida Calligraphy" panose="03010101010101010101" pitchFamily="66" charset="0"/>
                <a:ea typeface="Calibri" panose="020F0502020204030204" pitchFamily="34" charset="0"/>
                <a:cs typeface="Calibri" panose="020F0502020204030204" pitchFamily="34" charset="0"/>
              </a:rPr>
              <a:t>:</a:t>
            </a:r>
            <a:endParaRPr lang="en-IN" sz="3200"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200" dirty="0">
                <a:effectLst/>
                <a:latin typeface="Lucida Calligraphy" panose="03010101010101010101" pitchFamily="66" charset="0"/>
                <a:ea typeface="Calibri" panose="020F0502020204030204" pitchFamily="34" charset="0"/>
                <a:cs typeface="Calibri" panose="020F0502020204030204" pitchFamily="34" charset="0"/>
              </a:rPr>
              <a:t>      The second module is used to format the item’s values as we want. A basic example could be for the price, initially got being string type, is converted as float. This is done for every numeric values.</a:t>
            </a:r>
          </a:p>
          <a:p>
            <a:pPr marL="0" indent="0">
              <a:lnSpc>
                <a:spcPct val="107000"/>
              </a:lnSpc>
              <a:spcAft>
                <a:spcPts val="800"/>
              </a:spcAft>
              <a:buNone/>
            </a:pPr>
            <a:endParaRPr lang="en-IN" sz="2200" dirty="0">
              <a:effectLst/>
              <a:latin typeface="Lucida Calligraphy" panose="03010101010101010101" pitchFamily="66"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041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9A73-3498-4868-8D12-8A1BC1C9746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F73D4D35-3C96-4991-9A32-C7C9324E5F00}"/>
              </a:ext>
            </a:extLst>
          </p:cNvPr>
          <p:cNvSpPr>
            <a:spLocks noGrp="1"/>
          </p:cNvSpPr>
          <p:nvPr>
            <p:ph idx="1"/>
          </p:nvPr>
        </p:nvSpPr>
        <p:spPr>
          <a:xfrm>
            <a:off x="875201" y="958636"/>
            <a:ext cx="8946541" cy="4195481"/>
          </a:xfrm>
        </p:spPr>
        <p:txBody>
          <a:bodyPr/>
          <a:lstStyle/>
          <a:p>
            <a:pPr>
              <a:lnSpc>
                <a:spcPct val="107000"/>
              </a:lnSpc>
              <a:spcAft>
                <a:spcPts val="800"/>
              </a:spcAft>
            </a:pPr>
            <a:r>
              <a:rPr lang="en-IN" b="1" dirty="0">
                <a:effectLst/>
                <a:latin typeface="Lucida Calligraphy" panose="03010101010101010101" pitchFamily="66" charset="0"/>
                <a:ea typeface="Calibri" panose="020F0502020204030204" pitchFamily="34" charset="0"/>
                <a:cs typeface="Calibri" panose="020F0502020204030204" pitchFamily="34" charset="0"/>
              </a:rPr>
              <a:t>Model creation:</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Lucida Calligraphy" panose="03010101010101010101" pitchFamily="66" charset="0"/>
                <a:ea typeface="Calibri" panose="020F0502020204030204" pitchFamily="34" charset="0"/>
                <a:cs typeface="Calibri" panose="020F0502020204030204" pitchFamily="34" charset="0"/>
              </a:rPr>
              <a:t>      Once the data is cleaned and formatted, the predictive model can be created. After this, the model is saved and used for prediction.</a:t>
            </a:r>
            <a:endParaRPr lang="en-IN" dirty="0">
              <a:effectLst/>
              <a:latin typeface="Lucida Calligraphy" panose="03010101010101010101" pitchFamily="66" charset="0"/>
              <a:ea typeface="Calibri" panose="020F0502020204030204" pitchFamily="34" charset="0"/>
              <a:cs typeface="Times New Roman" panose="02020603050405020304" pitchFamily="18" charset="0"/>
            </a:endParaRPr>
          </a:p>
          <a:p>
            <a:pPr marL="0" indent="0">
              <a:buNone/>
            </a:pPr>
            <a:endParaRPr lang="en-IN" dirty="0">
              <a:latin typeface="Lucida Calligraphy" panose="03010101010101010101" pitchFamily="66" charset="0"/>
            </a:endParaRPr>
          </a:p>
          <a:p>
            <a:pPr marL="0" indent="0">
              <a:buNone/>
            </a:pPr>
            <a:endParaRPr lang="en-IN" dirty="0">
              <a:latin typeface="Lucida Calligraphy" panose="03010101010101010101" pitchFamily="66" charset="0"/>
            </a:endParaRPr>
          </a:p>
          <a:p>
            <a:pPr marL="0" indent="0">
              <a:buNone/>
            </a:pPr>
            <a:endParaRPr lang="en-IN" dirty="0">
              <a:latin typeface="Lucida Calligraphy" panose="03010101010101010101" pitchFamily="66" charset="0"/>
            </a:endParaRPr>
          </a:p>
          <a:p>
            <a:pPr marL="0" indent="0">
              <a:buNone/>
            </a:pPr>
            <a:r>
              <a:rPr lang="en-IN" dirty="0">
                <a:latin typeface="Lucida Calligraphy" panose="03010101010101010101" pitchFamily="66" charset="0"/>
              </a:rPr>
              <a:t>Let us work these steps on the given data for analysis.</a:t>
            </a:r>
          </a:p>
          <a:p>
            <a:pPr marL="0" indent="0">
              <a:buNone/>
            </a:pPr>
            <a:endParaRPr lang="en-IN" dirty="0"/>
          </a:p>
        </p:txBody>
      </p:sp>
    </p:spTree>
    <p:extLst>
      <p:ext uri="{BB962C8B-B14F-4D97-AF65-F5344CB8AC3E}">
        <p14:creationId xmlns:p14="http://schemas.microsoft.com/office/powerpoint/2010/main" val="404524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9BCD-54CF-4CE6-96BA-9A25699C43F2}"/>
              </a:ext>
            </a:extLst>
          </p:cNvPr>
          <p:cNvSpPr>
            <a:spLocks noGrp="1"/>
          </p:cNvSpPr>
          <p:nvPr>
            <p:ph type="title"/>
          </p:nvPr>
        </p:nvSpPr>
        <p:spPr/>
        <p:txBody>
          <a:bodyPr/>
          <a:lstStyle/>
          <a:p>
            <a:r>
              <a:rPr lang="en-IN" sz="2800" u="sng" dirty="0">
                <a:latin typeface="Lucida Calligraphy" panose="03010101010101010101" pitchFamily="66" charset="0"/>
              </a:rPr>
              <a:t>Data Cleaning</a:t>
            </a:r>
          </a:p>
        </p:txBody>
      </p:sp>
      <p:sp>
        <p:nvSpPr>
          <p:cNvPr id="3" name="Content Placeholder 2">
            <a:extLst>
              <a:ext uri="{FF2B5EF4-FFF2-40B4-BE49-F238E27FC236}">
                <a16:creationId xmlns:a16="http://schemas.microsoft.com/office/drawing/2014/main" id="{7FF9B53F-F34D-410B-B169-77DC08E5F3EE}"/>
              </a:ext>
            </a:extLst>
          </p:cNvPr>
          <p:cNvSpPr>
            <a:spLocks noGrp="1"/>
          </p:cNvSpPr>
          <p:nvPr>
            <p:ph idx="1"/>
          </p:nvPr>
        </p:nvSpPr>
        <p:spPr>
          <a:xfrm>
            <a:off x="646111" y="1512747"/>
            <a:ext cx="8946541" cy="4195481"/>
          </a:xfrm>
        </p:spPr>
        <p:txBody>
          <a:bodyPr>
            <a:normAutofit/>
          </a:bodyPr>
          <a:lstStyle/>
          <a:p>
            <a:r>
              <a:rPr lang="en-IN" dirty="0">
                <a:latin typeface="Lucida Calligraphy" panose="03010101010101010101" pitchFamily="66" charset="0"/>
              </a:rPr>
              <a:t>Upon checking the data, I have found some missing values. I have removed those missing values by filling them with appropriate values accordingly.</a:t>
            </a:r>
          </a:p>
          <a:p>
            <a:pPr marL="0" indent="0">
              <a:buNone/>
            </a:pPr>
            <a:endParaRPr lang="en-IN" dirty="0">
              <a:latin typeface="Lucida Calligraphy" panose="03010101010101010101" pitchFamily="66" charset="0"/>
            </a:endParaRPr>
          </a:p>
          <a:p>
            <a:r>
              <a:rPr lang="en-IN" dirty="0">
                <a:latin typeface="Lucida Calligraphy" panose="03010101010101010101" pitchFamily="66" charset="0"/>
              </a:rPr>
              <a:t>After handling missing values, I have checked for outliers.</a:t>
            </a:r>
          </a:p>
          <a:p>
            <a:endParaRPr lang="en-IN" dirty="0">
              <a:latin typeface="Lucida Calligraphy" panose="03010101010101010101" pitchFamily="66" charset="0"/>
            </a:endParaRPr>
          </a:p>
          <a:p>
            <a:endParaRPr lang="en-IN" dirty="0">
              <a:latin typeface="Lucida Calligraphy" panose="03010101010101010101" pitchFamily="66" charset="0"/>
            </a:endParaRPr>
          </a:p>
          <a:p>
            <a:pPr marL="0" indent="0">
              <a:buNone/>
            </a:pPr>
            <a:endParaRPr lang="en-IN" dirty="0">
              <a:latin typeface="Lucida Calligraphy" panose="03010101010101010101" pitchFamily="66" charset="0"/>
            </a:endParaRPr>
          </a:p>
          <a:p>
            <a:pPr marL="0" indent="0">
              <a:buNone/>
            </a:pPr>
            <a:r>
              <a:rPr lang="en-IN" dirty="0">
                <a:latin typeface="Lucida Calligraphy" panose="03010101010101010101" pitchFamily="66" charset="0"/>
              </a:rPr>
              <a:t>Let us analyse these outliers and remove them.</a:t>
            </a:r>
          </a:p>
        </p:txBody>
      </p:sp>
    </p:spTree>
    <p:extLst>
      <p:ext uri="{BB962C8B-B14F-4D97-AF65-F5344CB8AC3E}">
        <p14:creationId xmlns:p14="http://schemas.microsoft.com/office/powerpoint/2010/main" val="400577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9210-2A92-433A-8F22-FD0308ACDC38}"/>
              </a:ext>
            </a:extLst>
          </p:cNvPr>
          <p:cNvSpPr>
            <a:spLocks noGrp="1"/>
          </p:cNvSpPr>
          <p:nvPr>
            <p:ph type="title"/>
          </p:nvPr>
        </p:nvSpPr>
        <p:spPr/>
        <p:txBody>
          <a:bodyPr/>
          <a:lstStyle/>
          <a:p>
            <a:r>
              <a:rPr lang="en-IN" sz="2800" u="sng" dirty="0">
                <a:latin typeface="Lucida Calligraphy" panose="03010101010101010101" pitchFamily="66" charset="0"/>
              </a:rPr>
              <a:t>Outliers</a:t>
            </a:r>
          </a:p>
        </p:txBody>
      </p:sp>
      <p:pic>
        <p:nvPicPr>
          <p:cNvPr id="4" name="Content Placeholder 3">
            <a:extLst>
              <a:ext uri="{FF2B5EF4-FFF2-40B4-BE49-F238E27FC236}">
                <a16:creationId xmlns:a16="http://schemas.microsoft.com/office/drawing/2014/main" id="{AA6C2D90-841F-499C-B3F1-FEDDAEF4EB7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249" y="1405854"/>
            <a:ext cx="5180952" cy="3598899"/>
          </a:xfrm>
          <a:prstGeom prst="rect">
            <a:avLst/>
          </a:prstGeom>
          <a:noFill/>
          <a:ln>
            <a:noFill/>
          </a:ln>
        </p:spPr>
      </p:pic>
      <p:sp>
        <p:nvSpPr>
          <p:cNvPr id="6" name="TextBox 5">
            <a:extLst>
              <a:ext uri="{FF2B5EF4-FFF2-40B4-BE49-F238E27FC236}">
                <a16:creationId xmlns:a16="http://schemas.microsoft.com/office/drawing/2014/main" id="{50405D70-5080-4009-BEA3-0961CE66631B}"/>
              </a:ext>
            </a:extLst>
          </p:cNvPr>
          <p:cNvSpPr txBox="1"/>
          <p:nvPr/>
        </p:nvSpPr>
        <p:spPr>
          <a:xfrm>
            <a:off x="1083040" y="5393724"/>
            <a:ext cx="10219544" cy="1065676"/>
          </a:xfrm>
          <a:prstGeom prst="rect">
            <a:avLst/>
          </a:prstGeom>
          <a:noFill/>
        </p:spPr>
        <p:txBody>
          <a:bodyPr wrap="square">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We can see that there are few outliers. Now, we will remove them from our dataset. We can do so by keeping data points that have </a:t>
            </a:r>
            <a:r>
              <a:rPr lang="en-IN" sz="2000" dirty="0" err="1">
                <a:effectLst/>
                <a:latin typeface="Calibri" panose="020F0502020204030204" pitchFamily="34" charset="0"/>
                <a:ea typeface="Calibri" panose="020F0502020204030204" pitchFamily="34" charset="0"/>
                <a:cs typeface="Calibri" panose="020F0502020204030204" pitchFamily="34" charset="0"/>
              </a:rPr>
              <a:t>GrLivArea</a:t>
            </a:r>
            <a:r>
              <a:rPr lang="en-IN" sz="2000" dirty="0">
                <a:effectLst/>
                <a:latin typeface="Calibri" panose="020F0502020204030204" pitchFamily="34" charset="0"/>
                <a:ea typeface="Calibri" panose="020F0502020204030204" pitchFamily="34" charset="0"/>
                <a:cs typeface="Calibri" panose="020F0502020204030204" pitchFamily="34" charset="0"/>
              </a:rPr>
              <a:t> less than 4,000. But first we take a look at the dataset rows that correspond to these unusual values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84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4D08-FDF2-41F4-9545-F0054773D421}"/>
              </a:ext>
            </a:extLst>
          </p:cNvPr>
          <p:cNvSpPr>
            <a:spLocks noGrp="1"/>
          </p:cNvSpPr>
          <p:nvPr>
            <p:ph type="title"/>
          </p:nvPr>
        </p:nvSpPr>
        <p:spPr/>
        <p:txBody>
          <a:bodyPr/>
          <a:lstStyle/>
          <a:p>
            <a:r>
              <a:rPr lang="en-IN" sz="2800" u="sng" dirty="0"/>
              <a:t>Removing Outliers</a:t>
            </a:r>
          </a:p>
        </p:txBody>
      </p:sp>
      <p:pic>
        <p:nvPicPr>
          <p:cNvPr id="4" name="Content Placeholder 3">
            <a:extLst>
              <a:ext uri="{FF2B5EF4-FFF2-40B4-BE49-F238E27FC236}">
                <a16:creationId xmlns:a16="http://schemas.microsoft.com/office/drawing/2014/main" id="{DC0726DF-865F-4FF5-87FC-8DC8E5816B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2585" y="1332081"/>
            <a:ext cx="5180952" cy="3326984"/>
          </a:xfrm>
          <a:prstGeom prst="rect">
            <a:avLst/>
          </a:prstGeom>
          <a:noFill/>
          <a:ln>
            <a:noFill/>
          </a:ln>
        </p:spPr>
      </p:pic>
      <p:sp>
        <p:nvSpPr>
          <p:cNvPr id="6" name="TextBox 5">
            <a:extLst>
              <a:ext uri="{FF2B5EF4-FFF2-40B4-BE49-F238E27FC236}">
                <a16:creationId xmlns:a16="http://schemas.microsoft.com/office/drawing/2014/main" id="{16F3AE95-6C36-4884-8DF5-7E4778FD427D}"/>
              </a:ext>
            </a:extLst>
          </p:cNvPr>
          <p:cNvSpPr txBox="1"/>
          <p:nvPr/>
        </p:nvSpPr>
        <p:spPr>
          <a:xfrm>
            <a:off x="668884" y="5076763"/>
            <a:ext cx="10288926" cy="1631216"/>
          </a:xfrm>
          <a:prstGeom prst="rect">
            <a:avLst/>
          </a:prstGeom>
          <a:noFill/>
        </p:spPr>
        <p:txBody>
          <a:bodyPr wrap="square">
            <a:spAutoFit/>
          </a:bodyPr>
          <a:lstStyle/>
          <a:p>
            <a:r>
              <a:rPr lang="en-IN" sz="2000" dirty="0">
                <a:effectLst/>
                <a:latin typeface="Lucida Calligraphy" panose="03010101010101010101" pitchFamily="66" charset="0"/>
                <a:ea typeface="Calibri" panose="020F0502020204030204" pitchFamily="34" charset="0"/>
              </a:rPr>
              <a:t>To avoid problems in modelling later, we will reset our dataset index after removing the outlier rows, so no gaps remain in our dataset </a:t>
            </a:r>
            <a:r>
              <a:rPr lang="en-IN" sz="2000" dirty="0">
                <a:latin typeface="Lucida Calligraphy" panose="03010101010101010101" pitchFamily="66" charset="0"/>
                <a:ea typeface="Calibri" panose="020F0502020204030204" pitchFamily="34" charset="0"/>
              </a:rPr>
              <a:t>.</a:t>
            </a:r>
          </a:p>
          <a:p>
            <a:endParaRPr lang="en-IN" sz="2000" dirty="0">
              <a:latin typeface="Lucida Calligraphy" panose="03010101010101010101" pitchFamily="66" charset="0"/>
            </a:endParaRPr>
          </a:p>
          <a:p>
            <a:r>
              <a:rPr lang="en-IN" sz="2000" dirty="0">
                <a:latin typeface="Lucida Calligraphy" panose="03010101010101010101" pitchFamily="66" charset="0"/>
              </a:rPr>
              <a:t>After this, I have removed Id column from the dataset because it does not help in predicting the model</a:t>
            </a:r>
          </a:p>
        </p:txBody>
      </p:sp>
    </p:spTree>
    <p:extLst>
      <p:ext uri="{BB962C8B-B14F-4D97-AF65-F5344CB8AC3E}">
        <p14:creationId xmlns:p14="http://schemas.microsoft.com/office/powerpoint/2010/main" val="18038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D61C-0C4B-4958-A1CE-37A71CD2B589}"/>
              </a:ext>
            </a:extLst>
          </p:cNvPr>
          <p:cNvSpPr>
            <a:spLocks noGrp="1"/>
          </p:cNvSpPr>
          <p:nvPr>
            <p:ph type="title"/>
          </p:nvPr>
        </p:nvSpPr>
        <p:spPr/>
        <p:txBody>
          <a:bodyPr/>
          <a:lstStyle/>
          <a:p>
            <a:r>
              <a:rPr lang="en-IN" sz="2800" u="sng" dirty="0">
                <a:latin typeface="Lucida Calligraphy" panose="03010101010101010101" pitchFamily="66" charset="0"/>
              </a:rPr>
              <a:t>Target Variable(</a:t>
            </a:r>
            <a:r>
              <a:rPr lang="en-IN" sz="2800" u="sng" dirty="0" err="1">
                <a:latin typeface="Lucida Calligraphy" panose="03010101010101010101" pitchFamily="66" charset="0"/>
              </a:rPr>
              <a:t>SalePrice</a:t>
            </a:r>
            <a:r>
              <a:rPr lang="en-IN" sz="2800" u="sng" dirty="0">
                <a:latin typeface="Lucida Calligraphy" panose="03010101010101010101" pitchFamily="66" charset="0"/>
              </a:rPr>
              <a:t>) Distribution:</a:t>
            </a:r>
          </a:p>
        </p:txBody>
      </p:sp>
      <p:pic>
        <p:nvPicPr>
          <p:cNvPr id="4" name="Content Placeholder 3">
            <a:extLst>
              <a:ext uri="{FF2B5EF4-FFF2-40B4-BE49-F238E27FC236}">
                <a16:creationId xmlns:a16="http://schemas.microsoft.com/office/drawing/2014/main" id="{CC179CC8-181E-4A6D-8C9C-A816D7A4E22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9338" y="1420734"/>
            <a:ext cx="4469841" cy="3326984"/>
          </a:xfrm>
          <a:prstGeom prst="rect">
            <a:avLst/>
          </a:prstGeom>
          <a:noFill/>
          <a:ln>
            <a:noFill/>
          </a:ln>
        </p:spPr>
      </p:pic>
      <p:sp>
        <p:nvSpPr>
          <p:cNvPr id="6" name="TextBox 5">
            <a:extLst>
              <a:ext uri="{FF2B5EF4-FFF2-40B4-BE49-F238E27FC236}">
                <a16:creationId xmlns:a16="http://schemas.microsoft.com/office/drawing/2014/main" id="{ABFFDE60-64B5-41F3-B474-61A844B1BC12}"/>
              </a:ext>
            </a:extLst>
          </p:cNvPr>
          <p:cNvSpPr txBox="1"/>
          <p:nvPr/>
        </p:nvSpPr>
        <p:spPr>
          <a:xfrm>
            <a:off x="843196" y="5231595"/>
            <a:ext cx="10084633" cy="1074910"/>
          </a:xfrm>
          <a:prstGeom prst="rect">
            <a:avLst/>
          </a:prstGeom>
          <a:noFill/>
        </p:spPr>
        <p:txBody>
          <a:bodyPr wrap="square">
            <a:spAutoFit/>
          </a:bodyPr>
          <a:lstStyle/>
          <a:p>
            <a:pPr>
              <a:lnSpc>
                <a:spcPct val="107000"/>
              </a:lnSpc>
              <a:spcAft>
                <a:spcPts val="800"/>
              </a:spcAft>
            </a:pPr>
            <a:r>
              <a:rPr lang="en-IN" sz="2000" dirty="0">
                <a:effectLst/>
                <a:latin typeface="Lucida Calligraphy" panose="03010101010101010101" pitchFamily="66" charset="0"/>
                <a:ea typeface="Calibri" panose="020F0502020204030204" pitchFamily="34" charset="0"/>
                <a:cs typeface="Calibri" panose="020F0502020204030204" pitchFamily="34" charset="0"/>
              </a:rPr>
              <a:t>We can see from the plot that most house prices fall between 100,000 and 250,000. The dashed lines represent the locations of the three quartiles Q1, Q2 (the median), and Q3.</a:t>
            </a:r>
            <a:endParaRPr lang="en-IN" sz="2000" dirty="0">
              <a:effectLst/>
              <a:latin typeface="Lucida Calligraphy"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3746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1513</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Lucida Calligraphy</vt:lpstr>
      <vt:lpstr>Symbol</vt:lpstr>
      <vt:lpstr>Wingdings 3</vt:lpstr>
      <vt:lpstr>Ion</vt:lpstr>
      <vt:lpstr>Housing Price Prediction Project</vt:lpstr>
      <vt:lpstr>Introduction</vt:lpstr>
      <vt:lpstr>Objective</vt:lpstr>
      <vt:lpstr>Data Analysis</vt:lpstr>
      <vt:lpstr> </vt:lpstr>
      <vt:lpstr>Data Cleaning</vt:lpstr>
      <vt:lpstr>Outliers</vt:lpstr>
      <vt:lpstr>Removing Outliers</vt:lpstr>
      <vt:lpstr>Target Variable(SalePrice) Distribution:</vt:lpstr>
      <vt:lpstr> </vt:lpstr>
      <vt:lpstr>Correlation</vt:lpstr>
      <vt:lpstr> </vt:lpstr>
      <vt:lpstr>Observations</vt:lpstr>
      <vt:lpstr>Data Formatting  </vt:lpstr>
      <vt:lpstr>Predictive Modelling</vt:lpstr>
      <vt:lpstr> </vt:lpstr>
      <vt:lpstr>Hyper Parameter Tuning</vt:lpstr>
      <vt:lpstr> </vt:lpstr>
      <vt:lpstr> </vt:lpstr>
      <vt:lpstr>Predictions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Sreekari I</dc:creator>
  <cp:lastModifiedBy>Sreekari I</cp:lastModifiedBy>
  <cp:revision>8</cp:revision>
  <dcterms:created xsi:type="dcterms:W3CDTF">2021-06-28T17:59:47Z</dcterms:created>
  <dcterms:modified xsi:type="dcterms:W3CDTF">2021-06-28T19:15:15Z</dcterms:modified>
</cp:coreProperties>
</file>