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75" r:id="rId3"/>
    <p:sldId id="422" r:id="rId4"/>
    <p:sldId id="423" r:id="rId5"/>
    <p:sldId id="433" r:id="rId6"/>
    <p:sldId id="517" r:id="rId7"/>
    <p:sldId id="516" r:id="rId8"/>
    <p:sldId id="267" r:id="rId9"/>
    <p:sldId id="425" r:id="rId10"/>
    <p:sldId id="426" r:id="rId11"/>
    <p:sldId id="427" r:id="rId12"/>
    <p:sldId id="505" r:id="rId13"/>
    <p:sldId id="506" r:id="rId14"/>
    <p:sldId id="507" r:id="rId15"/>
    <p:sldId id="508" r:id="rId16"/>
    <p:sldId id="509" r:id="rId17"/>
    <p:sldId id="434" r:id="rId18"/>
    <p:sldId id="257" r:id="rId19"/>
    <p:sldId id="499" r:id="rId20"/>
    <p:sldId id="259" r:id="rId21"/>
    <p:sldId id="260" r:id="rId22"/>
    <p:sldId id="496" r:id="rId23"/>
    <p:sldId id="359" r:id="rId24"/>
    <p:sldId id="329" r:id="rId25"/>
    <p:sldId id="436" r:id="rId26"/>
    <p:sldId id="369" r:id="rId27"/>
    <p:sldId id="497" r:id="rId28"/>
    <p:sldId id="498" r:id="rId29"/>
    <p:sldId id="437" r:id="rId30"/>
    <p:sldId id="500" r:id="rId31"/>
    <p:sldId id="372" r:id="rId32"/>
    <p:sldId id="510" r:id="rId33"/>
    <p:sldId id="454" r:id="rId34"/>
    <p:sldId id="514" r:id="rId35"/>
    <p:sldId id="461" r:id="rId36"/>
    <p:sldId id="512" r:id="rId37"/>
    <p:sldId id="462" r:id="rId38"/>
    <p:sldId id="421" r:id="rId39"/>
    <p:sldId id="513" r:id="rId40"/>
    <p:sldId id="439" r:id="rId41"/>
    <p:sldId id="495" r:id="rId42"/>
    <p:sldId id="502" r:id="rId43"/>
    <p:sldId id="504" r:id="rId44"/>
    <p:sldId id="450" r:id="rId45"/>
    <p:sldId id="375" r:id="rId46"/>
    <p:sldId id="377" r:id="rId47"/>
    <p:sldId id="378" r:id="rId48"/>
    <p:sldId id="440" r:id="rId49"/>
    <p:sldId id="444" r:id="rId50"/>
    <p:sldId id="474" r:id="rId51"/>
    <p:sldId id="473" r:id="rId52"/>
    <p:sldId id="27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CBC5"/>
    <a:srgbClr val="DE8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14" autoAdjust="0"/>
    <p:restoredTop sz="94660"/>
  </p:normalViewPr>
  <p:slideViewPr>
    <p:cSldViewPr snapToGrid="0">
      <p:cViewPr varScale="1">
        <p:scale>
          <a:sx n="57" d="100"/>
          <a:sy n="57" d="100"/>
        </p:scale>
        <p:origin x="4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t>Comparision of various ML Algorithms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c:v>
                </c:pt>
              </c:strCache>
            </c:strRef>
          </c:tx>
          <c:spPr>
            <a:solidFill>
              <a:schemeClr val="accent2">
                <a:tint val="77000"/>
              </a:schemeClr>
            </a:solidFill>
            <a:ln>
              <a:noFill/>
            </a:ln>
            <a:effectLst/>
          </c:spPr>
          <c:invertIfNegative val="0"/>
          <c:cat>
            <c:strRef>
              <c:f>Sheet1!$A$2:$A$6</c:f>
              <c:strCache>
                <c:ptCount val="5"/>
                <c:pt idx="0">
                  <c:v>Logistic Regression</c:v>
                </c:pt>
                <c:pt idx="1">
                  <c:v>Decision Trees</c:v>
                </c:pt>
                <c:pt idx="2">
                  <c:v>K-Means Clustering with CNN</c:v>
                </c:pt>
                <c:pt idx="3">
                  <c:v>K-Means Clustering with KNN</c:v>
                </c:pt>
                <c:pt idx="4">
                  <c:v>Fuzzy C-Means with KNN</c:v>
                </c:pt>
              </c:strCache>
            </c:strRef>
          </c:cat>
          <c:val>
            <c:numRef>
              <c:f>Sheet1!$B$2:$B$6</c:f>
              <c:numCache>
                <c:formatCode>General</c:formatCode>
                <c:ptCount val="5"/>
                <c:pt idx="0">
                  <c:v>0.76</c:v>
                </c:pt>
                <c:pt idx="1">
                  <c:v>0.72</c:v>
                </c:pt>
                <c:pt idx="2">
                  <c:v>0.72</c:v>
                </c:pt>
                <c:pt idx="3">
                  <c:v>0.99</c:v>
                </c:pt>
                <c:pt idx="4">
                  <c:v>0.76</c:v>
                </c:pt>
              </c:numCache>
            </c:numRef>
          </c:val>
          <c:extLst xmlns:c16r2="http://schemas.microsoft.com/office/drawing/2015/06/chart">
            <c:ext xmlns:c16="http://schemas.microsoft.com/office/drawing/2014/chart" uri="{C3380CC4-5D6E-409C-BE32-E72D297353CC}">
              <c16:uniqueId val="{00000000-F9F6-49CF-82C9-461E65C565BB}"/>
            </c:ext>
          </c:extLst>
        </c:ser>
        <c:ser>
          <c:idx val="1"/>
          <c:order val="1"/>
          <c:tx>
            <c:strRef>
              <c:f>Sheet1!$C$1</c:f>
              <c:strCache>
                <c:ptCount val="1"/>
                <c:pt idx="0">
                  <c:v>Precision</c:v>
                </c:pt>
              </c:strCache>
            </c:strRef>
          </c:tx>
          <c:spPr>
            <a:solidFill>
              <a:schemeClr val="accent2">
                <a:shade val="76000"/>
              </a:schemeClr>
            </a:solidFill>
            <a:ln>
              <a:noFill/>
            </a:ln>
            <a:effectLst/>
          </c:spPr>
          <c:invertIfNegative val="0"/>
          <c:cat>
            <c:strRef>
              <c:f>Sheet1!$A$2:$A$6</c:f>
              <c:strCache>
                <c:ptCount val="5"/>
                <c:pt idx="0">
                  <c:v>Logistic Regression</c:v>
                </c:pt>
                <c:pt idx="1">
                  <c:v>Decision Trees</c:v>
                </c:pt>
                <c:pt idx="2">
                  <c:v>K-Means Clustering with CNN</c:v>
                </c:pt>
                <c:pt idx="3">
                  <c:v>K-Means Clustering with KNN</c:v>
                </c:pt>
                <c:pt idx="4">
                  <c:v>Fuzzy C-Means with KNN</c:v>
                </c:pt>
              </c:strCache>
            </c:strRef>
          </c:cat>
          <c:val>
            <c:numRef>
              <c:f>Sheet1!$C$2:$C$6</c:f>
              <c:numCache>
                <c:formatCode>General</c:formatCode>
                <c:ptCount val="5"/>
                <c:pt idx="0">
                  <c:v>0.67</c:v>
                </c:pt>
                <c:pt idx="1">
                  <c:v>0.7</c:v>
                </c:pt>
                <c:pt idx="2">
                  <c:v>0.71</c:v>
                </c:pt>
                <c:pt idx="3">
                  <c:v>0.99</c:v>
                </c:pt>
                <c:pt idx="4">
                  <c:v>0.74</c:v>
                </c:pt>
              </c:numCache>
            </c:numRef>
          </c:val>
          <c:extLst xmlns:c16r2="http://schemas.microsoft.com/office/drawing/2015/06/chart">
            <c:ext xmlns:c16="http://schemas.microsoft.com/office/drawing/2014/chart" uri="{C3380CC4-5D6E-409C-BE32-E72D297353CC}">
              <c16:uniqueId val="{00000001-F9F6-49CF-82C9-461E65C565BB}"/>
            </c:ext>
          </c:extLst>
        </c:ser>
        <c:dLbls>
          <c:showLegendKey val="0"/>
          <c:showVal val="0"/>
          <c:showCatName val="0"/>
          <c:showSerName val="0"/>
          <c:showPercent val="0"/>
          <c:showBubbleSize val="0"/>
        </c:dLbls>
        <c:gapWidth val="182"/>
        <c:axId val="509863128"/>
        <c:axId val="509860384"/>
      </c:barChart>
      <c:catAx>
        <c:axId val="509863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860384"/>
        <c:crosses val="autoZero"/>
        <c:auto val="1"/>
        <c:lblAlgn val="ctr"/>
        <c:lblOffset val="100"/>
        <c:noMultiLvlLbl val="0"/>
      </c:catAx>
      <c:valAx>
        <c:axId val="509860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863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9250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4B66F-72F9-469C-A96D-5025F6B0A523}"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0A43A-FD3F-435D-993C-DBAC456DCB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4B66F-72F9-469C-A96D-5025F6B0A523}"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4B66F-72F9-469C-A96D-5025F6B0A523}"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4B66F-72F9-469C-A96D-5025F6B0A523}"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14B66F-72F9-469C-A96D-5025F6B0A523}" type="datetimeFigureOut">
              <a:rPr lang="en-US" smtClean="0"/>
              <a:t>2/24/2024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14B66F-72F9-469C-A96D-5025F6B0A523}" type="datetimeFigureOut">
              <a:rPr lang="en-US" smtClean="0"/>
              <a:t>2/24/2024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90A43A-FD3F-435D-993C-DBAC456DCB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4B66F-72F9-469C-A96D-5025F6B0A523}"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0A43A-FD3F-435D-993C-DBAC456DCB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14B66F-72F9-469C-A96D-5025F6B0A523}" type="datetimeFigureOut">
              <a:rPr lang="en-US" smtClean="0"/>
              <a:t>2/24/2024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90A43A-FD3F-435D-993C-DBAC456DCBB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sreekark99/MedBot_Amrita" TargetMode="External"/><Relationship Id="rId5" Type="http://schemas.openxmlformats.org/officeDocument/2006/relationships/image" Target="../media/image5.jpe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ada.com/" TargetMode="External"/><Relationship Id="rId2" Type="http://schemas.openxmlformats.org/officeDocument/2006/relationships/hyperlink" Target="https://www.livehealthily.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florence.chat/"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991781" y="388883"/>
            <a:ext cx="6096000" cy="583565"/>
          </a:xfrm>
          <a:prstGeom prst="rect">
            <a:avLst/>
          </a:prstGeom>
          <a:noFill/>
        </p:spPr>
        <p:txBody>
          <a:bodyPr wrap="square" rtlCol="0" anchor="t">
            <a:spAutoFit/>
          </a:bodyPr>
          <a:lstStyle/>
          <a:p>
            <a:pPr algn="ctr"/>
            <a:r>
              <a:rPr lang="en-US" sz="3200" b="1" dirty="0">
                <a:latin typeface="Times New Roman" panose="02020603050405020304" pitchFamily="18" charset="0"/>
                <a:cs typeface="Times New Roman" panose="02020603050405020304" pitchFamily="18" charset="0"/>
                <a:sym typeface="+mn-ea"/>
              </a:rPr>
              <a:t>Research Methodology Review - 1</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13" name="Text Box 12"/>
          <p:cNvSpPr txBox="1"/>
          <p:nvPr/>
        </p:nvSpPr>
        <p:spPr>
          <a:xfrm>
            <a:off x="977011" y="5331048"/>
            <a:ext cx="9918065" cy="657860"/>
          </a:xfrm>
          <a:prstGeom prst="rect">
            <a:avLst/>
          </a:prstGeom>
          <a:noFill/>
        </p:spPr>
        <p:txBody>
          <a:bodyPr wrap="square" rtlCol="0">
            <a:noAutofit/>
          </a:bodyPr>
          <a:lstStyle/>
          <a:p>
            <a:r>
              <a:rPr lang="en-US" sz="1600" dirty="0">
                <a:latin typeface="Times New Roman" panose="02020603050405020304" pitchFamily="18" charset="0"/>
                <a:cs typeface="Times New Roman" panose="02020603050405020304" pitchFamily="18" charset="0"/>
                <a:sym typeface="+mn-ea"/>
              </a:rPr>
              <a:t>T. Senthil Kumar</a:t>
            </a:r>
            <a:r>
              <a:rPr lang="en-IN" alt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Amrita School of Engineering</a:t>
            </a:r>
            <a:r>
              <a:rPr lang="en-IN" altLang="en-US"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Amrita Vishwa Vidyapeetham</a:t>
            </a:r>
            <a:r>
              <a:rPr lang="en-IN" altLang="en-US" sz="1600" dirty="0">
                <a:latin typeface="Times New Roman" panose="02020603050405020304" pitchFamily="18" charset="0"/>
                <a:cs typeface="Times New Roman" panose="02020603050405020304" pitchFamily="18" charset="0"/>
                <a:sym typeface="+mn-ea"/>
              </a:rPr>
              <a:t>,</a:t>
            </a:r>
          </a:p>
          <a:p>
            <a:r>
              <a:rPr lang="en-US" sz="1600" dirty="0">
                <a:latin typeface="Times New Roman" panose="02020603050405020304" pitchFamily="18" charset="0"/>
                <a:cs typeface="Times New Roman" panose="02020603050405020304" pitchFamily="18" charset="0"/>
                <a:sym typeface="+mn-ea"/>
              </a:rPr>
              <a:t>Coimbatore,</a:t>
            </a:r>
            <a:r>
              <a:rPr lang="en-IN" altLang="en-US"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India</a:t>
            </a:r>
            <a:r>
              <a:rPr lang="en-IN" altLang="en-US" sz="1600"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rPr>
              <a:t>t_senthilkumar@cb.amrita.edu</a:t>
            </a:r>
            <a:endParaRPr lang="en-US" sz="1600" b="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600" dirty="0"/>
          </a:p>
        </p:txBody>
      </p:sp>
      <p:pic>
        <p:nvPicPr>
          <p:cNvPr id="10" name="Picture 9">
            <a:extLst>
              <a:ext uri="{FF2B5EF4-FFF2-40B4-BE49-F238E27FC236}">
                <a16:creationId xmlns:a16="http://schemas.microsoft.com/office/drawing/2014/main" xmlns="" id="{3F9015D2-FFB3-1074-B75D-F0F91D74A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011" y="2539665"/>
            <a:ext cx="1403598" cy="1655479"/>
          </a:xfrm>
          <a:prstGeom prst="rect">
            <a:avLst/>
          </a:prstGeom>
        </p:spPr>
      </p:pic>
      <p:pic>
        <p:nvPicPr>
          <p:cNvPr id="11" name="Picture 10">
            <a:extLst>
              <a:ext uri="{FF2B5EF4-FFF2-40B4-BE49-F238E27FC236}">
                <a16:creationId xmlns:a16="http://schemas.microsoft.com/office/drawing/2014/main" xmlns="" id="{3697E6A6-30F8-EFD3-0939-38F5ABAF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897" y="2452200"/>
            <a:ext cx="1332046" cy="1776062"/>
          </a:xfrm>
          <a:prstGeom prst="rect">
            <a:avLst/>
          </a:prstGeom>
        </p:spPr>
      </p:pic>
      <p:pic>
        <p:nvPicPr>
          <p:cNvPr id="12" name="Picture 11">
            <a:extLst>
              <a:ext uri="{FF2B5EF4-FFF2-40B4-BE49-F238E27FC236}">
                <a16:creationId xmlns:a16="http://schemas.microsoft.com/office/drawing/2014/main" xmlns="" id="{1BBCC5A9-67DA-49D1-8CBF-D7E9A24354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65620" y="2572782"/>
            <a:ext cx="1332046" cy="1665058"/>
          </a:xfrm>
          <a:prstGeom prst="rect">
            <a:avLst/>
          </a:prstGeom>
        </p:spPr>
      </p:pic>
      <p:sp>
        <p:nvSpPr>
          <p:cNvPr id="14" name="TextBox 13">
            <a:extLst>
              <a:ext uri="{FF2B5EF4-FFF2-40B4-BE49-F238E27FC236}">
                <a16:creationId xmlns:a16="http://schemas.microsoft.com/office/drawing/2014/main" xmlns="" id="{3E196CF8-FBE8-76FB-B77E-02F303F2618B}"/>
              </a:ext>
            </a:extLst>
          </p:cNvPr>
          <p:cNvSpPr txBox="1"/>
          <p:nvPr/>
        </p:nvSpPr>
        <p:spPr>
          <a:xfrm>
            <a:off x="674866" y="4341033"/>
            <a:ext cx="2007888" cy="990015"/>
          </a:xfrm>
          <a:prstGeom prst="rect">
            <a:avLst/>
          </a:prstGeom>
          <a:noFill/>
        </p:spPr>
        <p:txBody>
          <a:bodyPr wrap="square">
            <a:spAutoFit/>
          </a:bodyPr>
          <a:lstStyle/>
          <a:p>
            <a:pPr marL="0" lvl="0" indent="0" algn="ctr" rtl="0">
              <a:spcBef>
                <a:spcPts val="0"/>
              </a:spcBef>
              <a:spcAft>
                <a:spcPts val="0"/>
              </a:spcAft>
              <a:buNone/>
            </a:pPr>
            <a:r>
              <a:rPr lang="en-IN" sz="1100" b="1" dirty="0">
                <a:solidFill>
                  <a:schemeClr val="dk1"/>
                </a:solidFill>
                <a:latin typeface="Times New Roman" panose="02020603050405020304" pitchFamily="18" charset="0"/>
                <a:ea typeface="Source Sans Pro"/>
                <a:cs typeface="Times New Roman" panose="02020603050405020304" pitchFamily="18" charset="0"/>
                <a:sym typeface="Source Sans Pro"/>
              </a:rPr>
              <a:t>ASWIN V</a:t>
            </a:r>
            <a:r>
              <a:rPr lang="en-IN" sz="1100" dirty="0">
                <a:latin typeface="Times New Roman" panose="02020603050405020304" pitchFamily="18" charset="0"/>
                <a:ea typeface="Source Sans Pro"/>
                <a:cs typeface="Times New Roman" panose="02020603050405020304" pitchFamily="18" charset="0"/>
                <a:sym typeface="Source Sans Pro"/>
              </a:rPr>
              <a:t/>
            </a:r>
            <a:br>
              <a:rPr lang="en-IN" sz="1100" dirty="0">
                <a:latin typeface="Times New Roman" panose="02020603050405020304" pitchFamily="18" charset="0"/>
                <a:ea typeface="Source Sans Pro"/>
                <a:cs typeface="Times New Roman" panose="02020603050405020304" pitchFamily="18" charset="0"/>
                <a:sym typeface="Source Sans Pro"/>
              </a:rPr>
            </a:br>
            <a:r>
              <a:rPr lang="en-IN" sz="1100" dirty="0">
                <a:solidFill>
                  <a:schemeClr val="dk2"/>
                </a:solidFill>
                <a:latin typeface="Times New Roman" panose="02020603050405020304" pitchFamily="18" charset="0"/>
                <a:ea typeface="Source Sans Pro"/>
                <a:cs typeface="Times New Roman" panose="02020603050405020304" pitchFamily="18" charset="0"/>
                <a:sym typeface="Source Sans Pro"/>
              </a:rPr>
              <a:t>CB.SC.P2AIE23001</a:t>
            </a:r>
          </a:p>
          <a:p>
            <a:pPr marL="0" lvl="0" indent="0" algn="ctr" rtl="0">
              <a:spcBef>
                <a:spcPts val="0"/>
              </a:spcBef>
              <a:spcAft>
                <a:spcPts val="0"/>
              </a:spcAft>
              <a:buNone/>
            </a:pPr>
            <a:r>
              <a:rPr lang="en-IN" sz="1100" dirty="0">
                <a:solidFill>
                  <a:schemeClr val="dk2"/>
                </a:solidFill>
                <a:latin typeface="Times New Roman" panose="02020603050405020304" pitchFamily="18" charset="0"/>
                <a:ea typeface="Source Sans Pro"/>
                <a:cs typeface="Times New Roman" panose="02020603050405020304" pitchFamily="18" charset="0"/>
                <a:sym typeface="Source Sans Pro"/>
              </a:rPr>
              <a:t>cb.sc.p2aie23001@cb.students.amrita.edu </a:t>
            </a:r>
          </a:p>
          <a:p>
            <a:pPr marL="0" lvl="0" indent="0" algn="ctr" rtl="0">
              <a:spcBef>
                <a:spcPts val="400"/>
              </a:spcBef>
              <a:spcAft>
                <a:spcPts val="400"/>
              </a:spcAft>
              <a:buNone/>
            </a:pPr>
            <a:endParaRPr lang="en-IN" sz="1100" dirty="0">
              <a:latin typeface="Times New Roman" panose="02020603050405020304" pitchFamily="18" charset="0"/>
              <a:ea typeface="Source Sans Pro"/>
              <a:cs typeface="Times New Roman" panose="02020603050405020304" pitchFamily="18" charset="0"/>
              <a:sym typeface="Source Sans Pro"/>
            </a:endParaRPr>
          </a:p>
        </p:txBody>
      </p:sp>
      <p:sp>
        <p:nvSpPr>
          <p:cNvPr id="15" name="TextBox 14">
            <a:extLst>
              <a:ext uri="{FF2B5EF4-FFF2-40B4-BE49-F238E27FC236}">
                <a16:creationId xmlns:a16="http://schemas.microsoft.com/office/drawing/2014/main" xmlns="" id="{25F9CE2D-ACFC-B0BE-17F9-D774A48B7D42}"/>
              </a:ext>
            </a:extLst>
          </p:cNvPr>
          <p:cNvSpPr txBox="1"/>
          <p:nvPr/>
        </p:nvSpPr>
        <p:spPr>
          <a:xfrm>
            <a:off x="8430659" y="4341033"/>
            <a:ext cx="2082800" cy="769441"/>
          </a:xfrm>
          <a:prstGeom prst="rect">
            <a:avLst/>
          </a:prstGeom>
          <a:noFill/>
        </p:spPr>
        <p:txBody>
          <a:bodyPr wrap="square">
            <a:spAutoFit/>
          </a:bodyPr>
          <a:lstStyle/>
          <a:p>
            <a:pPr marL="0" lvl="0" indent="0" algn="ctr" rtl="0">
              <a:spcBef>
                <a:spcPts val="0"/>
              </a:spcBef>
              <a:spcAft>
                <a:spcPts val="0"/>
              </a:spcAft>
              <a:buNone/>
            </a:pPr>
            <a:r>
              <a:rPr lang="en-IN" sz="1100" b="1" dirty="0">
                <a:solidFill>
                  <a:schemeClr val="dk1"/>
                </a:solidFill>
                <a:latin typeface="Times New Roman" panose="02020603050405020304" pitchFamily="18" charset="0"/>
                <a:ea typeface="Source Sans Pro"/>
                <a:cs typeface="Times New Roman" panose="02020603050405020304" pitchFamily="18" charset="0"/>
                <a:sym typeface="Source Sans Pro"/>
              </a:rPr>
              <a:t>VISHNU NARAYANAN S</a:t>
            </a:r>
            <a:r>
              <a:rPr lang="en-IN" sz="1100" dirty="0">
                <a:latin typeface="Times New Roman" panose="02020603050405020304" pitchFamily="18" charset="0"/>
                <a:ea typeface="Source Sans Pro"/>
                <a:cs typeface="Times New Roman" panose="02020603050405020304" pitchFamily="18" charset="0"/>
                <a:sym typeface="Source Sans Pro"/>
              </a:rPr>
              <a:t/>
            </a:r>
            <a:br>
              <a:rPr lang="en-IN" sz="1100" dirty="0">
                <a:latin typeface="Times New Roman" panose="02020603050405020304" pitchFamily="18" charset="0"/>
                <a:ea typeface="Source Sans Pro"/>
                <a:cs typeface="Times New Roman" panose="02020603050405020304" pitchFamily="18" charset="0"/>
                <a:sym typeface="Source Sans Pro"/>
              </a:rPr>
            </a:br>
            <a:r>
              <a:rPr lang="en-IN" sz="1100" dirty="0">
                <a:solidFill>
                  <a:schemeClr val="dk2"/>
                </a:solidFill>
                <a:latin typeface="Times New Roman" panose="02020603050405020304" pitchFamily="18" charset="0"/>
                <a:ea typeface="Source Sans Pro"/>
                <a:cs typeface="Times New Roman" panose="02020603050405020304" pitchFamily="18" charset="0"/>
                <a:sym typeface="Source Sans Pro"/>
              </a:rPr>
              <a:t>CB.SC.P2AIE23015</a:t>
            </a:r>
          </a:p>
          <a:p>
            <a:pPr marL="0" lvl="0" indent="0" algn="ctr" rtl="0">
              <a:spcBef>
                <a:spcPts val="0"/>
              </a:spcBef>
              <a:spcAft>
                <a:spcPts val="0"/>
              </a:spcAft>
              <a:buNone/>
            </a:pPr>
            <a:r>
              <a:rPr lang="en-IN" sz="1100" dirty="0">
                <a:solidFill>
                  <a:schemeClr val="dk2"/>
                </a:solidFill>
                <a:latin typeface="Times New Roman" panose="02020603050405020304" pitchFamily="18" charset="0"/>
                <a:ea typeface="Source Sans Pro"/>
                <a:cs typeface="Times New Roman" panose="02020603050405020304" pitchFamily="18" charset="0"/>
                <a:sym typeface="Source Sans Pro"/>
              </a:rPr>
              <a:t>cb.sc.p2aie23015@cb.students.amrita.edu </a:t>
            </a:r>
          </a:p>
        </p:txBody>
      </p:sp>
      <p:sp>
        <p:nvSpPr>
          <p:cNvPr id="16" name="TextBox 15">
            <a:extLst>
              <a:ext uri="{FF2B5EF4-FFF2-40B4-BE49-F238E27FC236}">
                <a16:creationId xmlns:a16="http://schemas.microsoft.com/office/drawing/2014/main" xmlns="" id="{32C7E78E-C6E6-1A2F-5B3C-44E020F9C0A1}"/>
              </a:ext>
            </a:extLst>
          </p:cNvPr>
          <p:cNvSpPr txBox="1"/>
          <p:nvPr/>
        </p:nvSpPr>
        <p:spPr>
          <a:xfrm>
            <a:off x="4341757" y="4344802"/>
            <a:ext cx="2082800" cy="769441"/>
          </a:xfrm>
          <a:prstGeom prst="rect">
            <a:avLst/>
          </a:prstGeom>
          <a:noFill/>
        </p:spPr>
        <p:txBody>
          <a:bodyPr wrap="square">
            <a:spAutoFit/>
          </a:bodyPr>
          <a:lstStyle/>
          <a:p>
            <a:pPr marL="0" marR="0" indent="0" algn="ctr" rtl="0">
              <a:spcBef>
                <a:spcPts val="0"/>
              </a:spcBef>
              <a:spcAft>
                <a:spcPts val="0"/>
              </a:spcAft>
            </a:pPr>
            <a:r>
              <a:rPr lang="en-US" sz="1100" b="1" i="0" dirty="0">
                <a:solidFill>
                  <a:srgbClr val="263238"/>
                </a:solidFill>
                <a:effectLst/>
                <a:latin typeface="Times New Roman" panose="02020603050405020304" pitchFamily="18" charset="0"/>
                <a:ea typeface="Source Sans Pro" panose="020B0503030403020204" pitchFamily="34" charset="0"/>
                <a:cs typeface="Times New Roman" panose="02020603050405020304" pitchFamily="18" charset="0"/>
              </a:rPr>
              <a:t>SREEKAR K</a:t>
            </a:r>
            <a:r>
              <a:rPr lang="en-US" sz="1100" b="0" i="0" dirty="0">
                <a:solidFill>
                  <a:srgbClr val="000000"/>
                </a:solidFill>
                <a:effectLst/>
                <a:latin typeface="Times New Roman" panose="02020603050405020304" pitchFamily="18" charset="0"/>
                <a:ea typeface="Source Sans Pro" panose="020B0503030403020204" pitchFamily="34" charset="0"/>
                <a:cs typeface="Times New Roman" panose="02020603050405020304" pitchFamily="18" charset="0"/>
              </a:rPr>
              <a:t/>
            </a:r>
            <a:br>
              <a:rPr lang="en-US" sz="1100" b="0" i="0" dirty="0">
                <a:solidFill>
                  <a:srgbClr val="000000"/>
                </a:solidFill>
                <a:effectLst/>
                <a:latin typeface="Times New Roman" panose="02020603050405020304" pitchFamily="18" charset="0"/>
                <a:ea typeface="Source Sans Pro" panose="020B0503030403020204" pitchFamily="34" charset="0"/>
                <a:cs typeface="Times New Roman" panose="02020603050405020304" pitchFamily="18" charset="0"/>
              </a:rPr>
            </a:br>
            <a:r>
              <a:rPr lang="en-US" sz="1100" b="0" i="0" dirty="0">
                <a:solidFill>
                  <a:srgbClr val="607D8B"/>
                </a:solidFill>
                <a:effectLst/>
                <a:latin typeface="Times New Roman" panose="02020603050405020304" pitchFamily="18" charset="0"/>
                <a:ea typeface="Source Sans Pro" panose="020B0503030403020204" pitchFamily="34" charset="0"/>
                <a:cs typeface="Times New Roman" panose="02020603050405020304" pitchFamily="18" charset="0"/>
              </a:rPr>
              <a:t>CB.SC.P2AIE23004</a:t>
            </a:r>
            <a:endParaRPr lang="en-IN" sz="1100" b="0" i="0" dirty="0">
              <a:solidFill>
                <a:srgbClr val="607D8B"/>
              </a:solidFill>
              <a:latin typeface="Times New Roman" panose="02020603050405020304" pitchFamily="18" charset="0"/>
              <a:ea typeface="Source Sans Pro" panose="020B0503030403020204" pitchFamily="34" charset="0"/>
              <a:cs typeface="Times New Roman" panose="02020603050405020304" pitchFamily="18" charset="0"/>
            </a:endParaRPr>
          </a:p>
          <a:p>
            <a:pPr marL="0" marR="0" indent="0" algn="ctr" rtl="0">
              <a:spcBef>
                <a:spcPts val="0"/>
              </a:spcBef>
              <a:spcAft>
                <a:spcPts val="0"/>
              </a:spcAft>
            </a:pPr>
            <a:r>
              <a:rPr lang="en-US" sz="1100" b="0" i="0" dirty="0">
                <a:solidFill>
                  <a:srgbClr val="607D8B"/>
                </a:solidFill>
                <a:effectLst/>
                <a:latin typeface="Times New Roman" panose="02020603050405020304" pitchFamily="18" charset="0"/>
                <a:ea typeface="Source Sans Pro" panose="020B0503030403020204" pitchFamily="34" charset="0"/>
                <a:cs typeface="Times New Roman" panose="02020603050405020304" pitchFamily="18" charset="0"/>
              </a:rPr>
              <a:t>cb.sc.p2aie23004@cb.students.amrita.edu </a:t>
            </a:r>
          </a:p>
        </p:txBody>
      </p:sp>
      <p:sp>
        <p:nvSpPr>
          <p:cNvPr id="17" name="TextBox 16">
            <a:extLst>
              <a:ext uri="{FF2B5EF4-FFF2-40B4-BE49-F238E27FC236}">
                <a16:creationId xmlns:a16="http://schemas.microsoft.com/office/drawing/2014/main" xmlns="" id="{484659E4-CFAA-5A01-CFAF-0DC1B8937F1E}"/>
              </a:ext>
            </a:extLst>
          </p:cNvPr>
          <p:cNvSpPr txBox="1"/>
          <p:nvPr/>
        </p:nvSpPr>
        <p:spPr>
          <a:xfrm>
            <a:off x="977011" y="5966145"/>
            <a:ext cx="8125540" cy="369332"/>
          </a:xfrm>
          <a:prstGeom prst="rect">
            <a:avLst/>
          </a:prstGeom>
          <a:noFill/>
        </p:spPr>
        <p:txBody>
          <a:bodyPr wrap="square">
            <a:spAutoFit/>
          </a:bodyPr>
          <a:lstStyle/>
          <a:p>
            <a:pPr marL="0" marR="0" indent="0" rtl="0">
              <a:spcBef>
                <a:spcPts val="0"/>
              </a:spcBef>
              <a:spcAft>
                <a:spcPts val="0"/>
              </a:spcAft>
            </a:pPr>
            <a:r>
              <a:rPr lang="en-US" sz="1800" b="1" i="0" dirty="0">
                <a:solidFill>
                  <a:srgbClr val="263238"/>
                </a:solidFill>
                <a:effectLst/>
                <a:latin typeface="Times New Roman" panose="02020603050405020304" pitchFamily="18" charset="0"/>
                <a:ea typeface="Source Sans Pro" panose="020B0503030403020204" pitchFamily="34" charset="0"/>
                <a:cs typeface="Times New Roman" panose="02020603050405020304" pitchFamily="18" charset="0"/>
              </a:rPr>
              <a:t>GITHUB URL:</a:t>
            </a:r>
            <a:r>
              <a:rPr lang="en-US" dirty="0">
                <a:solidFill>
                  <a:srgbClr val="000000"/>
                </a:solidFill>
                <a:latin typeface="Times New Roman" panose="02020603050405020304" pitchFamily="18" charset="0"/>
                <a:ea typeface="Source Sans Pro" panose="020B0503030403020204" pitchFamily="34" charset="0"/>
                <a:cs typeface="Times New Roman" panose="02020603050405020304" pitchFamily="18" charset="0"/>
              </a:rPr>
              <a:t>  </a:t>
            </a:r>
            <a:r>
              <a:rPr lang="en-US" sz="1800" b="0" i="0" dirty="0">
                <a:solidFill>
                  <a:srgbClr val="607D8B"/>
                </a:solidFill>
                <a:effectLst/>
                <a:latin typeface="Times New Roman" panose="02020603050405020304" pitchFamily="18" charset="0"/>
                <a:ea typeface="Source Sans Pro" panose="020B0503030403020204" pitchFamily="34" charset="0"/>
                <a:cs typeface="Times New Roman" panose="02020603050405020304" pitchFamily="18" charset="0"/>
                <a:hlinkClick r:id="rId6"/>
              </a:rPr>
              <a:t>https://github.com/sreekark99/MedBot_Amrita</a:t>
            </a:r>
            <a:endParaRPr lang="en-IN" sz="1800" b="0" i="0" dirty="0">
              <a:solidFill>
                <a:srgbClr val="607D8B"/>
              </a:solidFill>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20" name="Title 1">
            <a:extLst>
              <a:ext uri="{FF2B5EF4-FFF2-40B4-BE49-F238E27FC236}">
                <a16:creationId xmlns:a16="http://schemas.microsoft.com/office/drawing/2014/main" xmlns="" id="{DD433B48-77EA-ED5F-AC46-B69B1921A235}"/>
              </a:ext>
            </a:extLst>
          </p:cNvPr>
          <p:cNvSpPr>
            <a:spLocks noGrp="1"/>
          </p:cNvSpPr>
          <p:nvPr>
            <p:ph type="ctrTitle"/>
          </p:nvPr>
        </p:nvSpPr>
        <p:spPr>
          <a:xfrm>
            <a:off x="415855" y="456806"/>
            <a:ext cx="11360289" cy="1337126"/>
          </a:xfrm>
        </p:spPr>
        <p:txBody>
          <a:bodyPr>
            <a:normAutofit/>
          </a:bodyPr>
          <a:lstStyle/>
          <a:p>
            <a:pPr algn="ctr"/>
            <a:r>
              <a:rPr lang="en-US" sz="4000" kern="2400" dirty="0" err="1">
                <a:solidFill>
                  <a:schemeClr val="tx1">
                    <a:lumMod val="95000"/>
                    <a:lumOff val="5000"/>
                  </a:schemeClr>
                </a:solidFill>
                <a:effectLst/>
                <a:latin typeface="Times New Roman" panose="02020603050405020304" pitchFamily="18" charset="0"/>
                <a:ea typeface="SimSun" panose="02010600030101010101" pitchFamily="2" charset="-122"/>
              </a:rPr>
              <a:t>MedBot</a:t>
            </a:r>
            <a:r>
              <a:rPr lang="en-US" sz="4000" kern="2400" dirty="0">
                <a:solidFill>
                  <a:schemeClr val="tx1">
                    <a:lumMod val="95000"/>
                    <a:lumOff val="5000"/>
                  </a:schemeClr>
                </a:solidFill>
                <a:effectLst/>
                <a:latin typeface="Times New Roman" panose="02020603050405020304" pitchFamily="18" charset="0"/>
                <a:ea typeface="SimSun" panose="02010600030101010101" pitchFamily="2" charset="-122"/>
              </a:rPr>
              <a:t>-An NLP based </a:t>
            </a:r>
            <a:r>
              <a:rPr lang="en-US" sz="4000" kern="2400" dirty="0" err="1">
                <a:solidFill>
                  <a:schemeClr val="tx1">
                    <a:lumMod val="95000"/>
                    <a:lumOff val="5000"/>
                  </a:schemeClr>
                </a:solidFill>
                <a:effectLst/>
                <a:latin typeface="Times New Roman" panose="02020603050405020304" pitchFamily="18" charset="0"/>
                <a:ea typeface="SimSun" panose="02010600030101010101" pitchFamily="2" charset="-122"/>
              </a:rPr>
              <a:t>ChatBot</a:t>
            </a:r>
            <a:r>
              <a:rPr lang="en-US" sz="4000" kern="2400" dirty="0">
                <a:solidFill>
                  <a:schemeClr val="tx1">
                    <a:lumMod val="95000"/>
                    <a:lumOff val="5000"/>
                  </a:schemeClr>
                </a:solidFill>
                <a:effectLst/>
                <a:latin typeface="Times New Roman" panose="02020603050405020304" pitchFamily="18" charset="0"/>
                <a:ea typeface="SimSun" panose="02010600030101010101" pitchFamily="2" charset="-122"/>
              </a:rPr>
              <a:t> for Diabetes Prediction</a:t>
            </a:r>
            <a:endParaRPr 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2" name="Table 1">
            <a:extLst>
              <a:ext uri="{FF2B5EF4-FFF2-40B4-BE49-F238E27FC236}">
                <a16:creationId xmlns:a16="http://schemas.microsoft.com/office/drawing/2014/main" xmlns="" id="{45DF00BC-597F-09F7-8E6B-28646314E980}"/>
              </a:ext>
            </a:extLst>
          </p:cNvPr>
          <p:cNvGraphicFramePr>
            <a:graphicFrameLocks noGrp="1"/>
          </p:cNvGraphicFramePr>
          <p:nvPr>
            <p:extLst>
              <p:ext uri="{D42A27DB-BD31-4B8C-83A1-F6EECF244321}">
                <p14:modId xmlns:p14="http://schemas.microsoft.com/office/powerpoint/2010/main" val="151657768"/>
              </p:ext>
            </p:extLst>
          </p:nvPr>
        </p:nvGraphicFramePr>
        <p:xfrm>
          <a:off x="1" y="1"/>
          <a:ext cx="12191999" cy="6438900"/>
        </p:xfrm>
        <a:graphic>
          <a:graphicData uri="http://schemas.openxmlformats.org/drawingml/2006/table">
            <a:tbl>
              <a:tblPr firstRow="1" firstCol="1" bandRow="1">
                <a:tableStyleId>{5C22544A-7EE6-4342-B048-85BDC9FD1C3A}</a:tableStyleId>
              </a:tblPr>
              <a:tblGrid>
                <a:gridCol w="593181">
                  <a:extLst>
                    <a:ext uri="{9D8B030D-6E8A-4147-A177-3AD203B41FA5}">
                      <a16:colId xmlns:a16="http://schemas.microsoft.com/office/drawing/2014/main" xmlns="" val="3432297628"/>
                    </a:ext>
                  </a:extLst>
                </a:gridCol>
                <a:gridCol w="1633968">
                  <a:extLst>
                    <a:ext uri="{9D8B030D-6E8A-4147-A177-3AD203B41FA5}">
                      <a16:colId xmlns:a16="http://schemas.microsoft.com/office/drawing/2014/main" xmlns="" val="2422624470"/>
                    </a:ext>
                  </a:extLst>
                </a:gridCol>
                <a:gridCol w="1943104">
                  <a:extLst>
                    <a:ext uri="{9D8B030D-6E8A-4147-A177-3AD203B41FA5}">
                      <a16:colId xmlns:a16="http://schemas.microsoft.com/office/drawing/2014/main" xmlns="" val="3104392923"/>
                    </a:ext>
                  </a:extLst>
                </a:gridCol>
                <a:gridCol w="4027181">
                  <a:extLst>
                    <a:ext uri="{9D8B030D-6E8A-4147-A177-3AD203B41FA5}">
                      <a16:colId xmlns:a16="http://schemas.microsoft.com/office/drawing/2014/main" xmlns="" val="3082532187"/>
                    </a:ext>
                  </a:extLst>
                </a:gridCol>
                <a:gridCol w="3994565">
                  <a:extLst>
                    <a:ext uri="{9D8B030D-6E8A-4147-A177-3AD203B41FA5}">
                      <a16:colId xmlns:a16="http://schemas.microsoft.com/office/drawing/2014/main" xmlns="" val="548328827"/>
                    </a:ext>
                  </a:extLst>
                </a:gridCol>
              </a:tblGrid>
              <a:tr h="1764760">
                <a:tc>
                  <a:txBody>
                    <a:bodyPr/>
                    <a:lstStyle/>
                    <a:p>
                      <a:pPr algn="l">
                        <a:lnSpc>
                          <a:spcPct val="125000"/>
                        </a:lnSpc>
                        <a:spcAft>
                          <a:spcPts val="800"/>
                        </a:spcAft>
                      </a:pPr>
                      <a:r>
                        <a:rPr lang="en-US" sz="1300" b="0" dirty="0">
                          <a:effectLst/>
                          <a:latin typeface="Times New Roman" panose="02020603050405020304" pitchFamily="18" charset="0"/>
                          <a:cs typeface="Times New Roman" panose="02020603050405020304" pitchFamily="18" charset="0"/>
                        </a:rPr>
                        <a:t>[10]</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just">
                        <a:lnSpc>
                          <a:spcPct val="125000"/>
                        </a:lnSpc>
                        <a:spcAft>
                          <a:spcPts val="800"/>
                        </a:spcAft>
                      </a:pPr>
                      <a:r>
                        <a:rPr lang="en-US" sz="1300" b="0" dirty="0">
                          <a:solidFill>
                            <a:schemeClr val="tx1"/>
                          </a:solidFill>
                          <a:effectLst/>
                          <a:latin typeface="Times New Roman" panose="02020603050405020304" pitchFamily="18" charset="0"/>
                          <a:cs typeface="Times New Roman" panose="02020603050405020304" pitchFamily="18" charset="0"/>
                        </a:rPr>
                        <a:t>Diabetes data from 2009–2012 derived from the National Health and Nutrition Examination Survey (NHANES)</a:t>
                      </a:r>
                      <a:endParaRPr lang="en-IN"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solidFill>
                      <a:srgbClr val="E2CBC5"/>
                    </a:solidFill>
                  </a:tcPr>
                </a:tc>
                <a:tc>
                  <a:txBody>
                    <a:bodyPr/>
                    <a:lstStyle/>
                    <a:p>
                      <a:pPr algn="just">
                        <a:lnSpc>
                          <a:spcPct val="125000"/>
                        </a:lnSpc>
                        <a:spcAft>
                          <a:spcPts val="800"/>
                        </a:spcAft>
                      </a:pPr>
                      <a:r>
                        <a:rPr lang="en-US" sz="1300" b="0" dirty="0">
                          <a:solidFill>
                            <a:schemeClr val="tx1"/>
                          </a:solidFill>
                          <a:effectLst/>
                          <a:latin typeface="Times New Roman" panose="02020603050405020304" pitchFamily="18" charset="0"/>
                          <a:cs typeface="Times New Roman" panose="02020603050405020304" pitchFamily="18" charset="0"/>
                        </a:rPr>
                        <a:t>Logistic regression (LR), Naïve Bayes (NB) , Decision Tree (DT), AdaBoost (AB), and Random Forest (RF)</a:t>
                      </a:r>
                      <a:endParaRPr lang="en-IN"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solidFill>
                      <a:srgbClr val="E2CBC5"/>
                    </a:solidFill>
                  </a:tcPr>
                </a:tc>
                <a:tc>
                  <a:txBody>
                    <a:bodyPr/>
                    <a:lstStyle/>
                    <a:p>
                      <a:pPr algn="just">
                        <a:lnSpc>
                          <a:spcPct val="125000"/>
                        </a:lnSpc>
                        <a:spcAft>
                          <a:spcPts val="800"/>
                        </a:spcAft>
                      </a:pPr>
                      <a:r>
                        <a:rPr lang="en-US" sz="1300" b="0" dirty="0">
                          <a:solidFill>
                            <a:schemeClr val="tx1"/>
                          </a:solidFill>
                          <a:effectLst/>
                          <a:latin typeface="Times New Roman" panose="02020603050405020304" pitchFamily="18" charset="0"/>
                          <a:cs typeface="Times New Roman" panose="02020603050405020304" pitchFamily="18" charset="0"/>
                        </a:rPr>
                        <a:t>The study utilized logistic regression (LR) for identifying diabetes risk factors, adopted four classifiers (naïve Bayes, decision tree, </a:t>
                      </a:r>
                      <a:r>
                        <a:rPr lang="en-US" sz="1300" b="0" dirty="0" err="1">
                          <a:solidFill>
                            <a:schemeClr val="tx1"/>
                          </a:solidFill>
                          <a:effectLst/>
                          <a:latin typeface="Times New Roman" panose="02020603050405020304" pitchFamily="18" charset="0"/>
                          <a:cs typeface="Times New Roman" panose="02020603050405020304" pitchFamily="18" charset="0"/>
                        </a:rPr>
                        <a:t>Adaboost</a:t>
                      </a:r>
                      <a:r>
                        <a:rPr lang="en-US" sz="1300" b="0" dirty="0">
                          <a:solidFill>
                            <a:schemeClr val="tx1"/>
                          </a:solidFill>
                          <a:effectLst/>
                          <a:latin typeface="Times New Roman" panose="02020603050405020304" pitchFamily="18" charset="0"/>
                          <a:cs typeface="Times New Roman" panose="02020603050405020304" pitchFamily="18" charset="0"/>
                        </a:rPr>
                        <a:t>, random forest) to predict diabetic patients, employed three partition protocols (K2, K5, K10) in 20 trials, and evaluated model performance based on accuracy (ACC) and area under the curve (AUC) using a diabetes dataset from the National Health and Nutrition Examination Survey.</a:t>
                      </a:r>
                      <a:endParaRPr lang="en-IN"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solidFill>
                      <a:srgbClr val="E2CBC5"/>
                    </a:solidFill>
                  </a:tcPr>
                </a:tc>
                <a:tc>
                  <a:txBody>
                    <a:bodyPr/>
                    <a:lstStyle/>
                    <a:p>
                      <a:pPr algn="just">
                        <a:lnSpc>
                          <a:spcPct val="125000"/>
                        </a:lnSpc>
                        <a:spcAft>
                          <a:spcPts val="800"/>
                        </a:spcAft>
                      </a:pPr>
                      <a:r>
                        <a:rPr lang="en-US" sz="1300" b="0" dirty="0">
                          <a:solidFill>
                            <a:schemeClr val="tx1"/>
                          </a:solidFill>
                          <a:effectLst/>
                          <a:latin typeface="Times New Roman" panose="02020603050405020304" pitchFamily="18" charset="0"/>
                          <a:cs typeface="Times New Roman" panose="02020603050405020304" pitchFamily="18" charset="0"/>
                        </a:rPr>
                        <a:t>The paper's research gap is the need for additional investigation and improvement of machine learning-based systems for diabetes prediction, with an emphasis on finding the best combinations of classifiers and feature selection strategies as well as resolving issues related to risk factor identification in order to improve the predictive models' overall applicability and accuracy.</a:t>
                      </a:r>
                      <a:endParaRPr lang="en-IN"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solidFill>
                      <a:srgbClr val="E2CBC5"/>
                    </a:solidFill>
                  </a:tcPr>
                </a:tc>
                <a:extLst>
                  <a:ext uri="{0D108BD9-81ED-4DB2-BD59-A6C34878D82A}">
                    <a16:rowId xmlns:a16="http://schemas.microsoft.com/office/drawing/2014/main" xmlns="" val="4162695803"/>
                  </a:ext>
                </a:extLst>
              </a:tr>
              <a:tr h="1987973">
                <a:tc>
                  <a:txBody>
                    <a:bodyPr/>
                    <a:lstStyle/>
                    <a:p>
                      <a:pPr algn="l">
                        <a:lnSpc>
                          <a:spcPct val="125000"/>
                        </a:lnSpc>
                        <a:spcAft>
                          <a:spcPts val="800"/>
                        </a:spcAft>
                      </a:pPr>
                      <a:r>
                        <a:rPr lang="en-US" sz="1300" b="0">
                          <a:effectLst/>
                          <a:latin typeface="Times New Roman" panose="02020603050405020304" pitchFamily="18" charset="0"/>
                          <a:cs typeface="Times New Roman" panose="02020603050405020304" pitchFamily="18" charset="0"/>
                        </a:rPr>
                        <a:t>[11]</a:t>
                      </a:r>
                      <a:endParaRPr lang="en-IN" sz="13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PIMA Indian Diabetes Dataset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Naive Bayes classifier, random forest classifier, and J48 decision tree models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The study implemented an e-diagnosis system for diabetes using three interpretable supervised machine learning models (Naïve Bayes, random forest, J48 decision tree) trained and tested on the Pima Indians diabetes dataset in R, analyzing their performance in terms of accuracy, precision, sensitivity, and specificity, with a focus on refining feature selection for optimal model outcomes.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By highlighting the significance of interpretability and offering a comparative analysis of interpretable supervised ML models, the paper fills a research gap related to addressing the trust issues surrounding machine learning applications in healthcare, specifically in the context of diagnosing diabetes. However, it also leaves room for additional investigation and decision process refinement to improve overall model performance and acceptance within healthcare sectors.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extLst>
                  <a:ext uri="{0D108BD9-81ED-4DB2-BD59-A6C34878D82A}">
                    <a16:rowId xmlns:a16="http://schemas.microsoft.com/office/drawing/2014/main" xmlns="" val="384772259"/>
                  </a:ext>
                </a:extLst>
              </a:tr>
              <a:tr h="2211186">
                <a:tc>
                  <a:txBody>
                    <a:bodyPr/>
                    <a:lstStyle/>
                    <a:p>
                      <a:pPr algn="l">
                        <a:lnSpc>
                          <a:spcPct val="125000"/>
                        </a:lnSpc>
                        <a:spcAft>
                          <a:spcPts val="800"/>
                        </a:spcAft>
                      </a:pPr>
                      <a:r>
                        <a:rPr lang="en-US" sz="1300" b="0" dirty="0">
                          <a:effectLst/>
                          <a:latin typeface="Times New Roman" panose="02020603050405020304" pitchFamily="18" charset="0"/>
                          <a:cs typeface="Times New Roman" panose="02020603050405020304" pitchFamily="18" charset="0"/>
                        </a:rPr>
                        <a:t>[12]</a:t>
                      </a:r>
                      <a:endParaRPr lang="en-IN" sz="13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l">
                        <a:lnSpc>
                          <a:spcPct val="125000"/>
                        </a:lnSpc>
                        <a:spcAft>
                          <a:spcPts val="800"/>
                        </a:spcAft>
                      </a:pPr>
                      <a:r>
                        <a:rPr lang="en-US" sz="1300">
                          <a:effectLst/>
                          <a:latin typeface="Times New Roman" panose="02020603050405020304" pitchFamily="18" charset="0"/>
                          <a:cs typeface="Times New Roman" panose="02020603050405020304" pitchFamily="18" charset="0"/>
                        </a:rPr>
                        <a:t>Around 174,000 clinical notes were collected from Seoul National University Hospital outpatient clinic.</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l">
                        <a:lnSpc>
                          <a:spcPct val="125000"/>
                        </a:lnSpc>
                        <a:spcAft>
                          <a:spcPts val="800"/>
                        </a:spcAft>
                      </a:pPr>
                      <a:r>
                        <a:rPr lang="en-US" sz="1300">
                          <a:effectLst/>
                          <a:latin typeface="Times New Roman" panose="02020603050405020304" pitchFamily="18" charset="0"/>
                          <a:cs typeface="Times New Roman" panose="02020603050405020304" pitchFamily="18" charset="0"/>
                        </a:rPr>
                        <a:t>Random Forest (RF), Gradient Boosting Machine (GBM), and Extreme Gradient Boosting (XG-Boost).</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The study utilized 174,427 clinical notes from the Seoul National University Hospital outpatient clinic, employing latent Dirichlet allocation (LDA) topic modeling to develop a machine-learning model predicting Diabetes Mellitus (DM) complications, where topics served as key features, and achieved acceptable predictive performance using extreme gradient boosting (</a:t>
                      </a:r>
                      <a:r>
                        <a:rPr lang="en-US" sz="1300" dirty="0" err="1">
                          <a:effectLst/>
                          <a:latin typeface="Times New Roman" panose="02020603050405020304" pitchFamily="18" charset="0"/>
                          <a:cs typeface="Times New Roman" panose="02020603050405020304" pitchFamily="18" charset="0"/>
                        </a:rPr>
                        <a:t>XGBoost</a:t>
                      </a:r>
                      <a:r>
                        <a:rPr lang="en-US" sz="1300" dirty="0">
                          <a:effectLst/>
                          <a:latin typeface="Times New Roman" panose="02020603050405020304" pitchFamily="18" charset="0"/>
                          <a:cs typeface="Times New Roman" panose="02020603050405020304" pitchFamily="18" charset="0"/>
                        </a:rPr>
                        <a:t>) with F1 scores for diabetic retinopathy, diabetic nephropathy, nonalcoholic fatty liver disease, and cerebrovascular accident.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tc>
                <a:tc>
                  <a:txBody>
                    <a:bodyPr/>
                    <a:lstStyle/>
                    <a:p>
                      <a:pPr algn="just">
                        <a:lnSpc>
                          <a:spcPct val="125000"/>
                        </a:lnSpc>
                        <a:spcAft>
                          <a:spcPts val="800"/>
                        </a:spcAft>
                      </a:pPr>
                      <a:r>
                        <a:rPr lang="en-US" sz="1300" dirty="0">
                          <a:effectLst/>
                          <a:latin typeface="Times New Roman" panose="02020603050405020304" pitchFamily="18" charset="0"/>
                          <a:cs typeface="Times New Roman" panose="02020603050405020304" pitchFamily="18" charset="0"/>
                        </a:rPr>
                        <a:t>The study's research gap is the need for more investigation and development of machine learning models, particularly topic modeling like latent Dirichlet allocation (LDA), to forecast the development of complications related to diabetes mellitus (DM). This research should be focused on enhancing predictive performance and generalizability across different kinds of complications.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890" marR="42890" marT="0" marB="0" anchor="ctr"/>
                </a:tc>
                <a:extLst>
                  <a:ext uri="{0D108BD9-81ED-4DB2-BD59-A6C34878D82A}">
                    <a16:rowId xmlns:a16="http://schemas.microsoft.com/office/drawing/2014/main" xmlns="" val="205032074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2" name="Table 1">
            <a:extLst>
              <a:ext uri="{FF2B5EF4-FFF2-40B4-BE49-F238E27FC236}">
                <a16:creationId xmlns:a16="http://schemas.microsoft.com/office/drawing/2014/main" xmlns="" id="{152264B2-DADF-E2AC-447C-F50E6FF22856}"/>
              </a:ext>
            </a:extLst>
          </p:cNvPr>
          <p:cNvGraphicFramePr>
            <a:graphicFrameLocks noGrp="1"/>
          </p:cNvGraphicFramePr>
          <p:nvPr>
            <p:extLst>
              <p:ext uri="{D42A27DB-BD31-4B8C-83A1-F6EECF244321}">
                <p14:modId xmlns:p14="http://schemas.microsoft.com/office/powerpoint/2010/main" val="191533697"/>
              </p:ext>
            </p:extLst>
          </p:nvPr>
        </p:nvGraphicFramePr>
        <p:xfrm>
          <a:off x="0" y="22034"/>
          <a:ext cx="12192001" cy="6331249"/>
        </p:xfrm>
        <a:graphic>
          <a:graphicData uri="http://schemas.openxmlformats.org/drawingml/2006/table">
            <a:tbl>
              <a:tblPr firstRow="1" firstCol="1" bandRow="1">
                <a:tableStyleId>{5C22544A-7EE6-4342-B048-85BDC9FD1C3A}</a:tableStyleId>
              </a:tblPr>
              <a:tblGrid>
                <a:gridCol w="578615">
                  <a:extLst>
                    <a:ext uri="{9D8B030D-6E8A-4147-A177-3AD203B41FA5}">
                      <a16:colId xmlns:a16="http://schemas.microsoft.com/office/drawing/2014/main" xmlns="" val="1882523997"/>
                    </a:ext>
                  </a:extLst>
                </a:gridCol>
                <a:gridCol w="1648535">
                  <a:extLst>
                    <a:ext uri="{9D8B030D-6E8A-4147-A177-3AD203B41FA5}">
                      <a16:colId xmlns:a16="http://schemas.microsoft.com/office/drawing/2014/main" xmlns="" val="508645426"/>
                    </a:ext>
                  </a:extLst>
                </a:gridCol>
                <a:gridCol w="1943102">
                  <a:extLst>
                    <a:ext uri="{9D8B030D-6E8A-4147-A177-3AD203B41FA5}">
                      <a16:colId xmlns:a16="http://schemas.microsoft.com/office/drawing/2014/main" xmlns="" val="618537259"/>
                    </a:ext>
                  </a:extLst>
                </a:gridCol>
                <a:gridCol w="4027183">
                  <a:extLst>
                    <a:ext uri="{9D8B030D-6E8A-4147-A177-3AD203B41FA5}">
                      <a16:colId xmlns:a16="http://schemas.microsoft.com/office/drawing/2014/main" xmlns="" val="211578046"/>
                    </a:ext>
                  </a:extLst>
                </a:gridCol>
                <a:gridCol w="3994566">
                  <a:extLst>
                    <a:ext uri="{9D8B030D-6E8A-4147-A177-3AD203B41FA5}">
                      <a16:colId xmlns:a16="http://schemas.microsoft.com/office/drawing/2014/main" xmlns="" val="1032480146"/>
                    </a:ext>
                  </a:extLst>
                </a:gridCol>
              </a:tblGrid>
              <a:tr h="2275732">
                <a:tc>
                  <a:txBody>
                    <a:bodyPr/>
                    <a:lstStyle/>
                    <a:p>
                      <a:pPr algn="l">
                        <a:lnSpc>
                          <a:spcPct val="125000"/>
                        </a:lnSpc>
                        <a:spcAft>
                          <a:spcPts val="800"/>
                        </a:spcAft>
                      </a:pPr>
                      <a:r>
                        <a:rPr lang="en-US" sz="1200" b="0" dirty="0">
                          <a:effectLst/>
                          <a:latin typeface="Times New Roman" panose="02020603050405020304" pitchFamily="18" charset="0"/>
                          <a:cs typeface="Times New Roman" panose="02020603050405020304" pitchFamily="18" charset="0"/>
                        </a:rPr>
                        <a:t>[13]</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25000"/>
                        </a:lnSpc>
                        <a:spcAft>
                          <a:spcPts val="800"/>
                        </a:spcAft>
                      </a:pPr>
                      <a:r>
                        <a:rPr lang="en-US" sz="1200" b="0" dirty="0">
                          <a:solidFill>
                            <a:schemeClr val="tx1"/>
                          </a:solidFill>
                          <a:effectLst/>
                          <a:latin typeface="Times New Roman" panose="02020603050405020304" pitchFamily="18" charset="0"/>
                          <a:cs typeface="Times New Roman" panose="02020603050405020304" pitchFamily="18" charset="0"/>
                        </a:rPr>
                        <a:t>Kaggle </a:t>
                      </a:r>
                      <a:r>
                        <a:rPr lang="en-US" sz="1200" b="0" dirty="0" err="1">
                          <a:solidFill>
                            <a:schemeClr val="tx1"/>
                          </a:solidFill>
                          <a:effectLst/>
                          <a:latin typeface="Times New Roman" panose="02020603050405020304" pitchFamily="18" charset="0"/>
                          <a:cs typeface="Times New Roman" panose="02020603050405020304" pitchFamily="18" charset="0"/>
                        </a:rPr>
                        <a:t>EyePACS</a:t>
                      </a:r>
                      <a:r>
                        <a:rPr lang="en-US" sz="1200" b="0" dirty="0">
                          <a:solidFill>
                            <a:schemeClr val="tx1"/>
                          </a:solidFill>
                          <a:effectLst/>
                          <a:latin typeface="Times New Roman" panose="02020603050405020304" pitchFamily="18" charset="0"/>
                          <a:cs typeface="Times New Roman" panose="02020603050405020304" pitchFamily="18" charset="0"/>
                        </a:rPr>
                        <a:t> dataset with 35,126 retinal pictures has been used.</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solidFill>
                      <a:srgbClr val="E2CBC5"/>
                    </a:solidFill>
                  </a:tcPr>
                </a:tc>
                <a:tc>
                  <a:txBody>
                    <a:bodyPr/>
                    <a:lstStyle/>
                    <a:p>
                      <a:pPr algn="just">
                        <a:lnSpc>
                          <a:spcPct val="125000"/>
                        </a:lnSpc>
                        <a:spcAft>
                          <a:spcPts val="800"/>
                        </a:spcAft>
                      </a:pPr>
                      <a:r>
                        <a:rPr lang="en-US" sz="1200" b="0" dirty="0">
                          <a:solidFill>
                            <a:schemeClr val="tx1"/>
                          </a:solidFill>
                          <a:effectLst/>
                          <a:latin typeface="Times New Roman" panose="02020603050405020304" pitchFamily="18" charset="0"/>
                          <a:cs typeface="Times New Roman" panose="02020603050405020304" pitchFamily="18" charset="0"/>
                        </a:rPr>
                        <a:t>A new SE-</a:t>
                      </a:r>
                      <a:r>
                        <a:rPr lang="en-US" sz="1200" b="0" dirty="0" err="1">
                          <a:solidFill>
                            <a:schemeClr val="tx1"/>
                          </a:solidFill>
                          <a:effectLst/>
                          <a:latin typeface="Times New Roman" panose="02020603050405020304" pitchFamily="18" charset="0"/>
                          <a:cs typeface="Times New Roman" panose="02020603050405020304" pitchFamily="18" charset="0"/>
                        </a:rPr>
                        <a:t>ResCA</a:t>
                      </a:r>
                      <a:r>
                        <a:rPr lang="en-US" sz="1200" b="0" dirty="0">
                          <a:solidFill>
                            <a:schemeClr val="tx1"/>
                          </a:solidFill>
                          <a:effectLst/>
                          <a:latin typeface="Times New Roman" panose="02020603050405020304" pitchFamily="18" charset="0"/>
                          <a:cs typeface="Times New Roman" panose="02020603050405020304" pitchFamily="18" charset="0"/>
                        </a:rPr>
                        <a:t>-</a:t>
                      </a:r>
                      <a:r>
                        <a:rPr lang="en-US" sz="1200" b="0" dirty="0" err="1">
                          <a:solidFill>
                            <a:schemeClr val="tx1"/>
                          </a:solidFill>
                          <a:effectLst/>
                          <a:latin typeface="Times New Roman" panose="02020603050405020304" pitchFamily="18" charset="0"/>
                          <a:cs typeface="Times New Roman" panose="02020603050405020304" pitchFamily="18" charset="0"/>
                        </a:rPr>
                        <a:t>GTNet</a:t>
                      </a:r>
                      <a:r>
                        <a:rPr lang="en-US" sz="1200" b="0" dirty="0">
                          <a:solidFill>
                            <a:schemeClr val="tx1"/>
                          </a:solidFill>
                          <a:effectLst/>
                          <a:latin typeface="Times New Roman" panose="02020603050405020304" pitchFamily="18" charset="0"/>
                          <a:cs typeface="Times New Roman" panose="02020603050405020304" pitchFamily="18" charset="0"/>
                        </a:rPr>
                        <a:t> model is proposed and Gazelle Optimization (GO) algorithm is used to fine-tune the proposed classifier</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solidFill>
                      <a:srgbClr val="E2CBC5"/>
                    </a:solidFill>
                  </a:tcPr>
                </a:tc>
                <a:tc>
                  <a:txBody>
                    <a:bodyPr/>
                    <a:lstStyle/>
                    <a:p>
                      <a:pPr algn="just">
                        <a:lnSpc>
                          <a:spcPct val="125000"/>
                        </a:lnSpc>
                        <a:spcAft>
                          <a:spcPts val="800"/>
                        </a:spcAft>
                      </a:pPr>
                      <a:r>
                        <a:rPr lang="en-US" sz="1200" b="0" dirty="0">
                          <a:solidFill>
                            <a:schemeClr val="tx1"/>
                          </a:solidFill>
                          <a:effectLst/>
                          <a:latin typeface="Times New Roman" panose="02020603050405020304" pitchFamily="18" charset="0"/>
                          <a:cs typeface="Times New Roman" panose="02020603050405020304" pitchFamily="18" charset="0"/>
                        </a:rPr>
                        <a:t>The study employed publicly accessible fundus image datasets, including Kaggle's </a:t>
                      </a:r>
                      <a:r>
                        <a:rPr lang="en-US" sz="1200" b="0" dirty="0" err="1">
                          <a:solidFill>
                            <a:schemeClr val="tx1"/>
                          </a:solidFill>
                          <a:effectLst/>
                          <a:latin typeface="Times New Roman" panose="02020603050405020304" pitchFamily="18" charset="0"/>
                          <a:cs typeface="Times New Roman" panose="02020603050405020304" pitchFamily="18" charset="0"/>
                        </a:rPr>
                        <a:t>EyePACS</a:t>
                      </a:r>
                      <a:r>
                        <a:rPr lang="en-US" sz="1200" b="0" dirty="0">
                          <a:solidFill>
                            <a:schemeClr val="tx1"/>
                          </a:solidFill>
                          <a:effectLst/>
                          <a:latin typeface="Times New Roman" panose="02020603050405020304" pitchFamily="18" charset="0"/>
                          <a:cs typeface="Times New Roman" panose="02020603050405020304" pitchFamily="18" charset="0"/>
                        </a:rPr>
                        <a:t>, and real-time datasets to train and test a transformer network for automated classification of Diabetic Retinopathy (DR) stages, utilizing a D2_UNet approach for accurate segmentation of critical areas in pre-processed images, and proposing a new SE-</a:t>
                      </a:r>
                      <a:r>
                        <a:rPr lang="en-US" sz="1200" b="0" dirty="0" err="1">
                          <a:solidFill>
                            <a:schemeClr val="tx1"/>
                          </a:solidFill>
                          <a:effectLst/>
                          <a:latin typeface="Times New Roman" panose="02020603050405020304" pitchFamily="18" charset="0"/>
                          <a:cs typeface="Times New Roman" panose="02020603050405020304" pitchFamily="18" charset="0"/>
                        </a:rPr>
                        <a:t>ResCA</a:t>
                      </a:r>
                      <a:r>
                        <a:rPr lang="en-US" sz="1200" b="0" dirty="0">
                          <a:solidFill>
                            <a:schemeClr val="tx1"/>
                          </a:solidFill>
                          <a:effectLst/>
                          <a:latin typeface="Times New Roman" panose="02020603050405020304" pitchFamily="18" charset="0"/>
                          <a:cs typeface="Times New Roman" panose="02020603050405020304" pitchFamily="18" charset="0"/>
                        </a:rPr>
                        <a:t>-</a:t>
                      </a:r>
                      <a:r>
                        <a:rPr lang="en-US" sz="1200" b="0" dirty="0" err="1">
                          <a:solidFill>
                            <a:schemeClr val="tx1"/>
                          </a:solidFill>
                          <a:effectLst/>
                          <a:latin typeface="Times New Roman" panose="02020603050405020304" pitchFamily="18" charset="0"/>
                          <a:cs typeface="Times New Roman" panose="02020603050405020304" pitchFamily="18" charset="0"/>
                        </a:rPr>
                        <a:t>GTNet</a:t>
                      </a:r>
                      <a:r>
                        <a:rPr lang="en-US" sz="1200" b="0" dirty="0">
                          <a:solidFill>
                            <a:schemeClr val="tx1"/>
                          </a:solidFill>
                          <a:effectLst/>
                          <a:latin typeface="Times New Roman" panose="02020603050405020304" pitchFamily="18" charset="0"/>
                          <a:cs typeface="Times New Roman" panose="02020603050405020304" pitchFamily="18" charset="0"/>
                        </a:rPr>
                        <a:t> model fine-tuned with the Gazelle Optimization algorithm, achieving superior accuracy, recall, and f1-measures of 99.8%, 99.4%, and 99.3%, respectively, outperforming state-of-the-art methods.</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solidFill>
                      <a:srgbClr val="E2CBC5"/>
                    </a:solidFill>
                  </a:tcPr>
                </a:tc>
                <a:tc>
                  <a:txBody>
                    <a:bodyPr/>
                    <a:lstStyle/>
                    <a:p>
                      <a:pPr algn="just">
                        <a:lnSpc>
                          <a:spcPct val="125000"/>
                        </a:lnSpc>
                        <a:spcAft>
                          <a:spcPts val="800"/>
                        </a:spcAft>
                      </a:pPr>
                      <a:r>
                        <a:rPr lang="en-US" sz="1200" b="0" dirty="0">
                          <a:solidFill>
                            <a:schemeClr val="tx1"/>
                          </a:solidFill>
                          <a:effectLst/>
                          <a:latin typeface="Times New Roman" panose="02020603050405020304" pitchFamily="18" charset="0"/>
                          <a:cs typeface="Times New Roman" panose="02020603050405020304" pitchFamily="18" charset="0"/>
                        </a:rPr>
                        <a:t>The study's research gap is in the need for improved techniques and strategies for the early detection and classification of diabetic retinopathy (DR). These techniques should integrate transformer networks, precisely segment important features, and apply the Gazelle Optimization algorithm in order to outperform current state-of-the-art techniques and increase accuracy in diagnosing the disease's various severity levels.</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solidFill>
                      <a:srgbClr val="E2CBC5"/>
                    </a:solidFill>
                  </a:tcPr>
                </a:tc>
                <a:extLst>
                  <a:ext uri="{0D108BD9-81ED-4DB2-BD59-A6C34878D82A}">
                    <a16:rowId xmlns:a16="http://schemas.microsoft.com/office/drawing/2014/main" xmlns="" val="166196301"/>
                  </a:ext>
                </a:extLst>
              </a:tr>
              <a:tr h="2345174">
                <a:tc>
                  <a:txBody>
                    <a:bodyPr/>
                    <a:lstStyle/>
                    <a:p>
                      <a:pPr algn="l">
                        <a:lnSpc>
                          <a:spcPct val="125000"/>
                        </a:lnSpc>
                        <a:spcAft>
                          <a:spcPts val="800"/>
                        </a:spcAft>
                      </a:pPr>
                      <a:r>
                        <a:rPr lang="en-US" sz="1200" b="0" dirty="0">
                          <a:effectLst/>
                          <a:latin typeface="Times New Roman" panose="02020603050405020304" pitchFamily="18" charset="0"/>
                          <a:cs typeface="Times New Roman" panose="02020603050405020304" pitchFamily="18" charset="0"/>
                        </a:rPr>
                        <a:t>[14]</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A custom dataset has been </a:t>
                      </a:r>
                      <a:r>
                        <a:rPr lang="en-US" sz="1200" dirty="0" err="1">
                          <a:effectLst/>
                          <a:latin typeface="Times New Roman" panose="02020603050405020304" pitchFamily="18" charset="0"/>
                          <a:cs typeface="Times New Roman" panose="02020603050405020304" pitchFamily="18" charset="0"/>
                        </a:rPr>
                        <a:t>garnerd</a:t>
                      </a:r>
                      <a:r>
                        <a:rPr lang="en-US" sz="1200" dirty="0">
                          <a:effectLst/>
                          <a:latin typeface="Times New Roman" panose="02020603050405020304" pitchFamily="18" charset="0"/>
                          <a:cs typeface="Times New Roman" panose="02020603050405020304" pitchFamily="18" charset="0"/>
                        </a:rPr>
                        <a:t> from Reddit. The dataset contain comments of January, year 2015. The format of data is in JSON format.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l">
                        <a:lnSpc>
                          <a:spcPct val="125000"/>
                        </a:lnSpc>
                        <a:spcAft>
                          <a:spcPts val="800"/>
                        </a:spcAft>
                      </a:pPr>
                      <a:r>
                        <a:rPr lang="en-US" sz="1200" dirty="0">
                          <a:effectLst/>
                          <a:latin typeface="Times New Roman" panose="02020603050405020304" pitchFamily="18" charset="0"/>
                          <a:cs typeface="Times New Roman" panose="02020603050405020304" pitchFamily="18" charset="0"/>
                        </a:rPr>
                        <a:t>BRNN with Attention model</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The study employed </a:t>
                      </a:r>
                      <a:r>
                        <a:rPr lang="en-US" sz="1200" dirty="0" err="1">
                          <a:effectLst/>
                          <a:latin typeface="Times New Roman" panose="02020603050405020304" pitchFamily="18" charset="0"/>
                          <a:cs typeface="Times New Roman" panose="02020603050405020304" pitchFamily="18" charset="0"/>
                        </a:rPr>
                        <a:t>Tensorflow's</a:t>
                      </a:r>
                      <a:r>
                        <a:rPr lang="en-US" sz="1200" dirty="0">
                          <a:effectLst/>
                          <a:latin typeface="Times New Roman" panose="02020603050405020304" pitchFamily="18" charset="0"/>
                          <a:cs typeface="Times New Roman" panose="02020603050405020304" pitchFamily="18" charset="0"/>
                        </a:rPr>
                        <a:t> Neural Machine Translation (NMT) model, specifically Bidirectional Recurrent Neural Networks (BRNN) with attention layers, trained on a Reddit dataset for English to English translation, aiming to enhance perplexity and learning rate, evaluate Bleu Score for same-language translation, and conducted experiments on </a:t>
                      </a:r>
                      <a:r>
                        <a:rPr lang="en-US" sz="1200" dirty="0" err="1">
                          <a:effectLst/>
                          <a:latin typeface="Times New Roman" panose="02020603050405020304" pitchFamily="18" charset="0"/>
                          <a:cs typeface="Times New Roman" panose="02020603050405020304" pitchFamily="18" charset="0"/>
                        </a:rPr>
                        <a:t>Tensorflow</a:t>
                      </a:r>
                      <a:r>
                        <a:rPr lang="en-US" sz="1200" dirty="0">
                          <a:effectLst/>
                          <a:latin typeface="Times New Roman" panose="02020603050405020304" pitchFamily="18" charset="0"/>
                          <a:cs typeface="Times New Roman" panose="02020603050405020304" pitchFamily="18" charset="0"/>
                        </a:rPr>
                        <a:t> using Python 3.6, achieving perplexity, learning rate, Bleu score, and average time per 1000 steps of 56.10, 0.0001, 30.16, and 4.5, respectively, while exploring the performance on a MacBook Air system for neural network and deep learning.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The study fails to specifically identify and discuss the difficulties or constraints associated with using Bidirectional Recurrent Neural Networks (BRNN) with attention layers for an Assistant Conversational Agent. It also fails to address possible areas for future research and development related to Chat-Bot performance and English-to-English translation.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extLst>
                  <a:ext uri="{0D108BD9-81ED-4DB2-BD59-A6C34878D82A}">
                    <a16:rowId xmlns:a16="http://schemas.microsoft.com/office/drawing/2014/main" xmlns="" val="4168469929"/>
                  </a:ext>
                </a:extLst>
              </a:tr>
              <a:tr h="1700075">
                <a:tc>
                  <a:txBody>
                    <a:bodyPr/>
                    <a:lstStyle/>
                    <a:p>
                      <a:pPr algn="l">
                        <a:lnSpc>
                          <a:spcPct val="125000"/>
                        </a:lnSpc>
                        <a:spcAft>
                          <a:spcPts val="800"/>
                        </a:spcAft>
                      </a:pPr>
                      <a:r>
                        <a:rPr lang="en-US" sz="1200" b="0" dirty="0">
                          <a:effectLst/>
                          <a:latin typeface="Times New Roman" panose="02020603050405020304" pitchFamily="18" charset="0"/>
                          <a:cs typeface="Times New Roman" panose="02020603050405020304" pitchFamily="18" charset="0"/>
                        </a:rPr>
                        <a:t>[15]</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07000"/>
                        </a:lnSpc>
                        <a:spcAft>
                          <a:spcPts val="800"/>
                        </a:spcAft>
                      </a:pPr>
                      <a:r>
                        <a:rPr lang="en-US" sz="1200" dirty="0">
                          <a:effectLst/>
                          <a:latin typeface="Times New Roman" panose="02020603050405020304" pitchFamily="18" charset="0"/>
                          <a:cs typeface="Times New Roman" panose="02020603050405020304" pitchFamily="18" charset="0"/>
                        </a:rPr>
                        <a:t>A survey based on electronic health records.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This paper explores all the existing methods used in this area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The study reviewed recent literature on the application of deep learning technologies in the health care domain, emphasizing their potential to handle complex and heterogeneous biomedical data without the need for extensive feature engineering, while acknowledging the need for improved methods development and the creation of interpretable architectures to facilitate understanding by domain experts and citizen scientists.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tc>
                <a:tc>
                  <a:txBody>
                    <a:bodyPr/>
                    <a:lstStyle/>
                    <a:p>
                      <a:pPr algn="just">
                        <a:lnSpc>
                          <a:spcPct val="125000"/>
                        </a:lnSpc>
                        <a:spcAft>
                          <a:spcPts val="800"/>
                        </a:spcAft>
                      </a:pPr>
                      <a:r>
                        <a:rPr lang="en-US" sz="1200" dirty="0">
                          <a:effectLst/>
                          <a:latin typeface="Times New Roman" panose="02020603050405020304" pitchFamily="18" charset="0"/>
                          <a:cs typeface="Times New Roman" panose="02020603050405020304" pitchFamily="18" charset="0"/>
                        </a:rPr>
                        <a:t>This paper's research gap is the need for better deep learning methods development and applications in the healthcare industry. It focuses on developing comprehensive and meaningful interpretable architectures to improve the bridge between human interpretability and deep learning models, and it addresses issues related to ease of understanding for domain experts and citizen scientists.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418" marR="36418" marT="0" marB="0" anchor="ctr"/>
                </a:tc>
                <a:extLst>
                  <a:ext uri="{0D108BD9-81ED-4DB2-BD59-A6C34878D82A}">
                    <a16:rowId xmlns:a16="http://schemas.microsoft.com/office/drawing/2014/main" xmlns="" val="199171631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4931DF-907D-32CB-6AE3-2076B7A0375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xmlns="" id="{E8C83A31-C54E-BC94-B97A-71F8A9EF7177}"/>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9" name="TextBox 8">
            <a:extLst>
              <a:ext uri="{FF2B5EF4-FFF2-40B4-BE49-F238E27FC236}">
                <a16:creationId xmlns:a16="http://schemas.microsoft.com/office/drawing/2014/main" xmlns="" id="{80F8732E-54A4-7E1D-65C7-939576377A2B}"/>
              </a:ext>
            </a:extLst>
          </p:cNvPr>
          <p:cNvSpPr txBox="1"/>
          <p:nvPr/>
        </p:nvSpPr>
        <p:spPr>
          <a:xfrm>
            <a:off x="970333" y="822705"/>
            <a:ext cx="10251333" cy="830997"/>
          </a:xfrm>
          <a:prstGeom prst="rect">
            <a:avLst/>
          </a:prstGeom>
          <a:noFill/>
        </p:spPr>
        <p:txBody>
          <a:bodyPr wrap="square">
            <a:spAutoFit/>
          </a:bodyPr>
          <a:lstStyle/>
          <a:p>
            <a:pPr marL="0" algn="l" rtl="0" eaLnBrk="1" latinLnBrk="0" hangingPunct="1">
              <a:spcBef>
                <a:spcPts val="0"/>
              </a:spcBef>
              <a:spcAft>
                <a:spcPts val="0"/>
              </a:spcAft>
            </a:pPr>
            <a:r>
              <a:rPr lang="en-US" sz="4800" b="1" kern="1200" dirty="0">
                <a:solidFill>
                  <a:srgbClr val="000000"/>
                </a:solidFill>
                <a:effectLst/>
                <a:latin typeface="Times New Roman" panose="02020603050405020304" pitchFamily="18" charset="0"/>
                <a:ea typeface="+mn-ea"/>
                <a:cs typeface="Times New Roman" panose="02020603050405020304" pitchFamily="18" charset="0"/>
              </a:rPr>
              <a:t>Conclusion for Literature Survey</a:t>
            </a:r>
            <a:endParaRPr lang="en-IN" sz="4800" b="1" dirty="0">
              <a:effectLst/>
            </a:endParaRPr>
          </a:p>
        </p:txBody>
      </p:sp>
      <p:sp>
        <p:nvSpPr>
          <p:cNvPr id="11" name="TextBox 10">
            <a:extLst>
              <a:ext uri="{FF2B5EF4-FFF2-40B4-BE49-F238E27FC236}">
                <a16:creationId xmlns:a16="http://schemas.microsoft.com/office/drawing/2014/main" xmlns="" id="{36023B51-BD4C-BD6E-A77B-102F72A06782}"/>
              </a:ext>
            </a:extLst>
          </p:cNvPr>
          <p:cNvSpPr txBox="1"/>
          <p:nvPr/>
        </p:nvSpPr>
        <p:spPr>
          <a:xfrm>
            <a:off x="1159212" y="1979342"/>
            <a:ext cx="10154055" cy="4093428"/>
          </a:xfrm>
          <a:prstGeom prst="rect">
            <a:avLst/>
          </a:prstGeom>
          <a:noFill/>
        </p:spPr>
        <p:txBody>
          <a:bodyPr wrap="square">
            <a:spAutoFit/>
          </a:bodyPr>
          <a:lstStyle/>
          <a:p>
            <a:pPr marL="285750" indent="-285750">
              <a:buFont typeface="Arial" panose="020B0604020202020204" pitchFamily="34" charset="0"/>
              <a:buChar char="•"/>
            </a:pPr>
            <a:r>
              <a:rPr lang="en-US" sz="2000" dirty="0"/>
              <a:t>Machine learning (ML) techniques play a significant role in diabetes </a:t>
            </a:r>
            <a:r>
              <a:rPr lang="en-US" sz="2000" dirty="0" smtClean="0"/>
              <a:t>classification.</a:t>
            </a:r>
            <a:r>
              <a:rPr lang="en-US" sz="2000" dirty="0"/>
              <a:t> </a:t>
            </a:r>
            <a:r>
              <a:rPr lang="en-US" sz="2000" dirty="0" smtClean="0"/>
              <a:t>Diverse </a:t>
            </a:r>
            <a:r>
              <a:rPr lang="en-US" sz="2000" dirty="0"/>
              <a:t>approaches include deep learning frameworks like Keras and </a:t>
            </a:r>
            <a:r>
              <a:rPr lang="en-US" sz="2000" dirty="0" err="1"/>
              <a:t>PyTorch</a:t>
            </a:r>
            <a:r>
              <a:rPr lang="en-US" sz="2000" dirty="0"/>
              <a:t>, as well as traditional methods such as decision trees and logistic regression.</a:t>
            </a:r>
          </a:p>
          <a:p>
            <a:pPr marL="285750" indent="-285750">
              <a:buFont typeface="Arial" panose="020B0604020202020204" pitchFamily="34" charset="0"/>
              <a:buChar char="•"/>
            </a:pPr>
            <a:r>
              <a:rPr lang="en-US" sz="2000" dirty="0"/>
              <a:t>Studies demonstrate the effectiveness of ML models in predicting diabetes based on various </a:t>
            </a:r>
            <a:r>
              <a:rPr lang="en-US" sz="2000" dirty="0" smtClean="0"/>
              <a:t>datasets. Emphasizes </a:t>
            </a:r>
            <a:r>
              <a:rPr lang="en-US" sz="2000" dirty="0"/>
              <a:t>the importance of explainable AI for medical personnel's understanding.</a:t>
            </a:r>
          </a:p>
          <a:p>
            <a:pPr marL="285750" indent="-285750">
              <a:buFont typeface="Arial" panose="020B0604020202020204" pitchFamily="34" charset="0"/>
              <a:buChar char="•"/>
            </a:pPr>
            <a:r>
              <a:rPr lang="en-US" sz="2000" dirty="0"/>
              <a:t>Exploration of </a:t>
            </a:r>
            <a:r>
              <a:rPr lang="en-US" sz="2000" dirty="0" err="1"/>
              <a:t>chatbots</a:t>
            </a:r>
            <a:r>
              <a:rPr lang="en-US" sz="2000" dirty="0"/>
              <a:t> for medical applications showcases a shift from rule-based to neural network-based methodologies</a:t>
            </a:r>
            <a:r>
              <a:rPr lang="en-US" sz="2000" dirty="0" smtClean="0"/>
              <a:t>. Highlights </a:t>
            </a:r>
            <a:r>
              <a:rPr lang="en-US" sz="2000" dirty="0"/>
              <a:t>the evolving nature of conversational agents in human-computer interaction.</a:t>
            </a:r>
          </a:p>
          <a:p>
            <a:pPr marL="285750" indent="-285750">
              <a:buFont typeface="Arial" panose="020B0604020202020204" pitchFamily="34" charset="0"/>
              <a:buChar char="•"/>
            </a:pPr>
            <a:r>
              <a:rPr lang="en-US" sz="2000" dirty="0"/>
              <a:t>Integration of sophisticated natural language processing and machine learning in </a:t>
            </a:r>
            <a:r>
              <a:rPr lang="en-US" sz="2000" dirty="0" err="1"/>
              <a:t>chatbot</a:t>
            </a:r>
            <a:r>
              <a:rPr lang="en-US" sz="2000" dirty="0"/>
              <a:t> development is discussed</a:t>
            </a:r>
            <a:r>
              <a:rPr lang="en-US" sz="2000" dirty="0" smtClean="0"/>
              <a:t>. It paves </a:t>
            </a:r>
            <a:r>
              <a:rPr lang="en-US" sz="2000" dirty="0"/>
              <a:t>the way for personalized responses and improved user experiences.</a:t>
            </a:r>
          </a:p>
          <a:p>
            <a:pPr marL="285750" indent="-285750">
              <a:buFont typeface="Arial" panose="020B0604020202020204" pitchFamily="34" charset="0"/>
              <a:buChar char="•"/>
            </a:pPr>
            <a:r>
              <a:rPr lang="en-US" sz="2000" dirty="0"/>
              <a:t>Overall, the literature underscores the potential of ML and AI technologies in transforming healthcare, particularly in diabetes diagnosis and interactive medical applications</a:t>
            </a:r>
            <a:r>
              <a:rPr lang="en-US" sz="2000" dirty="0" smtClean="0"/>
              <a:t>.</a:t>
            </a:r>
            <a:endParaRPr lang="en-US" sz="2000" dirty="0"/>
          </a:p>
        </p:txBody>
      </p:sp>
    </p:spTree>
    <p:extLst>
      <p:ext uri="{BB962C8B-B14F-4D97-AF65-F5344CB8AC3E}">
        <p14:creationId xmlns:p14="http://schemas.microsoft.com/office/powerpoint/2010/main" val="416544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19E18E9F-3EB7-00DD-67A5-CDE73390EBF8}"/>
              </a:ext>
            </a:extLst>
          </p:cNvPr>
          <p:cNvSpPr txBox="1"/>
          <p:nvPr/>
        </p:nvSpPr>
        <p:spPr>
          <a:xfrm>
            <a:off x="966281" y="929150"/>
            <a:ext cx="10133384" cy="830997"/>
          </a:xfrm>
          <a:prstGeom prst="rect">
            <a:avLst/>
          </a:prstGeom>
          <a:noFill/>
        </p:spPr>
        <p:txBody>
          <a:bodyPr wrap="square">
            <a:spAutoFit/>
          </a:bodyPr>
          <a:lstStyle/>
          <a:p>
            <a:pPr marL="0" algn="l" rtl="0" eaLnBrk="1" latinLnBrk="0" hangingPunct="1">
              <a:spcBef>
                <a:spcPts val="0"/>
              </a:spcBef>
              <a:spcAft>
                <a:spcPts val="0"/>
              </a:spcAft>
            </a:pPr>
            <a:r>
              <a:rPr lang="en-US" sz="4800" b="1" kern="1200" dirty="0">
                <a:solidFill>
                  <a:srgbClr val="000000"/>
                </a:solidFill>
                <a:effectLst/>
                <a:latin typeface="Times New Roman" panose="02020603050405020304" pitchFamily="18" charset="0"/>
                <a:ea typeface="+mn-ea"/>
                <a:cs typeface="Times New Roman" panose="02020603050405020304" pitchFamily="18" charset="0"/>
              </a:rPr>
              <a:t>Conclusion for Research Gap</a:t>
            </a:r>
            <a:endParaRPr lang="en-IN" sz="4800" b="1" dirty="0">
              <a:effectLst/>
            </a:endParaRPr>
          </a:p>
        </p:txBody>
      </p:sp>
      <p:sp>
        <p:nvSpPr>
          <p:cNvPr id="10" name="TextBox 9">
            <a:extLst>
              <a:ext uri="{FF2B5EF4-FFF2-40B4-BE49-F238E27FC236}">
                <a16:creationId xmlns:a16="http://schemas.microsoft.com/office/drawing/2014/main" xmlns="" id="{32BFBC67-037A-9075-E553-FF233802214D}"/>
              </a:ext>
            </a:extLst>
          </p:cNvPr>
          <p:cNvSpPr txBox="1"/>
          <p:nvPr/>
        </p:nvSpPr>
        <p:spPr>
          <a:xfrm>
            <a:off x="1092335" y="1844988"/>
            <a:ext cx="10007330" cy="2862322"/>
          </a:xfrm>
          <a:prstGeom prst="rect">
            <a:avLst/>
          </a:prstGeom>
          <a:noFill/>
        </p:spPr>
        <p:txBody>
          <a:bodyPr wrap="square">
            <a:spAutoFit/>
          </a:bodyPr>
          <a:lstStyle/>
          <a:p>
            <a:pPr marL="285750" indent="-285750">
              <a:buFont typeface="Arial" panose="020B0604020202020204" pitchFamily="34" charset="0"/>
              <a:buChar char="•"/>
            </a:pPr>
            <a:r>
              <a:rPr lang="en-US" sz="2000" dirty="0"/>
              <a:t>Enhancing Type 1 Diabetes diagnosis across ethnic groups</a:t>
            </a:r>
          </a:p>
          <a:p>
            <a:pPr marL="285750" indent="-285750">
              <a:buFont typeface="Arial" panose="020B0604020202020204" pitchFamily="34" charset="0"/>
              <a:buChar char="•"/>
            </a:pPr>
            <a:r>
              <a:rPr lang="en-US" sz="2000" dirty="0"/>
              <a:t>Improving natural language processing techniques for sentiment analysis in drug reviews</a:t>
            </a:r>
          </a:p>
          <a:p>
            <a:pPr marL="285750" indent="-285750">
              <a:buFont typeface="Arial" panose="020B0604020202020204" pitchFamily="34" charset="0"/>
              <a:buChar char="•"/>
            </a:pPr>
            <a:r>
              <a:rPr lang="en-US" sz="2000" dirty="0"/>
              <a:t>Integrating varied data types for more precise diabetes prediction</a:t>
            </a:r>
          </a:p>
          <a:p>
            <a:pPr marL="285750" indent="-285750">
              <a:buFont typeface="Arial" panose="020B0604020202020204" pitchFamily="34" charset="0"/>
              <a:buChar char="•"/>
            </a:pPr>
            <a:r>
              <a:rPr lang="en-US" sz="2000" dirty="0"/>
              <a:t>Optimizing machine learning models for risk factor identification</a:t>
            </a:r>
          </a:p>
          <a:p>
            <a:pPr marL="285750" indent="-285750">
              <a:buFont typeface="Arial" panose="020B0604020202020204" pitchFamily="34" charset="0"/>
              <a:buChar char="•"/>
            </a:pPr>
            <a:r>
              <a:rPr lang="en-US" sz="2000" dirty="0"/>
              <a:t>Addressing trust issues in interpretable supervised ML models for diabetes diagnosis</a:t>
            </a:r>
          </a:p>
          <a:p>
            <a:pPr marL="285750" indent="-285750">
              <a:buFont typeface="Arial" panose="020B0604020202020204" pitchFamily="34" charset="0"/>
              <a:buChar char="•"/>
            </a:pPr>
            <a:r>
              <a:rPr lang="en-US" sz="2000" dirty="0"/>
              <a:t>Advancing predictive performance in forecasting diabetes-related complications</a:t>
            </a:r>
          </a:p>
          <a:p>
            <a:pPr marL="285750" indent="-285750">
              <a:buFont typeface="Arial" panose="020B0604020202020204" pitchFamily="34" charset="0"/>
              <a:buChar char="•"/>
            </a:pPr>
            <a:r>
              <a:rPr lang="en-US" sz="2000" dirty="0"/>
              <a:t>Refining techniques for early detection of diabetic retinopathy</a:t>
            </a:r>
          </a:p>
          <a:p>
            <a:pPr marL="285750" indent="-285750">
              <a:buFont typeface="Arial" panose="020B0604020202020204" pitchFamily="34" charset="0"/>
              <a:buChar char="•"/>
            </a:pPr>
            <a:r>
              <a:rPr lang="en-US" sz="2000" dirty="0"/>
              <a:t>Developing more robust deep learning methods to bridge the interpretability gap in healthcare </a:t>
            </a:r>
            <a:r>
              <a:rPr lang="en-US" sz="2000" dirty="0" smtClean="0"/>
              <a:t>applications</a:t>
            </a:r>
            <a:endParaRPr lang="en-US" sz="2000" dirty="0"/>
          </a:p>
        </p:txBody>
      </p:sp>
      <p:pic>
        <p:nvPicPr>
          <p:cNvPr id="11" name="Picture 10">
            <a:extLst>
              <a:ext uri="{FF2B5EF4-FFF2-40B4-BE49-F238E27FC236}">
                <a16:creationId xmlns:a16="http://schemas.microsoft.com/office/drawing/2014/main" xmlns="" id="{1DBB3789-AE41-F1D8-6C92-935B9F36C7E8}"/>
              </a:ext>
            </a:extLst>
          </p:cNvPr>
          <p:cNvPicPr>
            <a:picLocks noChangeAspect="1"/>
          </p:cNvPicPr>
          <p:nvPr/>
        </p:nvPicPr>
        <p:blipFill>
          <a:blip r:embed="rId2"/>
          <a:stretch>
            <a:fillRect/>
          </a:stretch>
        </p:blipFill>
        <p:spPr>
          <a:xfrm>
            <a:off x="10567035" y="6343015"/>
            <a:ext cx="1468120" cy="514985"/>
          </a:xfrm>
          <a:prstGeom prst="rect">
            <a:avLst/>
          </a:prstGeom>
        </p:spPr>
      </p:pic>
    </p:spTree>
    <p:extLst>
      <p:ext uri="{BB962C8B-B14F-4D97-AF65-F5344CB8AC3E}">
        <p14:creationId xmlns:p14="http://schemas.microsoft.com/office/powerpoint/2010/main" val="420831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287729-8756-0872-364B-7076A76058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1A0748FE-99AC-FBB1-27AA-FE396F7742A6}"/>
              </a:ext>
            </a:extLst>
          </p:cNvPr>
          <p:cNvSpPr txBox="1"/>
          <p:nvPr/>
        </p:nvSpPr>
        <p:spPr>
          <a:xfrm>
            <a:off x="1189207" y="754053"/>
            <a:ext cx="9238844" cy="830997"/>
          </a:xfrm>
          <a:prstGeom prst="rect">
            <a:avLst/>
          </a:prstGeom>
          <a:noFill/>
        </p:spPr>
        <p:txBody>
          <a:bodyPr wrap="square">
            <a:spAutoFit/>
          </a:bodyPr>
          <a:lstStyle/>
          <a:p>
            <a:pPr marL="0" algn="l" rtl="0" eaLnBrk="1" latinLnBrk="0" hangingPunct="1">
              <a:spcBef>
                <a:spcPts val="0"/>
              </a:spcBef>
              <a:spcAft>
                <a:spcPts val="0"/>
              </a:spcAft>
            </a:pPr>
            <a:r>
              <a:rPr lang="en-US" sz="4800" b="1" kern="1200" spc="-50" baseline="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Methodology (Data Preprocessing)</a:t>
            </a:r>
            <a:endParaRPr lang="en-IN" sz="4800" b="1" dirty="0">
              <a:solidFill>
                <a:schemeClr val="tx1">
                  <a:lumMod val="95000"/>
                  <a:lumOff val="5000"/>
                </a:schemeClr>
              </a:solidFill>
              <a:effectLst/>
            </a:endParaRPr>
          </a:p>
        </p:txBody>
      </p:sp>
      <p:sp>
        <p:nvSpPr>
          <p:cNvPr id="5" name="TextBox 4">
            <a:extLst>
              <a:ext uri="{FF2B5EF4-FFF2-40B4-BE49-F238E27FC236}">
                <a16:creationId xmlns:a16="http://schemas.microsoft.com/office/drawing/2014/main" xmlns="" id="{7C402A50-CBEB-1A3E-BADD-C2E1F13989CD}"/>
              </a:ext>
            </a:extLst>
          </p:cNvPr>
          <p:cNvSpPr txBox="1"/>
          <p:nvPr/>
        </p:nvSpPr>
        <p:spPr>
          <a:xfrm>
            <a:off x="1189207" y="2020922"/>
            <a:ext cx="10007329" cy="1408078"/>
          </a:xfrm>
          <a:prstGeom prst="rect">
            <a:avLst/>
          </a:prstGeom>
          <a:noFill/>
        </p:spPr>
        <p:txBody>
          <a:bodyPr wrap="square">
            <a:spAutoFit/>
          </a:bodyPr>
          <a:lstStyle/>
          <a:p>
            <a:pPr marL="0" indent="182880" algn="just" rtl="0" eaLnBrk="1" latinLnBrk="0" hangingPunct="1">
              <a:lnSpc>
                <a:spcPct val="95000"/>
              </a:lnSpc>
              <a:spcBef>
                <a:spcPts val="0"/>
              </a:spcBef>
              <a:spcAft>
                <a:spcPts val="600"/>
              </a:spcAft>
              <a:tabLst>
                <a:tab pos="182880" algn="l"/>
              </a:tabLst>
            </a:pPr>
            <a:r>
              <a:rPr lang="en-US" sz="1800" kern="1200" spc="-5" dirty="0">
                <a:solidFill>
                  <a:srgbClr val="000000"/>
                </a:solidFill>
                <a:effectLst/>
                <a:latin typeface="Times New Roman" panose="02020603050405020304" pitchFamily="18" charset="0"/>
                <a:ea typeface="SimSun" panose="02010600030101010101" pitchFamily="2" charset="-122"/>
                <a:cs typeface="+mn-cs"/>
              </a:rPr>
              <a:t>The preprocessing methodology involves identifying and addressing inconsistent and erroneous zero-values in attributes such as 'Insulin', '</a:t>
            </a:r>
            <a:r>
              <a:rPr lang="en-US" sz="1800" kern="1200" spc="-5" dirty="0" err="1">
                <a:solidFill>
                  <a:srgbClr val="000000"/>
                </a:solidFill>
                <a:effectLst/>
                <a:latin typeface="Times New Roman" panose="02020603050405020304" pitchFamily="18" charset="0"/>
                <a:ea typeface="SimSun" panose="02010600030101010101" pitchFamily="2" charset="-122"/>
                <a:cs typeface="+mn-cs"/>
              </a:rPr>
              <a:t>SkinThickness</a:t>
            </a:r>
            <a:r>
              <a:rPr lang="en-US" sz="1800" kern="1200" spc="-5" dirty="0">
                <a:solidFill>
                  <a:srgbClr val="000000"/>
                </a:solidFill>
                <a:effectLst/>
                <a:latin typeface="Times New Roman" panose="02020603050405020304" pitchFamily="18" charset="0"/>
                <a:ea typeface="SimSun" panose="02010600030101010101" pitchFamily="2" charset="-122"/>
                <a:cs typeface="+mn-cs"/>
              </a:rPr>
              <a:t>', 'Glucose', and '</a:t>
            </a:r>
            <a:r>
              <a:rPr lang="en-US" sz="1800" kern="1200" spc="-5" dirty="0" err="1">
                <a:solidFill>
                  <a:srgbClr val="000000"/>
                </a:solidFill>
                <a:effectLst/>
                <a:latin typeface="Times New Roman" panose="02020603050405020304" pitchFamily="18" charset="0"/>
                <a:ea typeface="SimSun" panose="02010600030101010101" pitchFamily="2" charset="-122"/>
                <a:cs typeface="+mn-cs"/>
              </a:rPr>
              <a:t>BloodPressure</a:t>
            </a:r>
            <a:r>
              <a:rPr lang="en-US" sz="1800" kern="1200" spc="-5" dirty="0">
                <a:solidFill>
                  <a:srgbClr val="000000"/>
                </a:solidFill>
                <a:effectLst/>
                <a:latin typeface="Times New Roman" panose="02020603050405020304" pitchFamily="18" charset="0"/>
                <a:ea typeface="SimSun" panose="02010600030101010101" pitchFamily="2" charset="-122"/>
                <a:cs typeface="+mn-cs"/>
              </a:rPr>
              <a:t>' by imputing them with mean values calculated from non-zero instances, and strategically removing less significant features like 'BMI', '</a:t>
            </a:r>
            <a:r>
              <a:rPr lang="en-US" sz="1800" kern="1200" spc="-5" dirty="0" err="1">
                <a:solidFill>
                  <a:srgbClr val="000000"/>
                </a:solidFill>
                <a:effectLst/>
                <a:latin typeface="Times New Roman" panose="02020603050405020304" pitchFamily="18" charset="0"/>
                <a:ea typeface="SimSun" panose="02010600030101010101" pitchFamily="2" charset="-122"/>
                <a:cs typeface="+mn-cs"/>
              </a:rPr>
              <a:t>SkinThickness</a:t>
            </a:r>
            <a:r>
              <a:rPr lang="en-US" sz="1800" kern="1200" spc="-5" dirty="0">
                <a:solidFill>
                  <a:srgbClr val="000000"/>
                </a:solidFill>
                <a:effectLst/>
                <a:latin typeface="Times New Roman" panose="02020603050405020304" pitchFamily="18" charset="0"/>
                <a:ea typeface="SimSun" panose="02010600030101010101" pitchFamily="2" charset="-122"/>
                <a:cs typeface="+mn-cs"/>
              </a:rPr>
              <a:t>', and 'Age' to enhance the dataset's integrity and streamline its focus for diabetes prediction.</a:t>
            </a:r>
            <a:endParaRPr lang="en-IN" dirty="0">
              <a:effectLst/>
            </a:endParaRPr>
          </a:p>
        </p:txBody>
      </p:sp>
      <p:graphicFrame>
        <p:nvGraphicFramePr>
          <p:cNvPr id="6" name="Table 5">
            <a:extLst>
              <a:ext uri="{FF2B5EF4-FFF2-40B4-BE49-F238E27FC236}">
                <a16:creationId xmlns:a16="http://schemas.microsoft.com/office/drawing/2014/main" xmlns="" id="{97BE4EA7-EFE7-5E58-5E70-9AE7DC58561E}"/>
              </a:ext>
            </a:extLst>
          </p:cNvPr>
          <p:cNvGraphicFramePr>
            <a:graphicFrameLocks noGrp="1"/>
          </p:cNvGraphicFramePr>
          <p:nvPr>
            <p:extLst>
              <p:ext uri="{D42A27DB-BD31-4B8C-83A1-F6EECF244321}">
                <p14:modId xmlns:p14="http://schemas.microsoft.com/office/powerpoint/2010/main" val="905628107"/>
              </p:ext>
            </p:extLst>
          </p:nvPr>
        </p:nvGraphicFramePr>
        <p:xfrm>
          <a:off x="1575914" y="3429000"/>
          <a:ext cx="8750300" cy="2843657"/>
        </p:xfrm>
        <a:graphic>
          <a:graphicData uri="http://schemas.openxmlformats.org/drawingml/2006/table">
            <a:tbl>
              <a:tblPr firstRow="1" firstCol="1" bandRow="1"/>
              <a:tblGrid>
                <a:gridCol w="2031410">
                  <a:extLst>
                    <a:ext uri="{9D8B030D-6E8A-4147-A177-3AD203B41FA5}">
                      <a16:colId xmlns:a16="http://schemas.microsoft.com/office/drawing/2014/main" xmlns="" val="676624378"/>
                    </a:ext>
                  </a:extLst>
                </a:gridCol>
                <a:gridCol w="3466094">
                  <a:extLst>
                    <a:ext uri="{9D8B030D-6E8A-4147-A177-3AD203B41FA5}">
                      <a16:colId xmlns:a16="http://schemas.microsoft.com/office/drawing/2014/main" xmlns="" val="3802478441"/>
                    </a:ext>
                  </a:extLst>
                </a:gridCol>
                <a:gridCol w="1691149">
                  <a:extLst>
                    <a:ext uri="{9D8B030D-6E8A-4147-A177-3AD203B41FA5}">
                      <a16:colId xmlns:a16="http://schemas.microsoft.com/office/drawing/2014/main" xmlns="" val="463136347"/>
                    </a:ext>
                  </a:extLst>
                </a:gridCol>
                <a:gridCol w="1561647">
                  <a:extLst>
                    <a:ext uri="{9D8B030D-6E8A-4147-A177-3AD203B41FA5}">
                      <a16:colId xmlns:a16="http://schemas.microsoft.com/office/drawing/2014/main" xmlns="" val="906935682"/>
                    </a:ext>
                  </a:extLst>
                </a:gridCol>
              </a:tblGrid>
              <a:tr h="158369">
                <a:tc>
                  <a:txBody>
                    <a:bodyPr/>
                    <a:lstStyle/>
                    <a:p>
                      <a:pPr marL="0" indent="182880" algn="ctr" rtl="0" eaLnBrk="1" fontAlgn="ctr" latinLnBrk="0" hangingPunct="1">
                        <a:lnSpc>
                          <a:spcPct val="95000"/>
                        </a:lnSpc>
                        <a:spcBef>
                          <a:spcPts val="0"/>
                        </a:spcBef>
                        <a:spcAft>
                          <a:spcPts val="600"/>
                        </a:spcAft>
                        <a:tabLst>
                          <a:tab pos="182880" algn="l"/>
                        </a:tabLst>
                      </a:pPr>
                      <a:r>
                        <a:rPr lang="en-IN" sz="1000" b="1" i="0" u="none" strike="noStrike" kern="1200" spc="-5">
                          <a:solidFill>
                            <a:srgbClr val="000000"/>
                          </a:solidFill>
                          <a:effectLst/>
                          <a:latin typeface="Calibri" panose="020F0502020204030204" pitchFamily="34" charset="0"/>
                        </a:rPr>
                        <a:t>Feature</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254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1" i="0" u="none" strike="noStrike" kern="1200" spc="-5">
                          <a:solidFill>
                            <a:srgbClr val="000000"/>
                          </a:solidFill>
                          <a:effectLst/>
                          <a:latin typeface="Calibri" panose="020F0502020204030204" pitchFamily="34" charset="0"/>
                        </a:rPr>
                        <a:t>Description</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254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Data Type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254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Range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25400" cap="flat" cmpd="sng" algn="ctr">
                      <a:solidFill>
                        <a:srgbClr val="BD582C"/>
                      </a:solidFill>
                      <a:prstDash val="solid"/>
                      <a:round/>
                      <a:headEnd type="none" w="med" len="med"/>
                      <a:tailEnd type="none" w="med" len="med"/>
                    </a:lnB>
                    <a:noFill/>
                  </a:tcPr>
                </a:tc>
                <a:extLst>
                  <a:ext uri="{0D108BD9-81ED-4DB2-BD59-A6C34878D82A}">
                    <a16:rowId xmlns:a16="http://schemas.microsoft.com/office/drawing/2014/main" xmlns="" val="3021450731"/>
                  </a:ext>
                </a:extLst>
              </a:tr>
              <a:tr h="257683">
                <a:tc>
                  <a:txBody>
                    <a:bodyPr/>
                    <a:lstStyle/>
                    <a:p>
                      <a:pPr marL="0" indent="182880" algn="ctr" rtl="0" eaLnBrk="1" fontAlgn="ctr" latinLnBrk="0" hangingPunct="1">
                        <a:lnSpc>
                          <a:spcPct val="95000"/>
                        </a:lnSpc>
                        <a:spcBef>
                          <a:spcPts val="0"/>
                        </a:spcBef>
                        <a:spcAft>
                          <a:spcPts val="600"/>
                        </a:spcAft>
                        <a:tabLst>
                          <a:tab pos="182880" algn="l"/>
                        </a:tabLst>
                      </a:pPr>
                      <a:r>
                        <a:rPr lang="en-IN" sz="1000" b="1" i="0" u="none" strike="noStrike" kern="1200" spc="-5">
                          <a:solidFill>
                            <a:srgbClr val="000000"/>
                          </a:solidFill>
                          <a:effectLst/>
                          <a:latin typeface="Calibri" panose="020F0502020204030204" pitchFamily="34" charset="0"/>
                        </a:rPr>
                        <a:t>Pregnancies</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254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Number of times the patient was pregnant.</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254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254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x-none" sz="1000" b="0" i="0" u="none" strike="noStrike" kern="1200" spc="-5">
                          <a:solidFill>
                            <a:srgbClr val="000000"/>
                          </a:solidFill>
                          <a:effectLst/>
                          <a:latin typeface="Calibri" panose="020F0502020204030204" pitchFamily="34" charset="0"/>
                        </a:rPr>
                        <a:t>0 – 17</a:t>
                      </a:r>
                      <a:endParaRPr lang="x-none"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254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extLst>
                  <a:ext uri="{0D108BD9-81ED-4DB2-BD59-A6C34878D82A}">
                    <a16:rowId xmlns:a16="http://schemas.microsoft.com/office/drawing/2014/main" xmlns="" val="1838333874"/>
                  </a:ext>
                </a:extLst>
              </a:tr>
              <a:tr h="320802">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Glucose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Blood-Glucose concentration in an oral glucose tolerance test (GTIT) for 2 hours.</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 – 199</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extLst>
                  <a:ext uri="{0D108BD9-81ED-4DB2-BD59-A6C34878D82A}">
                    <a16:rowId xmlns:a16="http://schemas.microsoft.com/office/drawing/2014/main" xmlns="" val="118917430"/>
                  </a:ext>
                </a:extLst>
              </a:tr>
              <a:tr h="365379">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BloodPressure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Blood Pressure (mm/Hg).</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 – 122</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extLst>
                  <a:ext uri="{0D108BD9-81ED-4DB2-BD59-A6C34878D82A}">
                    <a16:rowId xmlns:a16="http://schemas.microsoft.com/office/drawing/2014/main" xmlns="" val="3985591229"/>
                  </a:ext>
                </a:extLst>
              </a:tr>
              <a:tr h="361188">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SkinThickness</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Skin fold thickness measured at the triceps muscle (mm).</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 – 99</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extLst>
                  <a:ext uri="{0D108BD9-81ED-4DB2-BD59-A6C34878D82A}">
                    <a16:rowId xmlns:a16="http://schemas.microsoft.com/office/drawing/2014/main" xmlns="" val="2415840645"/>
                  </a:ext>
                </a:extLst>
              </a:tr>
              <a:tr h="274447">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Insulin</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Level of insulin in 2 hours during the Glucose test.</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 – 846</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extLst>
                  <a:ext uri="{0D108BD9-81ED-4DB2-BD59-A6C34878D82A}">
                    <a16:rowId xmlns:a16="http://schemas.microsoft.com/office/drawing/2014/main" xmlns="" val="515792413"/>
                  </a:ext>
                </a:extLst>
              </a:tr>
              <a:tr h="274447">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BMI</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Weight of the person in kg / Height of the person in meters.</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Float (64)</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 – 67.1</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extLst>
                  <a:ext uri="{0D108BD9-81ED-4DB2-BD59-A6C34878D82A}">
                    <a16:rowId xmlns:a16="http://schemas.microsoft.com/office/drawing/2014/main" xmlns="" val="328883378"/>
                  </a:ext>
                </a:extLst>
              </a:tr>
              <a:tr h="361188">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DiabetesPedigreeFunction</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The likelihood of a person getting diabetes based on his/her family history.</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Float (64)</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0.078 – 2.42</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extLst>
                  <a:ext uri="{0D108BD9-81ED-4DB2-BD59-A6C34878D82A}">
                    <a16:rowId xmlns:a16="http://schemas.microsoft.com/office/drawing/2014/main" xmlns="" val="3407789986"/>
                  </a:ext>
                </a:extLst>
              </a:tr>
              <a:tr h="154686">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Age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Age in years.</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21 – 81</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noFill/>
                  </a:tcPr>
                </a:tc>
                <a:extLst>
                  <a:ext uri="{0D108BD9-81ED-4DB2-BD59-A6C34878D82A}">
                    <a16:rowId xmlns:a16="http://schemas.microsoft.com/office/drawing/2014/main" xmlns="" val="4067955112"/>
                  </a:ext>
                </a:extLst>
              </a:tr>
              <a:tr h="315468">
                <a:tc>
                  <a:txBody>
                    <a:bodyPr/>
                    <a:lstStyle/>
                    <a:p>
                      <a:pPr marL="0" indent="182880" algn="ctr" rtl="0" eaLnBrk="1" fontAlgn="ctr" latinLnBrk="0" hangingPunct="1">
                        <a:lnSpc>
                          <a:spcPct val="95000"/>
                        </a:lnSpc>
                        <a:spcBef>
                          <a:spcPts val="0"/>
                        </a:spcBef>
                        <a:spcAft>
                          <a:spcPts val="600"/>
                        </a:spcAft>
                        <a:tabLst>
                          <a:tab pos="182880" algn="l"/>
                        </a:tabLst>
                      </a:pPr>
                      <a:r>
                        <a:rPr lang="en-US" sz="1000" b="1" i="0" u="none" strike="noStrike" kern="1200" spc="-5">
                          <a:solidFill>
                            <a:srgbClr val="000000"/>
                          </a:solidFill>
                          <a:effectLst/>
                          <a:latin typeface="Calibri" panose="020F0502020204030204" pitchFamily="34" charset="0"/>
                        </a:rPr>
                        <a:t>Outcome</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a:solidFill>
                            <a:srgbClr val="000000"/>
                          </a:solidFill>
                          <a:effectLst/>
                          <a:latin typeface="Calibri" panose="020F0502020204030204" pitchFamily="34" charset="0"/>
                        </a:rPr>
                        <a:t>A binary value representing if the person tested is diabetic positive or not.</a:t>
                      </a:r>
                      <a:endParaRPr lang="en-US"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IN" sz="1000" b="0" i="0" u="none" strike="noStrike" kern="1200" spc="-5">
                          <a:solidFill>
                            <a:srgbClr val="000000"/>
                          </a:solidFill>
                          <a:effectLst/>
                          <a:latin typeface="Calibri" panose="020F0502020204030204" pitchFamily="34" charset="0"/>
                        </a:rPr>
                        <a:t>Integer (64)</a:t>
                      </a:r>
                      <a:endParaRPr lang="en-IN" sz="1800" b="0" i="0" u="none" strike="noStrike">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tc>
                  <a:txBody>
                    <a:bodyPr/>
                    <a:lstStyle/>
                    <a:p>
                      <a:pPr marL="0" indent="182880" algn="ctr" rtl="0" eaLnBrk="1" fontAlgn="ctr" latinLnBrk="0" hangingPunct="1">
                        <a:lnSpc>
                          <a:spcPct val="95000"/>
                        </a:lnSpc>
                        <a:spcBef>
                          <a:spcPts val="0"/>
                        </a:spcBef>
                        <a:spcAft>
                          <a:spcPts val="600"/>
                        </a:spcAft>
                        <a:tabLst>
                          <a:tab pos="182880" algn="l"/>
                        </a:tabLst>
                      </a:pPr>
                      <a:r>
                        <a:rPr lang="en-US" sz="1000" b="0" i="0" u="none" strike="noStrike" kern="1200" spc="-5" dirty="0">
                          <a:solidFill>
                            <a:srgbClr val="000000"/>
                          </a:solidFill>
                          <a:effectLst/>
                          <a:latin typeface="Calibri" panose="020F0502020204030204" pitchFamily="34" charset="0"/>
                        </a:rPr>
                        <a:t>0 – 1</a:t>
                      </a:r>
                      <a:endParaRPr lang="en-US" sz="1800" b="0" i="0" u="none" strike="noStrike" dirty="0">
                        <a:effectLst/>
                        <a:latin typeface="Arial" panose="020B0604020202020204" pitchFamily="34" charset="0"/>
                      </a:endParaRPr>
                    </a:p>
                  </a:txBody>
                  <a:tcPr marL="68580" marR="68580" marT="7620" marB="0" anchor="ctr">
                    <a:lnL w="12700" cap="flat" cmpd="sng" algn="ctr">
                      <a:solidFill>
                        <a:srgbClr val="BD582C"/>
                      </a:solidFill>
                      <a:prstDash val="solid"/>
                      <a:round/>
                      <a:headEnd type="none" w="med" len="med"/>
                      <a:tailEnd type="none" w="med" len="med"/>
                    </a:lnL>
                    <a:lnR w="12700" cap="flat" cmpd="sng" algn="ctr">
                      <a:solidFill>
                        <a:srgbClr val="BD582C"/>
                      </a:solidFill>
                      <a:prstDash val="solid"/>
                      <a:round/>
                      <a:headEnd type="none" w="med" len="med"/>
                      <a:tailEnd type="none" w="med" len="med"/>
                    </a:lnR>
                    <a:lnT w="12700" cap="flat" cmpd="sng" algn="ctr">
                      <a:solidFill>
                        <a:srgbClr val="BD582C"/>
                      </a:solidFill>
                      <a:prstDash val="solid"/>
                      <a:round/>
                      <a:headEnd type="none" w="med" len="med"/>
                      <a:tailEnd type="none" w="med" len="med"/>
                    </a:lnT>
                    <a:lnB w="12700" cap="flat" cmpd="sng" algn="ctr">
                      <a:solidFill>
                        <a:srgbClr val="BD582C"/>
                      </a:solidFill>
                      <a:prstDash val="solid"/>
                      <a:round/>
                      <a:headEnd type="none" w="med" len="med"/>
                      <a:tailEnd type="none" w="med" len="med"/>
                    </a:lnB>
                    <a:solidFill>
                      <a:srgbClr val="F4EAE8"/>
                    </a:solidFill>
                  </a:tcPr>
                </a:tc>
                <a:extLst>
                  <a:ext uri="{0D108BD9-81ED-4DB2-BD59-A6C34878D82A}">
                    <a16:rowId xmlns:a16="http://schemas.microsoft.com/office/drawing/2014/main" xmlns="" val="949354920"/>
                  </a:ext>
                </a:extLst>
              </a:tr>
            </a:tbl>
          </a:graphicData>
        </a:graphic>
      </p:graphicFrame>
      <p:pic>
        <p:nvPicPr>
          <p:cNvPr id="7" name="Picture 6">
            <a:extLst>
              <a:ext uri="{FF2B5EF4-FFF2-40B4-BE49-F238E27FC236}">
                <a16:creationId xmlns:a16="http://schemas.microsoft.com/office/drawing/2014/main" xmlns="" id="{29A8D449-4C4A-8E34-1492-EFBCDB7D0698}"/>
              </a:ext>
            </a:extLst>
          </p:cNvPr>
          <p:cNvPicPr>
            <a:picLocks noChangeAspect="1"/>
          </p:cNvPicPr>
          <p:nvPr/>
        </p:nvPicPr>
        <p:blipFill>
          <a:blip r:embed="rId2"/>
          <a:stretch>
            <a:fillRect/>
          </a:stretch>
        </p:blipFill>
        <p:spPr>
          <a:xfrm>
            <a:off x="10567035" y="6343015"/>
            <a:ext cx="1468120" cy="514985"/>
          </a:xfrm>
          <a:prstGeom prst="rect">
            <a:avLst/>
          </a:prstGeom>
        </p:spPr>
      </p:pic>
    </p:spTree>
    <p:extLst>
      <p:ext uri="{BB962C8B-B14F-4D97-AF65-F5344CB8AC3E}">
        <p14:creationId xmlns:p14="http://schemas.microsoft.com/office/powerpoint/2010/main" val="184607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6F92CEB-31EC-43EF-C6D0-EA8ADF3CE48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E10F1098-C22B-D2DA-5D05-A99A097CC069}"/>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4" name="TextBox 3">
            <a:extLst>
              <a:ext uri="{FF2B5EF4-FFF2-40B4-BE49-F238E27FC236}">
                <a16:creationId xmlns:a16="http://schemas.microsoft.com/office/drawing/2014/main" xmlns="" id="{D1C1B016-F64A-8702-12F1-8A33B528E3F1}"/>
              </a:ext>
            </a:extLst>
          </p:cNvPr>
          <p:cNvSpPr txBox="1"/>
          <p:nvPr/>
        </p:nvSpPr>
        <p:spPr>
          <a:xfrm>
            <a:off x="1102245" y="2113217"/>
            <a:ext cx="9987510" cy="3693319"/>
          </a:xfrm>
          <a:prstGeom prst="rect">
            <a:avLst/>
          </a:prstGeom>
          <a:noFill/>
        </p:spPr>
        <p:txBody>
          <a:bodyPr wrap="square">
            <a:spAutoFit/>
          </a:bodyPr>
          <a:lstStyle/>
          <a:p>
            <a:pPr marL="285750" indent="-285750">
              <a:buFont typeface="Arial" panose="020B0604020202020204" pitchFamily="34" charset="0"/>
              <a:buChar char="•"/>
            </a:pPr>
            <a:r>
              <a:rPr lang="en-US" dirty="0"/>
              <a:t>Logistic Regression: Utilized for binary classification, particularly in diabetes prediction, due to its simplicity and interpretability.</a:t>
            </a:r>
          </a:p>
          <a:p>
            <a:pPr marL="285750" indent="-285750">
              <a:buFont typeface="Arial" panose="020B0604020202020204" pitchFamily="34" charset="0"/>
              <a:buChar char="•"/>
            </a:pPr>
            <a:r>
              <a:rPr lang="en-US" dirty="0"/>
              <a:t>Decision Trees: Provide an intuitive and interpretable approach, extending to medical diagnosis and risk assessment.</a:t>
            </a:r>
          </a:p>
          <a:p>
            <a:pPr marL="285750" indent="-285750">
              <a:buFont typeface="Arial" panose="020B0604020202020204" pitchFamily="34" charset="0"/>
              <a:buChar char="•"/>
            </a:pPr>
            <a:r>
              <a:rPr lang="en-US" dirty="0"/>
              <a:t>K-Means </a:t>
            </a:r>
            <a:r>
              <a:rPr lang="en-US" dirty="0" smtClean="0"/>
              <a:t>clustering explored </a:t>
            </a:r>
            <a:r>
              <a:rPr lang="en-US" dirty="0"/>
              <a:t>alongside Convolutional Neural Networks (CNNs) to enhance convergence and performance in image classification tasks.</a:t>
            </a:r>
          </a:p>
          <a:p>
            <a:pPr marL="285750" indent="-285750">
              <a:buFont typeface="Arial" panose="020B0604020202020204" pitchFamily="34" charset="0"/>
              <a:buChar char="•"/>
            </a:pPr>
            <a:r>
              <a:rPr lang="en-US" dirty="0"/>
              <a:t>Integration of K-Means with K Nearest Neighbors (KNN): Establishes a robust classification technique, leveraging K-means for data grouping and KNN for classification within each cluster.</a:t>
            </a:r>
          </a:p>
          <a:p>
            <a:pPr marL="285750" indent="-285750">
              <a:buFont typeface="Arial" panose="020B0604020202020204" pitchFamily="34" charset="0"/>
              <a:buChar char="•"/>
            </a:pPr>
            <a:r>
              <a:rPr lang="en-US" dirty="0"/>
              <a:t>Fuzzy C-Means (FCM) clustering combined with KNN: FCM excels in creating fuzzy clusters, and KNN refines predictions based on nearby instances, providing accuracy and nuanced insights in classification tasks within each cluster.</a:t>
            </a:r>
          </a:p>
          <a:p>
            <a:r>
              <a:rPr lang="en-US" dirty="0"/>
              <a:t>Overall, the methodology involves a diverse combination of machine learning approaches tailored to address specific challenges and enhance predictive performance across various classification tasks.</a:t>
            </a:r>
          </a:p>
        </p:txBody>
      </p:sp>
      <p:sp>
        <p:nvSpPr>
          <p:cNvPr id="8" name="TextBox 7">
            <a:extLst>
              <a:ext uri="{FF2B5EF4-FFF2-40B4-BE49-F238E27FC236}">
                <a16:creationId xmlns:a16="http://schemas.microsoft.com/office/drawing/2014/main" xmlns="" id="{577C9637-AE08-F0D2-7B4D-213B38870F15}"/>
              </a:ext>
            </a:extLst>
          </p:cNvPr>
          <p:cNvSpPr txBox="1"/>
          <p:nvPr/>
        </p:nvSpPr>
        <p:spPr>
          <a:xfrm>
            <a:off x="1102244" y="914400"/>
            <a:ext cx="9987509" cy="769441"/>
          </a:xfrm>
          <a:prstGeom prst="rect">
            <a:avLst/>
          </a:prstGeom>
          <a:noFill/>
        </p:spPr>
        <p:txBody>
          <a:bodyPr wrap="square">
            <a:spAutoFit/>
          </a:bodyPr>
          <a:lstStyle/>
          <a:p>
            <a:r>
              <a:rPr lang="en-US" sz="4400" b="1" kern="1200" spc="-50" baseline="0" dirty="0">
                <a:solidFill>
                  <a:schemeClr val="tx1">
                    <a:lumMod val="95000"/>
                    <a:lumOff val="5000"/>
                  </a:schemeClr>
                </a:solidFill>
                <a:effectLst/>
                <a:latin typeface="Times New Roman" panose="02020603050405020304" pitchFamily="18" charset="0"/>
                <a:ea typeface="+mj-ea"/>
                <a:cs typeface="Times New Roman" panose="02020603050405020304" pitchFamily="18" charset="0"/>
              </a:rPr>
              <a:t>Methodology (</a:t>
            </a:r>
            <a:r>
              <a:rPr lang="en-US" sz="4400" b="1" spc="-50" dirty="0">
                <a:solidFill>
                  <a:schemeClr val="tx1">
                    <a:lumMod val="95000"/>
                    <a:lumOff val="5000"/>
                  </a:schemeClr>
                </a:solidFill>
                <a:latin typeface="Times New Roman" panose="02020603050405020304" pitchFamily="18" charset="0"/>
                <a:ea typeface="+mj-ea"/>
                <a:cs typeface="Times New Roman" panose="02020603050405020304" pitchFamily="18" charset="0"/>
              </a:rPr>
              <a:t>Algorithms</a:t>
            </a:r>
            <a:r>
              <a:rPr lang="en-US" sz="4400" b="1" kern="1200" spc="-50" baseline="0" dirty="0">
                <a:solidFill>
                  <a:schemeClr val="tx1">
                    <a:lumMod val="95000"/>
                    <a:lumOff val="5000"/>
                  </a:schemeClr>
                </a:solidFill>
                <a:effectLst/>
                <a:latin typeface="Times New Roman" panose="02020603050405020304" pitchFamily="18" charset="0"/>
                <a:ea typeface="+mj-ea"/>
                <a:cs typeface="Times New Roman" panose="02020603050405020304" pitchFamily="18" charset="0"/>
              </a:rPr>
              <a:t>)</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78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810E54-464D-83EA-BE73-907BA72C520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23C3592D-5BD5-8451-C24A-F4F6CE073AB0}"/>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6" name="TextBox 5">
            <a:extLst>
              <a:ext uri="{FF2B5EF4-FFF2-40B4-BE49-F238E27FC236}">
                <a16:creationId xmlns:a16="http://schemas.microsoft.com/office/drawing/2014/main" xmlns="" id="{99606E7A-34EA-AF68-5B03-60AD51237902}"/>
              </a:ext>
            </a:extLst>
          </p:cNvPr>
          <p:cNvSpPr txBox="1"/>
          <p:nvPr/>
        </p:nvSpPr>
        <p:spPr>
          <a:xfrm>
            <a:off x="963038" y="311284"/>
            <a:ext cx="10338057" cy="1569660"/>
          </a:xfrm>
          <a:prstGeom prst="rect">
            <a:avLst/>
          </a:prstGeom>
          <a:noFill/>
        </p:spPr>
        <p:txBody>
          <a:bodyPr wrap="square">
            <a:spAutoFit/>
          </a:bodyPr>
          <a:lstStyle/>
          <a:p>
            <a:pPr marL="0" algn="l" rtl="0" eaLnBrk="1" latinLnBrk="0" hangingPunct="1">
              <a:spcBef>
                <a:spcPts val="0"/>
              </a:spcBef>
              <a:spcAft>
                <a:spcPts val="0"/>
              </a:spcAft>
            </a:pPr>
            <a:r>
              <a:rPr lang="en-US" sz="4800" b="1" kern="1200" spc="-50" baseline="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Methodology (F</a:t>
            </a:r>
            <a:r>
              <a:rPr lang="en-US" sz="4800" b="1" kern="1200" spc="-5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or Machine Learning models </a:t>
            </a:r>
            <a:r>
              <a:rPr lang="en-US" sz="4800" b="1" kern="1200" spc="-50" baseline="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a:t>
            </a:r>
            <a:endParaRPr lang="en-IN" sz="4800" b="1" dirty="0">
              <a:solidFill>
                <a:schemeClr val="tx1">
                  <a:lumMod val="95000"/>
                  <a:lumOff val="5000"/>
                </a:schemeClr>
              </a:solidFill>
              <a:effectLst/>
            </a:endParaRPr>
          </a:p>
        </p:txBody>
      </p:sp>
      <p:sp>
        <p:nvSpPr>
          <p:cNvPr id="4" name="TextBox 3">
            <a:extLst>
              <a:ext uri="{FF2B5EF4-FFF2-40B4-BE49-F238E27FC236}">
                <a16:creationId xmlns:a16="http://schemas.microsoft.com/office/drawing/2014/main" xmlns="" id="{55CA31A9-39B1-7AFA-130E-B9919C622A5A}"/>
              </a:ext>
            </a:extLst>
          </p:cNvPr>
          <p:cNvSpPr txBox="1"/>
          <p:nvPr/>
        </p:nvSpPr>
        <p:spPr>
          <a:xfrm>
            <a:off x="1145419" y="2130358"/>
            <a:ext cx="10155676" cy="2088264"/>
          </a:xfrm>
          <a:prstGeom prst="rect">
            <a:avLst/>
          </a:prstGeom>
          <a:noFill/>
        </p:spPr>
        <p:txBody>
          <a:bodyPr wrap="square">
            <a:spAutoFit/>
          </a:bodyPr>
          <a:lstStyle/>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The methodology encompasses the application of various machine learning techniques for classification tasks. Logistic Regression is utilized for binary classification, specifically in diabetes prediction, due to its simplicity and interpretability.</a:t>
            </a:r>
          </a:p>
          <a:p>
            <a:pPr indent="182880" algn="just">
              <a:lnSpc>
                <a:spcPct val="95000"/>
              </a:lnSpc>
              <a:spcAft>
                <a:spcPts val="600"/>
              </a:spcAft>
              <a:tabLst>
                <a:tab pos="182880" algn="l"/>
              </a:tabLst>
            </a:pPr>
            <a:endParaRPr lang="en-US" spc="-5" dirty="0">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Decision Trees provide an intuitive and interpretable approach, and their applications extend to medical diagnosis and risk assessment. K-Means clustering is explored in conjunction with KNN for improved pattern identification.</a:t>
            </a:r>
            <a:endParaRPr lang="en-IN"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1520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Challenges</a:t>
            </a:r>
          </a:p>
        </p:txBody>
      </p:sp>
      <p:pic>
        <p:nvPicPr>
          <p:cNvPr id="4" name="Picture 3"/>
          <p:cNvPicPr>
            <a:picLocks noChangeAspect="1"/>
          </p:cNvPicPr>
          <p:nvPr/>
        </p:nvPicPr>
        <p:blipFill>
          <a:blip r:embed="rId2"/>
          <a:stretch>
            <a:fillRect/>
          </a:stretch>
        </p:blipFill>
        <p:spPr>
          <a:xfrm>
            <a:off x="10567035" y="6343879"/>
            <a:ext cx="1468120" cy="514985"/>
          </a:xfrm>
          <a:prstGeom prst="rect">
            <a:avLst/>
          </a:prstGeom>
        </p:spPr>
      </p:pic>
      <p:sp>
        <p:nvSpPr>
          <p:cNvPr id="3" name="Text Box 2"/>
          <p:cNvSpPr txBox="1"/>
          <p:nvPr/>
        </p:nvSpPr>
        <p:spPr>
          <a:xfrm>
            <a:off x="1191895" y="1870075"/>
            <a:ext cx="10161905" cy="4493895"/>
          </a:xfrm>
          <a:prstGeom prst="rect">
            <a:avLst/>
          </a:prstGeom>
          <a:noFill/>
        </p:spPr>
        <p:txBody>
          <a:bodyPr wrap="square" rtlCol="0" anchor="t">
            <a:no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Lack of light-weight models: </a:t>
            </a:r>
            <a:r>
              <a:rPr lang="en-US" dirty="0">
                <a:latin typeface="Times New Roman" panose="02020603050405020304" pitchFamily="18" charset="0"/>
                <a:cs typeface="Times New Roman" panose="02020603050405020304" pitchFamily="18" charset="0"/>
                <a:sym typeface="+mn-ea"/>
              </a:rPr>
              <a:t>Our application involves employing a prediction algorithm that will be further integrated with a Telegram based chat-bot. Hence, it is essential to have a light-weight model which is both efficient and easy to deploy. This would make the model more portable, also without hindering its efficacy.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Data Quality and Imbalance: </a:t>
            </a:r>
            <a:r>
              <a:rPr lang="en-US" dirty="0">
                <a:latin typeface="Times New Roman" panose="02020603050405020304" pitchFamily="18" charset="0"/>
                <a:cs typeface="Times New Roman" panose="02020603050405020304" pitchFamily="18" charset="0"/>
                <a:sym typeface="+mn-ea"/>
              </a:rPr>
              <a:t>The PIMA Indian Diabetes Dataset may have missing values or outliers that need careful handling. Additionally, the dataset might be imbalanced, with fewer instances of diabetic cases, which could impact the model's ability to generalize well.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Feature Selection and Relevance:  </a:t>
            </a:r>
            <a:r>
              <a:rPr lang="en-US" dirty="0">
                <a:latin typeface="Times New Roman" panose="02020603050405020304" pitchFamily="18" charset="0"/>
                <a:cs typeface="Times New Roman" panose="02020603050405020304" pitchFamily="18" charset="0"/>
                <a:sym typeface="+mn-ea"/>
              </a:rPr>
              <a:t>Identifying the most relevant features for diabetes prediction from the dataset is crucial. Selecting the right set of features and understanding their impact on the prediction model is a challenge that requires domain knowledge.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Integration with Healthcare Systems: </a:t>
            </a:r>
            <a:r>
              <a:rPr lang="en-US" dirty="0">
                <a:latin typeface="Times New Roman" panose="02020603050405020304" pitchFamily="18" charset="0"/>
                <a:cs typeface="Times New Roman" panose="02020603050405020304" pitchFamily="18" charset="0"/>
                <a:sym typeface="+mn-ea"/>
              </a:rPr>
              <a:t>Seamless integration of the chatbot with existing healthcare systems and electronic health records poses a challenge. Ensuring that the chatbot complements rather than disrupts the healthcare workflow is crucial for widespread adoption.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780" y="0"/>
            <a:ext cx="10576560" cy="1450975"/>
          </a:xfrm>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8" name="TextBox 7">
            <a:extLst>
              <a:ext uri="{FF2B5EF4-FFF2-40B4-BE49-F238E27FC236}">
                <a16:creationId xmlns:a16="http://schemas.microsoft.com/office/drawing/2014/main" xmlns="" id="{DFAC3108-DCFB-C153-A53D-1D45AD9A5EF1}"/>
              </a:ext>
            </a:extLst>
          </p:cNvPr>
          <p:cNvSpPr txBox="1"/>
          <p:nvPr/>
        </p:nvSpPr>
        <p:spPr>
          <a:xfrm>
            <a:off x="537845" y="1733172"/>
            <a:ext cx="11426190" cy="4443396"/>
          </a:xfrm>
          <a:prstGeom prst="rect">
            <a:avLst/>
          </a:prstGeom>
          <a:noFill/>
        </p:spPr>
        <p:txBody>
          <a:bodyPr wrap="square">
            <a:spAutoFit/>
          </a:bodyPr>
          <a:lstStyle/>
          <a:p>
            <a:pPr marL="0" indent="0" algn="just">
              <a:buNone/>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Develop a medical chatbot named "</a:t>
            </a:r>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MedBot</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utilizing the Telegram API to address user queries and provide predictions regarding diabetes risk. The chatbot will consist of two primary components</a:t>
            </a:r>
            <a:endParaRPr lang="en-US" sz="1400" b="1" dirty="0">
              <a:solidFill>
                <a:srgbClr val="374151"/>
              </a:solidFill>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pP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Query Resolution Component:</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Employ natural language processing (NLP) techniques to understand and respond to user inquiries regarding various medical topics. The chatbot will access a database containing relevant medical information to provide accurate and informative responses to user queries.</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a:t>
            </a:r>
          </a:p>
          <a:p>
            <a:pPr marL="342900" lvl="0" indent="-342900" algn="just">
              <a:lnSpc>
                <a:spcPct val="115000"/>
              </a:lnSpc>
              <a:buFont typeface="Arial" panose="020B0604020202020204" pitchFamily="34" charset="0"/>
              <a:buChar char="●"/>
            </a:pPr>
            <a:r>
              <a:rPr lang="en-IN" sz="1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Diabetes Prediction Component:</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Utilize logistic regression and the Pima Indian Diabetes dataset to predict the likelihood of a user having diabetes based on input data provided by the user. The prediction model will </a:t>
            </a:r>
            <a:r>
              <a:rPr lang="en-IN"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analyze</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relevant health parameters such as Pregnancy, glucose, Blood Pressure, Insulin, </a:t>
            </a:r>
            <a:r>
              <a:rPr lang="en-IN"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DiabetesPedigreeFunction</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to provide a risk assessment for diabetes.</a:t>
            </a:r>
          </a:p>
          <a:p>
            <a:pPr marL="342900" indent="-342900" algn="just">
              <a:lnSpc>
                <a:spcPct val="115000"/>
              </a:lnSpc>
              <a:buFont typeface="Arial" panose="020B0604020202020204" pitchFamily="34" charset="0"/>
              <a:buChar char="●"/>
            </a:pPr>
            <a:r>
              <a:rPr lang="en-IN" sz="1800" b="1" dirty="0">
                <a:latin typeface="Times New Roman" panose="02020603050405020304" pitchFamily="18" charset="0"/>
                <a:ea typeface="Arial" panose="020B0604020202020204" pitchFamily="34" charset="0"/>
                <a:cs typeface="Times New Roman" panose="02020603050405020304" pitchFamily="18" charset="0"/>
              </a:rPr>
              <a:t>Scope:</a:t>
            </a:r>
            <a:r>
              <a:rPr lang="en-IN" sz="1800" dirty="0">
                <a:latin typeface="Times New Roman" panose="02020603050405020304" pitchFamily="18" charset="0"/>
                <a:ea typeface="Arial" panose="020B0604020202020204" pitchFamily="34" charset="0"/>
                <a:cs typeface="Times New Roman" panose="02020603050405020304" pitchFamily="18" charset="0"/>
              </a:rPr>
              <a:t> </a:t>
            </a:r>
            <a:r>
              <a:rPr lang="en-IN" sz="18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MedBot</a:t>
            </a: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will handle general medical inquiries within its domain of expertise, including symptoms, treatments, and general health advice. </a:t>
            </a:r>
          </a:p>
          <a:p>
            <a:pPr algn="just">
              <a:lnSpc>
                <a:spcPct val="115000"/>
              </a:lnSpc>
            </a:pPr>
            <a:endPar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The chatbot will operate exclusively within the Telegram messaging platform, utilizing the Telegram API for user interaction.</a:t>
            </a:r>
            <a:endParaRPr lang="en-US" sz="1400" b="1"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791F40-96B2-9301-EE7D-E39773C21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B4621E6-1752-BC78-8E51-00A78BEDF86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Motivation </a:t>
            </a:r>
          </a:p>
        </p:txBody>
      </p:sp>
      <p:pic>
        <p:nvPicPr>
          <p:cNvPr id="7" name="Picture 6">
            <a:extLst>
              <a:ext uri="{FF2B5EF4-FFF2-40B4-BE49-F238E27FC236}">
                <a16:creationId xmlns:a16="http://schemas.microsoft.com/office/drawing/2014/main" xmlns="" id="{7AE5A288-101A-FEF9-6EB4-4C688A1402A1}"/>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4" name="Content Placeholder 2">
            <a:extLst>
              <a:ext uri="{FF2B5EF4-FFF2-40B4-BE49-F238E27FC236}">
                <a16:creationId xmlns:a16="http://schemas.microsoft.com/office/drawing/2014/main" xmlns="" id="{E3372F82-5D47-E5C3-816B-C958C2B44959}"/>
              </a:ext>
            </a:extLst>
          </p:cNvPr>
          <p:cNvSpPr>
            <a:spLocks noGrp="1"/>
          </p:cNvSpPr>
          <p:nvPr>
            <p:ph idx="1"/>
          </p:nvPr>
        </p:nvSpPr>
        <p:spPr>
          <a:xfrm>
            <a:off x="898634" y="1887884"/>
            <a:ext cx="10388004" cy="4308389"/>
          </a:xfrm>
        </p:spPr>
        <p:txBody>
          <a:bodyPr>
            <a:normAutofit/>
          </a:bodyPr>
          <a:lstStyle/>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Accessibility to Medical Information:</a:t>
            </a:r>
          </a:p>
          <a:p>
            <a:pPr marL="742950" lvl="1" indent="-285750" algn="just">
              <a:lnSpc>
                <a:spcPct val="115000"/>
              </a:lnSpc>
              <a:buFont typeface="Arial" panose="020B0604020202020204" pitchFamily="34" charset="0"/>
              <a:buChar char="○"/>
            </a:pP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Users need easy access to accurate medical information.</a:t>
            </a:r>
          </a:p>
          <a:p>
            <a:pPr marL="742950" lvl="1" indent="-285750" algn="just">
              <a:lnSpc>
                <a:spcPct val="115000"/>
              </a:lnSpc>
              <a:buFont typeface="Arial" panose="020B0604020202020204" pitchFamily="34" charset="0"/>
              <a:buChar char="○"/>
            </a:pPr>
            <a:r>
              <a:rPr lang="en-IN" u="none" strike="noStrike" dirty="0" err="1">
                <a:effectLst/>
                <a:latin typeface="Times New Roman" panose="02020603050405020304" pitchFamily="18" charset="0"/>
                <a:ea typeface="Arial" panose="020B0604020202020204" pitchFamily="34" charset="0"/>
                <a:cs typeface="Times New Roman" panose="02020603050405020304" pitchFamily="18" charset="0"/>
              </a:rPr>
              <a:t>MedBot</a:t>
            </a: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 simplifies complex medical knowledge for users.</a:t>
            </a: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Timely Health Assistance:</a:t>
            </a:r>
          </a:p>
          <a:p>
            <a:pPr marL="742950" lvl="1" indent="-285750" algn="just">
              <a:lnSpc>
                <a:spcPct val="115000"/>
              </a:lnSpc>
              <a:buFont typeface="Arial" panose="020B0604020202020204" pitchFamily="34" charset="0"/>
              <a:buChar char="○"/>
            </a:pP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Users often seek immediate health guidance and this </a:t>
            </a:r>
            <a:r>
              <a:rPr lang="en-IN" u="none" strike="noStrike" dirty="0" err="1">
                <a:effectLst/>
                <a:latin typeface="Times New Roman" panose="02020603050405020304" pitchFamily="18" charset="0"/>
                <a:ea typeface="Arial" panose="020B0604020202020204" pitchFamily="34" charset="0"/>
                <a:cs typeface="Times New Roman" panose="02020603050405020304" pitchFamily="18" charset="0"/>
              </a:rPr>
              <a:t>MedBot</a:t>
            </a: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 can offer quick and convenient responses to health queries.</a:t>
            </a:r>
          </a:p>
          <a:p>
            <a:pPr marL="342900" lvl="0" indent="-342900" algn="just">
              <a:lnSpc>
                <a:spcPct val="115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Diabetes Risk Assessment:</a:t>
            </a:r>
          </a:p>
          <a:p>
            <a:pPr marL="742950" lvl="1" indent="-285750" algn="just">
              <a:lnSpc>
                <a:spcPct val="115000"/>
              </a:lnSpc>
              <a:buFont typeface="Arial" panose="020B0604020202020204" pitchFamily="34" charset="0"/>
              <a:buChar char="○"/>
            </a:pP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Early detection is crucial for managing diabetes.</a:t>
            </a:r>
          </a:p>
          <a:p>
            <a:pPr marL="742950" lvl="1" indent="-285750" algn="just">
              <a:lnSpc>
                <a:spcPct val="115000"/>
              </a:lnSpc>
              <a:buFont typeface="Arial" panose="020B0604020202020204" pitchFamily="34" charset="0"/>
              <a:buChar char="○"/>
            </a:pPr>
            <a:r>
              <a:rPr lang="en-IN" u="none" strike="noStrike" dirty="0" err="1">
                <a:effectLst/>
                <a:latin typeface="Times New Roman" panose="02020603050405020304" pitchFamily="18" charset="0"/>
                <a:ea typeface="Arial" panose="020B0604020202020204" pitchFamily="34" charset="0"/>
                <a:cs typeface="Times New Roman" panose="02020603050405020304" pitchFamily="18" charset="0"/>
              </a:rPr>
              <a:t>MedBot's</a:t>
            </a:r>
            <a:r>
              <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rPr>
              <a:t> prediction component helps users assess their diabetes risk promptly.</a:t>
            </a:r>
          </a:p>
          <a:p>
            <a:pPr lvl="1" algn="just"/>
            <a:endParaRPr lang="en-US"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86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614928"/>
            <a:ext cx="10058400" cy="745984"/>
          </a:xfrm>
        </p:spPr>
        <p:txBody>
          <a:bodyPr/>
          <a:lstStyle/>
          <a:p>
            <a:r>
              <a:rPr lang="en-US" b="1" dirty="0">
                <a:solidFill>
                  <a:schemeClr val="tx1"/>
                </a:solidFill>
                <a:latin typeface="Times New Roman" panose="02020603050405020304" pitchFamily="18" charset="0"/>
                <a:cs typeface="Times New Roman" panose="02020603050405020304" pitchFamily="18" charset="0"/>
              </a:rPr>
              <a:t>Group </a:t>
            </a:r>
            <a:r>
              <a:rPr lang="en-IN" altLang="en-US" b="1" dirty="0">
                <a:solidFill>
                  <a:schemeClr val="tx1"/>
                </a:solidFill>
                <a:latin typeface="Times New Roman" panose="02020603050405020304" pitchFamily="18" charset="0"/>
                <a:cs typeface="Times New Roman" panose="02020603050405020304" pitchFamily="18" charset="0"/>
              </a:rPr>
              <a:t>M</a:t>
            </a:r>
            <a:r>
              <a:rPr lang="en-US" b="1" dirty="0">
                <a:solidFill>
                  <a:schemeClr val="tx1"/>
                </a:solidFill>
                <a:latin typeface="Times New Roman" panose="02020603050405020304" pitchFamily="18" charset="0"/>
                <a:cs typeface="Times New Roman" panose="02020603050405020304" pitchFamily="18" charset="0"/>
              </a:rPr>
              <a:t>embers </a:t>
            </a:r>
            <a:r>
              <a:rPr lang="en-IN" b="1" dirty="0">
                <a:solidFill>
                  <a:schemeClr val="tx1"/>
                </a:solidFill>
                <a:latin typeface="Times New Roman" panose="02020603050405020304" pitchFamily="18" charset="0"/>
                <a:cs typeface="Times New Roman" panose="02020603050405020304" pitchFamily="18" charset="0"/>
              </a:rPr>
              <a:t>a</a:t>
            </a:r>
            <a:r>
              <a:rPr lang="en-US" b="1" dirty="0" err="1">
                <a:solidFill>
                  <a:schemeClr val="tx1"/>
                </a:solidFill>
                <a:latin typeface="Times New Roman" panose="02020603050405020304" pitchFamily="18" charset="0"/>
                <a:cs typeface="Times New Roman" panose="02020603050405020304" pitchFamily="18" charset="0"/>
              </a:rPr>
              <a:t>nd</a:t>
            </a:r>
            <a:r>
              <a:rPr lang="en-US" b="1" dirty="0">
                <a:solidFill>
                  <a:schemeClr val="tx1"/>
                </a:solidFill>
                <a:latin typeface="Times New Roman" panose="02020603050405020304" pitchFamily="18" charset="0"/>
                <a:cs typeface="Times New Roman" panose="02020603050405020304" pitchFamily="18" charset="0"/>
              </a:rPr>
              <a:t> </a:t>
            </a:r>
            <a:r>
              <a:rPr lang="en-IN" altLang="en-US" b="1" dirty="0">
                <a:solidFill>
                  <a:schemeClr val="tx1"/>
                </a:solidFill>
                <a:latin typeface="Times New Roman" panose="02020603050405020304" pitchFamily="18" charset="0"/>
                <a:cs typeface="Times New Roman" panose="02020603050405020304" pitchFamily="18" charset="0"/>
              </a:rPr>
              <a:t>C</a:t>
            </a:r>
            <a:r>
              <a:rPr lang="en-US" b="1" dirty="0" err="1">
                <a:solidFill>
                  <a:schemeClr val="tx1"/>
                </a:solidFill>
                <a:latin typeface="Times New Roman" panose="02020603050405020304" pitchFamily="18" charset="0"/>
                <a:cs typeface="Times New Roman" panose="02020603050405020304" pitchFamily="18" charset="0"/>
              </a:rPr>
              <a:t>ontribution</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18126715"/>
              </p:ext>
            </p:extLst>
          </p:nvPr>
        </p:nvGraphicFramePr>
        <p:xfrm>
          <a:off x="626110" y="1730629"/>
          <a:ext cx="10939779" cy="3805063"/>
        </p:xfrm>
        <a:graphic>
          <a:graphicData uri="http://schemas.openxmlformats.org/drawingml/2006/table">
            <a:tbl>
              <a:tblPr firstRow="1" bandRow="1">
                <a:tableStyleId>{5940675A-B579-460E-94D1-54222C63F5DA}</a:tableStyleId>
              </a:tblPr>
              <a:tblGrid>
                <a:gridCol w="1940478">
                  <a:extLst>
                    <a:ext uri="{9D8B030D-6E8A-4147-A177-3AD203B41FA5}">
                      <a16:colId xmlns:a16="http://schemas.microsoft.com/office/drawing/2014/main" xmlns="" val="20000"/>
                    </a:ext>
                  </a:extLst>
                </a:gridCol>
                <a:gridCol w="2995748">
                  <a:extLst>
                    <a:ext uri="{9D8B030D-6E8A-4147-A177-3AD203B41FA5}">
                      <a16:colId xmlns:a16="http://schemas.microsoft.com/office/drawing/2014/main" xmlns="" val="20001"/>
                    </a:ext>
                  </a:extLst>
                </a:gridCol>
                <a:gridCol w="6003553">
                  <a:extLst>
                    <a:ext uri="{9D8B030D-6E8A-4147-A177-3AD203B41FA5}">
                      <a16:colId xmlns:a16="http://schemas.microsoft.com/office/drawing/2014/main" xmlns="" val="20002"/>
                    </a:ext>
                  </a:extLst>
                </a:gridCol>
              </a:tblGrid>
              <a:tr h="356716">
                <a:tc>
                  <a:txBody>
                    <a:bodyPr/>
                    <a:lstStyle/>
                    <a:p>
                      <a:pPr algn="ctr">
                        <a:buNone/>
                      </a:pPr>
                      <a:r>
                        <a:rPr lang="en-IN" altLang="en-US" b="1">
                          <a:latin typeface="Times New Roman" panose="02020603050405020304" pitchFamily="18" charset="0"/>
                          <a:cs typeface="Times New Roman" panose="02020603050405020304" pitchFamily="18" charset="0"/>
                        </a:rPr>
                        <a:t> NAME</a:t>
                      </a:r>
                    </a:p>
                  </a:txBody>
                  <a:tcPr marL="45720" marR="45720"/>
                </a:tc>
                <a:tc>
                  <a:txBody>
                    <a:bodyPr/>
                    <a:lstStyle/>
                    <a:p>
                      <a:pPr algn="ctr">
                        <a:buNone/>
                      </a:pPr>
                      <a:r>
                        <a:rPr lang="en-IN" altLang="en-US" b="1" dirty="0">
                          <a:latin typeface="Times New Roman" panose="02020603050405020304" pitchFamily="18" charset="0"/>
                          <a:cs typeface="Times New Roman" panose="02020603050405020304" pitchFamily="18" charset="0"/>
                        </a:rPr>
                        <a:t> ROLL NUMBER</a:t>
                      </a:r>
                    </a:p>
                  </a:txBody>
                  <a:tcPr marL="45720" marR="45720"/>
                </a:tc>
                <a:tc>
                  <a:txBody>
                    <a:bodyPr/>
                    <a:lstStyle/>
                    <a:p>
                      <a:pPr algn="ctr">
                        <a:buNone/>
                      </a:pPr>
                      <a:r>
                        <a:rPr lang="en-IN" altLang="en-US" b="1">
                          <a:latin typeface="Times New Roman" panose="02020603050405020304" pitchFamily="18" charset="0"/>
                          <a:cs typeface="Times New Roman" panose="02020603050405020304" pitchFamily="18" charset="0"/>
                        </a:rPr>
                        <a:t>    CONTRIBUTION</a:t>
                      </a:r>
                    </a:p>
                  </a:txBody>
                  <a:tcPr marL="45720" marR="45720"/>
                </a:tc>
                <a:extLst>
                  <a:ext uri="{0D108BD9-81ED-4DB2-BD59-A6C34878D82A}">
                    <a16:rowId xmlns:a16="http://schemas.microsoft.com/office/drawing/2014/main" xmlns="" val="10000"/>
                  </a:ext>
                </a:extLst>
              </a:tr>
              <a:tr h="1249926">
                <a:tc>
                  <a:txBody>
                    <a:bodyPr/>
                    <a:lstStyle/>
                    <a:p>
                      <a:pPr algn="ctr">
                        <a:lnSpc>
                          <a:spcPct val="330000"/>
                        </a:lnSpc>
                        <a:buNone/>
                      </a:pPr>
                      <a:r>
                        <a:rPr lang="en-US" altLang="en-US" sz="1600" b="0" dirty="0">
                          <a:solidFill>
                            <a:schemeClr val="tx1"/>
                          </a:solidFill>
                          <a:latin typeface="Times New Roman" panose="02020603050405020304" pitchFamily="18" charset="0"/>
                          <a:cs typeface="Times New Roman" panose="02020603050405020304" pitchFamily="18" charset="0"/>
                        </a:rPr>
                        <a:t>A</a:t>
                      </a:r>
                      <a:r>
                        <a:rPr lang="en-IN" altLang="en-US" sz="1600" b="0" dirty="0">
                          <a:solidFill>
                            <a:schemeClr val="tx1"/>
                          </a:solidFill>
                          <a:latin typeface="Times New Roman" panose="02020603050405020304" pitchFamily="18" charset="0"/>
                          <a:cs typeface="Times New Roman" panose="02020603050405020304" pitchFamily="18" charset="0"/>
                        </a:rPr>
                        <a:t>SWIN V</a:t>
                      </a:r>
                    </a:p>
                  </a:txBody>
                  <a:tcPr marL="45720" marR="45720"/>
                </a:tc>
                <a:tc>
                  <a:txBody>
                    <a:bodyPr/>
                    <a:lstStyle/>
                    <a:p>
                      <a:pPr algn="ctr">
                        <a:lnSpc>
                          <a:spcPct val="330000"/>
                        </a:lnSpc>
                        <a:buNone/>
                      </a:pPr>
                      <a:r>
                        <a:rPr lang="en-IN" altLang="en-US" sz="1600" b="0" dirty="0">
                          <a:solidFill>
                            <a:schemeClr val="tx1"/>
                          </a:solidFill>
                          <a:latin typeface="Times New Roman" panose="02020603050405020304" pitchFamily="18" charset="0"/>
                          <a:cs typeface="Times New Roman" panose="02020603050405020304" pitchFamily="18" charset="0"/>
                        </a:rPr>
                        <a:t>CB.SC.P2AIE23001</a:t>
                      </a:r>
                    </a:p>
                  </a:txBody>
                  <a:tcPr marL="45720" marR="45720"/>
                </a:tc>
                <a:tc>
                  <a:txBody>
                    <a:bodyPr/>
                    <a:lstStyle/>
                    <a:p>
                      <a:pPr algn="ctr">
                        <a:lnSpc>
                          <a:spcPct val="150000"/>
                        </a:lnSpc>
                        <a:buNone/>
                      </a:pPr>
                      <a:r>
                        <a:rPr lang="en-US" altLang="en-US" sz="1600" b="0" dirty="0">
                          <a:solidFill>
                            <a:schemeClr val="tx1"/>
                          </a:solidFill>
                          <a:latin typeface="Times New Roman" panose="02020603050405020304" pitchFamily="18" charset="0"/>
                          <a:cs typeface="Times New Roman" panose="02020603050405020304" pitchFamily="18" charset="0"/>
                          <a:sym typeface="+mn-ea"/>
                        </a:rPr>
                        <a:t>Abstract, Introduction, Motivation, Literature Review, Methodology, Results and Discussion, Conclusion and Future scope. </a:t>
                      </a:r>
                      <a:endParaRPr lang="en-IN" altLang="en-US" sz="1600" b="0" dirty="0">
                        <a:solidFill>
                          <a:schemeClr val="tx1"/>
                        </a:solidFill>
                        <a:latin typeface="Times New Roman" panose="02020603050405020304" pitchFamily="18" charset="0"/>
                        <a:cs typeface="Times New Roman" panose="02020603050405020304" pitchFamily="18" charset="0"/>
                        <a:sym typeface="+mn-ea"/>
                      </a:endParaRPr>
                    </a:p>
                  </a:txBody>
                  <a:tcPr marL="45720" marR="45720"/>
                </a:tc>
                <a:extLst>
                  <a:ext uri="{0D108BD9-81ED-4DB2-BD59-A6C34878D82A}">
                    <a16:rowId xmlns:a16="http://schemas.microsoft.com/office/drawing/2014/main" xmlns="" val="10001"/>
                  </a:ext>
                </a:extLst>
              </a:tr>
              <a:tr h="1159328">
                <a:tc>
                  <a:txBody>
                    <a:bodyPr/>
                    <a:lstStyle/>
                    <a:p>
                      <a:pPr algn="ctr">
                        <a:lnSpc>
                          <a:spcPct val="330000"/>
                        </a:lnSpc>
                        <a:buNone/>
                      </a:pPr>
                      <a:r>
                        <a:rPr lang="en-IN" altLang="en-US" sz="1600" b="0" dirty="0">
                          <a:solidFill>
                            <a:schemeClr val="tx1"/>
                          </a:solidFill>
                          <a:latin typeface="Times New Roman" panose="02020603050405020304" pitchFamily="18" charset="0"/>
                          <a:cs typeface="Times New Roman" panose="02020603050405020304" pitchFamily="18" charset="0"/>
                        </a:rPr>
                        <a:t>SREEKAR K</a:t>
                      </a:r>
                    </a:p>
                  </a:txBody>
                  <a:tcPr marL="45720" marR="45720"/>
                </a:tc>
                <a:tc>
                  <a:txBody>
                    <a:bodyPr/>
                    <a:lstStyle/>
                    <a:p>
                      <a:pPr algn="ctr">
                        <a:lnSpc>
                          <a:spcPct val="330000"/>
                        </a:lnSpc>
                        <a:buNone/>
                      </a:pPr>
                      <a:r>
                        <a:rPr lang="en-IN" altLang="en-US" sz="1600" b="0" dirty="0">
                          <a:solidFill>
                            <a:schemeClr val="tx1"/>
                          </a:solidFill>
                          <a:latin typeface="Times New Roman" panose="02020603050405020304" pitchFamily="18" charset="0"/>
                          <a:cs typeface="Times New Roman" panose="02020603050405020304" pitchFamily="18" charset="0"/>
                        </a:rPr>
                        <a:t>CB.SC.P2AIE23004</a:t>
                      </a:r>
                    </a:p>
                  </a:txBody>
                  <a:tcPr marL="45720" marR="45720"/>
                </a:tc>
                <a:tc>
                  <a:txBody>
                    <a:bodyPr/>
                    <a:lstStyle/>
                    <a:p>
                      <a:pPr marL="0" marR="0" lvl="0" indent="0" algn="ctr" defTabSz="914400" rtl="0" eaLnBrk="1" fontAlgn="ctr" latinLnBrk="0" hangingPunct="1">
                        <a:lnSpc>
                          <a:spcPct val="150000"/>
                        </a:lnSpc>
                        <a:spcBef>
                          <a:spcPts val="0"/>
                        </a:spcBef>
                        <a:spcAft>
                          <a:spcPts val="0"/>
                        </a:spcAft>
                        <a:buClrTx/>
                        <a:buSzTx/>
                        <a:buFontTx/>
                        <a:buNone/>
                        <a:tabLst/>
                        <a:defRPr/>
                      </a:pPr>
                      <a:r>
                        <a:rPr lang="en-US" altLang="en-US" sz="1600" b="0" dirty="0">
                          <a:solidFill>
                            <a:schemeClr val="tx1"/>
                          </a:solidFill>
                          <a:latin typeface="Times New Roman" panose="02020603050405020304" pitchFamily="18" charset="0"/>
                          <a:cs typeface="Times New Roman" panose="02020603050405020304" pitchFamily="18" charset="0"/>
                          <a:sym typeface="+mn-ea"/>
                        </a:rPr>
                        <a:t>Abstract, Introduction, Motivation, Literature Review, Methodology, Results and Discussion, Conclusion and Future scope. </a:t>
                      </a:r>
                      <a:endParaRPr lang="en-IN" altLang="en-US" sz="1600" b="0" dirty="0">
                        <a:solidFill>
                          <a:schemeClr val="tx1"/>
                        </a:solidFill>
                        <a:latin typeface="Times New Roman" panose="02020603050405020304" pitchFamily="18" charset="0"/>
                        <a:cs typeface="Times New Roman" panose="02020603050405020304" pitchFamily="18" charset="0"/>
                        <a:sym typeface="+mn-ea"/>
                      </a:endParaRPr>
                    </a:p>
                    <a:p>
                      <a:pPr algn="ctr" fontAlgn="ctr">
                        <a:lnSpc>
                          <a:spcPct val="150000"/>
                        </a:lnSpc>
                        <a:buNone/>
                      </a:pPr>
                      <a:endParaRPr lang="en-US" altLang="en-US" sz="1600" b="0" dirty="0">
                        <a:solidFill>
                          <a:schemeClr val="tx1"/>
                        </a:solidFill>
                        <a:latin typeface="Times New Roman" panose="02020603050405020304" pitchFamily="18" charset="0"/>
                        <a:cs typeface="Times New Roman" panose="02020603050405020304" pitchFamily="18" charset="0"/>
                      </a:endParaRPr>
                    </a:p>
                  </a:txBody>
                  <a:tcPr marL="45720" marR="45720"/>
                </a:tc>
                <a:extLst>
                  <a:ext uri="{0D108BD9-81ED-4DB2-BD59-A6C34878D82A}">
                    <a16:rowId xmlns:a16="http://schemas.microsoft.com/office/drawing/2014/main" xmlns="" val="10002"/>
                  </a:ext>
                </a:extLst>
              </a:tr>
              <a:tr h="1000657">
                <a:tc>
                  <a:txBody>
                    <a:bodyPr/>
                    <a:lstStyle/>
                    <a:p>
                      <a:pPr algn="ctr">
                        <a:lnSpc>
                          <a:spcPct val="150000"/>
                        </a:lnSpc>
                        <a:buNone/>
                      </a:pPr>
                      <a:r>
                        <a:rPr lang="en-US" altLang="en-US" sz="1600" b="0" dirty="0">
                          <a:solidFill>
                            <a:schemeClr val="tx1"/>
                          </a:solidFill>
                          <a:latin typeface="Times New Roman" panose="02020603050405020304" pitchFamily="18" charset="0"/>
                          <a:cs typeface="Times New Roman" panose="02020603050405020304" pitchFamily="18" charset="0"/>
                        </a:rPr>
                        <a:t>VISHNU NARAYANAN S</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marL="45720" marR="45720"/>
                </a:tc>
                <a:tc>
                  <a:txBody>
                    <a:bodyPr/>
                    <a:lstStyle/>
                    <a:p>
                      <a:pPr marL="0" marR="0" lvl="0" indent="0" algn="ctr" defTabSz="914400" rtl="0" eaLnBrk="1" fontAlgn="auto" latinLnBrk="0" hangingPunct="1">
                        <a:lnSpc>
                          <a:spcPct val="330000"/>
                        </a:lnSpc>
                        <a:spcBef>
                          <a:spcPts val="0"/>
                        </a:spcBef>
                        <a:spcAft>
                          <a:spcPts val="0"/>
                        </a:spcAft>
                        <a:buClrTx/>
                        <a:buSzTx/>
                        <a:buFontTx/>
                        <a:buNone/>
                        <a:tabLst/>
                        <a:defRPr/>
                      </a:pPr>
                      <a:r>
                        <a:rPr lang="en-IN" altLang="en-US" sz="1600" b="0" dirty="0">
                          <a:solidFill>
                            <a:schemeClr val="tx1"/>
                          </a:solidFill>
                          <a:latin typeface="Times New Roman" panose="02020603050405020304" pitchFamily="18" charset="0"/>
                          <a:cs typeface="Times New Roman" panose="02020603050405020304" pitchFamily="18" charset="0"/>
                        </a:rPr>
                        <a:t>CB.SC.P2AIE23015</a:t>
                      </a:r>
                    </a:p>
                  </a:txBody>
                  <a:tcPr marL="45720" marR="45720"/>
                </a:tc>
                <a:tc>
                  <a:txBody>
                    <a:bodyPr/>
                    <a:lstStyle/>
                    <a:p>
                      <a:pPr marL="0" marR="0" lvl="0" indent="0" algn="ctr" defTabSz="914400" rtl="0" eaLnBrk="1" fontAlgn="ctr" latinLnBrk="0" hangingPunct="1">
                        <a:lnSpc>
                          <a:spcPct val="150000"/>
                        </a:lnSpc>
                        <a:spcBef>
                          <a:spcPts val="0"/>
                        </a:spcBef>
                        <a:spcAft>
                          <a:spcPts val="0"/>
                        </a:spcAft>
                        <a:buClrTx/>
                        <a:buSzTx/>
                        <a:buFontTx/>
                        <a:buNone/>
                        <a:tabLst/>
                        <a:defRPr/>
                      </a:pPr>
                      <a:r>
                        <a:rPr lang="en-US" altLang="en-US" sz="1600" b="0" dirty="0">
                          <a:solidFill>
                            <a:schemeClr val="tx1"/>
                          </a:solidFill>
                          <a:latin typeface="Times New Roman" panose="02020603050405020304" pitchFamily="18" charset="0"/>
                          <a:cs typeface="Times New Roman" panose="02020603050405020304" pitchFamily="18" charset="0"/>
                          <a:sym typeface="+mn-ea"/>
                        </a:rPr>
                        <a:t>Abstract, Introduction, Motivation, Literature Review, Methodology, Results and Discussion, Conclusion and Future scope.</a:t>
                      </a:r>
                      <a:endParaRPr lang="en-IN" altLang="en-US" sz="1600" b="0" dirty="0">
                        <a:solidFill>
                          <a:schemeClr val="tx1"/>
                        </a:solidFill>
                        <a:latin typeface="Times New Roman" panose="02020603050405020304" pitchFamily="18" charset="0"/>
                        <a:cs typeface="Times New Roman" panose="02020603050405020304" pitchFamily="18" charset="0"/>
                        <a:sym typeface="+mn-ea"/>
                      </a:endParaRPr>
                    </a:p>
                  </a:txBody>
                  <a:tcPr marL="45720" marR="45720"/>
                </a:tc>
                <a:extLst>
                  <a:ext uri="{0D108BD9-81ED-4DB2-BD59-A6C34878D82A}">
                    <a16:rowId xmlns:a16="http://schemas.microsoft.com/office/drawing/2014/main" xmlns="" val="435862892"/>
                  </a:ext>
                </a:extLst>
              </a:tr>
            </a:tbl>
          </a:graphicData>
        </a:graphic>
      </p:graphicFrame>
      <p:pic>
        <p:nvPicPr>
          <p:cNvPr id="4" name="Picture 3"/>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1180465" y="1838325"/>
            <a:ext cx="10219690" cy="3912235"/>
          </a:xfrm>
        </p:spPr>
        <p:txBody>
          <a:bodyPr>
            <a:noAutofit/>
          </a:bodyPr>
          <a:lstStyle/>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Dataset:</a:t>
            </a:r>
          </a:p>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PIMA Indian Diabetes dataset serves as a valuable resource in addressing real-world health challenges by predicting diabetes onset in women. Its relevance lies in the potential for early identification of individuals at risk, facilitating timely interventions. With diverse health-related features, the dataset poses a complex problem, making it a challenging benchmark for machine learning algorithms. The results obtained have direct applications in clinical settings, contributing to improved health outcomes. Moreover, the dataset aids in understanding the importance of different factors in diabetes prediction, serving as an educational tool and facilitating algorithm benchmarking. Easy accessibility enhances its widespread use in research and reinforces its significance in the development of predictive models for healthcare.</a:t>
            </a:r>
          </a:p>
          <a:p>
            <a:pPr marL="0" indent="0">
              <a:buNone/>
            </a:pPr>
            <a:endParaRPr sz="1800" dirty="0">
              <a:solidFill>
                <a:schemeClr val="tx1"/>
              </a:solidFill>
              <a:latin typeface="Times New Roman" panose="02020603050405020304" pitchFamily="18" charset="0"/>
              <a:cs typeface="Times New Roman" panose="02020603050405020304" pitchFamily="18" charset="0"/>
              <a:sym typeface="+mn-ea"/>
            </a:endParaRP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286603"/>
            <a:ext cx="10363200" cy="1125637"/>
          </a:xfrm>
        </p:spPr>
        <p:txBody>
          <a:bodyPr/>
          <a:lstStyle/>
          <a:p>
            <a:r>
              <a:rPr lang="en-US" b="1"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sz="half" idx="1"/>
          </p:nvPr>
        </p:nvSpPr>
        <p:spPr>
          <a:xfrm>
            <a:off x="792480" y="1844876"/>
            <a:ext cx="10556111" cy="3779520"/>
          </a:xfrm>
        </p:spPr>
        <p:txBody>
          <a:bodyPr>
            <a:noAutofit/>
          </a:bodyPr>
          <a:lstStyle/>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Pima Indian Diabetes dataset, originating from the National Institute of Diabetes and Digestive and Kidney Diseases, focuses on predicting the likelihood of diabetes in female patients of Pima Indian heritage who are at least 21 years old. The dataset includes specific diagnostic measurements, and various constraints were applied in selecting instances, such as the exclusive inclusion of females from the mentioned demographic. The dataset comprises both numerical and categorical features related to health, with the objective of predicting the onset of diabetes based on these factors. </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Pregnancies: Number of times pregnant.</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Glucose: Plasma glucose concentration.</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BloodPressure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Diastolic blood pressure.</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SkinThickness</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Triceps skinfold thickness.</a:t>
            </a:r>
          </a:p>
          <a:p>
            <a:pPr algn="just"/>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Insulin: 2-Hour serum insulin.</a:t>
            </a:r>
          </a:p>
          <a:p>
            <a:pPr algn="just"/>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E096363-1BB3-048D-A97C-5428F9C85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8EEC604-026A-0E4C-6702-DA6A348F5FD3}"/>
              </a:ext>
            </a:extLst>
          </p:cNvPr>
          <p:cNvSpPr>
            <a:spLocks noGrp="1"/>
          </p:cNvSpPr>
          <p:nvPr>
            <p:ph type="title"/>
          </p:nvPr>
        </p:nvSpPr>
        <p:spPr>
          <a:xfrm>
            <a:off x="792480" y="286603"/>
            <a:ext cx="10363200" cy="1125637"/>
          </a:xfrm>
        </p:spPr>
        <p:txBody>
          <a:bodyPr/>
          <a:lstStyle/>
          <a:p>
            <a:r>
              <a:rPr lang="en-US" b="1" dirty="0">
                <a:solidFill>
                  <a:schemeClr val="tx1"/>
                </a:solidFill>
                <a:latin typeface="Times New Roman" panose="02020603050405020304" pitchFamily="18" charset="0"/>
                <a:cs typeface="Times New Roman" panose="02020603050405020304" pitchFamily="18" charset="0"/>
              </a:rPr>
              <a:t>Dataset</a:t>
            </a:r>
          </a:p>
        </p:txBody>
      </p:sp>
      <p:pic>
        <p:nvPicPr>
          <p:cNvPr id="7" name="Picture 6">
            <a:extLst>
              <a:ext uri="{FF2B5EF4-FFF2-40B4-BE49-F238E27FC236}">
                <a16:creationId xmlns:a16="http://schemas.microsoft.com/office/drawing/2014/main" xmlns="" id="{7A80D1FC-4051-2733-77EE-F6A7A74B4578}"/>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8" name="TextBox 7">
            <a:extLst>
              <a:ext uri="{FF2B5EF4-FFF2-40B4-BE49-F238E27FC236}">
                <a16:creationId xmlns:a16="http://schemas.microsoft.com/office/drawing/2014/main" xmlns="" id="{455304AE-FC39-F111-BCB1-C0EF9A5A6510}"/>
              </a:ext>
            </a:extLst>
          </p:cNvPr>
          <p:cNvSpPr txBox="1"/>
          <p:nvPr/>
        </p:nvSpPr>
        <p:spPr>
          <a:xfrm>
            <a:off x="792480" y="2413338"/>
            <a:ext cx="10363200" cy="1200329"/>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BMI (Body Mass Index): Weight in kg/(height in m)^2.</a:t>
            </a:r>
          </a:p>
          <a:p>
            <a:pPr algn="just"/>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DiabetesPedigreeFunction</a:t>
            </a:r>
            <a:r>
              <a:rPr lang="en-US" sz="1800" dirty="0">
                <a:latin typeface="Times New Roman" panose="02020603050405020304" pitchFamily="18" charset="0"/>
                <a:cs typeface="Times New Roman" panose="02020603050405020304" pitchFamily="18" charset="0"/>
              </a:rPr>
              <a:t>: A function that scores the likelihood of diabetes based on family history.</a:t>
            </a:r>
          </a:p>
          <a:p>
            <a:pPr algn="just"/>
            <a:r>
              <a:rPr lang="en-US" sz="1800" dirty="0">
                <a:latin typeface="Times New Roman" panose="02020603050405020304" pitchFamily="18" charset="0"/>
                <a:cs typeface="Times New Roman" panose="02020603050405020304" pitchFamily="18" charset="0"/>
              </a:rPr>
              <a:t>● Age: Age in years.</a:t>
            </a:r>
          </a:p>
          <a:p>
            <a:pPr algn="just"/>
            <a:r>
              <a:rPr lang="en-US" sz="1800" dirty="0">
                <a:latin typeface="Times New Roman" panose="02020603050405020304" pitchFamily="18" charset="0"/>
                <a:cs typeface="Times New Roman" panose="02020603050405020304" pitchFamily="18" charset="0"/>
              </a:rPr>
              <a:t>● Outcome: Binary variable indicating the presence or absence of diabetes (1 for diabetes, 0 for no diabetes).</a:t>
            </a:r>
          </a:p>
        </p:txBody>
      </p:sp>
      <p:pic>
        <p:nvPicPr>
          <p:cNvPr id="9" name="Picture 8">
            <a:extLst>
              <a:ext uri="{FF2B5EF4-FFF2-40B4-BE49-F238E27FC236}">
                <a16:creationId xmlns:a16="http://schemas.microsoft.com/office/drawing/2014/main" xmlns="" id="{29B297C8-F5BF-403A-A237-02C1E96CEF99}"/>
              </a:ext>
            </a:extLst>
          </p:cNvPr>
          <p:cNvPicPr>
            <a:picLocks noChangeAspect="1"/>
          </p:cNvPicPr>
          <p:nvPr/>
        </p:nvPicPr>
        <p:blipFill>
          <a:blip r:embed="rId3"/>
          <a:stretch>
            <a:fillRect/>
          </a:stretch>
        </p:blipFill>
        <p:spPr>
          <a:xfrm>
            <a:off x="2565400" y="3728720"/>
            <a:ext cx="6817360" cy="1926794"/>
          </a:xfrm>
          <a:prstGeom prst="rect">
            <a:avLst/>
          </a:prstGeom>
        </p:spPr>
      </p:pic>
    </p:spTree>
    <p:extLst>
      <p:ext uri="{BB962C8B-B14F-4D97-AF65-F5344CB8AC3E}">
        <p14:creationId xmlns:p14="http://schemas.microsoft.com/office/powerpoint/2010/main" val="270608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nvSpPr>
        <p:spPr>
          <a:xfrm>
            <a:off x="1229360" y="1539875"/>
            <a:ext cx="10078719" cy="39668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IN" sz="18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To create a custom dataset for this project, one could collaborate with healthcare institutions or clinics to collect relevant health data from patients. The data collection process would involve obtaining consent from participants and gathering information such as glucose levels, BMI, age, family history of diabetes, lifestyle factors, etc. This data could be anonymized to ensure patient privacy and confidentiality.</a:t>
            </a:r>
          </a:p>
          <a:p>
            <a:pPr marL="0" indent="0" algn="just">
              <a:buNone/>
            </a:pPr>
            <a:r>
              <a:rPr lang="en-IN" sz="1800" b="1"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Data cleaning </a:t>
            </a:r>
            <a:r>
              <a:rPr lang="en-IN" sz="1800"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 Clean the data by handling the missing values and make sure that the data is suitable for analysis and modelling </a:t>
            </a:r>
          </a:p>
          <a:p>
            <a:pPr marL="0" indent="0" algn="just">
              <a:buNone/>
            </a:pPr>
            <a:r>
              <a:rPr lang="en-IN" sz="1800" b="1"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Labelling and splitting</a:t>
            </a:r>
            <a:r>
              <a:rPr lang="en-IN" sz="18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 : If the dataset was not labelled we need to label the data . Split the datasets into training and testing sets.</a:t>
            </a:r>
          </a:p>
          <a:p>
            <a:pPr marL="0" indent="0" algn="just">
              <a:buNone/>
            </a:pPr>
            <a:r>
              <a:rPr lang="en-IN" sz="1800" b="1"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Data Exploration</a:t>
            </a:r>
            <a:r>
              <a:rPr lang="en-IN" sz="18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 </a:t>
            </a:r>
            <a:r>
              <a:rPr lang="en-US" sz="18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Explore the dataset to gain insights into the distribution of features, correlations, and any patterns that may be relevant to predicting diabetes.</a:t>
            </a:r>
            <a:endParaRPr lang="en-IN" sz="1800"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80000"/>
              </a:lnSpc>
              <a:buFont typeface="Arial" panose="020B0604020202020204" pitchFamily="34" charset="0"/>
              <a:buChar char="•"/>
            </a:pPr>
            <a:endParaRPr lang="en-US" sz="145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229360" y="503555"/>
            <a:ext cx="8629650" cy="400050"/>
          </a:xfrm>
          <a:prstGeom prst="rect">
            <a:avLst/>
          </a:prstGeom>
          <a:noFill/>
        </p:spPr>
        <p:txBody>
          <a:bodyPr wrap="square" rtlCol="0" anchor="t">
            <a:noAutofit/>
          </a:bodyPr>
          <a:lstStyle/>
          <a:p>
            <a:r>
              <a:rPr lang="en-US" sz="4800" b="1" dirty="0">
                <a:solidFill>
                  <a:schemeClr val="tx1"/>
                </a:solidFill>
                <a:latin typeface="Times New Roman" panose="02020603050405020304" pitchFamily="18" charset="0"/>
                <a:cs typeface="Times New Roman" panose="02020603050405020304" pitchFamily="18" charset="0"/>
                <a:sym typeface="+mn-ea"/>
              </a:rPr>
              <a:t>Custom Dataset</a:t>
            </a:r>
          </a:p>
        </p:txBody>
      </p:sp>
      <p:pic>
        <p:nvPicPr>
          <p:cNvPr id="3" name="Picture 2"/>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377950"/>
          </a:xfrm>
        </p:spPr>
        <p:txBody>
          <a:bodyPr/>
          <a:lstStyle/>
          <a:p>
            <a:r>
              <a:rPr b="1">
                <a:solidFill>
                  <a:schemeClr val="tx1"/>
                </a:solidFill>
                <a:latin typeface="Times New Roman" panose="02020603050405020304" pitchFamily="18" charset="0"/>
                <a:cs typeface="Times New Roman" panose="02020603050405020304" pitchFamily="18" charset="0"/>
              </a:rPr>
              <a:t>Justifications of</a:t>
            </a:r>
            <a:r>
              <a:rPr lang="en-IN" b="1">
                <a:solidFill>
                  <a:schemeClr val="tx1"/>
                </a:solidFill>
                <a:latin typeface="Times New Roman" panose="02020603050405020304" pitchFamily="18" charset="0"/>
                <a:cs typeface="Times New Roman" panose="02020603050405020304" pitchFamily="18" charset="0"/>
              </a:rPr>
              <a:t> </a:t>
            </a:r>
            <a:r>
              <a:rPr b="1">
                <a:solidFill>
                  <a:schemeClr val="tx1"/>
                </a:solidFill>
                <a:latin typeface="Times New Roman" panose="02020603050405020304" pitchFamily="18" charset="0"/>
                <a:cs typeface="Times New Roman" panose="02020603050405020304" pitchFamily="18" charset="0"/>
              </a:rPr>
              <a:t>Dataset</a:t>
            </a:r>
            <a:r>
              <a:rPr lang="en-US" b="1">
                <a:solidFill>
                  <a:schemeClr val="tx1"/>
                </a:solidFill>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10" name="TextBox 9">
            <a:extLst>
              <a:ext uri="{FF2B5EF4-FFF2-40B4-BE49-F238E27FC236}">
                <a16:creationId xmlns:a16="http://schemas.microsoft.com/office/drawing/2014/main" xmlns="" id="{19265C07-6455-0707-B49D-DCD337965719}"/>
              </a:ext>
            </a:extLst>
          </p:cNvPr>
          <p:cNvSpPr txBox="1"/>
          <p:nvPr/>
        </p:nvSpPr>
        <p:spPr>
          <a:xfrm>
            <a:off x="1097280" y="2156751"/>
            <a:ext cx="10058400" cy="2862322"/>
          </a:xfrm>
          <a:prstGeom prst="rect">
            <a:avLst/>
          </a:prstGeom>
          <a:noFill/>
        </p:spPr>
        <p:txBody>
          <a:bodyPr wrap="square">
            <a:spAutoFit/>
          </a:bodyPr>
          <a:lstStyle/>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The PIMA Indian Diabetes Dataset holds significant relevance in the realm of healthcare and data-driven research due to its focus on diabetes, a widespread chronic condition with global health implications. Compiled from the PIMA Indian community, the dataset provides valuable insights into the factors influencing diabetes prevalence, especially in populations with a higher genetic predisposition. This dataset stands out for its inclusion of various health-related features such as glucose levels, blood pressure, and body mass index, offering a comprehensive profile for analysis. Its contribution extends beyond basic prediction tasks, fostering a deeper understanding of the complex interplay between genetic, lifestyle, and environmental factors in diabetes onset. As a result, the PIMA dataset serves as a pivotal resource for developing and refining predictive models, guiding healthcare interventions, and informing public health strategies aimed at mitigating the impact of diabetes on vulnerable populations.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Citations of Papers using this Dataset</a:t>
            </a:r>
          </a:p>
        </p:txBody>
      </p:sp>
      <p:pic>
        <p:nvPicPr>
          <p:cNvPr id="4" name="Picture 3"/>
          <p:cNvPicPr>
            <a:picLocks noChangeAspect="1"/>
          </p:cNvPicPr>
          <p:nvPr/>
        </p:nvPicPr>
        <p:blipFill>
          <a:blip r:embed="rId2"/>
          <a:stretch>
            <a:fillRect/>
          </a:stretch>
        </p:blipFill>
        <p:spPr>
          <a:xfrm>
            <a:off x="10567035" y="6343015"/>
            <a:ext cx="1468120" cy="514985"/>
          </a:xfrm>
          <a:prstGeom prst="rect">
            <a:avLst/>
          </a:prstGeom>
        </p:spPr>
      </p:pic>
      <p:sp>
        <p:nvSpPr>
          <p:cNvPr id="3" name="Content Placeholder 5">
            <a:extLst>
              <a:ext uri="{FF2B5EF4-FFF2-40B4-BE49-F238E27FC236}">
                <a16:creationId xmlns:a16="http://schemas.microsoft.com/office/drawing/2014/main" xmlns="" id="{C65DEF22-2503-ADCA-4DA9-540F30AB4BE0}"/>
              </a:ext>
            </a:extLst>
          </p:cNvPr>
          <p:cNvSpPr>
            <a:spLocks noGrp="1"/>
          </p:cNvSpPr>
          <p:nvPr>
            <p:ph idx="1"/>
          </p:nvPr>
        </p:nvSpPr>
        <p:spPr>
          <a:xfrm>
            <a:off x="1097280" y="1845734"/>
            <a:ext cx="10058400" cy="4023360"/>
          </a:xfrm>
        </p:spPr>
        <p:txBody>
          <a:bodyPr>
            <a:normAutofit/>
          </a:bodyPr>
          <a:lstStyle/>
          <a:p>
            <a:pPr algn="just">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Abedini</a:t>
            </a:r>
            <a:r>
              <a:rPr lang="en-IN" sz="1600" b="0" i="0" dirty="0">
                <a:solidFill>
                  <a:srgbClr val="000000"/>
                </a:solidFill>
                <a:effectLst/>
                <a:latin typeface="Times New Roman" panose="02020603050405020304" pitchFamily="18" charset="0"/>
                <a:cs typeface="Times New Roman" panose="02020603050405020304" pitchFamily="18" charset="0"/>
              </a:rPr>
              <a:t>, M., </a:t>
            </a:r>
            <a:r>
              <a:rPr lang="en-IN" sz="1600" b="0" i="0" dirty="0" err="1">
                <a:solidFill>
                  <a:srgbClr val="000000"/>
                </a:solidFill>
                <a:effectLst/>
                <a:latin typeface="Times New Roman" panose="02020603050405020304" pitchFamily="18" charset="0"/>
                <a:cs typeface="Times New Roman" panose="02020603050405020304" pitchFamily="18" charset="0"/>
              </a:rPr>
              <a:t>Bijari</a:t>
            </a:r>
            <a:r>
              <a:rPr lang="en-IN" sz="1600" b="0" i="0" dirty="0">
                <a:solidFill>
                  <a:srgbClr val="000000"/>
                </a:solidFill>
                <a:effectLst/>
                <a:latin typeface="Times New Roman" panose="02020603050405020304" pitchFamily="18" charset="0"/>
                <a:cs typeface="Times New Roman" panose="02020603050405020304" pitchFamily="18" charset="0"/>
              </a:rPr>
              <a:t>, A., &amp; </a:t>
            </a:r>
            <a:r>
              <a:rPr lang="en-IN" sz="1600" b="0" i="0" dirty="0" err="1">
                <a:solidFill>
                  <a:srgbClr val="000000"/>
                </a:solidFill>
                <a:effectLst/>
                <a:latin typeface="Times New Roman" panose="02020603050405020304" pitchFamily="18" charset="0"/>
                <a:cs typeface="Times New Roman" panose="02020603050405020304" pitchFamily="18" charset="0"/>
              </a:rPr>
              <a:t>Banirostam</a:t>
            </a:r>
            <a:r>
              <a:rPr lang="en-IN" sz="1600" b="0" i="0" dirty="0">
                <a:solidFill>
                  <a:srgbClr val="000000"/>
                </a:solidFill>
                <a:effectLst/>
                <a:latin typeface="Times New Roman" panose="02020603050405020304" pitchFamily="18" charset="0"/>
                <a:cs typeface="Times New Roman" panose="02020603050405020304" pitchFamily="18" charset="0"/>
              </a:rPr>
              <a:t>, T. (2020). Classification of Pima Indian diabetes dataset using ensemble of decision tree, logistic regression and neural network. </a:t>
            </a:r>
            <a:r>
              <a:rPr lang="en-IN" sz="1600" i="1" dirty="0">
                <a:solidFill>
                  <a:srgbClr val="000000"/>
                </a:solidFill>
                <a:latin typeface="Times New Roman" panose="02020603050405020304" pitchFamily="18" charset="0"/>
                <a:cs typeface="Times New Roman" panose="02020603050405020304" pitchFamily="18" charset="0"/>
              </a:rPr>
              <a:t>in</a:t>
            </a:r>
            <a:r>
              <a:rPr lang="en-IN" sz="1600" b="0" i="1" dirty="0">
                <a:solidFill>
                  <a:srgbClr val="000000"/>
                </a:solidFill>
                <a:effectLst/>
                <a:latin typeface="Times New Roman" panose="02020603050405020304" pitchFamily="18" charset="0"/>
                <a:cs typeface="Times New Roman" panose="02020603050405020304" pitchFamily="18" charset="0"/>
              </a:rPr>
              <a:t>ternational Journal of Advanced Research in Computer and Communication Engineering</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0" i="1" dirty="0">
                <a:solidFill>
                  <a:srgbClr val="000000"/>
                </a:solidFill>
                <a:effectLst/>
                <a:latin typeface="Times New Roman" panose="02020603050405020304" pitchFamily="18" charset="0"/>
                <a:cs typeface="Times New Roman" panose="02020603050405020304" pitchFamily="18" charset="0"/>
              </a:rPr>
              <a:t>9</a:t>
            </a:r>
            <a:r>
              <a:rPr lang="en-IN" sz="1600" b="0" i="0" dirty="0">
                <a:solidFill>
                  <a:srgbClr val="000000"/>
                </a:solidFill>
                <a:effectLst/>
                <a:latin typeface="Times New Roman" panose="02020603050405020304" pitchFamily="18" charset="0"/>
                <a:cs typeface="Times New Roman" panose="02020603050405020304" pitchFamily="18" charset="0"/>
              </a:rPr>
              <a:t>(7), 1–4. https://doi.org/10.17148/ijarcce.2020.9701</a:t>
            </a:r>
          </a:p>
          <a:p>
            <a:pPr algn="just">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Classifcation</a:t>
            </a:r>
            <a:r>
              <a:rPr lang="en-IN" sz="1600" b="0" i="0" dirty="0">
                <a:solidFill>
                  <a:srgbClr val="000000"/>
                </a:solidFill>
                <a:effectLst/>
                <a:latin typeface="Times New Roman" panose="02020603050405020304" pitchFamily="18" charset="0"/>
                <a:cs typeface="Times New Roman" panose="02020603050405020304" pitchFamily="18" charset="0"/>
              </a:rPr>
              <a:t> and prediction of diabetes disease using machine learning paradigm Md. Maniruzzaman1,2*, Md. (n.d.). In </a:t>
            </a:r>
            <a:r>
              <a:rPr lang="en-IN" sz="1600" b="0" i="1" dirty="0" err="1">
                <a:solidFill>
                  <a:srgbClr val="000000"/>
                </a:solidFill>
                <a:effectLst/>
                <a:latin typeface="Times New Roman" panose="02020603050405020304" pitchFamily="18" charset="0"/>
                <a:cs typeface="Times New Roman" panose="02020603050405020304" pitchFamily="18" charset="0"/>
              </a:rPr>
              <a:t>Jahanur</a:t>
            </a:r>
            <a:r>
              <a:rPr lang="en-IN" sz="1600" b="0" i="1" dirty="0">
                <a:solidFill>
                  <a:srgbClr val="000000"/>
                </a:solidFill>
                <a:effectLst/>
                <a:latin typeface="Times New Roman" panose="02020603050405020304" pitchFamily="18" charset="0"/>
                <a:cs typeface="Times New Roman" panose="02020603050405020304" pitchFamily="18" charset="0"/>
              </a:rPr>
              <a:t> Rahman2 , </a:t>
            </a:r>
            <a:r>
              <a:rPr lang="en-IN" sz="1600" b="0" i="1" dirty="0" err="1">
                <a:solidFill>
                  <a:srgbClr val="000000"/>
                </a:solidFill>
                <a:effectLst/>
                <a:latin typeface="Times New Roman" panose="02020603050405020304" pitchFamily="18" charset="0"/>
                <a:cs typeface="Times New Roman" panose="02020603050405020304" pitchFamily="18" charset="0"/>
              </a:rPr>
              <a:t>Benojir</a:t>
            </a:r>
            <a:r>
              <a:rPr lang="en-IN" sz="1600" b="0" i="1" dirty="0">
                <a:solidFill>
                  <a:srgbClr val="000000"/>
                </a:solidFill>
                <a:effectLst/>
                <a:latin typeface="Times New Roman" panose="02020603050405020304" pitchFamily="18" charset="0"/>
                <a:cs typeface="Times New Roman" panose="02020603050405020304" pitchFamily="18" charset="0"/>
              </a:rPr>
              <a:t> Ahammed1 and Md. </a:t>
            </a:r>
            <a:r>
              <a:rPr lang="en-IN" sz="1600" b="0" i="1" dirty="0" err="1">
                <a:solidFill>
                  <a:srgbClr val="000000"/>
                </a:solidFill>
                <a:effectLst/>
                <a:latin typeface="Times New Roman" panose="02020603050405020304" pitchFamily="18" charset="0"/>
                <a:cs typeface="Times New Roman" panose="02020603050405020304" pitchFamily="18" charset="0"/>
              </a:rPr>
              <a:t>Menhazul</a:t>
            </a:r>
            <a:r>
              <a:rPr lang="en-IN" sz="1600" b="0" i="1" dirty="0">
                <a:solidFill>
                  <a:srgbClr val="000000"/>
                </a:solidFill>
                <a:effectLst/>
                <a:latin typeface="Times New Roman" panose="02020603050405020304" pitchFamily="18" charset="0"/>
                <a:cs typeface="Times New Roman" panose="02020603050405020304" pitchFamily="18" charset="0"/>
              </a:rPr>
              <a:t> Abedin1</a:t>
            </a:r>
            <a:r>
              <a:rPr lang="en-IN" sz="16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1600" b="0" i="1" dirty="0">
                <a:solidFill>
                  <a:srgbClr val="000000"/>
                </a:solidFill>
                <a:effectLst/>
                <a:latin typeface="Times New Roman" panose="02020603050405020304" pitchFamily="18" charset="0"/>
                <a:cs typeface="Times New Roman" panose="02020603050405020304" pitchFamily="18" charset="0"/>
              </a:rPr>
              <a:t>Classification of Pima Indian Diabetes Dataset using Ensemble of Decision Tree, Logistic Regression and Neural Network Mani </a:t>
            </a:r>
            <a:r>
              <a:rPr lang="en-IN" sz="1600" b="0" i="1" dirty="0" err="1">
                <a:solidFill>
                  <a:srgbClr val="000000"/>
                </a:solidFill>
                <a:effectLst/>
                <a:latin typeface="Times New Roman" panose="02020603050405020304" pitchFamily="18" charset="0"/>
                <a:cs typeface="Times New Roman" panose="02020603050405020304" pitchFamily="18" charset="0"/>
              </a:rPr>
              <a:t>Abedini</a:t>
            </a:r>
            <a:r>
              <a:rPr lang="en-IN" sz="1600" b="0" i="1" dirty="0">
                <a:solidFill>
                  <a:srgbClr val="000000"/>
                </a:solidFill>
                <a:effectLst/>
                <a:latin typeface="Times New Roman" panose="02020603050405020304" pitchFamily="18" charset="0"/>
                <a:cs typeface="Times New Roman" panose="02020603050405020304" pitchFamily="18" charset="0"/>
              </a:rPr>
              <a:t> General Electric</a:t>
            </a:r>
            <a:r>
              <a:rPr lang="en-IN" sz="1600" b="0" i="0" dirty="0">
                <a:solidFill>
                  <a:srgbClr val="000000"/>
                </a:solidFill>
                <a:effectLst/>
                <a:latin typeface="Times New Roman" panose="02020603050405020304" pitchFamily="18" charset="0"/>
                <a:cs typeface="Times New Roman" panose="02020603050405020304" pitchFamily="18" charset="0"/>
              </a:rPr>
              <a:t>. (n.d.).</a:t>
            </a:r>
          </a:p>
          <a:p>
            <a:pPr algn="just">
              <a:buFont typeface="Arial" panose="020B0604020202020204" pitchFamily="34" charset="0"/>
              <a:buChar char="•"/>
            </a:pPr>
            <a:r>
              <a:rPr lang="en-IN" sz="1600" b="0" i="1" dirty="0">
                <a:solidFill>
                  <a:srgbClr val="000000"/>
                </a:solidFill>
                <a:effectLst/>
                <a:latin typeface="Times New Roman" panose="02020603050405020304" pitchFamily="18" charset="0"/>
                <a:cs typeface="Times New Roman" panose="02020603050405020304" pitchFamily="18" charset="0"/>
              </a:rPr>
              <a:t>Deep learning approach for diabetes prediction using PIMA Indian dataset Huma Naz1 &amp; Sachin Ahuja1</a:t>
            </a:r>
            <a:r>
              <a:rPr lang="en-IN" sz="1600" b="0" i="0" dirty="0">
                <a:solidFill>
                  <a:srgbClr val="000000"/>
                </a:solidFill>
                <a:effectLst/>
                <a:latin typeface="Times New Roman" panose="02020603050405020304" pitchFamily="18" charset="0"/>
                <a:cs typeface="Times New Roman" panose="02020603050405020304" pitchFamily="18" charset="0"/>
              </a:rPr>
              <a:t>. (n.d.).</a:t>
            </a:r>
          </a:p>
          <a:p>
            <a:pPr algn="just">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Knowler</a:t>
            </a:r>
            <a:r>
              <a:rPr lang="en-IN" sz="1600" b="0" i="0" dirty="0">
                <a:solidFill>
                  <a:srgbClr val="000000"/>
                </a:solidFill>
                <a:effectLst/>
                <a:latin typeface="Times New Roman" panose="02020603050405020304" pitchFamily="18" charset="0"/>
                <a:cs typeface="Times New Roman" panose="02020603050405020304" pitchFamily="18" charset="0"/>
              </a:rPr>
              <a:t>, W. C., Pettitt, D. J., Savage, P. J., &amp; Bennett, P. H. (1981). Diabetes incidence in Pima </a:t>
            </a:r>
            <a:r>
              <a:rPr lang="en-IN" sz="1600" b="0" i="0" dirty="0" err="1">
                <a:solidFill>
                  <a:srgbClr val="000000"/>
                </a:solidFill>
                <a:effectLst/>
                <a:latin typeface="Times New Roman" panose="02020603050405020304" pitchFamily="18" charset="0"/>
                <a:cs typeface="Times New Roman" panose="02020603050405020304" pitchFamily="18" charset="0"/>
              </a:rPr>
              <a:t>indians</a:t>
            </a:r>
            <a:r>
              <a:rPr lang="en-IN" sz="1600" b="0" i="0" dirty="0">
                <a:solidFill>
                  <a:srgbClr val="000000"/>
                </a:solidFill>
                <a:effectLst/>
                <a:latin typeface="Times New Roman" panose="02020603050405020304" pitchFamily="18" charset="0"/>
                <a:cs typeface="Times New Roman" panose="02020603050405020304" pitchFamily="18" charset="0"/>
              </a:rPr>
              <a:t>: contributions of obesity and parental diabetes. </a:t>
            </a:r>
            <a:r>
              <a:rPr lang="en-IN" sz="1600" b="0" i="1" dirty="0">
                <a:solidFill>
                  <a:srgbClr val="000000"/>
                </a:solidFill>
                <a:effectLst/>
                <a:latin typeface="Times New Roman" panose="02020603050405020304" pitchFamily="18" charset="0"/>
                <a:cs typeface="Times New Roman" panose="02020603050405020304" pitchFamily="18" charset="0"/>
              </a:rPr>
              <a:t>American Journal of Epidemiology</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0" i="1" dirty="0">
                <a:solidFill>
                  <a:srgbClr val="000000"/>
                </a:solidFill>
                <a:effectLst/>
                <a:latin typeface="Times New Roman" panose="02020603050405020304" pitchFamily="18" charset="0"/>
                <a:cs typeface="Times New Roman" panose="02020603050405020304" pitchFamily="18" charset="0"/>
              </a:rPr>
              <a:t>113</a:t>
            </a:r>
            <a:r>
              <a:rPr lang="en-IN" sz="1600" b="0" i="0" dirty="0">
                <a:solidFill>
                  <a:srgbClr val="000000"/>
                </a:solidFill>
                <a:effectLst/>
                <a:latin typeface="Times New Roman" panose="02020603050405020304" pitchFamily="18" charset="0"/>
                <a:cs typeface="Times New Roman" panose="02020603050405020304" pitchFamily="18" charset="0"/>
              </a:rPr>
              <a:t>(2), 144–156. https://doi.org/10.1093/oxfordjournals.aje.a113079</a:t>
            </a:r>
          </a:p>
          <a:p>
            <a:pPr algn="just">
              <a:buFont typeface="Arial" panose="020B0604020202020204" pitchFamily="34" charset="0"/>
              <a:buChar char="•"/>
            </a:pPr>
            <a:r>
              <a:rPr lang="en-IN" sz="1600" b="0" i="1" dirty="0">
                <a:solidFill>
                  <a:srgbClr val="000000"/>
                </a:solidFill>
                <a:effectLst/>
                <a:latin typeface="Times New Roman" panose="02020603050405020304" pitchFamily="18" charset="0"/>
                <a:cs typeface="Times New Roman" panose="02020603050405020304" pitchFamily="18" charset="0"/>
              </a:rPr>
              <a:t>Pima Indians diabetes mellitus classification based on machine learning (ML) algorithms Victor Chang1 • </a:t>
            </a:r>
            <a:r>
              <a:rPr lang="en-IN" sz="1600" b="0" i="1" dirty="0" err="1">
                <a:solidFill>
                  <a:srgbClr val="000000"/>
                </a:solidFill>
                <a:effectLst/>
                <a:latin typeface="Times New Roman" panose="02020603050405020304" pitchFamily="18" charset="0"/>
                <a:cs typeface="Times New Roman" panose="02020603050405020304" pitchFamily="18" charset="0"/>
              </a:rPr>
              <a:t>Jozeene</a:t>
            </a:r>
            <a:r>
              <a:rPr lang="en-IN" sz="1600" b="0" i="1" dirty="0">
                <a:solidFill>
                  <a:srgbClr val="000000"/>
                </a:solidFill>
                <a:effectLst/>
                <a:latin typeface="Times New Roman" panose="02020603050405020304" pitchFamily="18" charset="0"/>
                <a:cs typeface="Times New Roman" panose="02020603050405020304" pitchFamily="18" charset="0"/>
              </a:rPr>
              <a:t> Bailey2 • </a:t>
            </a:r>
            <a:r>
              <a:rPr lang="en-IN" sz="1600" b="0" i="1" dirty="0" err="1">
                <a:solidFill>
                  <a:srgbClr val="000000"/>
                </a:solidFill>
                <a:effectLst/>
                <a:latin typeface="Times New Roman" panose="02020603050405020304" pitchFamily="18" charset="0"/>
                <a:cs typeface="Times New Roman" panose="02020603050405020304" pitchFamily="18" charset="0"/>
              </a:rPr>
              <a:t>Qianwen</a:t>
            </a:r>
            <a:r>
              <a:rPr lang="en-IN" sz="1600" b="0" i="1" dirty="0">
                <a:solidFill>
                  <a:srgbClr val="000000"/>
                </a:solidFill>
                <a:effectLst/>
                <a:latin typeface="Times New Roman" panose="02020603050405020304" pitchFamily="18" charset="0"/>
                <a:cs typeface="Times New Roman" panose="02020603050405020304" pitchFamily="18" charset="0"/>
              </a:rPr>
              <a:t> Ariel Xu2 • </a:t>
            </a:r>
            <a:r>
              <a:rPr lang="en-IN" sz="1600" b="0" i="1" dirty="0" err="1">
                <a:solidFill>
                  <a:srgbClr val="000000"/>
                </a:solidFill>
                <a:effectLst/>
                <a:latin typeface="Times New Roman" panose="02020603050405020304" pitchFamily="18" charset="0"/>
                <a:cs typeface="Times New Roman" panose="02020603050405020304" pitchFamily="18" charset="0"/>
              </a:rPr>
              <a:t>Zhili</a:t>
            </a:r>
            <a:r>
              <a:rPr lang="en-IN" sz="1600" b="0" i="1" dirty="0">
                <a:solidFill>
                  <a:srgbClr val="000000"/>
                </a:solidFill>
                <a:effectLst/>
                <a:latin typeface="Times New Roman" panose="02020603050405020304" pitchFamily="18" charset="0"/>
                <a:cs typeface="Times New Roman" panose="02020603050405020304" pitchFamily="18" charset="0"/>
              </a:rPr>
              <a:t> Sun3</a:t>
            </a:r>
            <a:r>
              <a:rPr lang="en-IN" sz="1600" b="0" i="0" dirty="0">
                <a:solidFill>
                  <a:srgbClr val="000000"/>
                </a:solidFill>
                <a:effectLst/>
                <a:latin typeface="Times New Roman" panose="02020603050405020304" pitchFamily="18" charset="0"/>
                <a:cs typeface="Times New Roman" panose="02020603050405020304" pitchFamily="18" charset="0"/>
              </a:rPr>
              <a:t>. (n.d.).</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556385"/>
          </a:xfrm>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Model Design</a:t>
            </a:r>
          </a:p>
        </p:txBody>
      </p:sp>
      <p:pic>
        <p:nvPicPr>
          <p:cNvPr id="4" name="Picture 3"/>
          <p:cNvPicPr>
            <a:picLocks noChangeAspect="1"/>
          </p:cNvPicPr>
          <p:nvPr/>
        </p:nvPicPr>
        <p:blipFill>
          <a:blip r:embed="rId2"/>
          <a:stretch>
            <a:fillRect/>
          </a:stretch>
        </p:blipFill>
        <p:spPr>
          <a:xfrm>
            <a:off x="10567035" y="6343015"/>
            <a:ext cx="1468120" cy="514985"/>
          </a:xfrm>
          <a:prstGeom prst="rect">
            <a:avLst/>
          </a:prstGeom>
        </p:spPr>
      </p:pic>
      <p:sp>
        <p:nvSpPr>
          <p:cNvPr id="13" name="Text Box 12"/>
          <p:cNvSpPr txBox="1"/>
          <p:nvPr/>
        </p:nvSpPr>
        <p:spPr>
          <a:xfrm>
            <a:off x="5829300" y="1587500"/>
            <a:ext cx="4064000" cy="368300"/>
          </a:xfrm>
          <a:prstGeom prst="rect">
            <a:avLst/>
          </a:prstGeom>
          <a:noFill/>
        </p:spPr>
        <p:txBody>
          <a:bodyPr wrap="square" rtlCol="0">
            <a:spAutoFit/>
          </a:bodyPr>
          <a:lstStyle/>
          <a:p>
            <a:endParaRPr lang="en-US"/>
          </a:p>
        </p:txBody>
      </p:sp>
      <p:pic>
        <p:nvPicPr>
          <p:cNvPr id="19" name="Picture 18">
            <a:extLst>
              <a:ext uri="{FF2B5EF4-FFF2-40B4-BE49-F238E27FC236}">
                <a16:creationId xmlns:a16="http://schemas.microsoft.com/office/drawing/2014/main" xmlns="" id="{E66AD77E-087D-9C42-5EDB-DB7B8DE19BF7}"/>
              </a:ext>
            </a:extLst>
          </p:cNvPr>
          <p:cNvPicPr>
            <a:picLocks noChangeAspect="1"/>
          </p:cNvPicPr>
          <p:nvPr/>
        </p:nvPicPr>
        <p:blipFill>
          <a:blip r:embed="rId3"/>
          <a:stretch>
            <a:fillRect/>
          </a:stretch>
        </p:blipFill>
        <p:spPr>
          <a:xfrm>
            <a:off x="3094799" y="2063749"/>
            <a:ext cx="5469001" cy="351677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DCD635-F692-363E-294F-1632C5ECF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E9837AC-9803-6DE7-FD3D-66662146A648}"/>
              </a:ext>
            </a:extLst>
          </p:cNvPr>
          <p:cNvSpPr>
            <a:spLocks noGrp="1"/>
          </p:cNvSpPr>
          <p:nvPr>
            <p:ph type="title"/>
          </p:nvPr>
        </p:nvSpPr>
        <p:spPr>
          <a:xfrm>
            <a:off x="1097280" y="286385"/>
            <a:ext cx="10058400" cy="1556385"/>
          </a:xfrm>
        </p:spPr>
        <p:txBody>
          <a:bodyPr/>
          <a:lstStyle/>
          <a:p>
            <a:r>
              <a:rPr lang="en-IN" altLang="en-US" b="1" dirty="0">
                <a:solidFill>
                  <a:schemeClr val="tx1"/>
                </a:solidFill>
                <a:latin typeface="Times New Roman" panose="02020603050405020304" pitchFamily="18" charset="0"/>
                <a:cs typeface="Times New Roman" panose="02020603050405020304" pitchFamily="18" charset="0"/>
                <a:sym typeface="+mn-ea"/>
              </a:rPr>
              <a:t>Model Design</a:t>
            </a:r>
          </a:p>
        </p:txBody>
      </p:sp>
      <p:pic>
        <p:nvPicPr>
          <p:cNvPr id="4" name="Picture 3">
            <a:extLst>
              <a:ext uri="{FF2B5EF4-FFF2-40B4-BE49-F238E27FC236}">
                <a16:creationId xmlns:a16="http://schemas.microsoft.com/office/drawing/2014/main" xmlns="" id="{6A839954-25D8-EA4B-2B64-CA6E10035E27}"/>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13" name="Text Box 12">
            <a:extLst>
              <a:ext uri="{FF2B5EF4-FFF2-40B4-BE49-F238E27FC236}">
                <a16:creationId xmlns:a16="http://schemas.microsoft.com/office/drawing/2014/main" xmlns="" id="{5BCAAEB1-E77F-7517-720D-1E847CE3DE79}"/>
              </a:ext>
            </a:extLst>
          </p:cNvPr>
          <p:cNvSpPr txBox="1"/>
          <p:nvPr/>
        </p:nvSpPr>
        <p:spPr>
          <a:xfrm>
            <a:off x="5829300" y="1587500"/>
            <a:ext cx="4064000" cy="3683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xmlns="" id="{CD19A5A9-320C-1C88-5E5B-94B58FAF266B}"/>
              </a:ext>
            </a:extLst>
          </p:cNvPr>
          <p:cNvSpPr txBox="1"/>
          <p:nvPr/>
        </p:nvSpPr>
        <p:spPr>
          <a:xfrm>
            <a:off x="967422" y="1771650"/>
            <a:ext cx="10257155"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the realm of developing a medical chatbot, the standardization of data plays a crucial role in ensuring fair consideration of diverse health-related features. Its main objective is to prevent health parameters with larger numerical values from having a disproportionate influence on the chatbot compared to those with smaller values. Z-score standardization, a specific method, transforms health attribute values into standard scores, effectively centering the data around a mean of 0 and a standard deviation of 1. This normalization process establishes a solid foundation for unbiased model training and guarantees that all health features contribute equally to the learning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thoroughly evaluate the performance of the medical chatbot, I employ K-fold Cross Validation. This technique involves dividing the health dataset into k subsets, training the chatbot iteratively on k-1 subsets, and assessing its performance on the remaining subset. For model training, I explore various classification algorithms suitable for medical data, such as Support Vector Machines (SVM), Logistic Regression, and k-nearest Neighbors (KNN). Each algorithm brings unique strengths to the medical chatbot, contributing to a well-rounded and adaptable predictive model specifically designed for healthcare applications.</a:t>
            </a:r>
          </a:p>
          <a:p>
            <a:endParaRPr lang="en-US" dirty="0"/>
          </a:p>
        </p:txBody>
      </p:sp>
    </p:spTree>
    <p:extLst>
      <p:ext uri="{BB962C8B-B14F-4D97-AF65-F5344CB8AC3E}">
        <p14:creationId xmlns:p14="http://schemas.microsoft.com/office/powerpoint/2010/main" val="2204768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4A335E-6CD7-C18D-B946-7F12E25CE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F036378-E1D5-F6E1-31A7-E0362B705AED}"/>
              </a:ext>
            </a:extLst>
          </p:cNvPr>
          <p:cNvSpPr>
            <a:spLocks noGrp="1"/>
          </p:cNvSpPr>
          <p:nvPr>
            <p:ph type="title"/>
          </p:nvPr>
        </p:nvSpPr>
        <p:spPr>
          <a:xfrm>
            <a:off x="1097280" y="286385"/>
            <a:ext cx="10058400" cy="1556385"/>
          </a:xfrm>
        </p:spPr>
        <p:txBody>
          <a:bodyPr/>
          <a:lstStyle/>
          <a:p>
            <a:r>
              <a:rPr lang="en-IN" altLang="en-US" b="1" dirty="0">
                <a:solidFill>
                  <a:schemeClr val="tx1"/>
                </a:solidFill>
                <a:latin typeface="Times New Roman" panose="02020603050405020304" pitchFamily="18" charset="0"/>
                <a:cs typeface="Times New Roman" panose="02020603050405020304" pitchFamily="18" charset="0"/>
                <a:sym typeface="+mn-ea"/>
              </a:rPr>
              <a:t>Model Design</a:t>
            </a:r>
          </a:p>
        </p:txBody>
      </p:sp>
      <p:pic>
        <p:nvPicPr>
          <p:cNvPr id="4" name="Picture 3">
            <a:extLst>
              <a:ext uri="{FF2B5EF4-FFF2-40B4-BE49-F238E27FC236}">
                <a16:creationId xmlns:a16="http://schemas.microsoft.com/office/drawing/2014/main" xmlns="" id="{3E674E62-4BF8-D29F-75A3-BC1C3B8B0CF1}"/>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13" name="Text Box 12">
            <a:extLst>
              <a:ext uri="{FF2B5EF4-FFF2-40B4-BE49-F238E27FC236}">
                <a16:creationId xmlns:a16="http://schemas.microsoft.com/office/drawing/2014/main" xmlns="" id="{21AC45F5-66CB-09C7-4214-AD17E5141248}"/>
              </a:ext>
            </a:extLst>
          </p:cNvPr>
          <p:cNvSpPr txBox="1"/>
          <p:nvPr/>
        </p:nvSpPr>
        <p:spPr>
          <a:xfrm>
            <a:off x="5829300" y="1587500"/>
            <a:ext cx="4064000" cy="3683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xmlns="" id="{B5C56E7C-A427-5A65-2CB9-8B3ACA64CB37}"/>
              </a:ext>
            </a:extLst>
          </p:cNvPr>
          <p:cNvSpPr txBox="1"/>
          <p:nvPr/>
        </p:nvSpPr>
        <p:spPr>
          <a:xfrm>
            <a:off x="967422" y="1842770"/>
            <a:ext cx="5128578"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measure the effectiveness of the trained medical chatbot, I utilize a range of performance metrics, including accuracy, recall, and validation accuracy. This comprehensive evaluation approach provides a thorough understanding of the chatbot's proficiency in different aspects of health-related classification. By employing this robust evaluation approach, we ensure that the medical chatbot is not only accurate but also reliable across various health scenarios, thereby enhancing its potential in supporting healthcare professionals and improving patient interactions.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C850198B-72A4-FA57-73D1-A61D70F0C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258" y="2370475"/>
            <a:ext cx="5244782" cy="281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63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tx1"/>
                </a:solidFill>
                <a:latin typeface="Times New Roman" panose="02020603050405020304" pitchFamily="18" charset="0"/>
                <a:cs typeface="Times New Roman" panose="02020603050405020304" pitchFamily="18" charset="0"/>
                <a:sym typeface="+mn-ea"/>
              </a:rPr>
              <a:t>Data Preprocessing</a:t>
            </a:r>
            <a:endParaRPr lang="en-US"/>
          </a:p>
        </p:txBody>
      </p:sp>
      <p:sp>
        <p:nvSpPr>
          <p:cNvPr id="3" name="Text Box 2"/>
          <p:cNvSpPr txBox="1"/>
          <p:nvPr/>
        </p:nvSpPr>
        <p:spPr>
          <a:xfrm>
            <a:off x="1179830" y="1797686"/>
            <a:ext cx="9975215" cy="2051050"/>
          </a:xfrm>
          <a:prstGeom prst="rect">
            <a:avLst/>
          </a:prstGeom>
          <a:noFill/>
          <a:ln w="9525">
            <a:noFill/>
          </a:ln>
        </p:spPr>
        <p:txBody>
          <a:bodyPr>
            <a:noAutofit/>
          </a:bodyPr>
          <a:lstStyle/>
          <a:p>
            <a:pPr indent="0"/>
            <a:r>
              <a:rPr lang="en-US" b="0" dirty="0">
                <a:latin typeface="Times New Roman" panose="02020603050405020304" pitchFamily="18" charset="0"/>
              </a:rPr>
              <a:t>Effective preprocessing methods are essential for improving diabetes detection systems' accuracy. The main preprocessing procedures—</a:t>
            </a:r>
            <a:r>
              <a:rPr lang="en-US" dirty="0">
                <a:latin typeface="Times New Roman" panose="02020603050405020304" pitchFamily="18" charset="0"/>
              </a:rPr>
              <a:t>Noise Identification and Handling, Zero-Value imputation, Outlier Analysis.</a:t>
            </a:r>
          </a:p>
          <a:p>
            <a:pPr indent="0"/>
            <a:endParaRPr lang="en-US" altLang="en-US" b="0" dirty="0">
              <a:latin typeface="Times New Roman" panose="02020603050405020304" pitchFamily="18" charset="0"/>
            </a:endParaRPr>
          </a:p>
          <a:p>
            <a:pPr indent="0"/>
            <a:r>
              <a:rPr lang="en-US" altLang="en-US" b="0" dirty="0">
                <a:latin typeface="Times New Roman" panose="02020603050405020304" pitchFamily="18" charset="0"/>
              </a:rPr>
              <a:t>It was observed that the ML models performed well when few features namely - ‘Age’, ‘BMI’, and ‘</a:t>
            </a:r>
            <a:r>
              <a:rPr lang="en-US" altLang="en-US" b="0" dirty="0" err="1">
                <a:latin typeface="Times New Roman" panose="02020603050405020304" pitchFamily="18" charset="0"/>
              </a:rPr>
              <a:t>SkinThickness</a:t>
            </a:r>
            <a:r>
              <a:rPr lang="en-US" altLang="en-US" b="0" dirty="0">
                <a:latin typeface="Times New Roman" panose="02020603050405020304" pitchFamily="18" charset="0"/>
              </a:rPr>
              <a:t>’ were dropped from the input dataset. So, these features were dropped to obtain a better, higher accuracy with reliable results.</a:t>
            </a:r>
            <a:endParaRPr lang="en-IN" altLang="en-US" b="0" dirty="0">
              <a:latin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pic>
        <p:nvPicPr>
          <p:cNvPr id="5" name="Picture 4">
            <a:extLst>
              <a:ext uri="{FF2B5EF4-FFF2-40B4-BE49-F238E27FC236}">
                <a16:creationId xmlns:a16="http://schemas.microsoft.com/office/drawing/2014/main" xmlns="" id="{1693806F-E98D-480D-64A9-5A51CB6CE6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8785" y="3750451"/>
            <a:ext cx="3444875" cy="2284794"/>
          </a:xfrm>
          <a:prstGeom prst="rect">
            <a:avLst/>
          </a:prstGeom>
          <a:noFill/>
          <a:ln>
            <a:noFill/>
          </a:ln>
        </p:spPr>
      </p:pic>
      <p:sp>
        <p:nvSpPr>
          <p:cNvPr id="6" name="TextBox 5">
            <a:extLst>
              <a:ext uri="{FF2B5EF4-FFF2-40B4-BE49-F238E27FC236}">
                <a16:creationId xmlns:a16="http://schemas.microsoft.com/office/drawing/2014/main" xmlns="" id="{EEBC40CD-07A0-6EBB-BF88-4DA4626DD183}"/>
              </a:ext>
            </a:extLst>
          </p:cNvPr>
          <p:cNvSpPr txBox="1"/>
          <p:nvPr/>
        </p:nvSpPr>
        <p:spPr>
          <a:xfrm>
            <a:off x="1179830" y="4233743"/>
            <a:ext cx="6817360" cy="1200329"/>
          </a:xfrm>
          <a:prstGeom prst="rect">
            <a:avLst/>
          </a:prstGeom>
          <a:noFill/>
        </p:spPr>
        <p:txBody>
          <a:bodyPr wrap="square" rtlCol="0">
            <a:spAutoFit/>
          </a:bodyPr>
          <a:lstStyle/>
          <a:p>
            <a:pPr marL="342900" indent="-342900">
              <a:buAutoNum type="arabicPeriod"/>
            </a:pPr>
            <a:r>
              <a:rPr lang="en-IN" altLang="en-US" b="1" dirty="0">
                <a:latin typeface="Times New Roman" panose="02020603050405020304" pitchFamily="18" charset="0"/>
              </a:rPr>
              <a:t>Outlier Analysis</a:t>
            </a:r>
          </a:p>
          <a:p>
            <a:r>
              <a:rPr lang="en-US" altLang="en-US" b="0" dirty="0">
                <a:latin typeface="Times New Roman" panose="02020603050405020304" pitchFamily="18" charset="0"/>
              </a:rPr>
              <a:t>When we plot a box-whisker plot, as in Figure 2, we can see that there are some outliers that need to be handled, which generally would be zero-values or missing values</a:t>
            </a:r>
            <a:endParaRPr lang="en-IN" altLang="en-US" b="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sym typeface="+mn-ea"/>
              </a:rPr>
              <a:t>Agenda</a:t>
            </a:r>
          </a:p>
        </p:txBody>
      </p:sp>
      <p:sp>
        <p:nvSpPr>
          <p:cNvPr id="3" name="Content Placeholder 2"/>
          <p:cNvSpPr>
            <a:spLocks noGrp="1"/>
          </p:cNvSpPr>
          <p:nvPr>
            <p:ph idx="1"/>
          </p:nvPr>
        </p:nvSpPr>
        <p:spPr>
          <a:xfrm>
            <a:off x="1097280" y="1845945"/>
            <a:ext cx="10058400" cy="4356735"/>
          </a:xfrm>
        </p:spPr>
        <p:txBody>
          <a:bodyPr>
            <a:noAutofit/>
          </a:bodyPr>
          <a:lstStyle/>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Introduction</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Literature survey</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Challenges</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Methodology</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Problem Statement</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Motivation</a:t>
            </a:r>
            <a:endParaRPr lang="en-IN" sz="1600" b="1" dirty="0">
              <a:solidFill>
                <a:schemeClr val="tx1"/>
              </a:solidFill>
              <a:latin typeface="Times New Roman" panose="02020603050405020304" pitchFamily="18" charset="0"/>
              <a:cs typeface="Times New Roman" panose="02020603050405020304" pitchFamily="18" charset="0"/>
            </a:endParaRP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Dataset description</a:t>
            </a: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rPr>
              <a:t>Model Design</a:t>
            </a:r>
          </a:p>
          <a:p>
            <a:pPr marL="857250" lvl="1" indent="-400050" algn="just">
              <a:lnSpc>
                <a:spcPct val="70000"/>
              </a:lnSpc>
              <a:buFont typeface="+mj-lt"/>
              <a:buAutoNum type="romanLcPeriod"/>
            </a:pPr>
            <a:r>
              <a:rPr lang="en-IN" sz="1600" b="1" dirty="0">
                <a:solidFill>
                  <a:schemeClr val="tx1"/>
                </a:solidFill>
                <a:latin typeface="Times New Roman" panose="02020603050405020304" pitchFamily="18" charset="0"/>
                <a:cs typeface="Times New Roman" panose="02020603050405020304" pitchFamily="18" charset="0"/>
                <a:sym typeface="+mn-ea"/>
              </a:rPr>
              <a:t>Data analysis</a:t>
            </a:r>
            <a:endParaRPr lang="en-IN" sz="1600" b="1" dirty="0">
              <a:solidFill>
                <a:schemeClr val="tx1"/>
              </a:solidFill>
              <a:latin typeface="Times New Roman" panose="02020603050405020304" pitchFamily="18" charset="0"/>
              <a:cs typeface="Times New Roman" panose="02020603050405020304" pitchFamily="18" charset="0"/>
            </a:endParaRPr>
          </a:p>
          <a:p>
            <a:pPr marL="857250" lvl="1" indent="-400050" algn="just">
              <a:lnSpc>
                <a:spcPct val="70000"/>
              </a:lnSpc>
              <a:buFont typeface="+mj-lt"/>
              <a:buAutoNum type="romanLcPeriod"/>
            </a:pPr>
            <a:r>
              <a:rPr lang="en-IN" sz="1600" b="1" dirty="0">
                <a:solidFill>
                  <a:schemeClr val="tx1"/>
                </a:solidFill>
                <a:latin typeface="Times New Roman" panose="02020603050405020304" pitchFamily="18" charset="0"/>
                <a:cs typeface="Times New Roman" panose="02020603050405020304" pitchFamily="18" charset="0"/>
                <a:sym typeface="+mn-ea"/>
              </a:rPr>
              <a:t>ML model</a:t>
            </a:r>
            <a:endParaRPr lang="en-IN" sz="1600" b="1" dirty="0">
              <a:solidFill>
                <a:schemeClr val="tx1"/>
              </a:solidFill>
              <a:latin typeface="Times New Roman" panose="02020603050405020304" pitchFamily="18" charset="0"/>
              <a:cs typeface="Times New Roman" panose="02020603050405020304" pitchFamily="18" charset="0"/>
            </a:endParaRPr>
          </a:p>
          <a:p>
            <a:pPr marL="857250" lvl="1" indent="-400050" algn="just">
              <a:lnSpc>
                <a:spcPct val="70000"/>
              </a:lnSpc>
              <a:buFont typeface="+mj-lt"/>
              <a:buAutoNum type="romanLcPeriod"/>
            </a:pPr>
            <a:r>
              <a:rPr lang="en-IN" sz="1600" b="1" dirty="0">
                <a:solidFill>
                  <a:schemeClr val="tx1"/>
                </a:solidFill>
                <a:latin typeface="Times New Roman" panose="02020603050405020304" pitchFamily="18" charset="0"/>
                <a:cs typeface="Times New Roman" panose="02020603050405020304" pitchFamily="18" charset="0"/>
                <a:sym typeface="+mn-ea"/>
              </a:rPr>
              <a:t>DL model</a:t>
            </a:r>
            <a:endParaRPr lang="en-IN" sz="1600" b="1" dirty="0">
              <a:solidFill>
                <a:schemeClr val="tx1"/>
              </a:solidFill>
              <a:latin typeface="Times New Roman" panose="02020603050405020304" pitchFamily="18" charset="0"/>
              <a:cs typeface="Times New Roman" panose="02020603050405020304" pitchFamily="18" charset="0"/>
            </a:endParaRPr>
          </a:p>
          <a:p>
            <a:pPr marL="857250" lvl="1" indent="-400050" algn="just">
              <a:lnSpc>
                <a:spcPct val="70000"/>
              </a:lnSpc>
              <a:buFont typeface="+mj-lt"/>
              <a:buAutoNum type="romanLcPeriod"/>
            </a:pPr>
            <a:r>
              <a:rPr lang="en-IN" sz="1600" b="1" dirty="0">
                <a:solidFill>
                  <a:schemeClr val="tx1"/>
                </a:solidFill>
                <a:latin typeface="Times New Roman" panose="02020603050405020304" pitchFamily="18" charset="0"/>
                <a:cs typeface="Times New Roman" panose="02020603050405020304" pitchFamily="18" charset="0"/>
                <a:sym typeface="+mn-ea"/>
              </a:rPr>
              <a:t>Explainable AI</a:t>
            </a:r>
            <a:endParaRPr lang="en-IN" sz="1600" b="1" dirty="0">
              <a:solidFill>
                <a:schemeClr val="tx1"/>
              </a:solidFill>
              <a:latin typeface="Times New Roman" panose="02020603050405020304" pitchFamily="18" charset="0"/>
              <a:cs typeface="Times New Roman" panose="02020603050405020304" pitchFamily="18" charset="0"/>
            </a:endParaRP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Conclusion </a:t>
            </a:r>
            <a:endParaRPr lang="en-IN" sz="1600" b="1" dirty="0">
              <a:solidFill>
                <a:schemeClr val="tx1"/>
              </a:solidFill>
              <a:latin typeface="Times New Roman" panose="02020603050405020304" pitchFamily="18" charset="0"/>
              <a:cs typeface="Times New Roman" panose="02020603050405020304" pitchFamily="18" charset="0"/>
            </a:endParaRPr>
          </a:p>
          <a:p>
            <a:pPr algn="just">
              <a:lnSpc>
                <a:spcPct val="70000"/>
              </a:lnSpc>
              <a:buFont typeface="Arial" panose="020B0604020202020204" pitchFamily="34" charset="0"/>
              <a:buChar char="•"/>
            </a:pPr>
            <a:r>
              <a:rPr lang="en-IN" sz="1600" b="1" dirty="0">
                <a:solidFill>
                  <a:schemeClr val="tx1"/>
                </a:solidFill>
                <a:latin typeface="Times New Roman" panose="02020603050405020304" pitchFamily="18" charset="0"/>
                <a:cs typeface="Times New Roman" panose="02020603050405020304" pitchFamily="18" charset="0"/>
                <a:sym typeface="+mn-ea"/>
              </a:rPr>
              <a:t>Future Enhancement</a:t>
            </a:r>
            <a:endParaRPr lang="en-IN" sz="1600" b="1" dirty="0">
              <a:solidFill>
                <a:schemeClr val="tx1"/>
              </a:solidFill>
              <a:latin typeface="Times New Roman" panose="02020603050405020304" pitchFamily="18" charset="0"/>
              <a:cs typeface="Times New Roman" panose="02020603050405020304" pitchFamily="18" charset="0"/>
            </a:endParaRPr>
          </a:p>
          <a:p>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89CFE-C9F3-96EC-6820-71FB575F2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300B7A6-B85D-8A0D-5B23-2D73E3BD3FDB}"/>
              </a:ext>
            </a:extLst>
          </p:cNvPr>
          <p:cNvSpPr>
            <a:spLocks noGrp="1"/>
          </p:cNvSpPr>
          <p:nvPr>
            <p:ph type="title"/>
          </p:nvPr>
        </p:nvSpPr>
        <p:spPr/>
        <p:txBody>
          <a:bodyPr/>
          <a:lstStyle/>
          <a:p>
            <a:r>
              <a:rPr lang="en-IN" altLang="en-US">
                <a:solidFill>
                  <a:schemeClr val="tx1"/>
                </a:solidFill>
                <a:latin typeface="Times New Roman" panose="02020603050405020304" pitchFamily="18" charset="0"/>
                <a:cs typeface="Times New Roman" panose="02020603050405020304" pitchFamily="18" charset="0"/>
                <a:sym typeface="+mn-ea"/>
              </a:rPr>
              <a:t>Data Preprocessing</a:t>
            </a:r>
            <a:endParaRPr lang="en-US"/>
          </a:p>
        </p:txBody>
      </p:sp>
      <p:pic>
        <p:nvPicPr>
          <p:cNvPr id="7" name="Picture 6">
            <a:extLst>
              <a:ext uri="{FF2B5EF4-FFF2-40B4-BE49-F238E27FC236}">
                <a16:creationId xmlns:a16="http://schemas.microsoft.com/office/drawing/2014/main" xmlns="" id="{23505232-4020-6DBE-E697-D392272B568A}"/>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6" name="TextBox 5">
            <a:extLst>
              <a:ext uri="{FF2B5EF4-FFF2-40B4-BE49-F238E27FC236}">
                <a16:creationId xmlns:a16="http://schemas.microsoft.com/office/drawing/2014/main" xmlns="" id="{75265DF6-F79F-3F2D-DBA5-6C8140B448D4}"/>
              </a:ext>
            </a:extLst>
          </p:cNvPr>
          <p:cNvSpPr txBox="1"/>
          <p:nvPr/>
        </p:nvSpPr>
        <p:spPr>
          <a:xfrm>
            <a:off x="1097280" y="1775920"/>
            <a:ext cx="10058400" cy="4801314"/>
          </a:xfrm>
          <a:prstGeom prst="rect">
            <a:avLst/>
          </a:prstGeom>
          <a:noFill/>
        </p:spPr>
        <p:txBody>
          <a:bodyPr wrap="square" rtlCol="0">
            <a:spAutoFit/>
          </a:bodyPr>
          <a:lstStyle/>
          <a:p>
            <a:pPr marL="342900" indent="-342900">
              <a:buFont typeface="+mj-lt"/>
              <a:buAutoNum type="arabicPeriod" startAt="2"/>
            </a:pPr>
            <a:r>
              <a:rPr lang="en-IN" altLang="en-US" b="1" dirty="0">
                <a:latin typeface="Times New Roman" panose="02020603050405020304" pitchFamily="18" charset="0"/>
              </a:rPr>
              <a:t>Noise Identification and Handling</a:t>
            </a:r>
          </a:p>
          <a:p>
            <a:r>
              <a:rPr lang="en-US" altLang="en-US" dirty="0">
                <a:latin typeface="Times New Roman" panose="02020603050405020304" pitchFamily="18" charset="0"/>
              </a:rPr>
              <a:t>Likewise, some features like as 'BMI', '</a:t>
            </a:r>
            <a:r>
              <a:rPr lang="en-US" altLang="en-US" dirty="0" err="1">
                <a:latin typeface="Times New Roman" panose="02020603050405020304" pitchFamily="18" charset="0"/>
              </a:rPr>
              <a:t>SkinThickness</a:t>
            </a:r>
            <a:r>
              <a:rPr lang="en-US" altLang="en-US" dirty="0">
                <a:latin typeface="Times New Roman" panose="02020603050405020304" pitchFamily="18" charset="0"/>
              </a:rPr>
              <a:t>', and 'Age' may not significantly contribute to the predictive task at hand or may introduce unnecessary noise into the modeling process. As a result, these attributes are strategically removed from the dataset using the </a:t>
            </a:r>
          </a:p>
          <a:p>
            <a:r>
              <a:rPr lang="en-US" altLang="en-US" dirty="0">
                <a:latin typeface="Times New Roman" panose="02020603050405020304" pitchFamily="18" charset="0"/>
              </a:rPr>
              <a:t>'drop' function in the pandas library.</a:t>
            </a:r>
          </a:p>
          <a:p>
            <a:endParaRPr lang="en-US" altLang="en-US" dirty="0">
              <a:latin typeface="Times New Roman" panose="02020603050405020304" pitchFamily="18" charset="0"/>
            </a:endParaRPr>
          </a:p>
          <a:p>
            <a:pPr marL="342900" indent="-342900">
              <a:buFont typeface="+mj-lt"/>
              <a:buAutoNum type="arabicPeriod" startAt="3"/>
            </a:pPr>
            <a:r>
              <a:rPr lang="en-IN" altLang="en-US" b="1" dirty="0">
                <a:latin typeface="Times New Roman" panose="02020603050405020304" pitchFamily="18" charset="0"/>
              </a:rPr>
              <a:t>Zero-Value imputation</a:t>
            </a:r>
          </a:p>
          <a:p>
            <a:r>
              <a:rPr lang="en-US" altLang="en-US" b="0" dirty="0">
                <a:latin typeface="Times New Roman" panose="02020603050405020304" pitchFamily="18" charset="0"/>
              </a:rPr>
              <a:t>This dataset has no records having missing or null values, however it has some inconsistent values corresponding to features such as 'Insulin', '</a:t>
            </a:r>
            <a:r>
              <a:rPr lang="en-US" altLang="en-US" b="0" dirty="0" err="1">
                <a:latin typeface="Times New Roman" panose="02020603050405020304" pitchFamily="18" charset="0"/>
              </a:rPr>
              <a:t>SkinThickness</a:t>
            </a:r>
            <a:r>
              <a:rPr lang="en-US" altLang="en-US" b="0" dirty="0">
                <a:latin typeface="Times New Roman" panose="02020603050405020304" pitchFamily="18" charset="0"/>
              </a:rPr>
              <a:t>', 'Glucose', and '</a:t>
            </a:r>
            <a:r>
              <a:rPr lang="en-US" altLang="en-US" b="0" dirty="0" err="1">
                <a:latin typeface="Times New Roman" panose="02020603050405020304" pitchFamily="18" charset="0"/>
              </a:rPr>
              <a:t>BloodPressure</a:t>
            </a:r>
            <a:r>
              <a:rPr lang="en-US" altLang="en-US" b="0" dirty="0">
                <a:latin typeface="Times New Roman" panose="02020603050405020304" pitchFamily="18" charset="0"/>
              </a:rPr>
              <a:t>'. It has some zero-values instances which are practically erroneous. Instances where such values  are zero are identified and replaced with the mean value corresponding to that feature calculated from non-zero instances.</a:t>
            </a:r>
          </a:p>
          <a:p>
            <a:endParaRPr lang="en-US" altLang="en-US" dirty="0">
              <a:latin typeface="Times New Roman" panose="02020603050405020304" pitchFamily="18" charset="0"/>
            </a:endParaRPr>
          </a:p>
          <a:p>
            <a:pPr marL="342900" indent="-342900">
              <a:buFont typeface="+mj-lt"/>
              <a:buAutoNum type="arabicPeriod" startAt="4"/>
            </a:pPr>
            <a:r>
              <a:rPr lang="en-IN" altLang="en-US" b="1" dirty="0">
                <a:latin typeface="Times New Roman" panose="02020603050405020304" pitchFamily="18" charset="0"/>
              </a:rPr>
              <a:t>Normalization</a:t>
            </a:r>
          </a:p>
          <a:p>
            <a:pPr marL="269875" indent="-269875"/>
            <a:r>
              <a:rPr lang="en-US" dirty="0">
                <a:latin typeface="Times New Roman" panose="02020603050405020304" pitchFamily="18" charset="0"/>
              </a:rPr>
              <a:t>Normalization methods that are used in this study to change feature values to a particular range. As we have numerical features corresponding to different feature, we normalized it to avoid any unwanted bias over any feature</a:t>
            </a:r>
          </a:p>
          <a:p>
            <a:endParaRPr lang="en-IN" altLang="en-US" b="0" dirty="0">
              <a:latin typeface="Times New Roman" panose="02020603050405020304" pitchFamily="18" charset="0"/>
            </a:endParaRPr>
          </a:p>
        </p:txBody>
      </p:sp>
    </p:spTree>
    <p:extLst>
      <p:ext uri="{BB962C8B-B14F-4D97-AF65-F5344CB8AC3E}">
        <p14:creationId xmlns:p14="http://schemas.microsoft.com/office/powerpoint/2010/main" val="3535669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7646"/>
            <a:ext cx="10058400" cy="1105062"/>
          </a:xfrm>
        </p:spPr>
        <p:txBody>
          <a:bodyPr/>
          <a:lstStyle/>
          <a:p>
            <a:r>
              <a:rPr lang="en-IN" altLang="en-US" dirty="0">
                <a:solidFill>
                  <a:schemeClr val="tx1"/>
                </a:solidFill>
                <a:latin typeface="Times New Roman" panose="02020603050405020304" pitchFamily="18" charset="0"/>
                <a:cs typeface="Times New Roman" panose="02020603050405020304" pitchFamily="18" charset="0"/>
                <a:sym typeface="+mn-ea"/>
              </a:rPr>
              <a:t>Machine Learning Models</a:t>
            </a:r>
          </a:p>
        </p:txBody>
      </p:sp>
      <p:sp>
        <p:nvSpPr>
          <p:cNvPr id="3" name="Text Box 2"/>
          <p:cNvSpPr txBox="1"/>
          <p:nvPr/>
        </p:nvSpPr>
        <p:spPr>
          <a:xfrm>
            <a:off x="499745" y="1725234"/>
            <a:ext cx="11603990" cy="4142105"/>
          </a:xfrm>
          <a:prstGeom prst="rect">
            <a:avLst/>
          </a:prstGeom>
          <a:noFill/>
        </p:spPr>
        <p:txBody>
          <a:bodyPr wrap="square" rtlCol="0">
            <a:noAutofit/>
          </a:bodyPr>
          <a:lstStyle/>
          <a:p>
            <a:r>
              <a:rPr lang="en-US" sz="2400" b="1" dirty="0">
                <a:latin typeface="Times New Roman" panose="02020603050405020304" pitchFamily="18" charset="0"/>
                <a:cs typeface="Times New Roman" panose="02020603050405020304" pitchFamily="18" charset="0"/>
              </a:rPr>
              <a:t>Classification Models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Trees </a:t>
            </a:r>
          </a:p>
          <a:p>
            <a:pPr marL="742950" lvl="1"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K-Means Clustering with KNN</a:t>
            </a:r>
          </a:p>
          <a:p>
            <a:pPr marL="742950" lvl="1"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Fuzzy C-Means with KNN </a:t>
            </a:r>
          </a:p>
          <a:p>
            <a:pPr lvl="1"/>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6" name="Content Placeholder 3">
            <a:extLst>
              <a:ext uri="{FF2B5EF4-FFF2-40B4-BE49-F238E27FC236}">
                <a16:creationId xmlns:a16="http://schemas.microsoft.com/office/drawing/2014/main" xmlns="" id="{84744AB8-9E3C-4BAA-B52A-C0D06693E6EE}"/>
              </a:ext>
            </a:extLst>
          </p:cNvPr>
          <p:cNvGraphicFramePr>
            <a:graphicFrameLocks/>
          </p:cNvGraphicFramePr>
          <p:nvPr>
            <p:extLst>
              <p:ext uri="{D42A27DB-BD31-4B8C-83A1-F6EECF244321}">
                <p14:modId xmlns:p14="http://schemas.microsoft.com/office/powerpoint/2010/main" val="1751382818"/>
              </p:ext>
            </p:extLst>
          </p:nvPr>
        </p:nvGraphicFramePr>
        <p:xfrm>
          <a:off x="4297680" y="1874520"/>
          <a:ext cx="7394575" cy="3622040"/>
        </p:xfrm>
        <a:graphic>
          <a:graphicData uri="http://schemas.openxmlformats.org/drawingml/2006/table">
            <a:tbl>
              <a:tblPr firstRow="1" bandRow="1">
                <a:tableStyleId>{5C22544A-7EE6-4342-B048-85BDC9FD1C3A}</a:tableStyleId>
              </a:tblPr>
              <a:tblGrid>
                <a:gridCol w="4343161">
                  <a:extLst>
                    <a:ext uri="{9D8B030D-6E8A-4147-A177-3AD203B41FA5}">
                      <a16:colId xmlns:a16="http://schemas.microsoft.com/office/drawing/2014/main" xmlns="" val="20000"/>
                    </a:ext>
                  </a:extLst>
                </a:gridCol>
                <a:gridCol w="3051414">
                  <a:extLst>
                    <a:ext uri="{9D8B030D-6E8A-4147-A177-3AD203B41FA5}">
                      <a16:colId xmlns:a16="http://schemas.microsoft.com/office/drawing/2014/main" xmlns="" val="20001"/>
                    </a:ext>
                  </a:extLst>
                </a:gridCol>
              </a:tblGrid>
              <a:tr h="426122">
                <a:tc>
                  <a:txBody>
                    <a:bodyPr/>
                    <a:lstStyle/>
                    <a:p>
                      <a:pPr algn="ctr"/>
                      <a:r>
                        <a:rPr lang="en-US" dirty="0">
                          <a:latin typeface="Times New Roman" panose="02020603050405020304" pitchFamily="18" charset="0"/>
                          <a:cs typeface="Times New Roman" panose="02020603050405020304" pitchFamily="18" charset="0"/>
                        </a:rPr>
                        <a:t>Algorithm Name</a:t>
                      </a:r>
                    </a:p>
                  </a:txBody>
                  <a:tcPr/>
                </a:tc>
                <a:tc>
                  <a:txBody>
                    <a:bodyPr/>
                    <a:lstStyle/>
                    <a:p>
                      <a:pPr algn="ctr"/>
                      <a:r>
                        <a:rPr lang="en-US" dirty="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xmlns="" val="10000"/>
                  </a:ext>
                </a:extLst>
              </a:tr>
              <a:tr h="1065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Logistic Regression , </a:t>
                      </a:r>
                      <a:r>
                        <a:rPr lang="en-IN" altLang="en-US" dirty="0">
                          <a:latin typeface="Times New Roman" panose="02020603050405020304" pitchFamily="18" charset="0"/>
                          <a:cs typeface="Times New Roman" panose="02020603050405020304" pitchFamily="18" charset="0"/>
                          <a:sym typeface="+mn-ea"/>
                        </a:rPr>
                        <a:t>K-Clustering with KNN, Fuzzy C-Means with KNN </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Decision Trees </a:t>
                      </a:r>
                    </a:p>
                  </a:txBody>
                  <a:tcPr/>
                </a:tc>
                <a:tc>
                  <a:txBody>
                    <a:bodyPr/>
                    <a:lstStyle/>
                    <a:p>
                      <a:pPr algn="ctr"/>
                      <a:r>
                        <a:rPr lang="en-IN" altLang="en-US" dirty="0">
                          <a:latin typeface="Times New Roman" panose="02020603050405020304" pitchFamily="18" charset="0"/>
                          <a:cs typeface="Times New Roman" panose="02020603050405020304" pitchFamily="18" charset="0"/>
                        </a:rPr>
                        <a:t>CB.SC.P2AIE23001</a:t>
                      </a:r>
                    </a:p>
                  </a:txBody>
                  <a:tcPr/>
                </a:tc>
                <a:extLst>
                  <a:ext uri="{0D108BD9-81ED-4DB2-BD59-A6C34878D82A}">
                    <a16:rowId xmlns:a16="http://schemas.microsoft.com/office/drawing/2014/main" xmlns="" val="10001"/>
                  </a:ext>
                </a:extLst>
              </a:tr>
              <a:tr h="1065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Logistic Regression , </a:t>
                      </a:r>
                      <a:r>
                        <a:rPr lang="en-IN" altLang="en-US" dirty="0">
                          <a:latin typeface="Times New Roman" panose="02020603050405020304" pitchFamily="18" charset="0"/>
                          <a:cs typeface="Times New Roman" panose="02020603050405020304" pitchFamily="18" charset="0"/>
                          <a:sym typeface="+mn-ea"/>
                        </a:rPr>
                        <a:t>K-Clustering with KNN, Fuzzy C-Means with KNN </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Decision Trees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dirty="0">
                          <a:latin typeface="Times New Roman" panose="02020603050405020304" pitchFamily="18" charset="0"/>
                          <a:cs typeface="Times New Roman" panose="02020603050405020304" pitchFamily="18" charset="0"/>
                        </a:rPr>
                        <a:t>CB.SC.P2AIE23004</a:t>
                      </a:r>
                    </a:p>
                    <a:p>
                      <a:pPr algn="ctr"/>
                      <a:endParaRPr lang="en-I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065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Logistic Regression , </a:t>
                      </a:r>
                      <a:r>
                        <a:rPr lang="en-IN" altLang="en-US" dirty="0">
                          <a:latin typeface="Times New Roman" panose="02020603050405020304" pitchFamily="18" charset="0"/>
                          <a:cs typeface="Times New Roman" panose="02020603050405020304" pitchFamily="18" charset="0"/>
                          <a:sym typeface="+mn-ea"/>
                        </a:rPr>
                        <a:t>K-Clustering with KNN, Fuzzy C-Means with KNN </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Decision Trees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dirty="0">
                          <a:latin typeface="Times New Roman" panose="02020603050405020304" pitchFamily="18" charset="0"/>
                          <a:cs typeface="Times New Roman" panose="02020603050405020304" pitchFamily="18" charset="0"/>
                        </a:rPr>
                        <a:t>CB.SC.P2AIE23015</a:t>
                      </a:r>
                    </a:p>
                    <a:p>
                      <a:pPr algn="ctr"/>
                      <a:endParaRPr lang="en-I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5156246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D374CE-7D59-C95B-0227-F0484A10C1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xmlns="" id="{57DACF0E-EBF8-2ADB-0A70-2603A83E3A37}"/>
              </a:ext>
            </a:extLst>
          </p:cNvPr>
          <p:cNvSpPr>
            <a:spLocks noGrp="1"/>
          </p:cNvSpPr>
          <p:nvPr>
            <p:ph type="title"/>
          </p:nvPr>
        </p:nvSpPr>
        <p:spPr/>
        <p:txBody>
          <a:bodyPr/>
          <a:lstStyle/>
          <a:p>
            <a:r>
              <a:rPr lang="en-US"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Logistic Regression </a:t>
            </a:r>
            <a:r>
              <a:rPr lang="en-IN" sz="1800" dirty="0">
                <a:effectLst/>
              </a:rPr>
              <a:t/>
            </a:r>
            <a:br>
              <a:rPr lang="en-IN" sz="1800" dirty="0">
                <a:effectLst/>
              </a:rPr>
            </a:br>
            <a:endParaRPr lang="en-IN" alt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7B9C76C-809A-84F9-4103-DB70397736BF}"/>
              </a:ext>
            </a:extLst>
          </p:cNvPr>
          <p:cNvPicPr>
            <a:picLocks noChangeAspect="1"/>
          </p:cNvPicPr>
          <p:nvPr/>
        </p:nvPicPr>
        <p:blipFill>
          <a:blip r:embed="rId2"/>
          <a:stretch>
            <a:fillRect/>
          </a:stretch>
        </p:blipFill>
        <p:spPr>
          <a:xfrm>
            <a:off x="1097279" y="4090145"/>
            <a:ext cx="3152527" cy="2146622"/>
          </a:xfrm>
          <a:prstGeom prst="rect">
            <a:avLst/>
          </a:prstGeom>
        </p:spPr>
      </p:pic>
      <p:pic>
        <p:nvPicPr>
          <p:cNvPr id="9" name="Picture 8">
            <a:extLst>
              <a:ext uri="{FF2B5EF4-FFF2-40B4-BE49-F238E27FC236}">
                <a16:creationId xmlns:a16="http://schemas.microsoft.com/office/drawing/2014/main" xmlns="" id="{380EDF39-660F-025E-23FC-16A243425DEF}"/>
              </a:ext>
            </a:extLst>
          </p:cNvPr>
          <p:cNvPicPr>
            <a:picLocks noChangeAspect="1"/>
          </p:cNvPicPr>
          <p:nvPr/>
        </p:nvPicPr>
        <p:blipFill>
          <a:blip r:embed="rId3"/>
          <a:stretch>
            <a:fillRect/>
          </a:stretch>
        </p:blipFill>
        <p:spPr>
          <a:xfrm>
            <a:off x="1036320" y="1810439"/>
            <a:ext cx="3166029" cy="2206626"/>
          </a:xfrm>
          <a:prstGeom prst="rect">
            <a:avLst/>
          </a:prstGeom>
        </p:spPr>
      </p:pic>
      <p:graphicFrame>
        <p:nvGraphicFramePr>
          <p:cNvPr id="10" name="Table 9">
            <a:extLst>
              <a:ext uri="{FF2B5EF4-FFF2-40B4-BE49-F238E27FC236}">
                <a16:creationId xmlns:a16="http://schemas.microsoft.com/office/drawing/2014/main" xmlns="" id="{FCE458D7-1378-C434-C282-73189E8097FD}"/>
              </a:ext>
            </a:extLst>
          </p:cNvPr>
          <p:cNvGraphicFramePr>
            <a:graphicFrameLocks noGrp="1"/>
          </p:cNvGraphicFramePr>
          <p:nvPr>
            <p:extLst>
              <p:ext uri="{D42A27DB-BD31-4B8C-83A1-F6EECF244321}">
                <p14:modId xmlns:p14="http://schemas.microsoft.com/office/powerpoint/2010/main" val="623620823"/>
              </p:ext>
            </p:extLst>
          </p:nvPr>
        </p:nvGraphicFramePr>
        <p:xfrm>
          <a:off x="6621780" y="1988348"/>
          <a:ext cx="4533900" cy="3556418"/>
        </p:xfrm>
        <a:graphic>
          <a:graphicData uri="http://schemas.openxmlformats.org/drawingml/2006/table">
            <a:tbl>
              <a:tblPr firstRow="1" bandRow="1"/>
              <a:tblGrid>
                <a:gridCol w="1278403">
                  <a:extLst>
                    <a:ext uri="{9D8B030D-6E8A-4147-A177-3AD203B41FA5}">
                      <a16:colId xmlns:a16="http://schemas.microsoft.com/office/drawing/2014/main" xmlns="" val="1575226898"/>
                    </a:ext>
                  </a:extLst>
                </a:gridCol>
                <a:gridCol w="2632750">
                  <a:extLst>
                    <a:ext uri="{9D8B030D-6E8A-4147-A177-3AD203B41FA5}">
                      <a16:colId xmlns:a16="http://schemas.microsoft.com/office/drawing/2014/main" xmlns="" val="4079400894"/>
                    </a:ext>
                  </a:extLst>
                </a:gridCol>
                <a:gridCol w="622747">
                  <a:extLst>
                    <a:ext uri="{9D8B030D-6E8A-4147-A177-3AD203B41FA5}">
                      <a16:colId xmlns:a16="http://schemas.microsoft.com/office/drawing/2014/main" xmlns="" val="1690527024"/>
                    </a:ext>
                  </a:extLst>
                </a:gridCol>
              </a:tblGrid>
              <a:tr h="395158">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Parameter Name </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Purpose </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Value </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1013476868"/>
                  </a:ext>
                </a:extLst>
              </a:tr>
              <a:tr h="922034">
                <a:tc>
                  <a:txBody>
                    <a:bodyPr/>
                    <a:lstStyle/>
                    <a:p>
                      <a:pPr marR="0" algn="l" rtl="0" fontAlgn="t">
                        <a:spcBef>
                          <a:spcPts val="0"/>
                        </a:spcBef>
                        <a:spcAft>
                          <a:spcPts val="0"/>
                        </a:spcAft>
                      </a:pPr>
                      <a:r>
                        <a:rPr lang="en-IN"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Penalty</a:t>
                      </a:r>
                      <a:endParaRPr lang="en-IN"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Specifies the type of regularization to be applied. 'l2' refers to L2 regularization</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12</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4201983909"/>
                  </a:ext>
                </a:extLst>
              </a:tr>
              <a:tr h="922034">
                <a:tc>
                  <a:txBody>
                    <a:bodyPr/>
                    <a:lstStyle/>
                    <a:p>
                      <a:pPr marR="0" algn="l" rtl="0" fontAlgn="t">
                        <a:spcBef>
                          <a:spcPts val="0"/>
                        </a:spcBef>
                        <a:spcAft>
                          <a:spcPts val="0"/>
                        </a:spcAft>
                      </a:pPr>
                      <a:r>
                        <a:rPr lang="en-IN"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a:t>
                      </a:r>
                      <a:endParaRPr lang="en-IN"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Inverse of regularization strength. Smaller values of C result in stronger regularization.</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2615984976"/>
                  </a:ext>
                </a:extLst>
              </a:tr>
              <a:tr h="658596">
                <a:tc>
                  <a:txBody>
                    <a:bodyPr/>
                    <a:lstStyle/>
                    <a:p>
                      <a:pPr marL="0" marR="0" indent="0" algn="l" rtl="0" eaLnBrk="1" fontAlgn="auto" latinLnBrk="0" hangingPunct="1">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Random State </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IN"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Provides seed for random number generation.</a:t>
                      </a:r>
                      <a:endParaRPr lang="en-IN"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None</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847704387"/>
                  </a:ext>
                </a:extLst>
              </a:tr>
              <a:tr h="658596">
                <a:tc>
                  <a:txBody>
                    <a:bodyPr/>
                    <a:lstStyle/>
                    <a:p>
                      <a:pPr marR="0" algn="l" rtl="0" fontAlgn="t">
                        <a:spcBef>
                          <a:spcPts val="0"/>
                        </a:spcBef>
                        <a:spcAft>
                          <a:spcPts val="0"/>
                        </a:spcAft>
                      </a:pPr>
                      <a:r>
                        <a:rPr lang="en-IN"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max_iter</a:t>
                      </a:r>
                      <a:endParaRPr lang="en-IN"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US" sz="12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Maximum number of iterations taken for the solvers to converge.</a:t>
                      </a:r>
                      <a:endParaRPr lang="en-US" sz="1800" b="0" i="0" u="none" strike="noStrike">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R="0" algn="l" rtl="0" fontAlgn="t">
                        <a:spcBef>
                          <a:spcPts val="0"/>
                        </a:spcBef>
                        <a:spcAft>
                          <a:spcPts val="0"/>
                        </a:spcAft>
                      </a:pP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100</a:t>
                      </a:r>
                      <a:endParaRPr lang="en-IN" sz="1800" b="0" i="0" u="none" strike="noStrike" dirty="0">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xmlns="" val="3477191826"/>
                  </a:ext>
                </a:extLst>
              </a:tr>
            </a:tbl>
          </a:graphicData>
        </a:graphic>
      </p:graphicFrame>
      <p:pic>
        <p:nvPicPr>
          <p:cNvPr id="11" name="Picture 10">
            <a:extLst>
              <a:ext uri="{FF2B5EF4-FFF2-40B4-BE49-F238E27FC236}">
                <a16:creationId xmlns:a16="http://schemas.microsoft.com/office/drawing/2014/main" xmlns="" id="{D924912E-1FFE-811D-0FF8-F8A9AFD54808}"/>
              </a:ext>
            </a:extLst>
          </p:cNvPr>
          <p:cNvPicPr>
            <a:picLocks noChangeAspect="1"/>
          </p:cNvPicPr>
          <p:nvPr/>
        </p:nvPicPr>
        <p:blipFill>
          <a:blip r:embed="rId4"/>
          <a:stretch>
            <a:fillRect/>
          </a:stretch>
        </p:blipFill>
        <p:spPr>
          <a:xfrm>
            <a:off x="10567035" y="6343879"/>
            <a:ext cx="1468120" cy="514985"/>
          </a:xfrm>
          <a:prstGeom prst="rect">
            <a:avLst/>
          </a:prstGeom>
        </p:spPr>
      </p:pic>
    </p:spTree>
    <p:extLst>
      <p:ext uri="{BB962C8B-B14F-4D97-AF65-F5344CB8AC3E}">
        <p14:creationId xmlns:p14="http://schemas.microsoft.com/office/powerpoint/2010/main" val="28427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Logistic Regression </a:t>
            </a:r>
            <a:r>
              <a:rPr lang="en-IN" sz="1800" dirty="0">
                <a:effectLst/>
              </a:rPr>
              <a:t/>
            </a:r>
            <a:br>
              <a:rPr lang="en-IN" sz="1800" dirty="0">
                <a:effectLst/>
              </a:rPr>
            </a:br>
            <a:endParaRPr lang="en-IN" alt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6C619234-CEC1-FE09-867A-D466B68BCC0E}"/>
              </a:ext>
            </a:extLst>
          </p:cNvPr>
          <p:cNvPicPr>
            <a:picLocks noChangeAspect="1"/>
          </p:cNvPicPr>
          <p:nvPr/>
        </p:nvPicPr>
        <p:blipFill>
          <a:blip r:embed="rId2"/>
          <a:stretch>
            <a:fillRect/>
          </a:stretch>
        </p:blipFill>
        <p:spPr>
          <a:xfrm>
            <a:off x="321256" y="1556057"/>
            <a:ext cx="3719751" cy="2516302"/>
          </a:xfrm>
          <a:prstGeom prst="rect">
            <a:avLst/>
          </a:prstGeom>
        </p:spPr>
      </p:pic>
      <p:graphicFrame>
        <p:nvGraphicFramePr>
          <p:cNvPr id="3" name="Table 2">
            <a:extLst>
              <a:ext uri="{FF2B5EF4-FFF2-40B4-BE49-F238E27FC236}">
                <a16:creationId xmlns:a16="http://schemas.microsoft.com/office/drawing/2014/main" xmlns="" id="{7A36AB03-13D2-7345-BDA6-E599ECDCBBCA}"/>
              </a:ext>
            </a:extLst>
          </p:cNvPr>
          <p:cNvGraphicFramePr>
            <a:graphicFrameLocks noGrp="1"/>
          </p:cNvGraphicFramePr>
          <p:nvPr>
            <p:extLst>
              <p:ext uri="{D42A27DB-BD31-4B8C-83A1-F6EECF244321}">
                <p14:modId xmlns:p14="http://schemas.microsoft.com/office/powerpoint/2010/main" val="1592773018"/>
              </p:ext>
            </p:extLst>
          </p:nvPr>
        </p:nvGraphicFramePr>
        <p:xfrm>
          <a:off x="7505603" y="2301905"/>
          <a:ext cx="4455052" cy="3540907"/>
        </p:xfrm>
        <a:graphic>
          <a:graphicData uri="http://schemas.openxmlformats.org/drawingml/2006/table">
            <a:tbl>
              <a:tblPr bandRow="1"/>
              <a:tblGrid>
                <a:gridCol w="1323232">
                  <a:extLst>
                    <a:ext uri="{9D8B030D-6E8A-4147-A177-3AD203B41FA5}">
                      <a16:colId xmlns:a16="http://schemas.microsoft.com/office/drawing/2014/main" xmlns="" val="1901747266"/>
                    </a:ext>
                  </a:extLst>
                </a:gridCol>
                <a:gridCol w="2318790">
                  <a:extLst>
                    <a:ext uri="{9D8B030D-6E8A-4147-A177-3AD203B41FA5}">
                      <a16:colId xmlns:a16="http://schemas.microsoft.com/office/drawing/2014/main" xmlns="" val="166634443"/>
                    </a:ext>
                  </a:extLst>
                </a:gridCol>
                <a:gridCol w="813030">
                  <a:extLst>
                    <a:ext uri="{9D8B030D-6E8A-4147-A177-3AD203B41FA5}">
                      <a16:colId xmlns:a16="http://schemas.microsoft.com/office/drawing/2014/main" xmlns="" val="118616305"/>
                    </a:ext>
                  </a:extLst>
                </a:gridCol>
              </a:tblGrid>
              <a:tr h="311115">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Parameter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Purpose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61186930"/>
                  </a:ext>
                </a:extLst>
              </a:tr>
              <a:tr h="973418">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Precision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measures the proportion of true positives among all positive predictions.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0.77(0), 0.71(1)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62742515"/>
                  </a:ext>
                </a:extLst>
              </a:tr>
              <a:tr h="973418">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Recall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measures the proportion of true positives among all actual positive instances.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0.67(0), 0.80(1)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3630215"/>
                  </a:ext>
                </a:extLst>
              </a:tr>
              <a:tr h="641478">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F1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is the harmonic mean of precision and recall.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0.71(0), 0.75(1)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10712620"/>
                  </a:ext>
                </a:extLst>
              </a:tr>
              <a:tr h="641478">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measures the proportion of correct predictions among all predictions.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0.73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47479024"/>
                  </a:ext>
                </a:extLst>
              </a:tr>
            </a:tbl>
          </a:graphicData>
        </a:graphic>
      </p:graphicFrame>
      <p:pic>
        <p:nvPicPr>
          <p:cNvPr id="7" name="Picture 6">
            <a:extLst>
              <a:ext uri="{FF2B5EF4-FFF2-40B4-BE49-F238E27FC236}">
                <a16:creationId xmlns:a16="http://schemas.microsoft.com/office/drawing/2014/main" xmlns="" id="{25D0CDB4-E2B5-4CF9-DE1D-88C07E1D6CE8}"/>
              </a:ext>
            </a:extLst>
          </p:cNvPr>
          <p:cNvPicPr>
            <a:picLocks noChangeAspect="1"/>
          </p:cNvPicPr>
          <p:nvPr/>
        </p:nvPicPr>
        <p:blipFill>
          <a:blip r:embed="rId3"/>
          <a:stretch>
            <a:fillRect/>
          </a:stretch>
        </p:blipFill>
        <p:spPr>
          <a:xfrm>
            <a:off x="538658" y="3881939"/>
            <a:ext cx="3470345" cy="2426896"/>
          </a:xfrm>
          <a:prstGeom prst="rect">
            <a:avLst/>
          </a:prstGeom>
        </p:spPr>
      </p:pic>
      <p:pic>
        <p:nvPicPr>
          <p:cNvPr id="9" name="image53.png">
            <a:extLst>
              <a:ext uri="{FF2B5EF4-FFF2-40B4-BE49-F238E27FC236}">
                <a16:creationId xmlns:a16="http://schemas.microsoft.com/office/drawing/2014/main" xmlns="" id="{0080F155-E619-8313-99C5-657FFE15FE38}"/>
              </a:ext>
            </a:extLst>
          </p:cNvPr>
          <p:cNvPicPr/>
          <p:nvPr/>
        </p:nvPicPr>
        <p:blipFill rotWithShape="1">
          <a:blip r:embed="rId4">
            <a:extLst>
              <a:ext uri="{28A0092B-C50C-407E-A947-70E740481C1C}">
                <a14:useLocalDpi xmlns:a14="http://schemas.microsoft.com/office/drawing/2010/main" val="0"/>
              </a:ext>
            </a:extLst>
          </a:blip>
          <a:srcRect l="13523" r="18134" b="3759"/>
          <a:stretch/>
        </p:blipFill>
        <p:spPr>
          <a:xfrm>
            <a:off x="4003254" y="2447219"/>
            <a:ext cx="3470345" cy="2854724"/>
          </a:xfrm>
          <a:prstGeom prst="rect">
            <a:avLst/>
          </a:prstGeom>
          <a:ln/>
        </p:spPr>
      </p:pic>
      <p:pic>
        <p:nvPicPr>
          <p:cNvPr id="10" name="Picture 9">
            <a:extLst>
              <a:ext uri="{FF2B5EF4-FFF2-40B4-BE49-F238E27FC236}">
                <a16:creationId xmlns:a16="http://schemas.microsoft.com/office/drawing/2014/main" xmlns="" id="{B32F4DE1-9EAD-1CA0-FB27-5936E0E6E65A}"/>
              </a:ext>
            </a:extLst>
          </p:cNvPr>
          <p:cNvPicPr>
            <a:picLocks noChangeAspect="1"/>
          </p:cNvPicPr>
          <p:nvPr/>
        </p:nvPicPr>
        <p:blipFill>
          <a:blip r:embed="rId5"/>
          <a:stretch>
            <a:fillRect/>
          </a:stretch>
        </p:blipFill>
        <p:spPr>
          <a:xfrm>
            <a:off x="10567035" y="6343879"/>
            <a:ext cx="1468120" cy="5149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5126F56-CAD3-543F-A8B6-D97FAE9C57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xmlns="" id="{5009BF0E-E304-358A-2C1D-FA80472B791E}"/>
              </a:ext>
            </a:extLst>
          </p:cNvPr>
          <p:cNvSpPr>
            <a:spLocks noGrp="1"/>
          </p:cNvSpPr>
          <p:nvPr>
            <p:ph type="title"/>
          </p:nvPr>
        </p:nvSpPr>
        <p:spPr>
          <a:xfrm>
            <a:off x="1097280" y="286603"/>
            <a:ext cx="10058400" cy="1013877"/>
          </a:xfrm>
        </p:spPr>
        <p:txBody>
          <a:bodyPr/>
          <a:lstStyle/>
          <a:p>
            <a:r>
              <a:rPr lang="en-US" altLang="en-US" b="1" dirty="0">
                <a:latin typeface="Times New Roman" panose="02020603050405020304" pitchFamily="18" charset="0"/>
                <a:cs typeface="Times New Roman" panose="02020603050405020304" pitchFamily="18" charset="0"/>
              </a:rPr>
              <a:t>Decision Trees</a:t>
            </a:r>
            <a:endParaRPr lang="en-IN" altLang="en-US"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A4FABCAD-D3B5-758C-B919-5D9E93AF3717}"/>
              </a:ext>
            </a:extLst>
          </p:cNvPr>
          <p:cNvPicPr>
            <a:picLocks noChangeAspect="1"/>
          </p:cNvPicPr>
          <p:nvPr/>
        </p:nvPicPr>
        <p:blipFill>
          <a:blip r:embed="rId2"/>
          <a:stretch>
            <a:fillRect/>
          </a:stretch>
        </p:blipFill>
        <p:spPr>
          <a:xfrm>
            <a:off x="10567035" y="6343879"/>
            <a:ext cx="1468120" cy="514985"/>
          </a:xfrm>
          <a:prstGeom prst="rect">
            <a:avLst/>
          </a:prstGeom>
        </p:spPr>
      </p:pic>
      <p:graphicFrame>
        <p:nvGraphicFramePr>
          <p:cNvPr id="5" name="Content Placeholder 3">
            <a:extLst>
              <a:ext uri="{FF2B5EF4-FFF2-40B4-BE49-F238E27FC236}">
                <a16:creationId xmlns:a16="http://schemas.microsoft.com/office/drawing/2014/main" xmlns="" id="{898C2823-8610-A019-35E6-0D2D6563F11D}"/>
              </a:ext>
            </a:extLst>
          </p:cNvPr>
          <p:cNvGraphicFramePr>
            <a:graphicFrameLocks/>
          </p:cNvGraphicFramePr>
          <p:nvPr>
            <p:extLst>
              <p:ext uri="{D42A27DB-BD31-4B8C-83A1-F6EECF244321}">
                <p14:modId xmlns:p14="http://schemas.microsoft.com/office/powerpoint/2010/main" val="431629494"/>
              </p:ext>
            </p:extLst>
          </p:nvPr>
        </p:nvGraphicFramePr>
        <p:xfrm>
          <a:off x="319277" y="1936700"/>
          <a:ext cx="5571617" cy="3011221"/>
        </p:xfrm>
        <a:graphic>
          <a:graphicData uri="http://schemas.openxmlformats.org/drawingml/2006/table">
            <a:tbl>
              <a:tblPr firstRow="1" firstCol="1" bandRow="1">
                <a:tableStyleId>{5940675A-B579-460E-94D1-54222C63F5DA}</a:tableStyleId>
              </a:tblPr>
              <a:tblGrid>
                <a:gridCol w="1311448">
                  <a:extLst>
                    <a:ext uri="{9D8B030D-6E8A-4147-A177-3AD203B41FA5}">
                      <a16:colId xmlns:a16="http://schemas.microsoft.com/office/drawing/2014/main" xmlns="" val="4196469213"/>
                    </a:ext>
                  </a:extLst>
                </a:gridCol>
                <a:gridCol w="3486333">
                  <a:extLst>
                    <a:ext uri="{9D8B030D-6E8A-4147-A177-3AD203B41FA5}">
                      <a16:colId xmlns:a16="http://schemas.microsoft.com/office/drawing/2014/main" xmlns="" val="4208264338"/>
                    </a:ext>
                  </a:extLst>
                </a:gridCol>
                <a:gridCol w="773836">
                  <a:extLst>
                    <a:ext uri="{9D8B030D-6E8A-4147-A177-3AD203B41FA5}">
                      <a16:colId xmlns:a16="http://schemas.microsoft.com/office/drawing/2014/main" xmlns="" val="4060584046"/>
                    </a:ext>
                  </a:extLst>
                </a:gridCol>
              </a:tblGrid>
              <a:tr h="423894">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Parameter Name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Purpose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Value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0741083"/>
                  </a:ext>
                </a:extLst>
              </a:tr>
              <a:tr h="432983">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Test size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To split the dataset into training and testing in a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0.2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06466718"/>
                  </a:ext>
                </a:extLst>
              </a:tr>
              <a:tr h="1109630">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Random State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This parameter sets the seed for the random number generator used by the data splitter. By using a fixed seed, the random splitting process becomes deterministic, allowing for result reproducibility.</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42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370052"/>
                  </a:ext>
                </a:extLst>
              </a:tr>
              <a:tr h="603712">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Grid Search CV</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The grid search explores various alpha values using 5-fold cross-validation.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100" dirty="0">
                          <a:effectLst/>
                          <a:latin typeface="Times New Roman" panose="02020603050405020304" pitchFamily="18" charset="0"/>
                          <a:cs typeface="Times New Roman" panose="02020603050405020304" pitchFamily="18" charset="0"/>
                        </a:rPr>
                        <a:t>5-fold cross-validation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5479026"/>
                  </a:ext>
                </a:extLst>
              </a:tr>
              <a:tr h="441002">
                <a:tc>
                  <a:txBody>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IN" sz="1100" b="0" dirty="0">
                          <a:effectLst/>
                          <a:latin typeface="Times New Roman" panose="02020603050405020304" pitchFamily="18" charset="0"/>
                          <a:cs typeface="Times New Roman" panose="02020603050405020304" pitchFamily="18" charset="0"/>
                        </a:rPr>
                        <a:t>Accuracy</a:t>
                      </a:r>
                      <a:endParaRPr lang="en-US" sz="105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Accuracy is a metric that measures how often a machine learning model correctly predicts the outcome</a:t>
                      </a:r>
                    </a:p>
                  </a:txBody>
                  <a:tcPr marL="68580" marR="68580" marT="0" marB="0"/>
                </a:tc>
                <a:tc>
                  <a:txBody>
                    <a:bodyPr/>
                    <a:lstStyle/>
                    <a:p>
                      <a:pPr marL="0" marR="0" algn="ctr">
                        <a:lnSpc>
                          <a:spcPct val="115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0.72</a:t>
                      </a:r>
                    </a:p>
                  </a:txBody>
                  <a:tcPr marL="68580" marR="68580" marT="0" marB="0"/>
                </a:tc>
                <a:extLst>
                  <a:ext uri="{0D108BD9-81ED-4DB2-BD59-A6C34878D82A}">
                    <a16:rowId xmlns:a16="http://schemas.microsoft.com/office/drawing/2014/main" xmlns="" val="2979524977"/>
                  </a:ext>
                </a:extLst>
              </a:tr>
            </a:tbl>
          </a:graphicData>
        </a:graphic>
      </p:graphicFrame>
      <p:pic>
        <p:nvPicPr>
          <p:cNvPr id="6" name="Picture 5">
            <a:extLst>
              <a:ext uri="{FF2B5EF4-FFF2-40B4-BE49-F238E27FC236}">
                <a16:creationId xmlns:a16="http://schemas.microsoft.com/office/drawing/2014/main" xmlns="" id="{045B5FDC-1C1A-2022-40EC-B55F9A7E1B22}"/>
              </a:ext>
            </a:extLst>
          </p:cNvPr>
          <p:cNvPicPr>
            <a:picLocks noChangeAspect="1"/>
          </p:cNvPicPr>
          <p:nvPr/>
        </p:nvPicPr>
        <p:blipFill>
          <a:blip r:embed="rId3"/>
          <a:stretch>
            <a:fillRect/>
          </a:stretch>
        </p:blipFill>
        <p:spPr>
          <a:xfrm>
            <a:off x="9168130" y="4061460"/>
            <a:ext cx="2867025" cy="2009775"/>
          </a:xfrm>
          <a:prstGeom prst="rect">
            <a:avLst/>
          </a:prstGeom>
        </p:spPr>
      </p:pic>
      <p:pic>
        <p:nvPicPr>
          <p:cNvPr id="8" name="Picture 7">
            <a:extLst>
              <a:ext uri="{FF2B5EF4-FFF2-40B4-BE49-F238E27FC236}">
                <a16:creationId xmlns:a16="http://schemas.microsoft.com/office/drawing/2014/main" xmlns="" id="{10D487EA-B439-92FF-C57C-A35516F53938}"/>
              </a:ext>
            </a:extLst>
          </p:cNvPr>
          <p:cNvPicPr>
            <a:picLocks noChangeAspect="1"/>
          </p:cNvPicPr>
          <p:nvPr/>
        </p:nvPicPr>
        <p:blipFill>
          <a:blip r:embed="rId4"/>
          <a:stretch>
            <a:fillRect/>
          </a:stretch>
        </p:blipFill>
        <p:spPr>
          <a:xfrm>
            <a:off x="9168130" y="1936700"/>
            <a:ext cx="2847975" cy="2009775"/>
          </a:xfrm>
          <a:prstGeom prst="rect">
            <a:avLst/>
          </a:prstGeom>
        </p:spPr>
      </p:pic>
      <p:pic>
        <p:nvPicPr>
          <p:cNvPr id="11" name="Picture 10">
            <a:extLst>
              <a:ext uri="{FF2B5EF4-FFF2-40B4-BE49-F238E27FC236}">
                <a16:creationId xmlns:a16="http://schemas.microsoft.com/office/drawing/2014/main" xmlns="" id="{E04F9F51-94C6-F0F2-AB0F-F921DDCE4EB4}"/>
              </a:ext>
            </a:extLst>
          </p:cNvPr>
          <p:cNvPicPr>
            <a:picLocks noChangeAspect="1"/>
          </p:cNvPicPr>
          <p:nvPr/>
        </p:nvPicPr>
        <p:blipFill>
          <a:blip r:embed="rId5"/>
          <a:stretch>
            <a:fillRect/>
          </a:stretch>
        </p:blipFill>
        <p:spPr>
          <a:xfrm>
            <a:off x="6096000" y="4168141"/>
            <a:ext cx="2867025" cy="1905000"/>
          </a:xfrm>
          <a:prstGeom prst="rect">
            <a:avLst/>
          </a:prstGeom>
        </p:spPr>
      </p:pic>
      <p:pic>
        <p:nvPicPr>
          <p:cNvPr id="12" name="Picture 11">
            <a:extLst>
              <a:ext uri="{FF2B5EF4-FFF2-40B4-BE49-F238E27FC236}">
                <a16:creationId xmlns:a16="http://schemas.microsoft.com/office/drawing/2014/main" xmlns="" id="{25FAD59E-E58B-5669-969B-EEFA57D08155}"/>
              </a:ext>
            </a:extLst>
          </p:cNvPr>
          <p:cNvPicPr>
            <a:picLocks noChangeAspect="1"/>
          </p:cNvPicPr>
          <p:nvPr/>
        </p:nvPicPr>
        <p:blipFill>
          <a:blip r:embed="rId6"/>
          <a:stretch>
            <a:fillRect/>
          </a:stretch>
        </p:blipFill>
        <p:spPr>
          <a:xfrm>
            <a:off x="6095999" y="2030508"/>
            <a:ext cx="2867025" cy="1905000"/>
          </a:xfrm>
          <a:prstGeom prst="rect">
            <a:avLst/>
          </a:prstGeom>
        </p:spPr>
      </p:pic>
    </p:spTree>
    <p:extLst>
      <p:ext uri="{BB962C8B-B14F-4D97-AF65-F5344CB8AC3E}">
        <p14:creationId xmlns:p14="http://schemas.microsoft.com/office/powerpoint/2010/main" val="4058990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6D3D4D3-0193-EAAA-C5D9-062F999E0FBF}"/>
              </a:ext>
            </a:extLst>
          </p:cNvPr>
          <p:cNvSpPr txBox="1"/>
          <p:nvPr/>
        </p:nvSpPr>
        <p:spPr>
          <a:xfrm>
            <a:off x="1131887" y="498902"/>
            <a:ext cx="6096000" cy="830997"/>
          </a:xfrm>
          <a:prstGeom prst="rect">
            <a:avLst/>
          </a:prstGeom>
          <a:noFill/>
        </p:spPr>
        <p:txBody>
          <a:bodyPr wrap="square">
            <a:spAutoFit/>
          </a:bodyPr>
          <a:lstStyle/>
          <a:p>
            <a:r>
              <a:rPr lang="en" sz="4800" b="1" dirty="0">
                <a:latin typeface="Times New Roman" panose="02020603050405020304" pitchFamily="18" charset="0"/>
                <a:cs typeface="Times New Roman" panose="02020603050405020304" pitchFamily="18" charset="0"/>
              </a:rPr>
              <a:t>K-means with KNN</a:t>
            </a:r>
            <a:endParaRPr lang="en-IN" sz="4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785D1A83-CD34-2FF0-3A03-16F74120C9B0}"/>
              </a:ext>
            </a:extLst>
          </p:cNvPr>
          <p:cNvPicPr>
            <a:picLocks noChangeAspect="1"/>
          </p:cNvPicPr>
          <p:nvPr/>
        </p:nvPicPr>
        <p:blipFill>
          <a:blip r:embed="rId2"/>
          <a:stretch>
            <a:fillRect/>
          </a:stretch>
        </p:blipFill>
        <p:spPr>
          <a:xfrm>
            <a:off x="7227887" y="2636665"/>
            <a:ext cx="3019425" cy="2609850"/>
          </a:xfrm>
          <a:prstGeom prst="rect">
            <a:avLst/>
          </a:prstGeom>
        </p:spPr>
      </p:pic>
      <p:graphicFrame>
        <p:nvGraphicFramePr>
          <p:cNvPr id="13" name="Table 12">
            <a:extLst>
              <a:ext uri="{FF2B5EF4-FFF2-40B4-BE49-F238E27FC236}">
                <a16:creationId xmlns:a16="http://schemas.microsoft.com/office/drawing/2014/main" xmlns="" id="{2A8DF361-4C04-67F2-86C3-99F2E44173DF}"/>
              </a:ext>
            </a:extLst>
          </p:cNvPr>
          <p:cNvGraphicFramePr>
            <a:graphicFrameLocks noGrp="1"/>
          </p:cNvGraphicFramePr>
          <p:nvPr>
            <p:extLst>
              <p:ext uri="{D42A27DB-BD31-4B8C-83A1-F6EECF244321}">
                <p14:modId xmlns:p14="http://schemas.microsoft.com/office/powerpoint/2010/main" val="544526935"/>
              </p:ext>
            </p:extLst>
          </p:nvPr>
        </p:nvGraphicFramePr>
        <p:xfrm>
          <a:off x="1351280" y="2000586"/>
          <a:ext cx="4457700" cy="3882009"/>
        </p:xfrm>
        <a:graphic>
          <a:graphicData uri="http://schemas.openxmlformats.org/drawingml/2006/table">
            <a:tbl>
              <a:tblPr firstRow="1" firstCol="1" bandRow="1"/>
              <a:tblGrid>
                <a:gridCol w="1210201">
                  <a:extLst>
                    <a:ext uri="{9D8B030D-6E8A-4147-A177-3AD203B41FA5}">
                      <a16:colId xmlns:a16="http://schemas.microsoft.com/office/drawing/2014/main" xmlns="" val="3978120066"/>
                    </a:ext>
                  </a:extLst>
                </a:gridCol>
                <a:gridCol w="2410253">
                  <a:extLst>
                    <a:ext uri="{9D8B030D-6E8A-4147-A177-3AD203B41FA5}">
                      <a16:colId xmlns:a16="http://schemas.microsoft.com/office/drawing/2014/main" xmlns="" val="2310580487"/>
                    </a:ext>
                  </a:extLst>
                </a:gridCol>
                <a:gridCol w="837246">
                  <a:extLst>
                    <a:ext uri="{9D8B030D-6E8A-4147-A177-3AD203B41FA5}">
                      <a16:colId xmlns:a16="http://schemas.microsoft.com/office/drawing/2014/main" xmlns="" val="2045387135"/>
                    </a:ext>
                  </a:extLst>
                </a:gridCol>
              </a:tblGrid>
              <a:tr h="288544">
                <a:tc>
                  <a:txBody>
                    <a:bodyPr/>
                    <a:lstStyle/>
                    <a:p>
                      <a:pPr marL="0" marR="0" algn="ctr"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Parameter Name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Purpose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Value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1836108074"/>
                  </a:ext>
                </a:extLst>
              </a:tr>
              <a:tr h="437515">
                <a:tc>
                  <a:txBody>
                    <a:bodyPr/>
                    <a:lstStyle/>
                    <a:p>
                      <a:pPr marL="0" marR="0" algn="just"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Test size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cs typeface="Times New Roman" panose="02020603050405020304" pitchFamily="18" charset="0"/>
                        </a:rPr>
                        <a:t>To split the dataset into training and testing in a ratio</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0.3</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697703086"/>
                  </a:ext>
                </a:extLst>
              </a:tr>
              <a:tr h="1323721">
                <a:tc>
                  <a:txBody>
                    <a:bodyPr/>
                    <a:lstStyle/>
                    <a:p>
                      <a:pPr marL="0" marR="0" algn="just"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Random State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cs typeface="Times New Roman" panose="02020603050405020304" pitchFamily="18" charset="0"/>
                        </a:rPr>
                        <a:t>This parameter sets the seed for the random number generator used by the data splitter. By using a fixed seed, the random splitting process becomes deterministic, allowing for result reproducibility.</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42</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3433713809"/>
                  </a:ext>
                </a:extLst>
              </a:tr>
              <a:tr h="367284">
                <a:tc>
                  <a:txBody>
                    <a:bodyPr/>
                    <a:lstStyle/>
                    <a:p>
                      <a:pPr marL="0" marR="0" algn="just" rtl="0" fontAlgn="t">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No. of Clusters</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cs typeface="Times New Roman" panose="02020603050405020304" pitchFamily="18" charset="0"/>
                        </a:rPr>
                        <a:t>Number of the centroid which will be formed</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3819960314"/>
                  </a:ext>
                </a:extLst>
              </a:tr>
              <a:tr h="749808">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No. of Neighbors</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Its specifies the number of neighbors to consider when making predictions for a data point</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Sqrt (no of clusters)</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3865464444"/>
                  </a:ext>
                </a:extLst>
              </a:tr>
              <a:tr h="654177">
                <a:tc>
                  <a:txBody>
                    <a:bodyPr/>
                    <a:lstStyle/>
                    <a:p>
                      <a:pPr marL="0" marR="0" indent="0" algn="just" rtl="0" eaLnBrk="1" fontAlgn="auto" latinLnBrk="0" hangingPunct="1">
                        <a:lnSpc>
                          <a:spcPct val="115000"/>
                        </a:lnSpc>
                        <a:spcBef>
                          <a:spcPts val="0"/>
                        </a:spcBef>
                        <a:spcAft>
                          <a:spcPts val="0"/>
                        </a:spcAft>
                      </a:pPr>
                      <a:r>
                        <a:rPr lang="en-IN" sz="1200" b="0" i="0" u="none" strike="noStrike">
                          <a:solidFill>
                            <a:srgbClr val="263238"/>
                          </a:solidFill>
                          <a:effectLst/>
                          <a:latin typeface="Times New Roman" panose="02020603050405020304" pitchFamily="18" charset="0"/>
                          <a:cs typeface="Times New Roman" panose="02020603050405020304" pitchFamily="18" charset="0"/>
                        </a:rPr>
                        <a:t>Accuracy</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2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Accuracy is a metric that measures how often a machine learning model correctly predicts the outcome</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200" b="0" i="0" u="none" strike="noStrike" dirty="0">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0.99</a:t>
                      </a:r>
                      <a:endParaRPr lang="en-US" sz="1800" b="0" i="0" u="none" strike="noStrike" dirty="0">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3591731985"/>
                  </a:ext>
                </a:extLst>
              </a:tr>
            </a:tbl>
          </a:graphicData>
        </a:graphic>
      </p:graphicFrame>
      <p:sp>
        <p:nvSpPr>
          <p:cNvPr id="16" name="TextBox 15">
            <a:extLst>
              <a:ext uri="{FF2B5EF4-FFF2-40B4-BE49-F238E27FC236}">
                <a16:creationId xmlns:a16="http://schemas.microsoft.com/office/drawing/2014/main" xmlns="" id="{78221F2E-2CEB-905C-4BA9-42AF503DD46A}"/>
              </a:ext>
            </a:extLst>
          </p:cNvPr>
          <p:cNvSpPr txBox="1"/>
          <p:nvPr/>
        </p:nvSpPr>
        <p:spPr>
          <a:xfrm>
            <a:off x="1351280" y="1439619"/>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7E31AFDD-AE69-8BDF-3322-BD8BF8266B24}"/>
              </a:ext>
            </a:extLst>
          </p:cNvPr>
          <p:cNvPicPr>
            <a:picLocks noChangeAspect="1"/>
          </p:cNvPicPr>
          <p:nvPr/>
        </p:nvPicPr>
        <p:blipFill>
          <a:blip r:embed="rId3"/>
          <a:stretch>
            <a:fillRect/>
          </a:stretch>
        </p:blipFill>
        <p:spPr>
          <a:xfrm>
            <a:off x="10567035" y="6343879"/>
            <a:ext cx="1468120" cy="5149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A72BEE-AE68-6DD6-5783-2A9D84AD3FC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xmlns="" id="{F02E6354-1EB8-59F4-C48C-580442EC6D65}"/>
              </a:ext>
            </a:extLst>
          </p:cNvPr>
          <p:cNvSpPr txBox="1"/>
          <p:nvPr/>
        </p:nvSpPr>
        <p:spPr>
          <a:xfrm>
            <a:off x="1131887" y="498902"/>
            <a:ext cx="6096000" cy="830997"/>
          </a:xfrm>
          <a:prstGeom prst="rect">
            <a:avLst/>
          </a:prstGeom>
          <a:noFill/>
        </p:spPr>
        <p:txBody>
          <a:bodyPr wrap="square">
            <a:spAutoFit/>
          </a:bodyPr>
          <a:lstStyle/>
          <a:p>
            <a:r>
              <a:rPr lang="en" sz="4800" b="1" dirty="0">
                <a:latin typeface="Times New Roman" panose="02020603050405020304" pitchFamily="18" charset="0"/>
                <a:cs typeface="Times New Roman" panose="02020603050405020304" pitchFamily="18" charset="0"/>
              </a:rPr>
              <a:t>K-means with KNN</a:t>
            </a:r>
            <a:endParaRPr lang="en-IN" sz="4800" b="1" dirty="0">
              <a:latin typeface="Times New Roman" panose="02020603050405020304" pitchFamily="18" charset="0"/>
              <a:cs typeface="Times New Roman" panose="02020603050405020304" pitchFamily="18" charset="0"/>
            </a:endParaRPr>
          </a:p>
        </p:txBody>
      </p:sp>
      <p:pic>
        <p:nvPicPr>
          <p:cNvPr id="2" name="Picture 8">
            <a:extLst>
              <a:ext uri="{FF2B5EF4-FFF2-40B4-BE49-F238E27FC236}">
                <a16:creationId xmlns:a16="http://schemas.microsoft.com/office/drawing/2014/main" xmlns="" id="{62F2DC54-741F-2029-0E98-015946BED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 y="3953327"/>
            <a:ext cx="5939155" cy="23905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166EEE2C-FBB5-CFF4-5753-0DC38157987A}"/>
              </a:ext>
            </a:extLst>
          </p:cNvPr>
          <p:cNvPicPr>
            <a:picLocks noChangeAspect="1"/>
          </p:cNvPicPr>
          <p:nvPr/>
        </p:nvPicPr>
        <p:blipFill>
          <a:blip r:embed="rId3"/>
          <a:stretch>
            <a:fillRect/>
          </a:stretch>
        </p:blipFill>
        <p:spPr>
          <a:xfrm>
            <a:off x="6018276" y="1786508"/>
            <a:ext cx="6016879" cy="2417216"/>
          </a:xfrm>
          <a:prstGeom prst="rect">
            <a:avLst/>
          </a:prstGeom>
        </p:spPr>
      </p:pic>
      <p:pic>
        <p:nvPicPr>
          <p:cNvPr id="5" name="Picture 4">
            <a:extLst>
              <a:ext uri="{FF2B5EF4-FFF2-40B4-BE49-F238E27FC236}">
                <a16:creationId xmlns:a16="http://schemas.microsoft.com/office/drawing/2014/main" xmlns="" id="{1E7FAA65-55DC-0856-1018-1870CF9079C0}"/>
              </a:ext>
            </a:extLst>
          </p:cNvPr>
          <p:cNvPicPr>
            <a:picLocks noChangeAspect="1"/>
          </p:cNvPicPr>
          <p:nvPr/>
        </p:nvPicPr>
        <p:blipFill>
          <a:blip r:embed="rId4"/>
          <a:stretch>
            <a:fillRect/>
          </a:stretch>
        </p:blipFill>
        <p:spPr>
          <a:xfrm>
            <a:off x="10567035" y="6343879"/>
            <a:ext cx="1468120" cy="514985"/>
          </a:xfrm>
          <a:prstGeom prst="rect">
            <a:avLst/>
          </a:prstGeom>
        </p:spPr>
      </p:pic>
    </p:spTree>
    <p:extLst>
      <p:ext uri="{BB962C8B-B14F-4D97-AF65-F5344CB8AC3E}">
        <p14:creationId xmlns:p14="http://schemas.microsoft.com/office/powerpoint/2010/main" val="29513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EBBC472-1A46-30D1-BE7F-24EEA22FEEB4}"/>
              </a:ext>
            </a:extLst>
          </p:cNvPr>
          <p:cNvPicPr>
            <a:picLocks noChangeAspect="1"/>
          </p:cNvPicPr>
          <p:nvPr/>
        </p:nvPicPr>
        <p:blipFill>
          <a:blip r:embed="rId2"/>
          <a:stretch>
            <a:fillRect/>
          </a:stretch>
        </p:blipFill>
        <p:spPr>
          <a:xfrm>
            <a:off x="104184" y="4439799"/>
            <a:ext cx="2719145" cy="1921511"/>
          </a:xfrm>
          <a:prstGeom prst="rect">
            <a:avLst/>
          </a:prstGeom>
        </p:spPr>
      </p:pic>
      <p:pic>
        <p:nvPicPr>
          <p:cNvPr id="10" name="Picture 9">
            <a:extLst>
              <a:ext uri="{FF2B5EF4-FFF2-40B4-BE49-F238E27FC236}">
                <a16:creationId xmlns:a16="http://schemas.microsoft.com/office/drawing/2014/main" xmlns="" id="{94BF6E0D-4927-6463-9729-E3196373F90E}"/>
              </a:ext>
            </a:extLst>
          </p:cNvPr>
          <p:cNvPicPr>
            <a:picLocks noChangeAspect="1"/>
          </p:cNvPicPr>
          <p:nvPr/>
        </p:nvPicPr>
        <p:blipFill>
          <a:blip r:embed="rId3"/>
          <a:stretch>
            <a:fillRect/>
          </a:stretch>
        </p:blipFill>
        <p:spPr>
          <a:xfrm>
            <a:off x="4005346" y="4439799"/>
            <a:ext cx="2609850" cy="1914525"/>
          </a:xfrm>
          <a:prstGeom prst="rect">
            <a:avLst/>
          </a:prstGeom>
        </p:spPr>
      </p:pic>
      <p:pic>
        <p:nvPicPr>
          <p:cNvPr id="12" name="Picture 11">
            <a:extLst>
              <a:ext uri="{FF2B5EF4-FFF2-40B4-BE49-F238E27FC236}">
                <a16:creationId xmlns:a16="http://schemas.microsoft.com/office/drawing/2014/main" xmlns="" id="{CCD75E92-A11D-3A9D-4CC5-7C7DA96C2B94}"/>
              </a:ext>
            </a:extLst>
          </p:cNvPr>
          <p:cNvPicPr>
            <a:picLocks noChangeAspect="1"/>
          </p:cNvPicPr>
          <p:nvPr/>
        </p:nvPicPr>
        <p:blipFill>
          <a:blip r:embed="rId4"/>
          <a:stretch>
            <a:fillRect/>
          </a:stretch>
        </p:blipFill>
        <p:spPr>
          <a:xfrm>
            <a:off x="8398111" y="3745587"/>
            <a:ext cx="2886075" cy="2371725"/>
          </a:xfrm>
          <a:prstGeom prst="rect">
            <a:avLst/>
          </a:prstGeom>
        </p:spPr>
      </p:pic>
      <p:pic>
        <p:nvPicPr>
          <p:cNvPr id="15" name="Picture 14">
            <a:extLst>
              <a:ext uri="{FF2B5EF4-FFF2-40B4-BE49-F238E27FC236}">
                <a16:creationId xmlns:a16="http://schemas.microsoft.com/office/drawing/2014/main" xmlns="" id="{DDEDD7A5-07C6-839D-382C-50CD6A5C954A}"/>
              </a:ext>
            </a:extLst>
          </p:cNvPr>
          <p:cNvPicPr>
            <a:picLocks noChangeAspect="1"/>
          </p:cNvPicPr>
          <p:nvPr/>
        </p:nvPicPr>
        <p:blipFill>
          <a:blip r:embed="rId5"/>
          <a:stretch>
            <a:fillRect/>
          </a:stretch>
        </p:blipFill>
        <p:spPr>
          <a:xfrm>
            <a:off x="8398111" y="851320"/>
            <a:ext cx="2876550" cy="2371725"/>
          </a:xfrm>
          <a:prstGeom prst="rect">
            <a:avLst/>
          </a:prstGeom>
        </p:spPr>
      </p:pic>
      <p:graphicFrame>
        <p:nvGraphicFramePr>
          <p:cNvPr id="16" name="Table 15">
            <a:extLst>
              <a:ext uri="{FF2B5EF4-FFF2-40B4-BE49-F238E27FC236}">
                <a16:creationId xmlns:a16="http://schemas.microsoft.com/office/drawing/2014/main" xmlns="" id="{392A09B4-B4A6-CC63-AA06-71389DC563E3}"/>
              </a:ext>
            </a:extLst>
          </p:cNvPr>
          <p:cNvGraphicFramePr>
            <a:graphicFrameLocks noGrp="1"/>
          </p:cNvGraphicFramePr>
          <p:nvPr>
            <p:extLst>
              <p:ext uri="{D42A27DB-BD31-4B8C-83A1-F6EECF244321}">
                <p14:modId xmlns:p14="http://schemas.microsoft.com/office/powerpoint/2010/main" val="4222581246"/>
              </p:ext>
            </p:extLst>
          </p:nvPr>
        </p:nvGraphicFramePr>
        <p:xfrm>
          <a:off x="438960" y="1037348"/>
          <a:ext cx="6297003" cy="3402451"/>
        </p:xfrm>
        <a:graphic>
          <a:graphicData uri="http://schemas.openxmlformats.org/drawingml/2006/table">
            <a:tbl>
              <a:tblPr firstRow="1" firstCol="1" bandRow="1"/>
              <a:tblGrid>
                <a:gridCol w="1615777">
                  <a:extLst>
                    <a:ext uri="{9D8B030D-6E8A-4147-A177-3AD203B41FA5}">
                      <a16:colId xmlns:a16="http://schemas.microsoft.com/office/drawing/2014/main" xmlns="" val="168182046"/>
                    </a:ext>
                  </a:extLst>
                </a:gridCol>
                <a:gridCol w="3609074">
                  <a:extLst>
                    <a:ext uri="{9D8B030D-6E8A-4147-A177-3AD203B41FA5}">
                      <a16:colId xmlns:a16="http://schemas.microsoft.com/office/drawing/2014/main" xmlns="" val="1615864710"/>
                    </a:ext>
                  </a:extLst>
                </a:gridCol>
                <a:gridCol w="1072152">
                  <a:extLst>
                    <a:ext uri="{9D8B030D-6E8A-4147-A177-3AD203B41FA5}">
                      <a16:colId xmlns:a16="http://schemas.microsoft.com/office/drawing/2014/main" xmlns="" val="2962891421"/>
                    </a:ext>
                  </a:extLst>
                </a:gridCol>
              </a:tblGrid>
              <a:tr h="240087">
                <a:tc>
                  <a:txBody>
                    <a:bodyPr/>
                    <a:lstStyle/>
                    <a:p>
                      <a:pPr marL="0" marR="0" algn="ctr"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Parameter Name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Purpose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Value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2729456547"/>
                  </a:ext>
                </a:extLst>
              </a:tr>
              <a:tr h="471045">
                <a:tc>
                  <a:txBody>
                    <a:bodyPr/>
                    <a:lstStyle/>
                    <a:p>
                      <a:pPr marL="0" marR="0" algn="just"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Test size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cs typeface="Times New Roman" panose="02020603050405020304" pitchFamily="18" charset="0"/>
                        </a:rPr>
                        <a:t>To split the dataset into training and testing in a ratio</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1584528309"/>
                  </a:ext>
                </a:extLst>
              </a:tr>
              <a:tr h="1278184">
                <a:tc>
                  <a:txBody>
                    <a:bodyPr/>
                    <a:lstStyle/>
                    <a:p>
                      <a:pPr marL="0" marR="0" algn="just"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Random State</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100" b="0" i="0" u="none" strike="noStrike" dirty="0">
                          <a:solidFill>
                            <a:srgbClr val="263238"/>
                          </a:solidFill>
                          <a:effectLst/>
                          <a:latin typeface="Times New Roman" panose="02020603050405020304" pitchFamily="18" charset="0"/>
                          <a:cs typeface="Times New Roman" panose="02020603050405020304" pitchFamily="18" charset="0"/>
                        </a:rPr>
                        <a:t>This parameter sets the seed for the random number generator used by the data splitter. By using a fixed seed, the random splitting process becomes deterministic, allowing for result reproducibility.</a:t>
                      </a:r>
                      <a:endParaRPr lang="en-US" sz="1800" b="0" i="0" u="none" strike="noStrike" dirty="0">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42</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3232930419"/>
                  </a:ext>
                </a:extLst>
              </a:tr>
              <a:tr h="240087">
                <a:tc>
                  <a:txBody>
                    <a:bodyPr/>
                    <a:lstStyle/>
                    <a:p>
                      <a:pPr marL="0" marR="0" algn="just"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No. of Clusters</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cs typeface="Times New Roman" panose="02020603050405020304" pitchFamily="18" charset="0"/>
                        </a:rPr>
                        <a:t>Number of the centroid which will be formed</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202019369"/>
                  </a:ext>
                </a:extLst>
              </a:tr>
              <a:tr h="471045">
                <a:tc>
                  <a:txBody>
                    <a:bodyPr/>
                    <a:lstStyle/>
                    <a:p>
                      <a:pPr marL="0" marR="0" algn="just" rtl="0" fontAlgn="t">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Grid Search CV</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cs typeface="Times New Roman" panose="02020603050405020304" pitchFamily="18" charset="0"/>
                        </a:rPr>
                        <a:t>The grid search explores various alpha values using 5-fold cross-validation.</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No</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287042388"/>
                  </a:ext>
                </a:extLst>
              </a:tr>
              <a:tr h="702003">
                <a:tc>
                  <a:txBody>
                    <a:bodyPr/>
                    <a:lstStyle/>
                    <a:p>
                      <a:pPr marL="0" marR="0" indent="0" algn="just" rtl="0" eaLnBrk="1" fontAlgn="auto" latinLnBrk="0" hangingPunct="1">
                        <a:lnSpc>
                          <a:spcPct val="115000"/>
                        </a:lnSpc>
                        <a:spcBef>
                          <a:spcPts val="0"/>
                        </a:spcBef>
                        <a:spcAft>
                          <a:spcPts val="0"/>
                        </a:spcAft>
                      </a:pPr>
                      <a:r>
                        <a:rPr lang="en-IN" sz="1100" b="0" i="0" u="none" strike="noStrike">
                          <a:solidFill>
                            <a:srgbClr val="263238"/>
                          </a:solidFill>
                          <a:effectLst/>
                          <a:latin typeface="Times New Roman" panose="02020603050405020304" pitchFamily="18" charset="0"/>
                          <a:cs typeface="Times New Roman" panose="02020603050405020304" pitchFamily="18" charset="0"/>
                        </a:rPr>
                        <a:t>Accuracy</a:t>
                      </a:r>
                      <a:endParaRPr lang="en-IN"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just" rtl="0" fontAlgn="t">
                        <a:lnSpc>
                          <a:spcPct val="115000"/>
                        </a:lnSpc>
                        <a:spcBef>
                          <a:spcPts val="0"/>
                        </a:spcBef>
                        <a:spcAft>
                          <a:spcPts val="0"/>
                        </a:spcAft>
                      </a:pPr>
                      <a:r>
                        <a:rPr lang="en-US" sz="1100" b="0" i="0" u="none" strike="noStrike">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Accuracy is a metric that measures how often a machine learning model correctly predicts the outcome</a:t>
                      </a:r>
                      <a:endParaRPr lang="en-US" sz="1800" b="0" i="0" u="none" strike="noStrike">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tc>
                  <a:txBody>
                    <a:bodyPr/>
                    <a:lstStyle/>
                    <a:p>
                      <a:pPr marL="0" marR="0" algn="ctr" rtl="0" fontAlgn="t">
                        <a:lnSpc>
                          <a:spcPct val="115000"/>
                        </a:lnSpc>
                        <a:spcBef>
                          <a:spcPts val="0"/>
                        </a:spcBef>
                        <a:spcAft>
                          <a:spcPts val="0"/>
                        </a:spcAft>
                      </a:pPr>
                      <a:r>
                        <a:rPr lang="en-US" sz="1100" b="0" i="0" u="none" strike="noStrike" dirty="0">
                          <a:solidFill>
                            <a:srgbClr val="263238"/>
                          </a:solidFill>
                          <a:effectLst/>
                          <a:latin typeface="Times New Roman" panose="02020603050405020304" pitchFamily="18" charset="0"/>
                          <a:ea typeface="Calibri" panose="020F0502020204030204" pitchFamily="34" charset="0"/>
                          <a:cs typeface="Times New Roman" panose="02020603050405020304" pitchFamily="18" charset="0"/>
                        </a:rPr>
                        <a:t>0.76</a:t>
                      </a:r>
                      <a:endParaRPr lang="en-US" sz="1800" b="0" i="0" u="none" strike="noStrike" dirty="0">
                        <a:effectLst/>
                        <a:latin typeface="Arial" panose="020B0604020202020204" pitchFamily="34" charset="0"/>
                      </a:endParaRPr>
                    </a:p>
                  </a:txBody>
                  <a:tcPr marL="68580" marR="68580" marT="7620" marB="0">
                    <a:lnL w="12700" cap="flat" cmpd="sng" algn="ctr">
                      <a:solidFill>
                        <a:srgbClr val="263238"/>
                      </a:solidFill>
                      <a:prstDash val="solid"/>
                      <a:round/>
                      <a:headEnd type="none" w="med" len="med"/>
                      <a:tailEnd type="none" w="med" len="med"/>
                    </a:lnL>
                    <a:lnR w="12700" cap="flat" cmpd="sng" algn="ctr">
                      <a:solidFill>
                        <a:srgbClr val="263238"/>
                      </a:solidFill>
                      <a:prstDash val="solid"/>
                      <a:round/>
                      <a:headEnd type="none" w="med" len="med"/>
                      <a:tailEnd type="none" w="med" len="med"/>
                    </a:lnR>
                    <a:lnT w="12700" cap="flat" cmpd="sng" algn="ctr">
                      <a:solidFill>
                        <a:srgbClr val="263238"/>
                      </a:solidFill>
                      <a:prstDash val="solid"/>
                      <a:round/>
                      <a:headEnd type="none" w="med" len="med"/>
                      <a:tailEnd type="none" w="med" len="med"/>
                    </a:lnT>
                    <a:lnB w="12700" cap="flat" cmpd="sng" algn="ctr">
                      <a:solidFill>
                        <a:srgbClr val="263238"/>
                      </a:solidFill>
                      <a:prstDash val="solid"/>
                      <a:round/>
                      <a:headEnd type="none" w="med" len="med"/>
                      <a:tailEnd type="none" w="med" len="med"/>
                    </a:lnB>
                    <a:noFill/>
                  </a:tcPr>
                </a:tc>
                <a:extLst>
                  <a:ext uri="{0D108BD9-81ED-4DB2-BD59-A6C34878D82A}">
                    <a16:rowId xmlns:a16="http://schemas.microsoft.com/office/drawing/2014/main" xmlns="" val="1385653581"/>
                  </a:ext>
                </a:extLst>
              </a:tr>
            </a:tbl>
          </a:graphicData>
        </a:graphic>
      </p:graphicFrame>
      <p:sp>
        <p:nvSpPr>
          <p:cNvPr id="18" name="TextBox 17">
            <a:extLst>
              <a:ext uri="{FF2B5EF4-FFF2-40B4-BE49-F238E27FC236}">
                <a16:creationId xmlns:a16="http://schemas.microsoft.com/office/drawing/2014/main" xmlns="" id="{A1186862-21E3-0016-74CF-6AC4B3368DA7}"/>
              </a:ext>
            </a:extLst>
          </p:cNvPr>
          <p:cNvSpPr txBox="1"/>
          <p:nvPr/>
        </p:nvSpPr>
        <p:spPr>
          <a:xfrm>
            <a:off x="965469" y="0"/>
            <a:ext cx="9589042" cy="769441"/>
          </a:xfrm>
          <a:prstGeom prst="rect">
            <a:avLst/>
          </a:prstGeom>
          <a:noFill/>
        </p:spPr>
        <p:txBody>
          <a:bodyPr wrap="square">
            <a:spAutoFit/>
          </a:bodyPr>
          <a:lstStyle/>
          <a:p>
            <a:r>
              <a:rPr lang="en" sz="4400" b="1" dirty="0">
                <a:latin typeface="Times New Roman" panose="02020603050405020304" pitchFamily="18" charset="0"/>
                <a:cs typeface="Times New Roman" panose="02020603050405020304" pitchFamily="18" charset="0"/>
              </a:rPr>
              <a:t>Fuzzy C-means with KNN</a:t>
            </a:r>
            <a:endParaRPr lang="en-IN" sz="44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xmlns="" id="{7E8BB36F-034F-A5C8-C834-469F28F46849}"/>
              </a:ext>
            </a:extLst>
          </p:cNvPr>
          <p:cNvSpPr txBox="1"/>
          <p:nvPr/>
        </p:nvSpPr>
        <p:spPr>
          <a:xfrm>
            <a:off x="438960" y="666654"/>
            <a:ext cx="6094378"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xmlns="" id="{7AED6EBE-FD5F-FA18-10CB-4FCF6AABDC9B}"/>
              </a:ext>
            </a:extLst>
          </p:cNvPr>
          <p:cNvPicPr>
            <a:picLocks noChangeAspect="1"/>
          </p:cNvPicPr>
          <p:nvPr/>
        </p:nvPicPr>
        <p:blipFill>
          <a:blip r:embed="rId6"/>
          <a:stretch>
            <a:fillRect/>
          </a:stretch>
        </p:blipFill>
        <p:spPr>
          <a:xfrm>
            <a:off x="10567035" y="6343879"/>
            <a:ext cx="1468120" cy="51498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chemeClr val="tx1"/>
                </a:solidFill>
                <a:latin typeface="Times New Roman" panose="02020603050405020304" pitchFamily="18" charset="0"/>
                <a:cs typeface="Times New Roman" panose="02020603050405020304" pitchFamily="18" charset="0"/>
              </a:rPr>
              <a:t>Deep Learning Models</a:t>
            </a:r>
          </a:p>
        </p:txBody>
      </p:sp>
      <p:sp>
        <p:nvSpPr>
          <p:cNvPr id="3" name="Text Box 2"/>
          <p:cNvSpPr txBox="1"/>
          <p:nvPr/>
        </p:nvSpPr>
        <p:spPr>
          <a:xfrm>
            <a:off x="1097280" y="1974850"/>
            <a:ext cx="6096000" cy="1569660"/>
          </a:xfrm>
          <a:prstGeom prst="rect">
            <a:avLst/>
          </a:prstGeom>
          <a:noFill/>
        </p:spPr>
        <p:txBody>
          <a:bodyPr wrap="square" rtlCol="0" anchor="t">
            <a:spAutoFit/>
          </a:bodyPr>
          <a:lstStyle/>
          <a:p>
            <a:r>
              <a:rPr lang="en-IN" altLang="en-US" sz="2400" b="1" dirty="0">
                <a:latin typeface="Times New Roman" panose="02020603050405020304" pitchFamily="18" charset="0"/>
                <a:cs typeface="Times New Roman" panose="02020603050405020304" pitchFamily="18" charset="0"/>
                <a:sym typeface="+mn-ea"/>
              </a:rPr>
              <a:t>Deep Learning</a:t>
            </a:r>
            <a:r>
              <a:rPr lang="en-US" sz="2400" b="1" dirty="0">
                <a:latin typeface="Times New Roman" panose="02020603050405020304" pitchFamily="18" charset="0"/>
                <a:cs typeface="Times New Roman" panose="02020603050405020304" pitchFamily="18" charset="0"/>
                <a:sym typeface="+mn-ea"/>
              </a:rPr>
              <a:t> Models :</a:t>
            </a:r>
          </a:p>
          <a:p>
            <a:pPr marL="742950" lvl="1"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CNN </a:t>
            </a:r>
          </a:p>
          <a:p>
            <a:pPr indent="0">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sym typeface="+mn-ea"/>
              </a:rPr>
              <a:t>     Ensemble Learning Algorithms with Deep Learning:</a:t>
            </a:r>
          </a:p>
          <a:p>
            <a:pPr marL="742950" lvl="1"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K-Means Clustering with CNN </a:t>
            </a:r>
          </a:p>
          <a:p>
            <a:pPr lvl="1" indent="0">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sym typeface="+mn-ea"/>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394178"/>
              </p:ext>
            </p:extLst>
          </p:nvPr>
        </p:nvGraphicFramePr>
        <p:xfrm>
          <a:off x="3164915" y="3559750"/>
          <a:ext cx="5862170" cy="2393450"/>
        </p:xfrm>
        <a:graphic>
          <a:graphicData uri="http://schemas.openxmlformats.org/drawingml/2006/table">
            <a:tbl>
              <a:tblPr firstRow="1" bandRow="1">
                <a:tableStyleId>{5C22544A-7EE6-4342-B048-85BDC9FD1C3A}</a:tableStyleId>
              </a:tblPr>
              <a:tblGrid>
                <a:gridCol w="3363268">
                  <a:extLst>
                    <a:ext uri="{9D8B030D-6E8A-4147-A177-3AD203B41FA5}">
                      <a16:colId xmlns:a16="http://schemas.microsoft.com/office/drawing/2014/main" xmlns="" val="20000"/>
                    </a:ext>
                  </a:extLst>
                </a:gridCol>
                <a:gridCol w="2498902">
                  <a:extLst>
                    <a:ext uri="{9D8B030D-6E8A-4147-A177-3AD203B41FA5}">
                      <a16:colId xmlns:a16="http://schemas.microsoft.com/office/drawing/2014/main" xmlns="" val="20001"/>
                    </a:ext>
                  </a:extLst>
                </a:gridCol>
              </a:tblGrid>
              <a:tr h="321002">
                <a:tc>
                  <a:txBody>
                    <a:bodyPr/>
                    <a:lstStyle/>
                    <a:p>
                      <a:pPr algn="ctr"/>
                      <a:r>
                        <a:rPr lang="en-US" dirty="0">
                          <a:latin typeface="Times New Roman" panose="02020603050405020304" pitchFamily="18" charset="0"/>
                          <a:cs typeface="Times New Roman" panose="02020603050405020304" pitchFamily="18" charset="0"/>
                        </a:rPr>
                        <a:t>Algorithm Name</a:t>
                      </a:r>
                    </a:p>
                  </a:txBody>
                  <a:tcPr/>
                </a:tc>
                <a:tc>
                  <a:txBody>
                    <a:bodyPr/>
                    <a:lstStyle/>
                    <a:p>
                      <a:pPr algn="ctr"/>
                      <a:r>
                        <a:rPr lang="en-US" dirty="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xmlns="" val="10000"/>
                  </a:ext>
                </a:extLst>
              </a:tr>
              <a:tr h="675564">
                <a:tc>
                  <a:txBody>
                    <a:bodyPr/>
                    <a:lstStyle/>
                    <a:p>
                      <a:pPr algn="ctr"/>
                      <a:r>
                        <a:rPr lang="en-IN" altLang="en-US" dirty="0">
                          <a:latin typeface="Times New Roman" panose="02020603050405020304" pitchFamily="18" charset="0"/>
                          <a:cs typeface="Times New Roman" panose="02020603050405020304" pitchFamily="18" charset="0"/>
                        </a:rPr>
                        <a:t>K-Means Clustering with CNN</a:t>
                      </a:r>
                    </a:p>
                  </a:txBody>
                  <a:tcPr/>
                </a:tc>
                <a:tc>
                  <a:txBody>
                    <a:bodyPr/>
                    <a:lstStyle/>
                    <a:p>
                      <a:pPr algn="ctr"/>
                      <a:r>
                        <a:rPr lang="en-IN" altLang="en-US" dirty="0">
                          <a:latin typeface="Times New Roman" panose="02020603050405020304" pitchFamily="18" charset="0"/>
                          <a:cs typeface="Times New Roman" panose="02020603050405020304" pitchFamily="18" charset="0"/>
                        </a:rPr>
                        <a:t>CB.SC.P2AIE23001</a:t>
                      </a:r>
                    </a:p>
                  </a:txBody>
                  <a:tcPr/>
                </a:tc>
                <a:extLst>
                  <a:ext uri="{0D108BD9-81ED-4DB2-BD59-A6C34878D82A}">
                    <a16:rowId xmlns:a16="http://schemas.microsoft.com/office/drawing/2014/main" xmlns="" val="10001"/>
                  </a:ext>
                </a:extLst>
              </a:tr>
              <a:tr h="676063">
                <a:tc>
                  <a:txBody>
                    <a:bodyPr/>
                    <a:lstStyle/>
                    <a:p>
                      <a:pPr algn="ctr"/>
                      <a:r>
                        <a:rPr lang="en-IN" altLang="en-US" dirty="0">
                          <a:latin typeface="Times New Roman" panose="02020603050405020304" pitchFamily="18" charset="0"/>
                          <a:cs typeface="Times New Roman" panose="02020603050405020304" pitchFamily="18" charset="0"/>
                        </a:rPr>
                        <a:t>K-Means Clustering with CNN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dirty="0">
                          <a:latin typeface="Times New Roman" panose="02020603050405020304" pitchFamily="18" charset="0"/>
                          <a:cs typeface="Times New Roman" panose="02020603050405020304" pitchFamily="18" charset="0"/>
                        </a:rPr>
                        <a:t>CB.SC.P2AIE23004</a:t>
                      </a:r>
                    </a:p>
                    <a:p>
                      <a:pPr algn="ctr"/>
                      <a:endParaRPr lang="en-I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676063">
                <a:tc>
                  <a:txBody>
                    <a:bodyPr/>
                    <a:lstStyle/>
                    <a:p>
                      <a:pPr algn="ctr"/>
                      <a:r>
                        <a:rPr lang="en-IN" altLang="en-US" dirty="0">
                          <a:latin typeface="Times New Roman" panose="02020603050405020304" pitchFamily="18" charset="0"/>
                          <a:cs typeface="Times New Roman" panose="02020603050405020304" pitchFamily="18" charset="0"/>
                        </a:rPr>
                        <a:t>K-Means Clustering with CNN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ltLang="en-US" dirty="0">
                          <a:latin typeface="Times New Roman" panose="02020603050405020304" pitchFamily="18" charset="0"/>
                          <a:cs typeface="Times New Roman" panose="02020603050405020304" pitchFamily="18" charset="0"/>
                        </a:rPr>
                        <a:t>CB.SC.P2AIE23015</a:t>
                      </a:r>
                    </a:p>
                    <a:p>
                      <a:pPr algn="ctr"/>
                      <a:endParaRPr lang="en-I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51562466"/>
                  </a:ext>
                </a:extLst>
              </a:tr>
            </a:tbl>
          </a:graphicData>
        </a:graphic>
      </p:graphicFrame>
      <p:pic>
        <p:nvPicPr>
          <p:cNvPr id="7" name="Picture 6">
            <a:extLst>
              <a:ext uri="{FF2B5EF4-FFF2-40B4-BE49-F238E27FC236}">
                <a16:creationId xmlns:a16="http://schemas.microsoft.com/office/drawing/2014/main" xmlns="" id="{F0C42CDE-714B-B2A7-A037-E91234B79E19}"/>
              </a:ext>
            </a:extLst>
          </p:cNvPr>
          <p:cNvPicPr>
            <a:picLocks noChangeAspect="1"/>
          </p:cNvPicPr>
          <p:nvPr/>
        </p:nvPicPr>
        <p:blipFill>
          <a:blip r:embed="rId2"/>
          <a:stretch>
            <a:fillRect/>
          </a:stretch>
        </p:blipFill>
        <p:spPr>
          <a:xfrm>
            <a:off x="10659382" y="6343650"/>
            <a:ext cx="1476375" cy="5143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C77CE7C-8389-0A4C-7E6A-C5127807CA1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xmlns="" id="{3E98B865-0288-AC2E-3611-5BA69394A176}"/>
              </a:ext>
            </a:extLst>
          </p:cNvPr>
          <p:cNvSpPr txBox="1"/>
          <p:nvPr/>
        </p:nvSpPr>
        <p:spPr>
          <a:xfrm>
            <a:off x="1131887" y="498902"/>
            <a:ext cx="6096000" cy="830997"/>
          </a:xfrm>
          <a:prstGeom prst="rect">
            <a:avLst/>
          </a:prstGeom>
          <a:noFill/>
        </p:spPr>
        <p:txBody>
          <a:bodyPr wrap="square">
            <a:spAutoFit/>
          </a:bodyPr>
          <a:lstStyle/>
          <a:p>
            <a:r>
              <a:rPr lang="en" sz="4800" b="1" dirty="0">
                <a:latin typeface="Times New Roman" panose="02020603050405020304" pitchFamily="18" charset="0"/>
                <a:cs typeface="Times New Roman" panose="02020603050405020304" pitchFamily="18" charset="0"/>
              </a:rPr>
              <a:t>K-means with CNN</a:t>
            </a:r>
            <a:endParaRPr lang="en-IN" sz="4800" b="1" dirty="0">
              <a:latin typeface="Times New Roman" panose="02020603050405020304" pitchFamily="18" charset="0"/>
              <a:cs typeface="Times New Roman" panose="02020603050405020304" pitchFamily="18" charset="0"/>
            </a:endParaRPr>
          </a:p>
        </p:txBody>
      </p:sp>
      <p:graphicFrame>
        <p:nvGraphicFramePr>
          <p:cNvPr id="3" name="Content Placeholder 3">
            <a:extLst>
              <a:ext uri="{FF2B5EF4-FFF2-40B4-BE49-F238E27FC236}">
                <a16:creationId xmlns:a16="http://schemas.microsoft.com/office/drawing/2014/main" xmlns="" id="{6D757EB7-30A6-982E-D21E-20973CACBC63}"/>
              </a:ext>
            </a:extLst>
          </p:cNvPr>
          <p:cNvGraphicFramePr>
            <a:graphicFrameLocks/>
          </p:cNvGraphicFramePr>
          <p:nvPr>
            <p:extLst>
              <p:ext uri="{D42A27DB-BD31-4B8C-83A1-F6EECF244321}">
                <p14:modId xmlns:p14="http://schemas.microsoft.com/office/powerpoint/2010/main" val="3813157944"/>
              </p:ext>
            </p:extLst>
          </p:nvPr>
        </p:nvGraphicFramePr>
        <p:xfrm>
          <a:off x="1017568" y="1724410"/>
          <a:ext cx="4886959" cy="2054788"/>
        </p:xfrm>
        <a:graphic>
          <a:graphicData uri="http://schemas.openxmlformats.org/drawingml/2006/table">
            <a:tbl>
              <a:tblPr firstRow="1" firstCol="1" bandRow="1">
                <a:tableStyleId>{5940675A-B579-460E-94D1-54222C63F5DA}</a:tableStyleId>
              </a:tblPr>
              <a:tblGrid>
                <a:gridCol w="535149">
                  <a:extLst>
                    <a:ext uri="{9D8B030D-6E8A-4147-A177-3AD203B41FA5}">
                      <a16:colId xmlns:a16="http://schemas.microsoft.com/office/drawing/2014/main" xmlns="" val="1514652744"/>
                    </a:ext>
                  </a:extLst>
                </a:gridCol>
                <a:gridCol w="1858076">
                  <a:extLst>
                    <a:ext uri="{9D8B030D-6E8A-4147-A177-3AD203B41FA5}">
                      <a16:colId xmlns:a16="http://schemas.microsoft.com/office/drawing/2014/main" xmlns="" val="389835338"/>
                    </a:ext>
                  </a:extLst>
                </a:gridCol>
                <a:gridCol w="2493734">
                  <a:extLst>
                    <a:ext uri="{9D8B030D-6E8A-4147-A177-3AD203B41FA5}">
                      <a16:colId xmlns:a16="http://schemas.microsoft.com/office/drawing/2014/main" xmlns="" val="2437648374"/>
                    </a:ext>
                  </a:extLst>
                </a:gridCol>
              </a:tblGrid>
              <a:tr h="347364">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S. No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Parameter Name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Value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64169414"/>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Epochs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50</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528617436"/>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Accuracy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72.07%</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1549053044"/>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Precision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77%</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3822554465"/>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Recall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83%</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3191834092"/>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F1 Score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80%</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4127888819"/>
                  </a:ext>
                </a:extLst>
              </a:tr>
              <a:tr h="331486">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Confusion Matrix</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[[85, 17][26, 26]]</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3391787343"/>
                  </a:ext>
                </a:extLst>
              </a:tr>
              <a:tr h="229323">
                <a:tc>
                  <a:txBody>
                    <a:bodyPr/>
                    <a:lstStyle/>
                    <a:p>
                      <a:pPr marL="0" marR="0" algn="ctr">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Grid Search CV</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rtl="0">
                        <a:lnSpc>
                          <a:spcPct val="115000"/>
                        </a:lnSpc>
                        <a:spcBef>
                          <a:spcPts val="0"/>
                        </a:spcBef>
                        <a:spcAft>
                          <a:spcPts val="0"/>
                        </a:spcAft>
                        <a:buNone/>
                      </a:pPr>
                      <a:r>
                        <a:rPr lang="en-IN" sz="1100" dirty="0">
                          <a:latin typeface="Times New Roman" panose="02020603050405020304" pitchFamily="18" charset="0"/>
                          <a:ea typeface="Calibri"/>
                          <a:cs typeface="Times New Roman" panose="02020603050405020304" pitchFamily="18" charset="0"/>
                          <a:sym typeface="Calibri"/>
                        </a:rPr>
                        <a:t>No-</a:t>
                      </a:r>
                      <a:endParaRPr sz="1100" u="none" strike="noStrike" cap="none" dirty="0">
                        <a:latin typeface="Times New Roman" panose="02020603050405020304" pitchFamily="18" charset="0"/>
                        <a:ea typeface="Calibri"/>
                        <a:cs typeface="Times New Roman" panose="02020603050405020304" pitchFamily="18" charset="0"/>
                        <a:sym typeface="Calibri"/>
                      </a:endParaRPr>
                    </a:p>
                  </a:txBody>
                  <a:tcPr marL="68575" marR="68575" marT="0" marB="0"/>
                </a:tc>
                <a:extLst>
                  <a:ext uri="{0D108BD9-81ED-4DB2-BD59-A6C34878D82A}">
                    <a16:rowId xmlns:a16="http://schemas.microsoft.com/office/drawing/2014/main" xmlns="" val="3962646071"/>
                  </a:ext>
                </a:extLst>
              </a:tr>
            </a:tbl>
          </a:graphicData>
        </a:graphic>
      </p:graphicFrame>
      <p:pic>
        <p:nvPicPr>
          <p:cNvPr id="5" name="Picture 4">
            <a:extLst>
              <a:ext uri="{FF2B5EF4-FFF2-40B4-BE49-F238E27FC236}">
                <a16:creationId xmlns:a16="http://schemas.microsoft.com/office/drawing/2014/main" xmlns="" id="{BDDE59EC-810E-3937-FBB4-52EF04C849E2}"/>
              </a:ext>
            </a:extLst>
          </p:cNvPr>
          <p:cNvPicPr>
            <a:picLocks noChangeAspect="1"/>
          </p:cNvPicPr>
          <p:nvPr/>
        </p:nvPicPr>
        <p:blipFill>
          <a:blip r:embed="rId2"/>
          <a:stretch>
            <a:fillRect/>
          </a:stretch>
        </p:blipFill>
        <p:spPr>
          <a:xfrm>
            <a:off x="8164513" y="899492"/>
            <a:ext cx="3432904" cy="2529508"/>
          </a:xfrm>
          <a:prstGeom prst="rect">
            <a:avLst/>
          </a:prstGeom>
        </p:spPr>
      </p:pic>
      <p:pic>
        <p:nvPicPr>
          <p:cNvPr id="7" name="Picture 6">
            <a:extLst>
              <a:ext uri="{FF2B5EF4-FFF2-40B4-BE49-F238E27FC236}">
                <a16:creationId xmlns:a16="http://schemas.microsoft.com/office/drawing/2014/main" xmlns="" id="{C892EE5F-DD25-50F0-A108-660BAF3DAA91}"/>
              </a:ext>
            </a:extLst>
          </p:cNvPr>
          <p:cNvPicPr>
            <a:picLocks noChangeAspect="1"/>
          </p:cNvPicPr>
          <p:nvPr/>
        </p:nvPicPr>
        <p:blipFill>
          <a:blip r:embed="rId3"/>
          <a:stretch>
            <a:fillRect/>
          </a:stretch>
        </p:blipFill>
        <p:spPr>
          <a:xfrm>
            <a:off x="8202612" y="3779198"/>
            <a:ext cx="3432905" cy="2563236"/>
          </a:xfrm>
          <a:prstGeom prst="rect">
            <a:avLst/>
          </a:prstGeom>
        </p:spPr>
      </p:pic>
      <p:pic>
        <p:nvPicPr>
          <p:cNvPr id="10" name="Picture 9">
            <a:extLst>
              <a:ext uri="{FF2B5EF4-FFF2-40B4-BE49-F238E27FC236}">
                <a16:creationId xmlns:a16="http://schemas.microsoft.com/office/drawing/2014/main" xmlns="" id="{E66E7D8B-B92E-27B2-D8B3-9B45B87DC055}"/>
              </a:ext>
            </a:extLst>
          </p:cNvPr>
          <p:cNvPicPr>
            <a:picLocks noChangeAspect="1"/>
          </p:cNvPicPr>
          <p:nvPr/>
        </p:nvPicPr>
        <p:blipFill>
          <a:blip r:embed="rId4"/>
          <a:stretch>
            <a:fillRect/>
          </a:stretch>
        </p:blipFill>
        <p:spPr>
          <a:xfrm>
            <a:off x="3888631" y="3911197"/>
            <a:ext cx="3361231" cy="2385032"/>
          </a:xfrm>
          <a:prstGeom prst="rect">
            <a:avLst/>
          </a:prstGeom>
        </p:spPr>
      </p:pic>
      <p:pic>
        <p:nvPicPr>
          <p:cNvPr id="12" name="Picture 11">
            <a:extLst>
              <a:ext uri="{FF2B5EF4-FFF2-40B4-BE49-F238E27FC236}">
                <a16:creationId xmlns:a16="http://schemas.microsoft.com/office/drawing/2014/main" xmlns="" id="{7FFCF3A1-FB40-CAAD-08EA-2123A1841610}"/>
              </a:ext>
            </a:extLst>
          </p:cNvPr>
          <p:cNvPicPr>
            <a:picLocks noChangeAspect="1"/>
          </p:cNvPicPr>
          <p:nvPr/>
        </p:nvPicPr>
        <p:blipFill>
          <a:blip r:embed="rId5"/>
          <a:stretch>
            <a:fillRect/>
          </a:stretch>
        </p:blipFill>
        <p:spPr>
          <a:xfrm>
            <a:off x="491883" y="3911197"/>
            <a:ext cx="3339044" cy="2385032"/>
          </a:xfrm>
          <a:prstGeom prst="rect">
            <a:avLst/>
          </a:prstGeom>
        </p:spPr>
      </p:pic>
      <p:pic>
        <p:nvPicPr>
          <p:cNvPr id="13" name="Picture 12">
            <a:extLst>
              <a:ext uri="{FF2B5EF4-FFF2-40B4-BE49-F238E27FC236}">
                <a16:creationId xmlns:a16="http://schemas.microsoft.com/office/drawing/2014/main" xmlns="" id="{D4691FD3-CD4E-4D8F-10B7-EC8799217ED0}"/>
              </a:ext>
            </a:extLst>
          </p:cNvPr>
          <p:cNvPicPr>
            <a:picLocks noChangeAspect="1"/>
          </p:cNvPicPr>
          <p:nvPr/>
        </p:nvPicPr>
        <p:blipFill>
          <a:blip r:embed="rId6"/>
          <a:stretch>
            <a:fillRect/>
          </a:stretch>
        </p:blipFill>
        <p:spPr>
          <a:xfrm>
            <a:off x="10567035" y="6343879"/>
            <a:ext cx="1468120" cy="514985"/>
          </a:xfrm>
          <a:prstGeom prst="rect">
            <a:avLst/>
          </a:prstGeom>
        </p:spPr>
      </p:pic>
    </p:spTree>
    <p:extLst>
      <p:ext uri="{BB962C8B-B14F-4D97-AF65-F5344CB8AC3E}">
        <p14:creationId xmlns:p14="http://schemas.microsoft.com/office/powerpoint/2010/main" val="396274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97280" y="1845945"/>
            <a:ext cx="10162540" cy="3585845"/>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Diabetes, a chronic condition affecting millions globally, arises from disruptions in insulin production or its effectiveness in regulating blood glucose levels. Insulin, released by the pancreas, plays a crucial role in utilizing sugars and fats from food. When the pancreas fails to produce sufficient insulin or the body becomes resistant to its effects, diabetes ensues. With a staggering 366 million cases worldwide, including 77 million in India alone, diabetes demands constant attention for those diagnosed. </a:t>
            </a:r>
          </a:p>
          <a:p>
            <a:pPr algn="just"/>
            <a:r>
              <a:rPr lang="en-US" sz="1800" dirty="0">
                <a:solidFill>
                  <a:schemeClr val="tx1"/>
                </a:solidFill>
                <a:latin typeface="Times New Roman" panose="02020603050405020304" pitchFamily="18" charset="0"/>
                <a:cs typeface="Times New Roman" panose="02020603050405020304" pitchFamily="18" charset="0"/>
              </a:rPr>
              <a:t>Dr. Michael </a:t>
            </a:r>
            <a:r>
              <a:rPr lang="en-US" sz="1800" dirty="0" err="1">
                <a:solidFill>
                  <a:schemeClr val="tx1"/>
                </a:solidFill>
                <a:latin typeface="Times New Roman" panose="02020603050405020304" pitchFamily="18" charset="0"/>
                <a:cs typeface="Times New Roman" panose="02020603050405020304" pitchFamily="18" charset="0"/>
              </a:rPr>
              <a:t>Dansinger</a:t>
            </a:r>
            <a:r>
              <a:rPr lang="en-US" sz="1800" dirty="0">
                <a:solidFill>
                  <a:schemeClr val="tx1"/>
                </a:solidFill>
                <a:latin typeface="Times New Roman" panose="02020603050405020304" pitchFamily="18" charset="0"/>
                <a:cs typeface="Times New Roman" panose="02020603050405020304" pitchFamily="18" charset="0"/>
              </a:rPr>
              <a:t> emphasizes the vital role of insulin, which maintains blood glucose levels by facilitating the transport of glucose to cells. Failure in this process leads to diabetes, diagnosed when fasting blood glucose exceeds 126 mg/dL. The condition is classified into types, including type-1 with absent beta-cells requiring insulin, type-2 marked by insufficient insulin absorption, prediabetes indicating elevated glucose, and gestational diabetes during pregnancy. Early detection is pivotal to prevent severe complications. This paper aims to delve into dataset preparation, preprocessing, feature selection, and classification techniques, emphasizing the significance of timely diagnosis for effective treatment and overall well-being.</a:t>
            </a:r>
          </a:p>
        </p:txBody>
      </p:sp>
      <p:pic>
        <p:nvPicPr>
          <p:cNvPr id="4" name="Picture 3"/>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937875" cy="1450975"/>
          </a:xfrm>
        </p:spPr>
        <p:txBody>
          <a:bodyPr/>
          <a:lstStyle/>
          <a:p>
            <a:r>
              <a:rPr lang="en-IN" altLang="en-US" b="1" dirty="0">
                <a:solidFill>
                  <a:schemeClr val="tx1"/>
                </a:solidFill>
                <a:latin typeface="Times New Roman" panose="02020603050405020304" pitchFamily="18" charset="0"/>
                <a:cs typeface="Times New Roman" panose="02020603050405020304" pitchFamily="18" charset="0"/>
                <a:sym typeface="+mn-ea"/>
              </a:rPr>
              <a:t>Model Comparision Table</a:t>
            </a:r>
          </a:p>
        </p:txBody>
      </p:sp>
      <p:pic>
        <p:nvPicPr>
          <p:cNvPr id="7" name="Picture 6"/>
          <p:cNvPicPr>
            <a:picLocks noChangeAspect="1"/>
          </p:cNvPicPr>
          <p:nvPr/>
        </p:nvPicPr>
        <p:blipFill>
          <a:blip r:embed="rId2"/>
          <a:stretch>
            <a:fillRect/>
          </a:stretch>
        </p:blipFill>
        <p:spPr>
          <a:xfrm>
            <a:off x="10576763" y="6343015"/>
            <a:ext cx="1468120" cy="514985"/>
          </a:xfrm>
          <a:prstGeom prst="rect">
            <a:avLst/>
          </a:prstGeom>
        </p:spPr>
      </p:pic>
      <p:graphicFrame>
        <p:nvGraphicFramePr>
          <p:cNvPr id="3" name="Table 2">
            <a:extLst>
              <a:ext uri="{FF2B5EF4-FFF2-40B4-BE49-F238E27FC236}">
                <a16:creationId xmlns:a16="http://schemas.microsoft.com/office/drawing/2014/main" xmlns="" id="{A2C8E0E0-0BFD-4474-74EB-9585BB7F9CA4}"/>
              </a:ext>
            </a:extLst>
          </p:cNvPr>
          <p:cNvGraphicFramePr>
            <a:graphicFrameLocks noGrp="1"/>
          </p:cNvGraphicFramePr>
          <p:nvPr>
            <p:extLst>
              <p:ext uri="{D42A27DB-BD31-4B8C-83A1-F6EECF244321}">
                <p14:modId xmlns:p14="http://schemas.microsoft.com/office/powerpoint/2010/main" val="1402426521"/>
              </p:ext>
            </p:extLst>
          </p:nvPr>
        </p:nvGraphicFramePr>
        <p:xfrm>
          <a:off x="3182565" y="1807398"/>
          <a:ext cx="5826870" cy="4465578"/>
        </p:xfrm>
        <a:graphic>
          <a:graphicData uri="http://schemas.openxmlformats.org/drawingml/2006/table">
            <a:tbl>
              <a:tblPr firstRow="1" firstCol="1" bandRow="1">
                <a:tableStyleId>{5C22544A-7EE6-4342-B048-85BDC9FD1C3A}</a:tableStyleId>
              </a:tblPr>
              <a:tblGrid>
                <a:gridCol w="2088159">
                  <a:extLst>
                    <a:ext uri="{9D8B030D-6E8A-4147-A177-3AD203B41FA5}">
                      <a16:colId xmlns:a16="http://schemas.microsoft.com/office/drawing/2014/main" xmlns="" val="745255413"/>
                    </a:ext>
                  </a:extLst>
                </a:gridCol>
                <a:gridCol w="1279151">
                  <a:extLst>
                    <a:ext uri="{9D8B030D-6E8A-4147-A177-3AD203B41FA5}">
                      <a16:colId xmlns:a16="http://schemas.microsoft.com/office/drawing/2014/main" xmlns="" val="653961702"/>
                    </a:ext>
                  </a:extLst>
                </a:gridCol>
                <a:gridCol w="1180409">
                  <a:extLst>
                    <a:ext uri="{9D8B030D-6E8A-4147-A177-3AD203B41FA5}">
                      <a16:colId xmlns:a16="http://schemas.microsoft.com/office/drawing/2014/main" xmlns="" val="1608049713"/>
                    </a:ext>
                  </a:extLst>
                </a:gridCol>
                <a:gridCol w="1279151">
                  <a:extLst>
                    <a:ext uri="{9D8B030D-6E8A-4147-A177-3AD203B41FA5}">
                      <a16:colId xmlns:a16="http://schemas.microsoft.com/office/drawing/2014/main" xmlns="" val="2697956263"/>
                    </a:ext>
                  </a:extLst>
                </a:gridCol>
              </a:tblGrid>
              <a:tr h="669617">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Model</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dirty="0">
                          <a:effectLst/>
                          <a:latin typeface="Times New Roman" panose="02020603050405020304" pitchFamily="18" charset="0"/>
                          <a:cs typeface="Times New Roman" panose="02020603050405020304" pitchFamily="18" charset="0"/>
                        </a:rPr>
                        <a:t>Split-Ratio</a:t>
                      </a:r>
                      <a:endParaRPr lang="en-IN" sz="11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Accuracy</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Precision</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230398961"/>
                  </a:ext>
                </a:extLst>
              </a:tr>
              <a:tr h="669617">
                <a:tc>
                  <a:txBody>
                    <a:bodyPr/>
                    <a:lstStyle/>
                    <a:p>
                      <a:pPr indent="182880" algn="ctr">
                        <a:lnSpc>
                          <a:spcPct val="95000"/>
                        </a:lnSpc>
                        <a:spcAft>
                          <a:spcPts val="600"/>
                        </a:spcAft>
                        <a:tabLst>
                          <a:tab pos="182880" algn="l"/>
                        </a:tabLst>
                      </a:pPr>
                      <a:r>
                        <a:rPr lang="en-US" sz="1100" spc="-5" dirty="0">
                          <a:effectLst/>
                          <a:latin typeface="Times New Roman" panose="02020603050405020304" pitchFamily="18" charset="0"/>
                          <a:cs typeface="Times New Roman" panose="02020603050405020304" pitchFamily="18" charset="0"/>
                        </a:rPr>
                        <a:t>Logistic Regression</a:t>
                      </a:r>
                      <a:endParaRPr lang="en-IN" sz="11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80:20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0.76</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dirty="0">
                          <a:effectLst/>
                          <a:latin typeface="Times New Roman" panose="02020603050405020304" pitchFamily="18" charset="0"/>
                          <a:cs typeface="Times New Roman" panose="02020603050405020304" pitchFamily="18" charset="0"/>
                        </a:rPr>
                        <a:t>0.70</a:t>
                      </a:r>
                      <a:endParaRPr lang="en-IN" sz="11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33220188"/>
                  </a:ext>
                </a:extLst>
              </a:tr>
              <a:tr h="447879">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Decision Trees</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80:20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0.72</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0.70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50397578"/>
                  </a:ext>
                </a:extLst>
              </a:tr>
              <a:tr h="1004424">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K-Means Clustering with CNN</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80:20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0.72</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dirty="0">
                          <a:effectLst/>
                          <a:latin typeface="Times New Roman" panose="02020603050405020304" pitchFamily="18" charset="0"/>
                          <a:cs typeface="Times New Roman" panose="02020603050405020304" pitchFamily="18" charset="0"/>
                        </a:rPr>
                        <a:t>0.71</a:t>
                      </a:r>
                      <a:endParaRPr lang="en-IN" sz="11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926837275"/>
                  </a:ext>
                </a:extLst>
              </a:tr>
              <a:tr h="1004424">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K-Means Clustering with KNN</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70:30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0.99</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0.99</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248852478"/>
                  </a:ext>
                </a:extLst>
              </a:tr>
              <a:tr h="669617">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Fuzzy C-Means with KNN</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80:20</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a:effectLst/>
                          <a:latin typeface="Times New Roman" panose="02020603050405020304" pitchFamily="18" charset="0"/>
                          <a:cs typeface="Times New Roman" panose="02020603050405020304" pitchFamily="18" charset="0"/>
                        </a:rPr>
                        <a:t>0.76</a:t>
                      </a:r>
                      <a:endParaRPr lang="en-IN" sz="11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100" spc="-5" dirty="0">
                          <a:effectLst/>
                          <a:latin typeface="Times New Roman" panose="02020603050405020304" pitchFamily="18" charset="0"/>
                          <a:cs typeface="Times New Roman" panose="02020603050405020304" pitchFamily="18" charset="0"/>
                        </a:rPr>
                        <a:t>0.74</a:t>
                      </a:r>
                      <a:endParaRPr lang="en-IN" sz="11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78655743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Split Ratio of the Dataset </a:t>
            </a:r>
          </a:p>
        </p:txBody>
      </p:sp>
      <p:sp>
        <p:nvSpPr>
          <p:cNvPr id="3" name="Text Box 2"/>
          <p:cNvSpPr txBox="1"/>
          <p:nvPr/>
        </p:nvSpPr>
        <p:spPr>
          <a:xfrm>
            <a:off x="1097280" y="2052955"/>
            <a:ext cx="9765030" cy="2308324"/>
          </a:xfrm>
          <a:prstGeom prst="rect">
            <a:avLst/>
          </a:prstGeom>
          <a:noFill/>
        </p:spPr>
        <p:txBody>
          <a:bodyPr wrap="square" rtlCol="0" anchor="t">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sym typeface="+mn-ea"/>
              </a:rPr>
              <a:t>Training set :</a:t>
            </a:r>
            <a:r>
              <a:rPr lang="en-IN" altLang="en-US" sz="2400" b="1" dirty="0">
                <a:latin typeface="Times New Roman" panose="02020603050405020304" pitchFamily="18" charset="0"/>
                <a:cs typeface="Times New Roman" panose="02020603050405020304" pitchFamily="18" charset="0"/>
                <a:sym typeface="+mn-ea"/>
              </a:rPr>
              <a:t> 80% </a:t>
            </a: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sym typeface="+mn-ea"/>
              </a:rPr>
              <a:t>Test Set:</a:t>
            </a:r>
            <a:r>
              <a:rPr lang="en-IN" altLang="en-US" sz="2400" b="1" dirty="0">
                <a:latin typeface="Times New Roman" panose="02020603050405020304" pitchFamily="18" charset="0"/>
                <a:cs typeface="Times New Roman" panose="02020603050405020304" pitchFamily="18" charset="0"/>
                <a:sym typeface="+mn-ea"/>
              </a:rPr>
              <a:t>20%</a:t>
            </a:r>
          </a:p>
          <a:p>
            <a:pPr marL="285750" indent="-285750">
              <a:buFont typeface="Arial" panose="020B0604020202020204" pitchFamily="34" charset="0"/>
              <a:buChar char="•"/>
            </a:pPr>
            <a:endParaRPr lang="en-IN" altLang="en-US" sz="2400" b="1" dirty="0">
              <a:latin typeface="Times New Roman" panose="02020603050405020304" pitchFamily="18" charset="0"/>
              <a:cs typeface="Times New Roman" panose="02020603050405020304" pitchFamily="18" charset="0"/>
              <a:sym typeface="+mn-ea"/>
            </a:endParaRPr>
          </a:p>
          <a:p>
            <a:r>
              <a:rPr lang="en-IN" altLang="en-US" sz="2400" b="1" dirty="0">
                <a:latin typeface="Times New Roman" panose="02020603050405020304" pitchFamily="18" charset="0"/>
                <a:cs typeface="Times New Roman" panose="02020603050405020304" pitchFamily="18" charset="0"/>
                <a:sym typeface="+mn-ea"/>
              </a:rPr>
              <a:t>The dataset has been split into training and test set. We have also employed K-Fold Cross-validation to get the best possible split of the dataset.</a:t>
            </a:r>
          </a:p>
        </p:txBody>
      </p:sp>
      <p:pic>
        <p:nvPicPr>
          <p:cNvPr id="4" name="Picture 3">
            <a:extLst>
              <a:ext uri="{FF2B5EF4-FFF2-40B4-BE49-F238E27FC236}">
                <a16:creationId xmlns:a16="http://schemas.microsoft.com/office/drawing/2014/main" xmlns="" id="{91275108-543E-4D4D-E33B-C386EE6EE80F}"/>
              </a:ext>
            </a:extLst>
          </p:cNvPr>
          <p:cNvPicPr>
            <a:picLocks noChangeAspect="1"/>
          </p:cNvPicPr>
          <p:nvPr/>
        </p:nvPicPr>
        <p:blipFill>
          <a:blip r:embed="rId2"/>
          <a:stretch>
            <a:fillRect/>
          </a:stretch>
        </p:blipFill>
        <p:spPr>
          <a:xfrm>
            <a:off x="10576763" y="6343879"/>
            <a:ext cx="1468120" cy="51498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1E3727-90B9-E89A-257F-7FCC16893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129C833-DBAE-3E84-CC1A-7D54B55B9AAD}"/>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EMIC Analysis</a:t>
            </a:r>
          </a:p>
        </p:txBody>
      </p:sp>
      <p:sp>
        <p:nvSpPr>
          <p:cNvPr id="5" name="TextBox 4">
            <a:extLst>
              <a:ext uri="{FF2B5EF4-FFF2-40B4-BE49-F238E27FC236}">
                <a16:creationId xmlns:a16="http://schemas.microsoft.com/office/drawing/2014/main" xmlns="" id="{34FA717B-D7D5-2D8A-E768-9A3FEB851F55}"/>
              </a:ext>
            </a:extLst>
          </p:cNvPr>
          <p:cNvSpPr txBox="1"/>
          <p:nvPr/>
        </p:nvSpPr>
        <p:spPr>
          <a:xfrm>
            <a:off x="1097279" y="2071516"/>
            <a:ext cx="10058399" cy="313932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EMIC Analysis: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the context of a diabetes prediction project, an EMIC analysis would involve understanding the perspectives and experiences of individuals within the target population (e.g., individuals at risk of or diagnosed with diabetes from the PIMA Indian community).</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Researchers would seek to explore how the community itself defines and perceives diabetes, its risk factors, and the impact of the condition on daily life. This may involve conducting interviews, surveys, or focus group discussions within the community to gather qualitative data.</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goal is to incorporate the local, cultural, and individual nuances related to diabetes, ensuring that the predictive model and any subsequent interventions are sensitive to the unique context of the PIMA Indian community.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0455C863-C96A-EBD2-1A98-F9CD15CE72D7}"/>
              </a:ext>
            </a:extLst>
          </p:cNvPr>
          <p:cNvPicPr>
            <a:picLocks noChangeAspect="1"/>
          </p:cNvPicPr>
          <p:nvPr/>
        </p:nvPicPr>
        <p:blipFill>
          <a:blip r:embed="rId2"/>
          <a:stretch>
            <a:fillRect/>
          </a:stretch>
        </p:blipFill>
        <p:spPr>
          <a:xfrm>
            <a:off x="10576763" y="6343879"/>
            <a:ext cx="1468120" cy="514985"/>
          </a:xfrm>
          <a:prstGeom prst="rect">
            <a:avLst/>
          </a:prstGeom>
        </p:spPr>
      </p:pic>
    </p:spTree>
    <p:extLst>
      <p:ext uri="{BB962C8B-B14F-4D97-AF65-F5344CB8AC3E}">
        <p14:creationId xmlns:p14="http://schemas.microsoft.com/office/powerpoint/2010/main" val="92128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C7FBF9-7258-CF6F-7B02-717B4FAB3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63CD863-AF0E-18E2-1D9D-AA145198297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ETIC Analysis</a:t>
            </a:r>
          </a:p>
        </p:txBody>
      </p:sp>
      <p:sp>
        <p:nvSpPr>
          <p:cNvPr id="5" name="TextBox 4">
            <a:extLst>
              <a:ext uri="{FF2B5EF4-FFF2-40B4-BE49-F238E27FC236}">
                <a16:creationId xmlns:a16="http://schemas.microsoft.com/office/drawing/2014/main" xmlns="" id="{1660952D-EFB5-9286-50E6-079BD3C2AA9B}"/>
              </a:ext>
            </a:extLst>
          </p:cNvPr>
          <p:cNvSpPr txBox="1"/>
          <p:nvPr/>
        </p:nvSpPr>
        <p:spPr>
          <a:xfrm>
            <a:off x="1097281" y="2071516"/>
            <a:ext cx="10058399"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ETIC Analysis: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On the other hand, an ETIC analysis would involve an external, objective examination of diabetes and its predictors using standardized, scientific criteria and measurements. This may include analyzing the dataset using established biomedical indicators such as blood glucose levels, BMI, blood pressure, and genetic markers.</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Researchers would apply existing medical knowledge and global health standards to identify risk factors and patterns associated with diabetes. The focus here is on universal, objective criteria that are applicable across different populations.</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ETIC perspective ensures that the analysis and predictive model align with broader medical and scientific understanding, allowing for generalizability and comparison with findings from other populations.</a:t>
            </a:r>
          </a:p>
        </p:txBody>
      </p:sp>
      <p:pic>
        <p:nvPicPr>
          <p:cNvPr id="3" name="Picture 2">
            <a:extLst>
              <a:ext uri="{FF2B5EF4-FFF2-40B4-BE49-F238E27FC236}">
                <a16:creationId xmlns:a16="http://schemas.microsoft.com/office/drawing/2014/main" xmlns="" id="{780F2E38-2884-E3F4-27BA-91B0C43ABDEF}"/>
              </a:ext>
            </a:extLst>
          </p:cNvPr>
          <p:cNvPicPr>
            <a:picLocks noChangeAspect="1"/>
          </p:cNvPicPr>
          <p:nvPr/>
        </p:nvPicPr>
        <p:blipFill>
          <a:blip r:embed="rId2"/>
          <a:stretch>
            <a:fillRect/>
          </a:stretch>
        </p:blipFill>
        <p:spPr>
          <a:xfrm>
            <a:off x="10569975" y="6345892"/>
            <a:ext cx="1469263" cy="512108"/>
          </a:xfrm>
          <a:prstGeom prst="rect">
            <a:avLst/>
          </a:prstGeom>
        </p:spPr>
      </p:pic>
    </p:spTree>
    <p:extLst>
      <p:ext uri="{BB962C8B-B14F-4D97-AF65-F5344CB8AC3E}">
        <p14:creationId xmlns:p14="http://schemas.microsoft.com/office/powerpoint/2010/main" val="3855850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tx1"/>
                </a:solidFill>
                <a:latin typeface="Times New Roman" panose="02020603050405020304" pitchFamily="18" charset="0"/>
                <a:cs typeface="Times New Roman" panose="02020603050405020304" pitchFamily="18" charset="0"/>
                <a:sym typeface="+mn-ea"/>
              </a:rPr>
              <a:t>Explainable AI</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5" name="TextBox 4">
            <a:extLst>
              <a:ext uri="{FF2B5EF4-FFF2-40B4-BE49-F238E27FC236}">
                <a16:creationId xmlns:a16="http://schemas.microsoft.com/office/drawing/2014/main" xmlns="" id="{F8D86D1E-1319-264D-7CCA-438807842692}"/>
              </a:ext>
            </a:extLst>
          </p:cNvPr>
          <p:cNvSpPr txBox="1"/>
          <p:nvPr/>
        </p:nvSpPr>
        <p:spPr>
          <a:xfrm>
            <a:off x="628083" y="1737360"/>
            <a:ext cx="10996793" cy="4116512"/>
          </a:xfrm>
          <a:prstGeom prst="rect">
            <a:avLst/>
          </a:prstGeom>
          <a:noFill/>
        </p:spPr>
        <p:txBody>
          <a:bodyPr wrap="square">
            <a:spAutoFit/>
          </a:bodyPr>
          <a:lstStyle/>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Explainable AI (XAI) can significantly enhance the utilization of machine learning (ML) and deep learning (DL) techniques for predicting diabetes, especially when implemented within a system such as a chat</a:t>
            </a:r>
            <a:r>
              <a:rPr lang="en-US" sz="1800" spc="-5" dirty="0">
                <a:effectLst/>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bot that utilizes logistic regression</a:t>
            </a:r>
            <a:r>
              <a:rPr lang="en-US" sz="1800" spc="-5" dirty="0">
                <a:effectLst/>
                <a:latin typeface="Times New Roman" panose="02020603050405020304" pitchFamily="18" charset="0"/>
                <a:ea typeface="SimSun" panose="02010600030101010101" pitchFamily="2" charset="-122"/>
              </a:rPr>
              <a:t>. XAI is very important in the context of a proposed Logistic Regression-based Natural Language Processing (NLP) chat-bot to forecast diabetes, since it can greatly improve the system's efficacy and user acceptability. Here's how XAI may be used to enhance user engagement and the chat-bot's prediction abilities.</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The chat-bot can provide clear and understandable forecasts, explaining to customers the reasoning behind risk evaluations based on variables such as age, body mass index, and family history. Furthermore, XAI helps determine which characteristics have the most influence on diabetes risk, enabling users to rank health indicators for follow-up and treatment. Through the identification of biases and mistakes, XAI guarantees accuracy and fairness across a range of user demographics, promoting confidence and openness in the chat-bot's decision-making process. Additionally, by including users in the prediction process and offering insightful explanations, XAI encourages user involvement and increases trust and adherence to the chat-bot's suggestions. XAI makes it easier to continuously develop models by integrating fresh insights and user feedback, which eventually improves prediction accuracy. By offering open and responsible AI systems, protecting user privacy, and encouraging ethical AI activities, XAI guarantees regulatory compliance and ethical concerns.</a:t>
            </a:r>
            <a:endParaRPr lang="en-IN" sz="1800"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tx1">
                    <a:lumMod val="95000"/>
                    <a:lumOff val="5000"/>
                  </a:schemeClr>
                </a:solidFill>
                <a:latin typeface="Times New Roman" panose="02020603050405020304" pitchFamily="18" charset="0"/>
                <a:cs typeface="Times New Roman" panose="02020603050405020304" pitchFamily="18" charset="0"/>
                <a:sym typeface="+mn-ea"/>
              </a:rPr>
              <a:t>Results</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5" name="TextBox 4">
            <a:extLst>
              <a:ext uri="{FF2B5EF4-FFF2-40B4-BE49-F238E27FC236}">
                <a16:creationId xmlns:a16="http://schemas.microsoft.com/office/drawing/2014/main" xmlns="" id="{1DD375C5-DA58-4EDF-78C3-6E6593B2D6BE}"/>
              </a:ext>
            </a:extLst>
          </p:cNvPr>
          <p:cNvSpPr txBox="1"/>
          <p:nvPr/>
        </p:nvSpPr>
        <p:spPr>
          <a:xfrm>
            <a:off x="1097279" y="2187707"/>
            <a:ext cx="9469755"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 elucidate the relative performances of the applied Machine Learning and Deep Learning models by comparing them using various standard metrics. We have considered some key metrics like accuracy and precision, but also focused on the ease of deployment of the models. As the application needs to be portable, the model would have a trade-off between portability and model complexity.</a:t>
            </a:r>
            <a:endParaRPr lang="en-IN"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6C6D41E4-C5A6-9F6A-2CE6-2EEAE36C1A36}"/>
              </a:ext>
            </a:extLst>
          </p:cNvPr>
          <p:cNvGraphicFramePr>
            <a:graphicFrameLocks noGrp="1"/>
          </p:cNvGraphicFramePr>
          <p:nvPr>
            <p:extLst>
              <p:ext uri="{D42A27DB-BD31-4B8C-83A1-F6EECF244321}">
                <p14:modId xmlns:p14="http://schemas.microsoft.com/office/powerpoint/2010/main" val="1226480120"/>
              </p:ext>
            </p:extLst>
          </p:nvPr>
        </p:nvGraphicFramePr>
        <p:xfrm>
          <a:off x="2232921" y="3751709"/>
          <a:ext cx="7198469" cy="2347198"/>
        </p:xfrm>
        <a:graphic>
          <a:graphicData uri="http://schemas.openxmlformats.org/drawingml/2006/table">
            <a:tbl>
              <a:tblPr firstRow="1" firstCol="1" bandRow="1">
                <a:tableStyleId>{5C22544A-7EE6-4342-B048-85BDC9FD1C3A}</a:tableStyleId>
              </a:tblPr>
              <a:tblGrid>
                <a:gridCol w="2579694">
                  <a:extLst>
                    <a:ext uri="{9D8B030D-6E8A-4147-A177-3AD203B41FA5}">
                      <a16:colId xmlns:a16="http://schemas.microsoft.com/office/drawing/2014/main" xmlns="" val="1953474614"/>
                    </a:ext>
                  </a:extLst>
                </a:gridCol>
                <a:gridCol w="1580253">
                  <a:extLst>
                    <a:ext uri="{9D8B030D-6E8A-4147-A177-3AD203B41FA5}">
                      <a16:colId xmlns:a16="http://schemas.microsoft.com/office/drawing/2014/main" xmlns="" val="1713922029"/>
                    </a:ext>
                  </a:extLst>
                </a:gridCol>
                <a:gridCol w="1458269">
                  <a:extLst>
                    <a:ext uri="{9D8B030D-6E8A-4147-A177-3AD203B41FA5}">
                      <a16:colId xmlns:a16="http://schemas.microsoft.com/office/drawing/2014/main" xmlns="" val="3496549786"/>
                    </a:ext>
                  </a:extLst>
                </a:gridCol>
                <a:gridCol w="1580253">
                  <a:extLst>
                    <a:ext uri="{9D8B030D-6E8A-4147-A177-3AD203B41FA5}">
                      <a16:colId xmlns:a16="http://schemas.microsoft.com/office/drawing/2014/main" xmlns="" val="2202344199"/>
                    </a:ext>
                  </a:extLst>
                </a:gridCol>
              </a:tblGrid>
              <a:tr h="285819">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Model</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Split-Ratio</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Accuracy</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Precision</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771853778"/>
                  </a:ext>
                </a:extLst>
              </a:tr>
              <a:tr h="413685">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Logistic Regression</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80:20</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0.76</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0.70</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761509995"/>
                  </a:ext>
                </a:extLst>
              </a:tr>
              <a:tr h="382346">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Decision Trees</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80:20</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0.72</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0.70</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173501739"/>
                  </a:ext>
                </a:extLst>
              </a:tr>
              <a:tr h="574145">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K-Means Clustering with CNN</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80:20</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0.72</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0.71</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994226277"/>
                  </a:ext>
                </a:extLst>
              </a:tr>
              <a:tr h="285819">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K-Means Clustering with KNN</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70:30</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0.99</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0.99</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76288953"/>
                  </a:ext>
                </a:extLst>
              </a:tr>
              <a:tr h="285819">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Fuzzy C-Means with KNN</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a:effectLst/>
                          <a:latin typeface="Times New Roman" panose="02020603050405020304" pitchFamily="18" charset="0"/>
                          <a:cs typeface="Times New Roman" panose="02020603050405020304" pitchFamily="18" charset="0"/>
                        </a:rPr>
                        <a:t>80:20</a:t>
                      </a:r>
                      <a:endParaRPr lang="en-IN" sz="14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0.76</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182880" algn="ctr">
                        <a:lnSpc>
                          <a:spcPct val="95000"/>
                        </a:lnSpc>
                        <a:spcAft>
                          <a:spcPts val="600"/>
                        </a:spcAft>
                        <a:tabLst>
                          <a:tab pos="182880" algn="l"/>
                        </a:tabLst>
                      </a:pPr>
                      <a:r>
                        <a:rPr lang="en-US" sz="1400" spc="-5" dirty="0">
                          <a:effectLst/>
                          <a:latin typeface="Times New Roman" panose="02020603050405020304" pitchFamily="18" charset="0"/>
                          <a:cs typeface="Times New Roman" panose="02020603050405020304" pitchFamily="18" charset="0"/>
                        </a:rPr>
                        <a:t>0.74</a:t>
                      </a:r>
                      <a:endParaRPr lang="en-IN" sz="14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2452142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tx1"/>
                </a:solidFill>
                <a:latin typeface="Times New Roman" panose="02020603050405020304" pitchFamily="18" charset="0"/>
                <a:cs typeface="Times New Roman" panose="02020603050405020304" pitchFamily="18" charset="0"/>
                <a:sym typeface="+mn-ea"/>
              </a:rPr>
              <a:t>Comparison of Results</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6" name="Chart 5">
            <a:extLst>
              <a:ext uri="{FF2B5EF4-FFF2-40B4-BE49-F238E27FC236}">
                <a16:creationId xmlns:a16="http://schemas.microsoft.com/office/drawing/2014/main" xmlns="" id="{A549E763-F475-4F01-09F4-05175556F737}"/>
              </a:ext>
            </a:extLst>
          </p:cNvPr>
          <p:cNvGraphicFramePr/>
          <p:nvPr>
            <p:extLst>
              <p:ext uri="{D42A27DB-BD31-4B8C-83A1-F6EECF244321}">
                <p14:modId xmlns:p14="http://schemas.microsoft.com/office/powerpoint/2010/main" val="902339943"/>
              </p:ext>
            </p:extLst>
          </p:nvPr>
        </p:nvGraphicFramePr>
        <p:xfrm>
          <a:off x="8123676" y="2493763"/>
          <a:ext cx="3824484" cy="316664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xmlns="" id="{241D07E6-5680-875B-F58D-BE7A10E8B3FA}"/>
              </a:ext>
            </a:extLst>
          </p:cNvPr>
          <p:cNvSpPr txBox="1"/>
          <p:nvPr/>
        </p:nvSpPr>
        <p:spPr>
          <a:xfrm>
            <a:off x="1401269" y="4214260"/>
            <a:ext cx="6194087" cy="1671227"/>
          </a:xfrm>
          <a:prstGeom prst="rect">
            <a:avLst/>
          </a:prstGeom>
          <a:noFill/>
        </p:spPr>
        <p:txBody>
          <a:bodyPr wrap="square">
            <a:spAutoFit/>
          </a:bodyPr>
          <a:lstStyle/>
          <a:p>
            <a:pPr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We have chosen Logistic Regression in lieu of its light</a:t>
            </a:r>
            <a:r>
              <a:rPr lang="en-US" sz="1800" spc="-5" dirty="0">
                <a:effectLst/>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weight nature and simple classifying function. As we have numerical attributes, it would be better to </a:t>
            </a:r>
            <a:r>
              <a:rPr lang="en-US" sz="1800" spc="-5" dirty="0">
                <a:effectLst/>
                <a:latin typeface="Times New Roman" panose="02020603050405020304" pitchFamily="18" charset="0"/>
                <a:ea typeface="SimSun" panose="02010600030101010101" pitchFamily="2" charset="-122"/>
              </a:rPr>
              <a:t>analyze and handle</a:t>
            </a:r>
            <a:r>
              <a:rPr lang="x-none" sz="1800" spc="-5" dirty="0">
                <a:effectLst/>
                <a:latin typeface="Times New Roman" panose="02020603050405020304" pitchFamily="18" charset="0"/>
                <a:ea typeface="SimSun" panose="02010600030101010101" pitchFamily="2" charset="-122"/>
              </a:rPr>
              <a:t> the underlying patterns and give us a binary classifier.</a:t>
            </a:r>
            <a:r>
              <a:rPr lang="en-US" sz="1800" spc="-5" dirty="0">
                <a:effectLst/>
                <a:latin typeface="Times New Roman" panose="02020603050405020304" pitchFamily="18" charset="0"/>
                <a:ea typeface="SimSun" panose="02010600030101010101" pitchFamily="2" charset="-122"/>
              </a:rPr>
              <a:t> Also, we have deployed the model over a server that is connected with a chat-bot running using Telegram API implemented using NLTK framework.</a:t>
            </a:r>
            <a:endParaRPr lang="en-IN" sz="1800" spc="-5" dirty="0">
              <a:effectLst/>
              <a:latin typeface="Times New Roman" panose="02020603050405020304" pitchFamily="18" charset="0"/>
              <a:ea typeface="SimSun" panose="02010600030101010101" pitchFamily="2" charset="-122"/>
            </a:endParaRPr>
          </a:p>
        </p:txBody>
      </p:sp>
      <p:sp>
        <p:nvSpPr>
          <p:cNvPr id="9" name="TextBox 8">
            <a:extLst>
              <a:ext uri="{FF2B5EF4-FFF2-40B4-BE49-F238E27FC236}">
                <a16:creationId xmlns:a16="http://schemas.microsoft.com/office/drawing/2014/main" xmlns="" id="{BB9EECF8-3780-0A3E-4232-8A1512998F73}"/>
              </a:ext>
            </a:extLst>
          </p:cNvPr>
          <p:cNvSpPr txBox="1"/>
          <p:nvPr/>
        </p:nvSpPr>
        <p:spPr>
          <a:xfrm>
            <a:off x="1401269" y="2493762"/>
            <a:ext cx="6094378" cy="1408078"/>
          </a:xfrm>
          <a:prstGeom prst="rect">
            <a:avLst/>
          </a:prstGeom>
          <a:noFill/>
        </p:spPr>
        <p:txBody>
          <a:bodyPr wrap="square">
            <a:spAutoFit/>
          </a:bodyPr>
          <a:lstStyle/>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Algorithms like Logistic Regression and Fuzzy C-Means with KNN have performed almost similarly with an accuracy of 76%. We have deployed Logistic Regression for the chat-bot integration as it involves simple mathematical functions that can be run over any light-weight server.</a:t>
            </a:r>
            <a:endParaRPr lang="en-IN" sz="1800" spc="-5"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
        <p:nvSpPr>
          <p:cNvPr id="4" name="Title 3">
            <a:extLst>
              <a:ext uri="{FF2B5EF4-FFF2-40B4-BE49-F238E27FC236}">
                <a16:creationId xmlns:a16="http://schemas.microsoft.com/office/drawing/2014/main" xmlns="" id="{57EE08A0-D6C9-5C74-47CD-F9359D34E3F4}"/>
              </a:ext>
            </a:extLst>
          </p:cNvPr>
          <p:cNvSpPr txBox="1">
            <a:spLocks noGrp="1"/>
          </p:cNvSpPr>
          <p:nvPr>
            <p:ph type="title"/>
          </p:nvPr>
        </p:nvSpPr>
        <p:spPr>
          <a:xfrm>
            <a:off x="1096963" y="859562"/>
            <a:ext cx="10058400" cy="877163"/>
          </a:xfrm>
          <a:prstGeom prst="rect">
            <a:avLst/>
          </a:prstGeom>
          <a:noFill/>
        </p:spPr>
        <p:txBody>
          <a:bodyPr wrap="square">
            <a:spAutoFit/>
          </a:bodyPr>
          <a:lstStyle/>
          <a:p>
            <a:r>
              <a:rPr lang="en-US" sz="6000" b="1" kern="1200" spc="-50" baseline="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Conclusion </a:t>
            </a:r>
            <a:r>
              <a:rPr lang="en-US" sz="6000" b="1" kern="1200" spc="-50" baseline="0" dirty="0">
                <a:solidFill>
                  <a:schemeClr val="tx1">
                    <a:lumMod val="95000"/>
                    <a:lumOff val="5000"/>
                  </a:schemeClr>
                </a:solidFill>
                <a:effectLst/>
                <a:latin typeface="Times New Roman" panose="02020603050405020304" pitchFamily="18" charset="0"/>
                <a:cs typeface="Times New Roman" panose="02020603050405020304" pitchFamily="18" charset="0"/>
              </a:rPr>
              <a:t>and Future Works</a:t>
            </a: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7CAA308-D30C-0EB1-7F56-52D9E4129182}"/>
              </a:ext>
            </a:extLst>
          </p:cNvPr>
          <p:cNvPicPr>
            <a:picLocks noChangeAspect="1"/>
          </p:cNvPicPr>
          <p:nvPr/>
        </p:nvPicPr>
        <p:blipFill>
          <a:blip r:embed="rId3"/>
          <a:stretch>
            <a:fillRect/>
          </a:stretch>
        </p:blipFill>
        <p:spPr>
          <a:xfrm>
            <a:off x="1096963" y="1822720"/>
            <a:ext cx="10058400" cy="35433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2250"/>
            <a:ext cx="10058400" cy="803910"/>
          </a:xfrm>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References</a:t>
            </a:r>
            <a:endParaRPr lang="en-US" b="1"/>
          </a:p>
        </p:txBody>
      </p:sp>
      <p:graphicFrame>
        <p:nvGraphicFramePr>
          <p:cNvPr id="4" name="Table 3"/>
          <p:cNvGraphicFramePr>
            <a:graphicFrameLocks noGrp="1"/>
          </p:cNvGraphicFramePr>
          <p:nvPr>
            <p:extLst>
              <p:ext uri="{D42A27DB-BD31-4B8C-83A1-F6EECF244321}">
                <p14:modId xmlns:p14="http://schemas.microsoft.com/office/powerpoint/2010/main" val="2661634962"/>
              </p:ext>
            </p:extLst>
          </p:nvPr>
        </p:nvGraphicFramePr>
        <p:xfrm>
          <a:off x="827087" y="1106413"/>
          <a:ext cx="10598785" cy="5034428"/>
        </p:xfrm>
        <a:graphic>
          <a:graphicData uri="http://schemas.openxmlformats.org/drawingml/2006/table">
            <a:tbl>
              <a:tblPr firstRow="1" bandRow="1">
                <a:tableStyleId>{5C22544A-7EE6-4342-B048-85BDC9FD1C3A}</a:tableStyleId>
              </a:tblPr>
              <a:tblGrid>
                <a:gridCol w="507829">
                  <a:extLst>
                    <a:ext uri="{9D8B030D-6E8A-4147-A177-3AD203B41FA5}">
                      <a16:colId xmlns:a16="http://schemas.microsoft.com/office/drawing/2014/main" xmlns="" val="20000"/>
                    </a:ext>
                  </a:extLst>
                </a:gridCol>
                <a:gridCol w="2470956">
                  <a:extLst>
                    <a:ext uri="{9D8B030D-6E8A-4147-A177-3AD203B41FA5}">
                      <a16:colId xmlns:a16="http://schemas.microsoft.com/office/drawing/2014/main" xmlns="" val="20001"/>
                    </a:ext>
                  </a:extLst>
                </a:gridCol>
                <a:gridCol w="1544320">
                  <a:extLst>
                    <a:ext uri="{9D8B030D-6E8A-4147-A177-3AD203B41FA5}">
                      <a16:colId xmlns:a16="http://schemas.microsoft.com/office/drawing/2014/main" xmlns="" val="20003"/>
                    </a:ext>
                  </a:extLst>
                </a:gridCol>
                <a:gridCol w="2692400">
                  <a:extLst>
                    <a:ext uri="{9D8B030D-6E8A-4147-A177-3AD203B41FA5}">
                      <a16:colId xmlns:a16="http://schemas.microsoft.com/office/drawing/2014/main" xmlns="" val="20004"/>
                    </a:ext>
                  </a:extLst>
                </a:gridCol>
                <a:gridCol w="1625600">
                  <a:extLst>
                    <a:ext uri="{9D8B030D-6E8A-4147-A177-3AD203B41FA5}">
                      <a16:colId xmlns:a16="http://schemas.microsoft.com/office/drawing/2014/main" xmlns="" val="20005"/>
                    </a:ext>
                  </a:extLst>
                </a:gridCol>
                <a:gridCol w="1757680">
                  <a:extLst>
                    <a:ext uri="{9D8B030D-6E8A-4147-A177-3AD203B41FA5}">
                      <a16:colId xmlns:a16="http://schemas.microsoft.com/office/drawing/2014/main" xmlns="" val="20006"/>
                    </a:ext>
                  </a:extLst>
                </a:gridCol>
              </a:tblGrid>
              <a:tr h="546492">
                <a:tc>
                  <a:txBody>
                    <a:bodyPr/>
                    <a:lstStyle/>
                    <a:p>
                      <a:pPr algn="ctr"/>
                      <a:r>
                        <a:rPr lang="en-US" sz="1000" dirty="0">
                          <a:latin typeface="Times New Roman" panose="02020603050405020304" pitchFamily="18" charset="0"/>
                          <a:cs typeface="Times New Roman" panose="02020603050405020304" pitchFamily="18" charset="0"/>
                        </a:rPr>
                        <a:t>S.No</a:t>
                      </a:r>
                    </a:p>
                  </a:txBody>
                  <a:tcPr/>
                </a:tc>
                <a:tc>
                  <a:txBody>
                    <a:bodyPr/>
                    <a:lstStyle/>
                    <a:p>
                      <a:pPr algn="ctr"/>
                      <a:r>
                        <a:rPr lang="en-US" sz="10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US" sz="1000" dirty="0">
                          <a:latin typeface="Times New Roman" panose="02020603050405020304" pitchFamily="18" charset="0"/>
                          <a:cs typeface="Times New Roman" panose="02020603050405020304" pitchFamily="18" charset="0"/>
                        </a:rPr>
                        <a:t>Type of Publication(Conference/Journal)</a:t>
                      </a:r>
                    </a:p>
                  </a:txBody>
                  <a:tcPr/>
                </a:tc>
                <a:tc>
                  <a:txBody>
                    <a:bodyPr/>
                    <a:lstStyle/>
                    <a:p>
                      <a:pPr algn="ctr"/>
                      <a:r>
                        <a:rPr lang="en-US" sz="1000" dirty="0">
                          <a:latin typeface="Times New Roman" panose="02020603050405020304" pitchFamily="18" charset="0"/>
                          <a:cs typeface="Times New Roman" panose="02020603050405020304" pitchFamily="18" charset="0"/>
                        </a:rPr>
                        <a:t>Name of the Journal / Conference</a:t>
                      </a:r>
                    </a:p>
                  </a:txBody>
                  <a:tcPr/>
                </a:tc>
                <a:tc>
                  <a:txBody>
                    <a:bodyPr/>
                    <a:lstStyle/>
                    <a:p>
                      <a:pPr algn="ctr"/>
                      <a:r>
                        <a:rPr lang="en-US" sz="1000" dirty="0">
                          <a:latin typeface="Times New Roman" panose="02020603050405020304" pitchFamily="18" charset="0"/>
                          <a:cs typeface="Times New Roman" panose="02020603050405020304" pitchFamily="18" charset="0"/>
                        </a:rPr>
                        <a:t>Cite score</a:t>
                      </a:r>
                    </a:p>
                  </a:txBody>
                  <a:tcPr/>
                </a:tc>
                <a:tc>
                  <a:txBody>
                    <a:bodyPr/>
                    <a:lstStyle/>
                    <a:p>
                      <a:pPr algn="ctr"/>
                      <a:r>
                        <a:rPr lang="en-US" sz="1000" dirty="0">
                          <a:latin typeface="Times New Roman" panose="02020603050405020304" pitchFamily="18" charset="0"/>
                          <a:cs typeface="Times New Roman" panose="02020603050405020304" pitchFamily="18" charset="0"/>
                        </a:rPr>
                        <a:t>Impact Factor</a:t>
                      </a:r>
                    </a:p>
                  </a:txBody>
                  <a:tcPr/>
                </a:tc>
                <a:extLst>
                  <a:ext uri="{0D108BD9-81ED-4DB2-BD59-A6C34878D82A}">
                    <a16:rowId xmlns:a16="http://schemas.microsoft.com/office/drawing/2014/main" xmlns="" val="10000"/>
                  </a:ext>
                </a:extLst>
              </a:tr>
              <a:tr h="712211">
                <a:tc>
                  <a:txBody>
                    <a:bodyPr/>
                    <a:lstStyle/>
                    <a:p>
                      <a:pPr algn="ctr"/>
                      <a:r>
                        <a:rPr lang="en-US" sz="1100" dirty="0">
                          <a:latin typeface="Times New Roman" panose="02020603050405020304" pitchFamily="18" charset="0"/>
                          <a:cs typeface="Times New Roman" panose="02020603050405020304" pitchFamily="18" charset="0"/>
                        </a:rPr>
                        <a:t>1</a:t>
                      </a:r>
                    </a:p>
                  </a:txBody>
                  <a:tcPr/>
                </a:tc>
                <a:tc>
                  <a:txBody>
                    <a:bodyPr/>
                    <a:lstStyle/>
                    <a:p>
                      <a:pPr algn="ctr"/>
                      <a:r>
                        <a:rPr lang="en-US" sz="1100" dirty="0">
                          <a:latin typeface="Times New Roman" panose="02020603050405020304" pitchFamily="18" charset="0"/>
                          <a:cs typeface="Times New Roman" panose="02020603050405020304" pitchFamily="18" charset="0"/>
                        </a:rPr>
                        <a:t>Pima Indians diabetes mellitus classification based on machine learning (ML) algorithms</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Neural Computing and Applications</a:t>
                      </a:r>
                    </a:p>
                  </a:txBody>
                  <a:tcPr/>
                </a:tc>
                <a:tc>
                  <a:txBody>
                    <a:bodyPr/>
                    <a:lstStyle/>
                    <a:p>
                      <a:pPr algn="ctr"/>
                      <a:r>
                        <a:rPr lang="en-US" sz="1000" dirty="0">
                          <a:latin typeface="Times New Roman" panose="02020603050405020304" pitchFamily="18" charset="0"/>
                          <a:cs typeface="Times New Roman" panose="02020603050405020304" pitchFamily="18" charset="0"/>
                        </a:rPr>
                        <a:t>42</a:t>
                      </a:r>
                    </a:p>
                  </a:txBody>
                  <a:tcPr/>
                </a:tc>
                <a:tc>
                  <a:txBody>
                    <a:bodyPr/>
                    <a:lstStyle/>
                    <a:p>
                      <a:pPr algn="ctr"/>
                      <a:r>
                        <a:rPr lang="en-US" sz="10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10001"/>
                  </a:ext>
                </a:extLst>
              </a:tr>
              <a:tr h="1020245">
                <a:tc>
                  <a:txBody>
                    <a:bodyPr/>
                    <a:lstStyle/>
                    <a:p>
                      <a:pPr algn="ctr"/>
                      <a:r>
                        <a:rPr lang="en-US" sz="1100" dirty="0">
                          <a:latin typeface="Times New Roman" panose="02020603050405020304" pitchFamily="18" charset="0"/>
                          <a:cs typeface="Times New Roman" panose="02020603050405020304" pitchFamily="18" charset="0"/>
                        </a:rPr>
                        <a:t>2</a:t>
                      </a:r>
                    </a:p>
                  </a:txBody>
                  <a:tcPr/>
                </a:tc>
                <a:tc>
                  <a:txBody>
                    <a:bodyPr/>
                    <a:lstStyle/>
                    <a:p>
                      <a:pPr algn="ctr"/>
                      <a:r>
                        <a:rPr lang="en-US" sz="1100" dirty="0">
                          <a:latin typeface="Times New Roman" panose="02020603050405020304" pitchFamily="18" charset="0"/>
                          <a:cs typeface="Times New Roman" panose="02020603050405020304" pitchFamily="18" charset="0"/>
                        </a:rPr>
                        <a:t>Classification and prediction of diabetes disease using machine learning paradigm</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b="0" dirty="0">
                          <a:latin typeface="Times New Roman" panose="02020603050405020304" pitchFamily="18" charset="0"/>
                          <a:cs typeface="Times New Roman" panose="02020603050405020304" pitchFamily="18" charset="0"/>
                        </a:rPr>
                        <a:t>Health Information Science and Systems</a:t>
                      </a:r>
                    </a:p>
                  </a:txBody>
                  <a:tcPr/>
                </a:tc>
                <a:tc>
                  <a:txBody>
                    <a:bodyPr/>
                    <a:lstStyle/>
                    <a:p>
                      <a:pPr algn="ctr"/>
                      <a:r>
                        <a:rPr lang="en-US" sz="1000" dirty="0">
                          <a:latin typeface="Times New Roman" panose="02020603050405020304" pitchFamily="18" charset="0"/>
                          <a:cs typeface="Times New Roman" panose="02020603050405020304" pitchFamily="18" charset="0"/>
                        </a:rPr>
                        <a:t>156</a:t>
                      </a:r>
                    </a:p>
                  </a:txBody>
                  <a:tcPr/>
                </a:tc>
                <a:tc>
                  <a:txBody>
                    <a:bodyPr/>
                    <a:lstStyle/>
                    <a:p>
                      <a:pPr algn="ctr"/>
                      <a:r>
                        <a:rPr lang="en-US" sz="10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xmlns="" val="10002"/>
                  </a:ext>
                </a:extLst>
              </a:tr>
              <a:tr h="1268190">
                <a:tc>
                  <a:txBody>
                    <a:bodyPr/>
                    <a:lstStyle/>
                    <a:p>
                      <a:pPr algn="ctr"/>
                      <a:r>
                        <a:rPr lang="en-US" sz="1100" dirty="0">
                          <a:latin typeface="Times New Roman" panose="02020603050405020304" pitchFamily="18" charset="0"/>
                          <a:cs typeface="Times New Roman" panose="02020603050405020304" pitchFamily="18" charset="0"/>
                        </a:rPr>
                        <a:t>3</a:t>
                      </a:r>
                    </a:p>
                  </a:txBody>
                  <a:tcPr/>
                </a:tc>
                <a:tc>
                  <a:txBody>
                    <a:bodyPr/>
                    <a:lstStyle/>
                    <a:p>
                      <a:pPr algn="ctr"/>
                      <a:r>
                        <a:rPr lang="en-US" sz="1100" dirty="0">
                          <a:latin typeface="Times New Roman" panose="02020603050405020304" pitchFamily="18" charset="0"/>
                          <a:cs typeface="Times New Roman" panose="02020603050405020304" pitchFamily="18" charset="0"/>
                        </a:rPr>
                        <a:t>Deep learning approach for diabetes prediction using PIMA Indian dataset</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Journal of Diabetes &amp; Metabolic Disorders</a:t>
                      </a:r>
                    </a:p>
                  </a:txBody>
                  <a:tcPr/>
                </a:tc>
                <a:tc>
                  <a:txBody>
                    <a:bodyPr/>
                    <a:lstStyle/>
                    <a:p>
                      <a:pPr algn="ctr"/>
                      <a:r>
                        <a:rPr lang="en-US" sz="1000" dirty="0">
                          <a:latin typeface="Times New Roman" panose="02020603050405020304" pitchFamily="18" charset="0"/>
                          <a:cs typeface="Times New Roman" panose="02020603050405020304" pitchFamily="18" charset="0"/>
                        </a:rPr>
                        <a:t>133</a:t>
                      </a:r>
                    </a:p>
                  </a:txBody>
                  <a:tcPr/>
                </a:tc>
                <a:tc>
                  <a:txBody>
                    <a:bodyPr/>
                    <a:lstStyle/>
                    <a:p>
                      <a:pPr algn="ctr"/>
                      <a:r>
                        <a:rPr lang="en-US" sz="100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xmlns="" val="10003"/>
                  </a:ext>
                </a:extLst>
              </a:tr>
              <a:tr h="1485142">
                <a:tc>
                  <a:txBody>
                    <a:bodyPr/>
                    <a:lstStyle/>
                    <a:p>
                      <a:pPr algn="ctr"/>
                      <a:r>
                        <a:rPr lang="en-US" sz="1100" dirty="0">
                          <a:latin typeface="Times New Roman" panose="02020603050405020304" pitchFamily="18" charset="0"/>
                          <a:cs typeface="Times New Roman" panose="02020603050405020304" pitchFamily="18" charset="0"/>
                        </a:rPr>
                        <a:t>4</a:t>
                      </a:r>
                    </a:p>
                  </a:txBody>
                  <a:tcPr/>
                </a:tc>
                <a:tc>
                  <a:txBody>
                    <a:bodyPr/>
                    <a:lstStyle/>
                    <a:p>
                      <a:pPr algn="ctr"/>
                      <a:r>
                        <a:rPr lang="en-US" sz="1100" dirty="0">
                          <a:latin typeface="Times New Roman" panose="02020603050405020304" pitchFamily="18" charset="0"/>
                          <a:cs typeface="Times New Roman" panose="02020603050405020304" pitchFamily="18" charset="0"/>
                        </a:rPr>
                        <a:t>Prediction of complications in diabetes mellitus using machine learning models with transplanted topic model features</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Biomedical Engineering Letters</a:t>
                      </a:r>
                    </a:p>
                  </a:txBody>
                  <a:tcPr/>
                </a:tc>
                <a:tc>
                  <a:txBody>
                    <a:bodyPr/>
                    <a:lstStyle/>
                    <a:p>
                      <a:pPr algn="ctr"/>
                      <a:r>
                        <a:rPr lang="en-US" sz="1000" dirty="0">
                          <a:latin typeface="Times New Roman" panose="02020603050405020304" pitchFamily="18" charset="0"/>
                          <a:cs typeface="Times New Roman" panose="02020603050405020304" pitchFamily="18" charset="0"/>
                        </a:rPr>
                        <a:t>69</a:t>
                      </a:r>
                    </a:p>
                  </a:txBody>
                  <a:tcPr/>
                </a:tc>
                <a:tc>
                  <a:txBody>
                    <a:bodyPr/>
                    <a:lstStyle/>
                    <a:p>
                      <a:pPr algn="ctr"/>
                      <a:r>
                        <a:rPr lang="en-US" sz="1000" dirty="0">
                          <a:latin typeface="Times New Roman" panose="02020603050405020304" pitchFamily="18" charset="0"/>
                          <a:cs typeface="Times New Roman" panose="02020603050405020304" pitchFamily="18" charset="0"/>
                        </a:rPr>
                        <a:t>4.6</a:t>
                      </a:r>
                    </a:p>
                  </a:txBody>
                  <a:tcPr/>
                </a:tc>
                <a:extLst>
                  <a:ext uri="{0D108BD9-81ED-4DB2-BD59-A6C34878D82A}">
                    <a16:rowId xmlns:a16="http://schemas.microsoft.com/office/drawing/2014/main" xmlns="" val="10004"/>
                  </a:ext>
                </a:extLst>
              </a:tr>
            </a:tbl>
          </a:graphicData>
        </a:graphic>
      </p:graphicFrame>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34265419"/>
              </p:ext>
            </p:extLst>
          </p:nvPr>
        </p:nvGraphicFramePr>
        <p:xfrm>
          <a:off x="810579" y="326391"/>
          <a:ext cx="10570842" cy="5728970"/>
        </p:xfrm>
        <a:graphic>
          <a:graphicData uri="http://schemas.openxmlformats.org/drawingml/2006/table">
            <a:tbl>
              <a:tblPr firstRow="1" bandRow="1">
                <a:tableStyleId>{5C22544A-7EE6-4342-B048-85BDC9FD1C3A}</a:tableStyleId>
              </a:tblPr>
              <a:tblGrid>
                <a:gridCol w="1057187">
                  <a:extLst>
                    <a:ext uri="{9D8B030D-6E8A-4147-A177-3AD203B41FA5}">
                      <a16:colId xmlns:a16="http://schemas.microsoft.com/office/drawing/2014/main" xmlns="" val="20000"/>
                    </a:ext>
                  </a:extLst>
                </a:gridCol>
                <a:gridCol w="2466770">
                  <a:extLst>
                    <a:ext uri="{9D8B030D-6E8A-4147-A177-3AD203B41FA5}">
                      <a16:colId xmlns:a16="http://schemas.microsoft.com/office/drawing/2014/main" xmlns="" val="20001"/>
                    </a:ext>
                  </a:extLst>
                </a:gridCol>
                <a:gridCol w="1763010">
                  <a:extLst>
                    <a:ext uri="{9D8B030D-6E8A-4147-A177-3AD203B41FA5}">
                      <a16:colId xmlns:a16="http://schemas.microsoft.com/office/drawing/2014/main" xmlns="" val="20003"/>
                    </a:ext>
                  </a:extLst>
                </a:gridCol>
                <a:gridCol w="2134982">
                  <a:extLst>
                    <a:ext uri="{9D8B030D-6E8A-4147-A177-3AD203B41FA5}">
                      <a16:colId xmlns:a16="http://schemas.microsoft.com/office/drawing/2014/main" xmlns="" val="20004"/>
                    </a:ext>
                  </a:extLst>
                </a:gridCol>
                <a:gridCol w="1386914">
                  <a:extLst>
                    <a:ext uri="{9D8B030D-6E8A-4147-A177-3AD203B41FA5}">
                      <a16:colId xmlns:a16="http://schemas.microsoft.com/office/drawing/2014/main" xmlns="" val="20005"/>
                    </a:ext>
                  </a:extLst>
                </a:gridCol>
                <a:gridCol w="1761979">
                  <a:extLst>
                    <a:ext uri="{9D8B030D-6E8A-4147-A177-3AD203B41FA5}">
                      <a16:colId xmlns:a16="http://schemas.microsoft.com/office/drawing/2014/main" xmlns="" val="20006"/>
                    </a:ext>
                  </a:extLst>
                </a:gridCol>
              </a:tblGrid>
              <a:tr h="659726">
                <a:tc>
                  <a:txBody>
                    <a:bodyPr/>
                    <a:lstStyle/>
                    <a:p>
                      <a:pPr algn="ctr"/>
                      <a:r>
                        <a:rPr lang="en-US" sz="1000" dirty="0">
                          <a:latin typeface="Times New Roman" panose="02020603050405020304" pitchFamily="18" charset="0"/>
                          <a:cs typeface="Times New Roman" panose="02020603050405020304" pitchFamily="18" charset="0"/>
                        </a:rPr>
                        <a:t>S.No</a:t>
                      </a:r>
                    </a:p>
                  </a:txBody>
                  <a:tcPr/>
                </a:tc>
                <a:tc>
                  <a:txBody>
                    <a:bodyPr/>
                    <a:lstStyle/>
                    <a:p>
                      <a:pPr algn="ctr"/>
                      <a:r>
                        <a:rPr lang="en-US" sz="10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US" sz="1000" dirty="0">
                          <a:latin typeface="Times New Roman" panose="02020603050405020304" pitchFamily="18" charset="0"/>
                          <a:cs typeface="Times New Roman" panose="02020603050405020304" pitchFamily="18" charset="0"/>
                        </a:rPr>
                        <a:t>Type of Publication(Conference/Journal)</a:t>
                      </a:r>
                    </a:p>
                  </a:txBody>
                  <a:tcPr/>
                </a:tc>
                <a:tc>
                  <a:txBody>
                    <a:bodyPr/>
                    <a:lstStyle/>
                    <a:p>
                      <a:pPr algn="ctr"/>
                      <a:r>
                        <a:rPr lang="en-US" sz="1000" dirty="0">
                          <a:latin typeface="Times New Roman" panose="02020603050405020304" pitchFamily="18" charset="0"/>
                          <a:cs typeface="Times New Roman" panose="02020603050405020304" pitchFamily="18" charset="0"/>
                        </a:rPr>
                        <a:t>Name of the Journal / Conference</a:t>
                      </a:r>
                    </a:p>
                  </a:txBody>
                  <a:tcPr/>
                </a:tc>
                <a:tc>
                  <a:txBody>
                    <a:bodyPr/>
                    <a:lstStyle/>
                    <a:p>
                      <a:pPr algn="ctr"/>
                      <a:r>
                        <a:rPr lang="en-US" sz="1000" dirty="0">
                          <a:latin typeface="Times New Roman" panose="02020603050405020304" pitchFamily="18" charset="0"/>
                          <a:cs typeface="Times New Roman" panose="02020603050405020304" pitchFamily="18" charset="0"/>
                        </a:rPr>
                        <a:t>Cite score</a:t>
                      </a:r>
                    </a:p>
                  </a:txBody>
                  <a:tcPr/>
                </a:tc>
                <a:tc>
                  <a:txBody>
                    <a:bodyPr/>
                    <a:lstStyle/>
                    <a:p>
                      <a:pPr algn="ctr"/>
                      <a:r>
                        <a:rPr lang="en-US" sz="1000" dirty="0">
                          <a:latin typeface="Times New Roman" panose="02020603050405020304" pitchFamily="18" charset="0"/>
                          <a:cs typeface="Times New Roman" panose="02020603050405020304" pitchFamily="18" charset="0"/>
                        </a:rPr>
                        <a:t>Impact Factor</a:t>
                      </a:r>
                    </a:p>
                  </a:txBody>
                  <a:tcPr/>
                </a:tc>
                <a:extLst>
                  <a:ext uri="{0D108BD9-81ED-4DB2-BD59-A6C34878D82A}">
                    <a16:rowId xmlns:a16="http://schemas.microsoft.com/office/drawing/2014/main" xmlns="" val="10000"/>
                  </a:ext>
                </a:extLst>
              </a:tr>
              <a:tr h="1630164">
                <a:tc>
                  <a:txBody>
                    <a:bodyPr/>
                    <a:lstStyle/>
                    <a:p>
                      <a:pPr algn="ctr"/>
                      <a:r>
                        <a:rPr lang="en-US" sz="1100" dirty="0">
                          <a:latin typeface="Times New Roman" panose="02020603050405020304" pitchFamily="18" charset="0"/>
                          <a:cs typeface="Times New Roman" panose="02020603050405020304" pitchFamily="18" charset="0"/>
                        </a:rPr>
                        <a:t>5</a:t>
                      </a:r>
                    </a:p>
                  </a:txBody>
                  <a:tcPr/>
                </a:tc>
                <a:tc>
                  <a:txBody>
                    <a:bodyPr/>
                    <a:lstStyle/>
                    <a:p>
                      <a:pPr algn="ct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Towards Deep Conversational Recommendations</a:t>
                      </a:r>
                    </a:p>
                  </a:txBody>
                  <a:tcPr/>
                </a:tc>
                <a:tc>
                  <a:txBody>
                    <a:bodyPr/>
                    <a:lstStyle/>
                    <a:p>
                      <a:pPr algn="ctr"/>
                      <a:r>
                        <a:rPr lang="en-US" sz="1000" dirty="0">
                          <a:latin typeface="Times New Roman" panose="02020603050405020304" pitchFamily="18" charset="0"/>
                          <a:cs typeface="Times New Roman" panose="02020603050405020304" pitchFamily="18" charset="0"/>
                        </a:rPr>
                        <a:t>Conference</a:t>
                      </a:r>
                    </a:p>
                  </a:txBody>
                  <a:tcPr/>
                </a:tc>
                <a:tc>
                  <a:txBody>
                    <a:bodyPr/>
                    <a:lstStyle/>
                    <a:p>
                      <a:pPr algn="ctr"/>
                      <a:r>
                        <a:rPr lang="en-US" sz="1000" dirty="0">
                          <a:latin typeface="Times New Roman" panose="02020603050405020304" pitchFamily="18" charset="0"/>
                          <a:cs typeface="Times New Roman" panose="02020603050405020304" pitchFamily="18" charset="0"/>
                        </a:rPr>
                        <a:t>NIPS'18: Proceedings of the 32nd International Conference on Neural Information Processing Systems</a:t>
                      </a:r>
                    </a:p>
                  </a:txBody>
                  <a:tcPr/>
                </a:tc>
                <a:tc>
                  <a:txBody>
                    <a:bodyPr/>
                    <a:lstStyle/>
                    <a:p>
                      <a:pPr algn="ctr"/>
                      <a:r>
                        <a:rPr lang="en-US" sz="1000" dirty="0">
                          <a:latin typeface="Times New Roman" panose="02020603050405020304" pitchFamily="18" charset="0"/>
                          <a:cs typeface="Times New Roman" panose="02020603050405020304" pitchFamily="18" charset="0"/>
                        </a:rPr>
                        <a:t>13</a:t>
                      </a:r>
                    </a:p>
                  </a:txBody>
                  <a:tcPr/>
                </a:tc>
                <a:tc>
                  <a:txBody>
                    <a:bodyPr/>
                    <a:lstStyle/>
                    <a:p>
                      <a:pPr algn="ctr"/>
                      <a:r>
                        <a:rPr lang="en-US" sz="1000" dirty="0">
                          <a:latin typeface="Times New Roman" panose="02020603050405020304" pitchFamily="18" charset="0"/>
                          <a:cs typeface="Times New Roman" panose="02020603050405020304" pitchFamily="18" charset="0"/>
                        </a:rPr>
                        <a:t>A*</a:t>
                      </a:r>
                    </a:p>
                  </a:txBody>
                  <a:tcPr/>
                </a:tc>
                <a:extLst>
                  <a:ext uri="{0D108BD9-81ED-4DB2-BD59-A6C34878D82A}">
                    <a16:rowId xmlns:a16="http://schemas.microsoft.com/office/drawing/2014/main" xmlns="" val="10001"/>
                  </a:ext>
                </a:extLst>
              </a:tr>
              <a:tr h="1146360">
                <a:tc>
                  <a:txBody>
                    <a:bodyPr/>
                    <a:lstStyle/>
                    <a:p>
                      <a:pPr algn="ctr"/>
                      <a:r>
                        <a:rPr lang="en-US" sz="1100" dirty="0">
                          <a:latin typeface="Times New Roman" panose="02020603050405020304" pitchFamily="18" charset="0"/>
                          <a:cs typeface="Times New Roman" panose="02020603050405020304" pitchFamily="18" charset="0"/>
                        </a:rPr>
                        <a:t>6</a:t>
                      </a:r>
                    </a:p>
                  </a:txBody>
                  <a:tcPr/>
                </a:tc>
                <a:tc>
                  <a:txBody>
                    <a:bodyPr/>
                    <a:lstStyle/>
                    <a:p>
                      <a:pPr algn="ct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AI-Based Conversational Agents: A Scoping Review From Technologies to Future Directions</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IEEE Access</a:t>
                      </a:r>
                    </a:p>
                  </a:txBody>
                  <a:tcPr/>
                </a:tc>
                <a:tc>
                  <a:txBody>
                    <a:bodyPr/>
                    <a:lstStyle/>
                    <a:p>
                      <a:pPr algn="ctr"/>
                      <a:r>
                        <a:rPr lang="en-US" sz="1000" dirty="0">
                          <a:latin typeface="Times New Roman" panose="02020603050405020304" pitchFamily="18" charset="0"/>
                          <a:cs typeface="Times New Roman" panose="02020603050405020304" pitchFamily="18" charset="0"/>
                        </a:rPr>
                        <a:t>21</a:t>
                      </a:r>
                    </a:p>
                  </a:txBody>
                  <a:tcPr/>
                </a:tc>
                <a:tc>
                  <a:txBody>
                    <a:bodyPr/>
                    <a:lstStyle/>
                    <a:p>
                      <a:pPr algn="ctr"/>
                      <a:r>
                        <a:rPr lang="en-US" sz="100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xmlns="" val="10002"/>
                  </a:ext>
                </a:extLst>
              </a:tr>
              <a:tr h="1146360">
                <a:tc>
                  <a:txBody>
                    <a:bodyPr/>
                    <a:lstStyle/>
                    <a:p>
                      <a:pPr algn="ctr"/>
                      <a:r>
                        <a:rPr lang="en-US" sz="1100" dirty="0">
                          <a:latin typeface="Times New Roman" panose="02020603050405020304" pitchFamily="18" charset="0"/>
                          <a:cs typeface="Times New Roman" panose="02020603050405020304" pitchFamily="18" charset="0"/>
                        </a:rPr>
                        <a:t>7</a:t>
                      </a:r>
                    </a:p>
                  </a:txBody>
                  <a:tcPr/>
                </a:tc>
                <a:tc>
                  <a:txBody>
                    <a:bodyPr/>
                    <a:lstStyle/>
                    <a:p>
                      <a:pPr algn="ct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Review of State‑of‑the‑Art Design Techniques for Chatbots</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SN Computer Science</a:t>
                      </a:r>
                    </a:p>
                  </a:txBody>
                  <a:tcPr/>
                </a:tc>
                <a:tc>
                  <a:txBody>
                    <a:bodyPr/>
                    <a:lstStyle/>
                    <a:p>
                      <a:pPr algn="ctr"/>
                      <a:r>
                        <a:rPr lang="en-US" sz="1000" dirty="0">
                          <a:latin typeface="Times New Roman" panose="02020603050405020304" pitchFamily="18" charset="0"/>
                          <a:cs typeface="Times New Roman" panose="02020603050405020304" pitchFamily="18" charset="0"/>
                        </a:rPr>
                        <a:t>24</a:t>
                      </a:r>
                    </a:p>
                  </a:txBody>
                  <a:tcPr/>
                </a:tc>
                <a:tc>
                  <a:txBody>
                    <a:bodyPr/>
                    <a:lstStyle/>
                    <a:p>
                      <a:pPr algn="ctr"/>
                      <a:r>
                        <a:rPr lang="en-US" sz="1000" dirty="0">
                          <a:latin typeface="Times New Roman" panose="02020603050405020304" pitchFamily="18" charset="0"/>
                          <a:cs typeface="Times New Roman" panose="02020603050405020304" pitchFamily="18" charset="0"/>
                        </a:rPr>
                        <a:t>3.78</a:t>
                      </a:r>
                    </a:p>
                  </a:txBody>
                  <a:tcPr/>
                </a:tc>
                <a:extLst>
                  <a:ext uri="{0D108BD9-81ED-4DB2-BD59-A6C34878D82A}">
                    <a16:rowId xmlns:a16="http://schemas.microsoft.com/office/drawing/2014/main" xmlns="" val="10003"/>
                  </a:ext>
                </a:extLst>
              </a:tr>
              <a:tr h="1146360">
                <a:tc>
                  <a:txBody>
                    <a:bodyPr/>
                    <a:lstStyle/>
                    <a:p>
                      <a:pPr algn="ctr"/>
                      <a:r>
                        <a:rPr lang="en-US" sz="1100" dirty="0">
                          <a:latin typeface="Times New Roman" panose="02020603050405020304" pitchFamily="18" charset="0"/>
                          <a:cs typeface="Times New Roman" panose="02020603050405020304" pitchFamily="18" charset="0"/>
                        </a:rPr>
                        <a:t>8</a:t>
                      </a:r>
                    </a:p>
                  </a:txBody>
                  <a:tcPr/>
                </a:tc>
                <a:tc>
                  <a:txBody>
                    <a:bodyPr/>
                    <a:lstStyle/>
                    <a:p>
                      <a:pPr algn="ct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Diagnosis and Classification of the Diabetes Using Machine Learning Algorithms</a:t>
                      </a:r>
                    </a:p>
                  </a:txBody>
                  <a:tcPr/>
                </a:tc>
                <a:tc>
                  <a:txBody>
                    <a:bodyPr/>
                    <a:lstStyle/>
                    <a:p>
                      <a:pPr algn="ctr"/>
                      <a:r>
                        <a:rPr lang="en-US" sz="1000" dirty="0">
                          <a:latin typeface="Times New Roman" panose="02020603050405020304" pitchFamily="18" charset="0"/>
                          <a:cs typeface="Times New Roman" panose="02020603050405020304" pitchFamily="18" charset="0"/>
                        </a:rPr>
                        <a:t>journal</a:t>
                      </a:r>
                    </a:p>
                  </a:txBody>
                  <a:tcPr/>
                </a:tc>
                <a:tc>
                  <a:txBody>
                    <a:bodyPr/>
                    <a:lstStyle/>
                    <a:p>
                      <a:pPr algn="ctr"/>
                      <a:r>
                        <a:rPr lang="en-US" sz="1000" dirty="0">
                          <a:latin typeface="Times New Roman" panose="02020603050405020304" pitchFamily="18" charset="0"/>
                          <a:cs typeface="Times New Roman" panose="02020603050405020304" pitchFamily="18" charset="0"/>
                        </a:rPr>
                        <a:t>SN Computer Science</a:t>
                      </a:r>
                    </a:p>
                  </a:txBody>
                  <a:tcPr/>
                </a:tc>
                <a:tc>
                  <a:txBody>
                    <a:bodyPr/>
                    <a:lstStyle/>
                    <a:p>
                      <a:pPr algn="ctr"/>
                      <a:r>
                        <a:rPr lang="en-US" sz="1000" dirty="0">
                          <a:latin typeface="Times New Roman" panose="02020603050405020304" pitchFamily="18" charset="0"/>
                          <a:cs typeface="Times New Roman" panose="02020603050405020304" pitchFamily="18" charset="0"/>
                        </a:rPr>
                        <a:t>7</a:t>
                      </a:r>
                    </a:p>
                  </a:txBody>
                  <a:tcPr/>
                </a:tc>
                <a:tc>
                  <a:txBody>
                    <a:bodyPr/>
                    <a:lstStyle/>
                    <a:p>
                      <a:pPr algn="ctr"/>
                      <a:r>
                        <a:rPr lang="en-US" sz="1000" dirty="0">
                          <a:latin typeface="Times New Roman" panose="02020603050405020304" pitchFamily="18" charset="0"/>
                          <a:cs typeface="Times New Roman" panose="02020603050405020304" pitchFamily="18" charset="0"/>
                        </a:rPr>
                        <a:t>3.78</a:t>
                      </a:r>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List of Products similar to this project</a:t>
            </a:r>
          </a:p>
        </p:txBody>
      </p:sp>
      <p:graphicFrame>
        <p:nvGraphicFramePr>
          <p:cNvPr id="5" name="Table 4"/>
          <p:cNvGraphicFramePr/>
          <p:nvPr>
            <p:extLst>
              <p:ext uri="{D42A27DB-BD31-4B8C-83A1-F6EECF244321}">
                <p14:modId xmlns:p14="http://schemas.microsoft.com/office/powerpoint/2010/main" val="2169313902"/>
              </p:ext>
            </p:extLst>
          </p:nvPr>
        </p:nvGraphicFramePr>
        <p:xfrm>
          <a:off x="1160145" y="2378710"/>
          <a:ext cx="9995535" cy="2751455"/>
        </p:xfrm>
        <a:graphic>
          <a:graphicData uri="http://schemas.openxmlformats.org/drawingml/2006/table">
            <a:tbl>
              <a:tblPr/>
              <a:tblGrid>
                <a:gridCol w="4881245">
                  <a:extLst>
                    <a:ext uri="{9D8B030D-6E8A-4147-A177-3AD203B41FA5}">
                      <a16:colId xmlns:a16="http://schemas.microsoft.com/office/drawing/2014/main" xmlns="" val="20000"/>
                    </a:ext>
                  </a:extLst>
                </a:gridCol>
                <a:gridCol w="5114290">
                  <a:extLst>
                    <a:ext uri="{9D8B030D-6E8A-4147-A177-3AD203B41FA5}">
                      <a16:colId xmlns:a16="http://schemas.microsoft.com/office/drawing/2014/main" xmlns="" val="20001"/>
                    </a:ext>
                  </a:extLst>
                </a:gridCol>
              </a:tblGrid>
              <a:tr h="735330">
                <a:tc>
                  <a:txBody>
                    <a:bodyPr/>
                    <a:lstStyle/>
                    <a:p>
                      <a:pPr indent="0" algn="ctr">
                        <a:lnSpc>
                          <a:spcPct val="210000"/>
                        </a:lnSpc>
                        <a:buNone/>
                      </a:pPr>
                      <a:r>
                        <a:rPr lang="en-US" sz="1800" b="1" dirty="0">
                          <a:solidFill>
                            <a:schemeClr val="bg1"/>
                          </a:solidFill>
                          <a:latin typeface="Times New Roman" panose="02020603050405020304" pitchFamily="18" charset="0"/>
                          <a:cs typeface="Times New Roman" panose="02020603050405020304" pitchFamily="18" charset="0"/>
                        </a:rPr>
                        <a:t>APPLICATION NAME</a:t>
                      </a:r>
                      <a:endPar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lstStyle/>
                    <a:p>
                      <a:pPr indent="0" algn="ctr">
                        <a:lnSpc>
                          <a:spcPct val="210000"/>
                        </a:lnSpc>
                        <a:buNone/>
                      </a:pPr>
                      <a:r>
                        <a:rPr lang="en-US" sz="1800" b="1">
                          <a:solidFill>
                            <a:schemeClr val="bg1"/>
                          </a:solidFill>
                          <a:latin typeface="Times New Roman" panose="02020603050405020304" pitchFamily="18" charset="0"/>
                          <a:cs typeface="Times New Roman" panose="02020603050405020304" pitchFamily="18" charset="0"/>
                        </a:rPr>
                        <a:t>URL</a:t>
                      </a:r>
                      <a:endParaRPr lang="en-US" sz="18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95325">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rPr>
                        <a:t>Healthily</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hlinkClick r:id="rId2"/>
                        </a:rPr>
                        <a:t>https://www.livehealthily.com/</a:t>
                      </a:r>
                      <a:endParaRPr 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650240">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rPr>
                        <a:t>ADA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hlinkClick r:id="rId3"/>
                        </a:rPr>
                        <a:t>https://ada.com/</a:t>
                      </a:r>
                      <a:endParaRPr 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70560">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rPr>
                        <a:t>Florence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lgn="ctr">
                        <a:lnSpc>
                          <a:spcPct val="210000"/>
                        </a:lnSpc>
                        <a:buNone/>
                      </a:pPr>
                      <a:r>
                        <a:rPr lang="en-US" sz="1800" b="0" dirty="0">
                          <a:latin typeface="Times New Roman" panose="02020603050405020304" pitchFamily="18" charset="0"/>
                          <a:ea typeface="Times New Roman" panose="02020603050405020304" pitchFamily="18" charset="0"/>
                          <a:cs typeface="Times New Roman" panose="02020603050405020304" pitchFamily="18" charset="0"/>
                          <a:hlinkClick r:id="rId4"/>
                        </a:rPr>
                        <a:t>https://florence.chat/</a:t>
                      </a:r>
                      <a:endParaRPr 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pic>
        <p:nvPicPr>
          <p:cNvPr id="6" name="Picture 5"/>
          <p:cNvPicPr>
            <a:picLocks noChangeAspect="1"/>
          </p:cNvPicPr>
          <p:nvPr/>
        </p:nvPicPr>
        <p:blipFill>
          <a:blip r:embed="rId5"/>
          <a:stretch>
            <a:fillRect/>
          </a:stretch>
        </p:blipFill>
        <p:spPr>
          <a:xfrm>
            <a:off x="10567035" y="6343015"/>
            <a:ext cx="1468120" cy="51498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4825" y="168275"/>
            <a:ext cx="6096000" cy="583565"/>
          </a:xfrm>
          <a:prstGeom prst="rect">
            <a:avLst/>
          </a:prstGeom>
          <a:noFill/>
        </p:spPr>
        <p:txBody>
          <a:bodyPr wrap="square" rtlCol="0" anchor="t">
            <a:spAutoFit/>
          </a:bodyPr>
          <a:lstStyle/>
          <a:p>
            <a:r>
              <a:rPr lang="en-US" sz="3200" b="1" dirty="0">
                <a:solidFill>
                  <a:schemeClr val="tx1"/>
                </a:solidFill>
                <a:latin typeface="Times New Roman" panose="02020603050405020304" pitchFamily="18" charset="0"/>
                <a:cs typeface="Times New Roman" panose="02020603050405020304" pitchFamily="18" charset="0"/>
                <a:sym typeface="+mn-ea"/>
              </a:rPr>
              <a:t>Lit-Map</a:t>
            </a:r>
          </a:p>
        </p:txBody>
      </p:sp>
      <p:pic>
        <p:nvPicPr>
          <p:cNvPr id="6" name="Picture 5">
            <a:extLst>
              <a:ext uri="{FF2B5EF4-FFF2-40B4-BE49-F238E27FC236}">
                <a16:creationId xmlns:a16="http://schemas.microsoft.com/office/drawing/2014/main" xmlns="" id="{72E28F1E-197B-1C2A-951F-ED2D977183C1}"/>
              </a:ext>
            </a:extLst>
          </p:cNvPr>
          <p:cNvPicPr>
            <a:picLocks noChangeAspect="1"/>
          </p:cNvPicPr>
          <p:nvPr/>
        </p:nvPicPr>
        <p:blipFill>
          <a:blip r:embed="rId2"/>
          <a:stretch>
            <a:fillRect/>
          </a:stretch>
        </p:blipFill>
        <p:spPr>
          <a:xfrm>
            <a:off x="10564931" y="6346939"/>
            <a:ext cx="1469263" cy="512108"/>
          </a:xfrm>
          <a:prstGeom prst="rect">
            <a:avLst/>
          </a:prstGeom>
        </p:spPr>
      </p:pic>
      <p:pic>
        <p:nvPicPr>
          <p:cNvPr id="8" name="Picture 7">
            <a:extLst>
              <a:ext uri="{FF2B5EF4-FFF2-40B4-BE49-F238E27FC236}">
                <a16:creationId xmlns:a16="http://schemas.microsoft.com/office/drawing/2014/main" xmlns="" id="{00783A48-823F-7091-877E-5AA6FBE52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820" y="751840"/>
            <a:ext cx="9738360" cy="547782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3250" y="295910"/>
            <a:ext cx="6096000" cy="645160"/>
          </a:xfrm>
          <a:prstGeom prst="rect">
            <a:avLst/>
          </a:prstGeom>
          <a:noFill/>
        </p:spPr>
        <p:txBody>
          <a:bodyPr wrap="square" rtlCol="0" anchor="t">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sz="3600" b="1"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Evaluation Rubrics</a:t>
            </a:r>
          </a:p>
        </p:txBody>
      </p:sp>
      <p:graphicFrame>
        <p:nvGraphicFramePr>
          <p:cNvPr id="5" name="Table 4"/>
          <p:cNvGraphicFramePr>
            <a:graphicFrameLocks noGrp="1"/>
          </p:cNvGraphicFramePr>
          <p:nvPr/>
        </p:nvGraphicFramePr>
        <p:xfrm>
          <a:off x="2505710" y="1778635"/>
          <a:ext cx="6391910" cy="1819275"/>
        </p:xfrm>
        <a:graphic>
          <a:graphicData uri="http://schemas.openxmlformats.org/drawingml/2006/table">
            <a:tbl>
              <a:tblPr firstRow="1" firstCol="1">
                <a:tableStyleId>{69012ECD-51FC-41F1-AA8D-1B2483CD663E}</a:tableStyleId>
              </a:tblPr>
              <a:tblGrid>
                <a:gridCol w="3996690">
                  <a:extLst>
                    <a:ext uri="{9D8B030D-6E8A-4147-A177-3AD203B41FA5}">
                      <a16:colId xmlns:a16="http://schemas.microsoft.com/office/drawing/2014/main" xmlns="" val="20000"/>
                    </a:ext>
                  </a:extLst>
                </a:gridCol>
                <a:gridCol w="2395220">
                  <a:extLst>
                    <a:ext uri="{9D8B030D-6E8A-4147-A177-3AD203B41FA5}">
                      <a16:colId xmlns:a16="http://schemas.microsoft.com/office/drawing/2014/main" xmlns="" val="20001"/>
                    </a:ext>
                  </a:extLst>
                </a:gridCol>
              </a:tblGrid>
              <a:tr h="363855">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Weightage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6385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Problem Statement/Introduction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6385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Motivation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6385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Dataset Analysis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6385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Related papers review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30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pic>
        <p:nvPicPr>
          <p:cNvPr id="2" name="Picture 1">
            <a:extLst>
              <a:ext uri="{FF2B5EF4-FFF2-40B4-BE49-F238E27FC236}">
                <a16:creationId xmlns:a16="http://schemas.microsoft.com/office/drawing/2014/main" xmlns="" id="{C318BBC5-8DEB-37F8-1C66-79B608EED9B3}"/>
              </a:ext>
            </a:extLst>
          </p:cNvPr>
          <p:cNvPicPr>
            <a:picLocks noChangeAspect="1"/>
          </p:cNvPicPr>
          <p:nvPr/>
        </p:nvPicPr>
        <p:blipFill>
          <a:blip r:embed="rId2"/>
          <a:stretch>
            <a:fillRect/>
          </a:stretch>
        </p:blipFill>
        <p:spPr>
          <a:xfrm>
            <a:off x="10567035" y="6343879"/>
            <a:ext cx="1468120" cy="51498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3182" y="1752938"/>
            <a:ext cx="10058400" cy="145075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THANK YOU</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mn-ea"/>
              </a:rPr>
              <a:t>List of </a:t>
            </a:r>
            <a:r>
              <a:rPr lang="en-US" b="1" dirty="0" smtClean="0">
                <a:solidFill>
                  <a:schemeClr val="tx1"/>
                </a:solidFill>
                <a:latin typeface="Times New Roman" panose="02020603050405020304" pitchFamily="18" charset="0"/>
                <a:cs typeface="Times New Roman" panose="02020603050405020304" pitchFamily="18" charset="0"/>
                <a:sym typeface="+mn-ea"/>
              </a:rPr>
              <a:t>Research Labs</a:t>
            </a:r>
            <a:endParaRPr lang="en-US" b="1" dirty="0">
              <a:solidFill>
                <a:schemeClr val="tx1"/>
              </a:solidFill>
              <a:latin typeface="Times New Roman" panose="02020603050405020304" pitchFamily="18" charset="0"/>
              <a:cs typeface="Times New Roman" panose="02020603050405020304" pitchFamily="18" charset="0"/>
              <a:sym typeface="+mn-ea"/>
            </a:endParaRPr>
          </a:p>
        </p:txBody>
      </p:sp>
      <p:pic>
        <p:nvPicPr>
          <p:cNvPr id="6" name="Picture 5"/>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78210907"/>
              </p:ext>
            </p:extLst>
          </p:nvPr>
        </p:nvGraphicFramePr>
        <p:xfrm>
          <a:off x="318656" y="1900911"/>
          <a:ext cx="11402290" cy="4196876"/>
        </p:xfrm>
        <a:graphic>
          <a:graphicData uri="http://schemas.openxmlformats.org/drawingml/2006/table">
            <a:tbl>
              <a:tblPr/>
              <a:tblGrid>
                <a:gridCol w="2479962"/>
                <a:gridCol w="2840182"/>
                <a:gridCol w="2563091"/>
                <a:gridCol w="2078182"/>
                <a:gridCol w="1440873"/>
              </a:tblGrid>
              <a:tr h="491325">
                <a:tc>
                  <a:txBody>
                    <a:bodyPr/>
                    <a:lstStyle/>
                    <a:p>
                      <a:pPr algn="ctr" fontAlgn="base"/>
                      <a:r>
                        <a:rPr lang="en-US" sz="2000" b="1" i="0" dirty="0">
                          <a:solidFill>
                            <a:srgbClr val="FFFFFF"/>
                          </a:solidFill>
                          <a:effectLst/>
                          <a:latin typeface="Times New Roman" panose="02020603050405020304" pitchFamily="18" charset="0"/>
                        </a:rPr>
                        <a:t>Name of the lab​</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en-US" sz="2000" b="1" i="0" dirty="0">
                          <a:solidFill>
                            <a:srgbClr val="FFFFFF"/>
                          </a:solidFill>
                          <a:effectLst/>
                          <a:latin typeface="Times New Roman" panose="02020603050405020304" pitchFamily="18" charset="0"/>
                        </a:rPr>
                        <a:t>URL​</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en-US" sz="2000" b="1" i="0" dirty="0">
                          <a:solidFill>
                            <a:srgbClr val="FFFFFF"/>
                          </a:solidFill>
                          <a:effectLst/>
                          <a:latin typeface="Times New Roman" panose="02020603050405020304" pitchFamily="18" charset="0"/>
                        </a:rPr>
                        <a:t>Name of the Professor​</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en-US" sz="2000" b="1" i="0">
                          <a:solidFill>
                            <a:srgbClr val="FFFFFF"/>
                          </a:solidFill>
                          <a:effectLst/>
                          <a:latin typeface="Times New Roman" panose="02020603050405020304" pitchFamily="18" charset="0"/>
                        </a:rPr>
                        <a:t>Institute​</a:t>
                      </a:r>
                      <a:endParaRPr lang="en-US" b="1" i="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ase"/>
                      <a:r>
                        <a:rPr lang="en-US" sz="2000" b="1" i="0" dirty="0">
                          <a:solidFill>
                            <a:srgbClr val="FFFFFF"/>
                          </a:solidFill>
                          <a:effectLst/>
                          <a:latin typeface="Times New Roman" panose="02020603050405020304" pitchFamily="18" charset="0"/>
                        </a:rPr>
                        <a:t>Country​</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491325">
                <a:tc>
                  <a:txBody>
                    <a:bodyPr/>
                    <a:lstStyle/>
                    <a:p>
                      <a:pPr algn="ctr" fontAlgn="auto"/>
                      <a:r>
                        <a:rPr lang="en-US" sz="2000" b="0" i="0" dirty="0" smtClean="0">
                          <a:solidFill>
                            <a:srgbClr val="000000"/>
                          </a:solidFill>
                          <a:effectLst/>
                          <a:latin typeface="Times New Roman" panose="02020603050405020304" pitchFamily="18" charset="0"/>
                        </a:rPr>
                        <a:t>Health Informatics Centre​</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https://ki.se/en/lime/health-informatics-centre-hic​</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Prof. Gunnar </a:t>
                      </a:r>
                      <a:r>
                        <a:rPr lang="en-US" sz="2000" b="0" i="0" dirty="0" err="1" smtClean="0">
                          <a:solidFill>
                            <a:srgbClr val="000000"/>
                          </a:solidFill>
                          <a:effectLst/>
                          <a:latin typeface="Times New Roman" panose="02020603050405020304" pitchFamily="18" charset="0"/>
                        </a:rPr>
                        <a:t>Cedersund</a:t>
                      </a:r>
                      <a:r>
                        <a:rPr lang="en-US" sz="2000" b="0" i="0" dirty="0" smtClean="0">
                          <a:solidFill>
                            <a:srgbClr val="000000"/>
                          </a:solidFill>
                          <a:effectLst/>
                          <a:latin typeface="Times New Roman" panose="02020603050405020304" pitchFamily="18" charset="0"/>
                        </a:rPr>
                        <a:t>​</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a:t>
                      </a:r>
                      <a:r>
                        <a:rPr lang="en-US" sz="2000" b="0" i="0" dirty="0" err="1" smtClean="0">
                          <a:solidFill>
                            <a:srgbClr val="000000"/>
                          </a:solidFill>
                          <a:effectLst/>
                          <a:latin typeface="Times New Roman" panose="02020603050405020304" pitchFamily="18" charset="0"/>
                        </a:rPr>
                        <a:t>Karolinska</a:t>
                      </a:r>
                      <a:r>
                        <a:rPr lang="en-US" sz="2000" b="0" i="0" dirty="0" smtClean="0">
                          <a:solidFill>
                            <a:srgbClr val="000000"/>
                          </a:solidFill>
                          <a:effectLst/>
                          <a:latin typeface="Times New Roman" panose="02020603050405020304" pitchFamily="18" charset="0"/>
                        </a:rPr>
                        <a:t> </a:t>
                      </a:r>
                      <a:r>
                        <a:rPr lang="en-US" sz="2000" b="0" i="0" dirty="0" err="1" smtClean="0">
                          <a:solidFill>
                            <a:srgbClr val="000000"/>
                          </a:solidFill>
                          <a:effectLst/>
                          <a:latin typeface="Times New Roman" panose="02020603050405020304" pitchFamily="18" charset="0"/>
                        </a:rPr>
                        <a:t>Institutet</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Sweden​</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944">
                <a:tc>
                  <a:txBody>
                    <a:bodyPr/>
                    <a:lstStyle/>
                    <a:p>
                      <a:pPr algn="ctr" fontAlgn="auto"/>
                      <a:r>
                        <a:rPr lang="en-US" sz="2000" b="0" i="0" dirty="0" smtClean="0">
                          <a:solidFill>
                            <a:srgbClr val="000000"/>
                          </a:solidFill>
                          <a:effectLst/>
                          <a:latin typeface="Times New Roman" panose="02020603050405020304" pitchFamily="18" charset="0"/>
                        </a:rPr>
                        <a:t>​Department of Biomedical Informatics</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https://www.dbmi.columbia.edu/​</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​Dr. George </a:t>
                      </a:r>
                      <a:r>
                        <a:rPr lang="en-US" sz="2000" b="0" i="0" dirty="0" err="1" smtClean="0">
                          <a:solidFill>
                            <a:srgbClr val="000000"/>
                          </a:solidFill>
                          <a:effectLst/>
                          <a:latin typeface="Times New Roman" panose="02020603050405020304" pitchFamily="18" charset="0"/>
                        </a:rPr>
                        <a:t>Hripcsak</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​Columbia University</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United States​</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1325">
                <a:tc>
                  <a:txBody>
                    <a:bodyPr/>
                    <a:lstStyle/>
                    <a:p>
                      <a:pPr algn="ctr" fontAlgn="auto"/>
                      <a:r>
                        <a:rPr lang="en-US" sz="2000" b="0" i="0" dirty="0" smtClean="0">
                          <a:solidFill>
                            <a:srgbClr val="000000"/>
                          </a:solidFill>
                          <a:effectLst/>
                          <a:latin typeface="Times New Roman" panose="02020603050405020304" pitchFamily="18" charset="0"/>
                        </a:rPr>
                        <a:t>​Department of Computer Science</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https://warwick.ac.uk/fac/sci/dcs/​</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Prof. </a:t>
                      </a:r>
                      <a:r>
                        <a:rPr lang="en-US" sz="2000" b="0" i="0" dirty="0" err="1" smtClean="0">
                          <a:solidFill>
                            <a:srgbClr val="000000"/>
                          </a:solidFill>
                          <a:effectLst/>
                          <a:latin typeface="Times New Roman" panose="02020603050405020304" pitchFamily="18" charset="0"/>
                        </a:rPr>
                        <a:t>Artur</a:t>
                      </a:r>
                      <a:r>
                        <a:rPr lang="en-US" sz="2000" b="0" i="0" dirty="0" smtClean="0">
                          <a:solidFill>
                            <a:srgbClr val="000000"/>
                          </a:solidFill>
                          <a:effectLst/>
                          <a:latin typeface="Times New Roman" panose="02020603050405020304" pitchFamily="18" charset="0"/>
                        </a:rPr>
                        <a:t> </a:t>
                      </a:r>
                      <a:r>
                        <a:rPr lang="en-US" sz="2000" b="0" i="0" dirty="0" err="1" smtClean="0">
                          <a:solidFill>
                            <a:srgbClr val="000000"/>
                          </a:solidFill>
                          <a:effectLst/>
                          <a:latin typeface="Times New Roman" panose="02020603050405020304" pitchFamily="18" charset="0"/>
                        </a:rPr>
                        <a:t>d'Avila</a:t>
                      </a:r>
                      <a:r>
                        <a:rPr lang="en-US" sz="2000" b="0" i="0" dirty="0" smtClean="0">
                          <a:solidFill>
                            <a:srgbClr val="000000"/>
                          </a:solidFill>
                          <a:effectLst/>
                          <a:latin typeface="Times New Roman" panose="02020603050405020304" pitchFamily="18" charset="0"/>
                        </a:rPr>
                        <a:t> </a:t>
                      </a:r>
                      <a:r>
                        <a:rPr lang="en-US" sz="2000" b="0" i="0" dirty="0" err="1" smtClean="0">
                          <a:solidFill>
                            <a:srgbClr val="000000"/>
                          </a:solidFill>
                          <a:effectLst/>
                          <a:latin typeface="Times New Roman" panose="02020603050405020304" pitchFamily="18" charset="0"/>
                        </a:rPr>
                        <a:t>Garcez</a:t>
                      </a:r>
                      <a:r>
                        <a:rPr lang="en-US" sz="2000" b="0" i="0" dirty="0" smtClean="0">
                          <a:solidFill>
                            <a:srgbClr val="000000"/>
                          </a:solidFill>
                          <a:effectLst/>
                          <a:latin typeface="Times New Roman" panose="02020603050405020304" pitchFamily="18" charset="0"/>
                        </a:rPr>
                        <a:t>​</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University of Warwick​</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 United Kingdom​</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7916">
                <a:tc>
                  <a:txBody>
                    <a:bodyPr/>
                    <a:lstStyle/>
                    <a:p>
                      <a:pPr algn="ctr" fontAlgn="auto"/>
                      <a:r>
                        <a:rPr lang="en-US" sz="2000" b="0" i="0" dirty="0" smtClean="0">
                          <a:solidFill>
                            <a:srgbClr val="000000"/>
                          </a:solidFill>
                          <a:effectLst/>
                          <a:latin typeface="Times New Roman" panose="02020603050405020304" pitchFamily="18" charset="0"/>
                        </a:rPr>
                        <a:t>Diabetes Technology Research Group</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https://shorturl.at/rDOY4</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Prof. David O'Neal</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University of Melbourne</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auto"/>
                      <a:r>
                        <a:rPr lang="en-US" sz="2000" b="0" i="0" dirty="0" smtClean="0">
                          <a:solidFill>
                            <a:srgbClr val="000000"/>
                          </a:solidFill>
                          <a:effectLst/>
                          <a:latin typeface="Times New Roman" panose="02020603050405020304" pitchFamily="18" charset="0"/>
                        </a:rPr>
                        <a:t>Australia</a:t>
                      </a:r>
                      <a:endParaRPr lang="en-US" sz="2000" b="0" i="0" dirty="0">
                        <a:solidFill>
                          <a:srgbClr val="000000"/>
                        </a:solidFill>
                        <a:effectLst/>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80236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E73F61-688E-108C-707E-36B75C5C214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xmlns="" id="{CDF9C6E9-88CD-1D54-0D12-BE5E763A039C}"/>
              </a:ext>
            </a:extLst>
          </p:cNvPr>
          <p:cNvPicPr>
            <a:picLocks noChangeAspect="1"/>
          </p:cNvPicPr>
          <p:nvPr/>
        </p:nvPicPr>
        <p:blipFill>
          <a:blip r:embed="rId2"/>
          <a:stretch>
            <a:fillRect/>
          </a:stretch>
        </p:blipFill>
        <p:spPr>
          <a:xfrm>
            <a:off x="10567035" y="6343015"/>
            <a:ext cx="1468120" cy="514985"/>
          </a:xfrm>
          <a:prstGeom prst="rect">
            <a:avLst/>
          </a:prstGeom>
        </p:spPr>
      </p:pic>
      <p:sp>
        <p:nvSpPr>
          <p:cNvPr id="4" name="Title 3">
            <a:extLst>
              <a:ext uri="{FF2B5EF4-FFF2-40B4-BE49-F238E27FC236}">
                <a16:creationId xmlns:a16="http://schemas.microsoft.com/office/drawing/2014/main" xmlns="" id="{CA0A657E-6508-7C6B-3D62-A9ED4216AD47}"/>
              </a:ext>
            </a:extLst>
          </p:cNvPr>
          <p:cNvSpPr txBox="1">
            <a:spLocks noGrp="1"/>
          </p:cNvSpPr>
          <p:nvPr>
            <p:ph type="title"/>
          </p:nvPr>
        </p:nvSpPr>
        <p:spPr>
          <a:xfrm>
            <a:off x="1096963" y="859562"/>
            <a:ext cx="10058400" cy="877163"/>
          </a:xfrm>
          <a:prstGeom prst="rect">
            <a:avLst/>
          </a:prstGeom>
          <a:noFill/>
        </p:spPr>
        <p:txBody>
          <a:bodyPr wrap="square">
            <a:spAutoFit/>
          </a:bodyPr>
          <a:lstStyle/>
          <a:p>
            <a:r>
              <a:rPr lang="en-US" sz="6000" b="1" kern="1200" spc="-50" baseline="0" dirty="0">
                <a:solidFill>
                  <a:schemeClr val="tx1">
                    <a:lumMod val="95000"/>
                    <a:lumOff val="5000"/>
                  </a:schemeClr>
                </a:solidFill>
                <a:effectLst/>
                <a:latin typeface="Times New Roman" panose="02020603050405020304" pitchFamily="18" charset="0"/>
                <a:cs typeface="Times New Roman" panose="02020603050405020304" pitchFamily="18" charset="0"/>
              </a:rPr>
              <a:t>Acknowledgement</a:t>
            </a:r>
            <a:endParaRPr lang="en-IN" sz="6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195A93D5-FDDB-3647-7B2C-F8935A100AD1}"/>
              </a:ext>
            </a:extLst>
          </p:cNvPr>
          <p:cNvSpPr txBox="1"/>
          <p:nvPr/>
        </p:nvSpPr>
        <p:spPr>
          <a:xfrm>
            <a:off x="1188719" y="2113280"/>
            <a:ext cx="9966643" cy="1477328"/>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Amrita Viswa Vidyapeetham’s faculty and the research lab – Multicore Ware Academia Global Innovation Centre (MAGIC) at Amrita School of Computing, Coimbatore campus, Amrita Vishwa Vidyapeetham University India</a:t>
            </a:r>
          </a:p>
          <a:p>
            <a:endParaRPr lang="en-US"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We thank the team </a:t>
            </a:r>
            <a:r>
              <a:rPr lang="en-US" sz="1800" dirty="0">
                <a:effectLst/>
                <a:latin typeface="Times New Roman" panose="02020603050405020304" pitchFamily="18" charset="0"/>
                <a:ea typeface="SimSun" panose="02010600030101010101" pitchFamily="2" charset="-122"/>
              </a:rPr>
              <a:t>for providing the necessary infrastructure for carrying out the work</a:t>
            </a:r>
            <a:endParaRPr lang="en-IN" dirty="0"/>
          </a:p>
        </p:txBody>
      </p:sp>
    </p:spTree>
    <p:extLst>
      <p:ext uri="{BB962C8B-B14F-4D97-AF65-F5344CB8AC3E}">
        <p14:creationId xmlns:p14="http://schemas.microsoft.com/office/powerpoint/2010/main" val="114803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761176"/>
            <a:ext cx="10058400" cy="145075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Literature Survey</a:t>
            </a:r>
          </a:p>
        </p:txBody>
      </p:sp>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567035" y="6343015"/>
            <a:ext cx="1468120" cy="514985"/>
          </a:xfrm>
          <a:prstGeom prst="rect">
            <a:avLst/>
          </a:prstGeom>
        </p:spPr>
      </p:pic>
      <p:graphicFrame>
        <p:nvGraphicFramePr>
          <p:cNvPr id="2" name="Table 1">
            <a:extLst>
              <a:ext uri="{FF2B5EF4-FFF2-40B4-BE49-F238E27FC236}">
                <a16:creationId xmlns:a16="http://schemas.microsoft.com/office/drawing/2014/main" xmlns="" id="{C198BC95-3578-2BAB-14D9-226A4ED6E0E7}"/>
              </a:ext>
            </a:extLst>
          </p:cNvPr>
          <p:cNvGraphicFramePr>
            <a:graphicFrameLocks noGrp="1"/>
          </p:cNvGraphicFramePr>
          <p:nvPr>
            <p:extLst>
              <p:ext uri="{D42A27DB-BD31-4B8C-83A1-F6EECF244321}">
                <p14:modId xmlns:p14="http://schemas.microsoft.com/office/powerpoint/2010/main" val="1139120391"/>
              </p:ext>
            </p:extLst>
          </p:nvPr>
        </p:nvGraphicFramePr>
        <p:xfrm>
          <a:off x="0" y="768"/>
          <a:ext cx="12192000" cy="6934200"/>
        </p:xfrm>
        <a:graphic>
          <a:graphicData uri="http://schemas.openxmlformats.org/drawingml/2006/table">
            <a:tbl>
              <a:tblPr firstRow="1" firstCol="1" bandRow="1">
                <a:tableStyleId>{5C22544A-7EE6-4342-B048-85BDC9FD1C3A}</a:tableStyleId>
              </a:tblPr>
              <a:tblGrid>
                <a:gridCol w="578618">
                  <a:extLst>
                    <a:ext uri="{9D8B030D-6E8A-4147-A177-3AD203B41FA5}">
                      <a16:colId xmlns:a16="http://schemas.microsoft.com/office/drawing/2014/main" xmlns="" val="103565814"/>
                    </a:ext>
                  </a:extLst>
                </a:gridCol>
                <a:gridCol w="1648535">
                  <a:extLst>
                    <a:ext uri="{9D8B030D-6E8A-4147-A177-3AD203B41FA5}">
                      <a16:colId xmlns:a16="http://schemas.microsoft.com/office/drawing/2014/main" xmlns="" val="2787122086"/>
                    </a:ext>
                  </a:extLst>
                </a:gridCol>
                <a:gridCol w="1943103">
                  <a:extLst>
                    <a:ext uri="{9D8B030D-6E8A-4147-A177-3AD203B41FA5}">
                      <a16:colId xmlns:a16="http://schemas.microsoft.com/office/drawing/2014/main" xmlns="" val="4265103717"/>
                    </a:ext>
                  </a:extLst>
                </a:gridCol>
                <a:gridCol w="3952664">
                  <a:extLst>
                    <a:ext uri="{9D8B030D-6E8A-4147-A177-3AD203B41FA5}">
                      <a16:colId xmlns:a16="http://schemas.microsoft.com/office/drawing/2014/main" xmlns="" val="2973902634"/>
                    </a:ext>
                  </a:extLst>
                </a:gridCol>
                <a:gridCol w="4069080">
                  <a:extLst>
                    <a:ext uri="{9D8B030D-6E8A-4147-A177-3AD203B41FA5}">
                      <a16:colId xmlns:a16="http://schemas.microsoft.com/office/drawing/2014/main" xmlns="" val="3958747565"/>
                    </a:ext>
                  </a:extLst>
                </a:gridCol>
              </a:tblGrid>
              <a:tr h="471833">
                <a:tc>
                  <a:txBody>
                    <a:bodyPr/>
                    <a:lstStyle/>
                    <a:p>
                      <a:pPr algn="l">
                        <a:lnSpc>
                          <a:spcPct val="125000"/>
                        </a:lnSpc>
                        <a:spcAft>
                          <a:spcPts val="800"/>
                        </a:spcAft>
                      </a:pPr>
                      <a:r>
                        <a:rPr lang="en-US" sz="1400" dirty="0">
                          <a:effectLst/>
                          <a:latin typeface="Times New Roman" panose="02020603050405020304" pitchFamily="18" charset="0"/>
                          <a:cs typeface="Times New Roman" panose="02020603050405020304" pitchFamily="18" charset="0"/>
                        </a:rPr>
                        <a:t>Ref 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l">
                        <a:lnSpc>
                          <a:spcPct val="125000"/>
                        </a:lnSpc>
                        <a:spcAft>
                          <a:spcPts val="800"/>
                        </a:spcAft>
                      </a:pPr>
                      <a:r>
                        <a:rPr lang="en-US" sz="1400" dirty="0">
                          <a:effectLst/>
                          <a:latin typeface="Times New Roman" panose="02020603050405020304" pitchFamily="18" charset="0"/>
                          <a:cs typeface="Times New Roman" panose="02020603050405020304" pitchFamily="18" charset="0"/>
                        </a:rPr>
                        <a:t>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l">
                        <a:lnSpc>
                          <a:spcPct val="125000"/>
                        </a:lnSpc>
                        <a:spcAft>
                          <a:spcPts val="800"/>
                        </a:spcAft>
                      </a:pPr>
                      <a:r>
                        <a:rPr lang="en-US" sz="1400">
                          <a:effectLst/>
                          <a:latin typeface="Times New Roman" panose="02020603050405020304" pitchFamily="18" charset="0"/>
                          <a:cs typeface="Times New Roman" panose="02020603050405020304" pitchFamily="18" charset="0"/>
                        </a:rPr>
                        <a:t>Algorithm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l">
                        <a:lnSpc>
                          <a:spcPct val="200000"/>
                        </a:lnSpc>
                        <a:spcBef>
                          <a:spcPts val="800"/>
                        </a:spcBef>
                        <a:spcAft>
                          <a:spcPts val="200"/>
                        </a:spcAft>
                      </a:pPr>
                      <a:r>
                        <a:rPr lang="en-US" sz="1400" dirty="0">
                          <a:effectLst/>
                          <a:latin typeface="Times New Roman" panose="02020603050405020304" pitchFamily="18" charset="0"/>
                          <a:cs typeface="Times New Roman" panose="02020603050405020304" pitchFamily="18" charset="0"/>
                        </a:rPr>
                        <a:t>Methodology</a:t>
                      </a:r>
                      <a:endParaRPr lang="en-IN"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5703" marR="45703" marT="0" marB="0"/>
                </a:tc>
                <a:tc>
                  <a:txBody>
                    <a:bodyPr/>
                    <a:lstStyle/>
                    <a:p>
                      <a:pPr algn="l">
                        <a:lnSpc>
                          <a:spcPct val="125000"/>
                        </a:lnSpc>
                        <a:spcAft>
                          <a:spcPts val="800"/>
                        </a:spcAft>
                      </a:pPr>
                      <a:r>
                        <a:rPr lang="en-US" sz="1400" dirty="0">
                          <a:effectLst/>
                          <a:latin typeface="Times New Roman" panose="02020603050405020304" pitchFamily="18" charset="0"/>
                          <a:cs typeface="Times New Roman" panose="02020603050405020304" pitchFamily="18" charset="0"/>
                        </a:rPr>
                        <a:t>Research Gap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extLst>
                  <a:ext uri="{0D108BD9-81ED-4DB2-BD59-A6C34878D82A}">
                    <a16:rowId xmlns:a16="http://schemas.microsoft.com/office/drawing/2014/main" xmlns="" val="457896195"/>
                  </a:ext>
                </a:extLst>
              </a:tr>
              <a:tr h="1956805">
                <a:tc>
                  <a:txBody>
                    <a:bodyPr/>
                    <a:lstStyle/>
                    <a:p>
                      <a:pPr algn="l">
                        <a:lnSpc>
                          <a:spcPct val="125000"/>
                        </a:lnSpc>
                        <a:spcAft>
                          <a:spcPts val="800"/>
                        </a:spcAft>
                      </a:pPr>
                      <a:r>
                        <a:rPr lang="en-US" sz="1400" b="0">
                          <a:effectLst/>
                          <a:latin typeface="Times New Roman" panose="02020603050405020304" pitchFamily="18" charset="0"/>
                          <a:cs typeface="Times New Roman" panose="02020603050405020304" pitchFamily="18" charset="0"/>
                        </a:rPr>
                        <a:t>[3]</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Manually curated clinical and ethnographic data pertaining to population in Africa and US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A thorough review is presented analyzing various attributes that pose a challenge in diagnosing Type 1 diabetes.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 The review synthesized evidence to aid in diagnosing type 1 diabetes (T1D) across various ethnic groups, emphasizing the importance of correct classification for identifying etiologies, developing specific prevention strategies, and addressing challenges in interpreting commonly used diagnostic results for diabetes types.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The paper's research gap is the need for a thorough analysis and synthesis of the available data to enhance Type 1 Diabetes (T1D) diagnosis across a range of ethnic groups. This analysis should concentrate on resolving difficulties in interpreting commonly used diagnostic results and highlighting the significance of early identification to reduce the morbidity associated with postponed insulin treatment.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extLst>
                  <a:ext uri="{0D108BD9-81ED-4DB2-BD59-A6C34878D82A}">
                    <a16:rowId xmlns:a16="http://schemas.microsoft.com/office/drawing/2014/main" xmlns="" val="222929601"/>
                  </a:ext>
                </a:extLst>
              </a:tr>
              <a:tr h="2451795">
                <a:tc>
                  <a:txBody>
                    <a:bodyPr/>
                    <a:lstStyle/>
                    <a:p>
                      <a:pPr algn="l">
                        <a:lnSpc>
                          <a:spcPct val="125000"/>
                        </a:lnSpc>
                        <a:spcAft>
                          <a:spcPts val="800"/>
                        </a:spcAft>
                      </a:pPr>
                      <a:r>
                        <a:rPr lang="en-US" sz="1400" b="0">
                          <a:effectLst/>
                          <a:latin typeface="Times New Roman" panose="02020603050405020304" pitchFamily="18" charset="0"/>
                          <a:cs typeface="Times New Roman" panose="02020603050405020304" pitchFamily="18" charset="0"/>
                        </a:rPr>
                        <a:t>[4]</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Drug Review Dataset from the University of California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Latent Dirichlet Allocation (LDA), Support Vector Machine (SVM), Artificial Neural Network (ANN), Logistic Regression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The study utilized publicly-available data from medicine review websites, employing lexicon-based sentiment analysis, unsupervised machine learning (LDA) for topic identification, and three supervised machine learning algorithms (regularized logistic regression, SVM, ANN) to predict drug review sentiments, presenting reproducible code for broader application.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The paper's research gap is the need for more investigation and improvement of natural language processing (NLP) techniques applied to unstructured medical text data, particularly in enhancing the efficacy of supervised machine learning algorithms for sentiment analysis of drug reviews and tackling the difficulties involved in predicting drug ratings in a variety of datasets gathered from various sources. This will help to advance the field's practical and repeatable methodologies.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extLst>
                  <a:ext uri="{0D108BD9-81ED-4DB2-BD59-A6C34878D82A}">
                    <a16:rowId xmlns:a16="http://schemas.microsoft.com/office/drawing/2014/main" xmlns="" val="1513309539"/>
                  </a:ext>
                </a:extLst>
              </a:tr>
              <a:tr h="1461814">
                <a:tc>
                  <a:txBody>
                    <a:bodyPr/>
                    <a:lstStyle/>
                    <a:p>
                      <a:pPr algn="l">
                        <a:lnSpc>
                          <a:spcPct val="125000"/>
                        </a:lnSpc>
                        <a:spcAft>
                          <a:spcPts val="800"/>
                        </a:spcAft>
                      </a:pPr>
                      <a:r>
                        <a:rPr lang="en-US" sz="1400" b="0" dirty="0">
                          <a:effectLst/>
                          <a:latin typeface="Times New Roman" panose="02020603050405020304" pitchFamily="18" charset="0"/>
                          <a:cs typeface="Times New Roman" panose="02020603050405020304" pitchFamily="18" charset="0"/>
                        </a:rPr>
                        <a:t>[9]</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PIMA Indian Diabetes 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ANNs, Decision Trees, Naïve Bayes and DL Networks.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The study employed diverse machine learning algorithms, including Artificial Neural Network (ANN), Naive Bayes (NB), Decision Tree (DT), and Deep Learning (DL), utilizing the PIMA dataset to develop a methodology for diabetes prediction, with DL demonstrating the highest accuracy of 98.07%.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tc>
                <a:tc>
                  <a:txBody>
                    <a:bodyPr/>
                    <a:lstStyle/>
                    <a:p>
                      <a:pPr algn="just">
                        <a:lnSpc>
                          <a:spcPct val="125000"/>
                        </a:lnSpc>
                        <a:spcAft>
                          <a:spcPts val="800"/>
                        </a:spcAft>
                      </a:pPr>
                      <a:r>
                        <a:rPr lang="en-US" sz="1400" dirty="0">
                          <a:effectLst/>
                          <a:latin typeface="Times New Roman" panose="02020603050405020304" pitchFamily="18" charset="0"/>
                          <a:cs typeface="Times New Roman" panose="02020603050405020304" pitchFamily="18" charset="0"/>
                        </a:rPr>
                        <a:t>To improve the precision and efficacy of early detection and prognosis tools, the research gap in the report focuses on the necessity of more research into the integration of varied data types, such as omics data, in machine learning algorithms for diabetes prediction.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03" marR="45703" marT="0" marB="0" anchor="ctr"/>
                </a:tc>
                <a:extLst>
                  <a:ext uri="{0D108BD9-81ED-4DB2-BD59-A6C34878D82A}">
                    <a16:rowId xmlns:a16="http://schemas.microsoft.com/office/drawing/2014/main" xmlns="" val="694826404"/>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666666"/>
      </a:dk2>
      <a:lt2>
        <a:srgbClr val="D2D2D2"/>
      </a:lt2>
      <a:accent1>
        <a:srgbClr val="AF0049"/>
      </a:accent1>
      <a:accent2>
        <a:srgbClr val="AF0049"/>
      </a:accent2>
      <a:accent3>
        <a:srgbClr val="9C007F"/>
      </a:accent3>
      <a:accent4>
        <a:srgbClr val="68007F"/>
      </a:accent4>
      <a:accent5>
        <a:srgbClr val="005BD3"/>
      </a:accent5>
      <a:accent6>
        <a:srgbClr val="00349E"/>
      </a:accent6>
      <a:hlink>
        <a:srgbClr val="17BBFD"/>
      </a:hlink>
      <a:folHlink>
        <a:srgbClr val="FF79C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2555</TotalTime>
  <Words>5813</Words>
  <Application>Microsoft Office PowerPoint</Application>
  <PresentationFormat>Widescreen</PresentationFormat>
  <Paragraphs>568</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SimSun</vt:lpstr>
      <vt:lpstr>Arial</vt:lpstr>
      <vt:lpstr>Calibri</vt:lpstr>
      <vt:lpstr>Calibri Light</vt:lpstr>
      <vt:lpstr>Source Sans Pro</vt:lpstr>
      <vt:lpstr>Times New Roman</vt:lpstr>
      <vt:lpstr>Wingdings</vt:lpstr>
      <vt:lpstr>Retrospect</vt:lpstr>
      <vt:lpstr>MedBot-An NLP based ChatBot for Diabetes Prediction</vt:lpstr>
      <vt:lpstr>Group Members and Contribution</vt:lpstr>
      <vt:lpstr>Agenda</vt:lpstr>
      <vt:lpstr>Introduction</vt:lpstr>
      <vt:lpstr>List of Products similar to this project</vt:lpstr>
      <vt:lpstr>List of Research Labs</vt:lpstr>
      <vt:lpstr>Acknowledgement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Problem Statement</vt:lpstr>
      <vt:lpstr>Motivation </vt:lpstr>
      <vt:lpstr>Motivation</vt:lpstr>
      <vt:lpstr>Dataset</vt:lpstr>
      <vt:lpstr>Dataset</vt:lpstr>
      <vt:lpstr>PowerPoint Presentation</vt:lpstr>
      <vt:lpstr>Justifications of Dataset </vt:lpstr>
      <vt:lpstr>Citations of Papers using this Dataset</vt:lpstr>
      <vt:lpstr>Model Design</vt:lpstr>
      <vt:lpstr>Model Design</vt:lpstr>
      <vt:lpstr>Model Design</vt:lpstr>
      <vt:lpstr>Data Preprocessing</vt:lpstr>
      <vt:lpstr>Data Preprocessing</vt:lpstr>
      <vt:lpstr>Machine Learning Models</vt:lpstr>
      <vt:lpstr>Logistic Regression  </vt:lpstr>
      <vt:lpstr>Logistic Regression  </vt:lpstr>
      <vt:lpstr>Decision Trees</vt:lpstr>
      <vt:lpstr>PowerPoint Presentation</vt:lpstr>
      <vt:lpstr>PowerPoint Presentation</vt:lpstr>
      <vt:lpstr>PowerPoint Presentation</vt:lpstr>
      <vt:lpstr>Deep Learning Models</vt:lpstr>
      <vt:lpstr>PowerPoint Presentation</vt:lpstr>
      <vt:lpstr>Model Comparision Table</vt:lpstr>
      <vt:lpstr>Split Ratio of the Dataset </vt:lpstr>
      <vt:lpstr>EMIC Analysis</vt:lpstr>
      <vt:lpstr>ETIC Analysis</vt:lpstr>
      <vt:lpstr>Explainable AI</vt:lpstr>
      <vt:lpstr>Results</vt:lpstr>
      <vt:lpstr>Comparison of Results</vt:lpstr>
      <vt:lpstr>Conclusion and Future Works</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Review - 1</dc:title>
  <dc:creator>Ranganath Venkataraman</dc:creator>
  <cp:lastModifiedBy>Microsoft account</cp:lastModifiedBy>
  <cp:revision>151</cp:revision>
  <dcterms:created xsi:type="dcterms:W3CDTF">2023-05-02T14:06:00Z</dcterms:created>
  <dcterms:modified xsi:type="dcterms:W3CDTF">2024-02-24T18:45:59Z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70441DB3D6464D03A9F547A2AA8FDF95_13</vt:lpwstr>
  </property>
  <property fmtid="{D5CDD505-2E9C-101B-9397-08002B2CF9AE}" pid="3" name="KSOProductBuildVer">
    <vt:lpwstr>1033-12.2.0.13431</vt:lpwstr>
  </property>
</Properties>
</file>