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9" r:id="rId2"/>
    <p:sldId id="260" r:id="rId3"/>
    <p:sldId id="261" r:id="rId4"/>
    <p:sldId id="265" r:id="rId5"/>
    <p:sldId id="262" r:id="rId6"/>
    <p:sldId id="269" r:id="rId7"/>
    <p:sldId id="270" r:id="rId8"/>
    <p:sldId id="267" r:id="rId9"/>
    <p:sldId id="266" r:id="rId10"/>
    <p:sldId id="263" r:id="rId11"/>
    <p:sldId id="264" r:id="rId12"/>
    <p:sldId id="268" r:id="rId13"/>
    <p:sldId id="271" r:id="rId14"/>
    <p:sldId id="272"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4" d="100"/>
          <a:sy n="64" d="100"/>
        </p:scale>
        <p:origin x="72"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8/25/2021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8/25/2021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8/25/2021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8/25/2021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8/25/2021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8/25/2021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reekarsunny/corejava.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E43C-B157-41C9-BA68-C769496C68CE}"/>
              </a:ext>
            </a:extLst>
          </p:cNvPr>
          <p:cNvSpPr>
            <a:spLocks noGrp="1"/>
          </p:cNvSpPr>
          <p:nvPr>
            <p:ph type="title"/>
          </p:nvPr>
        </p:nvSpPr>
        <p:spPr/>
        <p:txBody>
          <a:bodyPr/>
          <a:lstStyle/>
          <a:p>
            <a:r>
              <a:rPr lang="en-US" dirty="0">
                <a:solidFill>
                  <a:schemeClr val="tx1"/>
                </a:solidFill>
              </a:rPr>
              <a:t>MOST POPULAR LANGUAGES USED WITH GIT</a:t>
            </a:r>
            <a:endParaRPr lang="en-IN" dirty="0">
              <a:solidFill>
                <a:schemeClr val="tx1"/>
              </a:solidFill>
            </a:endParaRPr>
          </a:p>
        </p:txBody>
      </p:sp>
      <p:sp>
        <p:nvSpPr>
          <p:cNvPr id="4" name="Text Placeholder 3">
            <a:extLst>
              <a:ext uri="{FF2B5EF4-FFF2-40B4-BE49-F238E27FC236}">
                <a16:creationId xmlns:a16="http://schemas.microsoft.com/office/drawing/2014/main" id="{8F4450EF-481A-42AE-B3D1-F19C444835C0}"/>
              </a:ext>
            </a:extLst>
          </p:cNvPr>
          <p:cNvSpPr>
            <a:spLocks noGrp="1"/>
          </p:cNvSpPr>
          <p:nvPr>
            <p:ph type="body" idx="1"/>
          </p:nvPr>
        </p:nvSpPr>
        <p:spPr/>
        <p:txBody>
          <a:bodyPr/>
          <a:lstStyle/>
          <a:p>
            <a:r>
              <a:rPr lang="en-IN" dirty="0"/>
              <a:t>https://github.com/</a:t>
            </a:r>
          </a:p>
        </p:txBody>
      </p:sp>
    </p:spTree>
    <p:extLst>
      <p:ext uri="{BB962C8B-B14F-4D97-AF65-F5344CB8AC3E}">
        <p14:creationId xmlns:p14="http://schemas.microsoft.com/office/powerpoint/2010/main" val="1233597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view">
            <a:extLst>
              <a:ext uri="{FF2B5EF4-FFF2-40B4-BE49-F238E27FC236}">
                <a16:creationId xmlns:a16="http://schemas.microsoft.com/office/drawing/2014/main" id="{8D93FA53-9DF4-4219-B4DA-D5853F2756B2}"/>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071812" y="842964"/>
            <a:ext cx="6300787" cy="530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355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eview">
            <a:extLst>
              <a:ext uri="{FF2B5EF4-FFF2-40B4-BE49-F238E27FC236}">
                <a16:creationId xmlns:a16="http://schemas.microsoft.com/office/drawing/2014/main" id="{E5741C70-908E-4447-B332-F8393416B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1114425"/>
            <a:ext cx="5386387"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468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45A5-19E3-4086-9D5E-54E4C3C3CF00}"/>
              </a:ext>
            </a:extLst>
          </p:cNvPr>
          <p:cNvSpPr>
            <a:spLocks noGrp="1"/>
          </p:cNvSpPr>
          <p:nvPr>
            <p:ph type="ctrTitle"/>
          </p:nvPr>
        </p:nvSpPr>
        <p:spPr/>
        <p:txBody>
          <a:bodyPr/>
          <a:lstStyle/>
          <a:p>
            <a:r>
              <a:rPr lang="en-US" dirty="0"/>
              <a:t>How to create GIT new Branch</a:t>
            </a:r>
            <a:endParaRPr lang="en-IN" dirty="0"/>
          </a:p>
        </p:txBody>
      </p:sp>
      <p:sp>
        <p:nvSpPr>
          <p:cNvPr id="5" name="Text Placeholder 4">
            <a:extLst>
              <a:ext uri="{FF2B5EF4-FFF2-40B4-BE49-F238E27FC236}">
                <a16:creationId xmlns:a16="http://schemas.microsoft.com/office/drawing/2014/main" id="{3C2781B9-4AF4-44E5-ADEE-788399054196}"/>
              </a:ext>
            </a:extLst>
          </p:cNvPr>
          <p:cNvSpPr>
            <a:spLocks noGrp="1"/>
          </p:cNvSpPr>
          <p:nvPr>
            <p:ph type="subTitle" idx="1"/>
          </p:nvPr>
        </p:nvSpPr>
        <p:spPr/>
        <p:txBody>
          <a:bodyPr>
            <a:normAutofit fontScale="92500" lnSpcReduction="20000"/>
          </a:bodyPr>
          <a:lstStyle/>
          <a:p>
            <a:pPr marL="342900" indent="-342900">
              <a:buAutoNum type="arabicPeriod"/>
            </a:pPr>
            <a:r>
              <a:rPr lang="en-US" b="0" i="0" dirty="0">
                <a:solidFill>
                  <a:srgbClr val="333333"/>
                </a:solidFill>
                <a:effectLst/>
                <a:latin typeface="inter-regular"/>
              </a:rPr>
              <a:t>The </a:t>
            </a:r>
            <a:r>
              <a:rPr lang="en-US" b="1" i="0" dirty="0">
                <a:solidFill>
                  <a:srgbClr val="333333"/>
                </a:solidFill>
                <a:effectLst/>
                <a:latin typeface="inter-bold"/>
              </a:rPr>
              <a:t>master branch</a:t>
            </a:r>
            <a:r>
              <a:rPr lang="en-US" b="0" i="0" dirty="0">
                <a:solidFill>
                  <a:srgbClr val="333333"/>
                </a:solidFill>
                <a:effectLst/>
                <a:latin typeface="inter-regular"/>
              </a:rPr>
              <a:t> is the </a:t>
            </a:r>
            <a:r>
              <a:rPr lang="en-US" b="1" i="0" dirty="0">
                <a:solidFill>
                  <a:srgbClr val="333333"/>
                </a:solidFill>
                <a:effectLst/>
                <a:latin typeface="inter-bold"/>
              </a:rPr>
              <a:t>default</a:t>
            </a:r>
            <a:r>
              <a:rPr lang="en-US" b="0" i="0" dirty="0">
                <a:solidFill>
                  <a:srgbClr val="333333"/>
                </a:solidFill>
                <a:effectLst/>
                <a:latin typeface="inter-regular"/>
              </a:rPr>
              <a:t> branch of the repository.</a:t>
            </a:r>
          </a:p>
          <a:p>
            <a:pPr marL="342900" indent="-342900">
              <a:buAutoNum type="arabicPeriod"/>
            </a:pPr>
            <a:r>
              <a:rPr lang="en-US" b="0" i="0" dirty="0">
                <a:solidFill>
                  <a:srgbClr val="333333"/>
                </a:solidFill>
                <a:effectLst/>
                <a:latin typeface="inter-regular"/>
              </a:rPr>
              <a:t>create a new '</a:t>
            </a:r>
            <a:r>
              <a:rPr lang="en-US" b="1" i="0" dirty="0">
                <a:solidFill>
                  <a:srgbClr val="333333"/>
                </a:solidFill>
                <a:effectLst/>
                <a:latin typeface="inter-bold"/>
              </a:rPr>
              <a:t>feature</a:t>
            </a:r>
            <a:r>
              <a:rPr lang="en-US" b="0" i="0" dirty="0">
                <a:solidFill>
                  <a:srgbClr val="333333"/>
                </a:solidFill>
                <a:effectLst/>
                <a:latin typeface="inter-regular"/>
              </a:rPr>
              <a:t>' branch, drag the branch option under the repository.</a:t>
            </a:r>
            <a:endParaRPr lang="en-IN" dirty="0"/>
          </a:p>
        </p:txBody>
      </p:sp>
    </p:spTree>
    <p:extLst>
      <p:ext uri="{BB962C8B-B14F-4D97-AF65-F5344CB8AC3E}">
        <p14:creationId xmlns:p14="http://schemas.microsoft.com/office/powerpoint/2010/main" val="2897771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7C8D-ACE9-4110-ABCD-2B8BBDF66DC1}"/>
              </a:ext>
            </a:extLst>
          </p:cNvPr>
          <p:cNvSpPr>
            <a:spLocks noGrp="1"/>
          </p:cNvSpPr>
          <p:nvPr>
            <p:ph type="title"/>
          </p:nvPr>
        </p:nvSpPr>
        <p:spPr/>
        <p:txBody>
          <a:bodyPr/>
          <a:lstStyle/>
          <a:p>
            <a:r>
              <a:rPr lang="en-US" b="0" i="0" dirty="0">
                <a:solidFill>
                  <a:schemeClr val="tx1"/>
                </a:solidFill>
                <a:effectLst/>
                <a:latin typeface="erdana"/>
              </a:rPr>
              <a:t>How to fork a repository?</a:t>
            </a:r>
            <a:br>
              <a:rPr lang="en-US" b="0" i="0" dirty="0">
                <a:solidFill>
                  <a:schemeClr val="tx1"/>
                </a:solidFill>
                <a:effectLst/>
                <a:latin typeface="erdana"/>
              </a:rPr>
            </a:br>
            <a:endParaRPr lang="en-IN" dirty="0">
              <a:solidFill>
                <a:schemeClr val="tx1"/>
              </a:solidFill>
            </a:endParaRPr>
          </a:p>
        </p:txBody>
      </p:sp>
      <p:sp>
        <p:nvSpPr>
          <p:cNvPr id="3" name="Content Placeholder 2">
            <a:extLst>
              <a:ext uri="{FF2B5EF4-FFF2-40B4-BE49-F238E27FC236}">
                <a16:creationId xmlns:a16="http://schemas.microsoft.com/office/drawing/2014/main" id="{7B3AE5A7-CA76-4E0B-A7D3-9ADE1572B344}"/>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Login to the GitHub account.</a:t>
            </a:r>
          </a:p>
          <a:p>
            <a:pPr algn="just">
              <a:buFont typeface="Arial" panose="020B0604020202020204" pitchFamily="34" charset="0"/>
              <a:buChar char="•"/>
            </a:pPr>
            <a:r>
              <a:rPr lang="en-US" b="0" i="0" dirty="0">
                <a:solidFill>
                  <a:srgbClr val="000000"/>
                </a:solidFill>
                <a:effectLst/>
                <a:latin typeface="inter-regular"/>
              </a:rPr>
              <a:t>Find the GitHub repository which you want to fork.</a:t>
            </a:r>
          </a:p>
          <a:p>
            <a:pPr algn="just">
              <a:buFont typeface="Arial" panose="020B0604020202020204" pitchFamily="34" charset="0"/>
              <a:buChar char="•"/>
            </a:pPr>
            <a:r>
              <a:rPr lang="en-US" b="0" i="0" dirty="0">
                <a:solidFill>
                  <a:srgbClr val="000000"/>
                </a:solidFill>
                <a:effectLst/>
                <a:latin typeface="inter-regular"/>
              </a:rPr>
              <a:t>Click the Fork button on the upper right side of the repository's page.</a:t>
            </a:r>
          </a:p>
          <a:p>
            <a:endParaRPr lang="en-IN" dirty="0"/>
          </a:p>
          <a:p>
            <a:endParaRPr lang="en-IN" dirty="0"/>
          </a:p>
          <a:p>
            <a:r>
              <a:rPr lang="en-IN" dirty="0"/>
              <a:t>NOTE:-</a:t>
            </a:r>
            <a:r>
              <a:rPr lang="en-US" b="0" i="0" dirty="0">
                <a:solidFill>
                  <a:srgbClr val="333333"/>
                </a:solidFill>
                <a:effectLst/>
                <a:latin typeface="inter-regular"/>
              </a:rPr>
              <a:t>We can't fork our own repository. Only shared repositories can be a fork.</a:t>
            </a:r>
            <a:endParaRPr lang="en-IN" dirty="0"/>
          </a:p>
        </p:txBody>
      </p:sp>
    </p:spTree>
    <p:extLst>
      <p:ext uri="{BB962C8B-B14F-4D97-AF65-F5344CB8AC3E}">
        <p14:creationId xmlns:p14="http://schemas.microsoft.com/office/powerpoint/2010/main" val="2809580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F066-6D15-47D1-A47C-8AEA29BFB0DB}"/>
              </a:ext>
            </a:extLst>
          </p:cNvPr>
          <p:cNvSpPr>
            <a:spLocks noGrp="1"/>
          </p:cNvSpPr>
          <p:nvPr>
            <p:ph type="title"/>
          </p:nvPr>
        </p:nvSpPr>
        <p:spPr/>
        <p:txBody>
          <a:bodyPr/>
          <a:lstStyle/>
          <a:p>
            <a:r>
              <a:rPr lang="en-IN" b="0" i="0" dirty="0">
                <a:solidFill>
                  <a:schemeClr val="tx1"/>
                </a:solidFill>
                <a:effectLst/>
                <a:latin typeface="erdana"/>
              </a:rPr>
              <a:t>Git Pull Request</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05C1C87-48B5-47A7-85EA-84B5CB092A60}"/>
              </a:ext>
            </a:extLst>
          </p:cNvPr>
          <p:cNvSpPr>
            <a:spLocks noGrp="1"/>
          </p:cNvSpPr>
          <p:nvPr>
            <p:ph idx="1"/>
          </p:nvPr>
        </p:nvSpPr>
        <p:spPr/>
        <p:txBody>
          <a:bodyPr/>
          <a:lstStyle/>
          <a:p>
            <a:pPr algn="just"/>
            <a:r>
              <a:rPr lang="en-US" b="0" i="0" dirty="0">
                <a:solidFill>
                  <a:srgbClr val="333333"/>
                </a:solidFill>
                <a:effectLst/>
                <a:latin typeface="inter-regular"/>
              </a:rPr>
              <a:t>Pull request is created when you committed a change in the GitHub project, and you want it to be reviewed by other members. You can commit the changes into a new branch or an existing branch.</a:t>
            </a:r>
          </a:p>
          <a:p>
            <a:pPr algn="just"/>
            <a:r>
              <a:rPr lang="en-US" b="0" i="0" dirty="0">
                <a:solidFill>
                  <a:srgbClr val="333333"/>
                </a:solidFill>
                <a:effectLst/>
                <a:latin typeface="inter-regular"/>
              </a:rPr>
              <a:t>Once you've created a pull request, you can push commits from your branch to add them to your existing pull request.</a:t>
            </a:r>
          </a:p>
          <a:p>
            <a:endParaRPr lang="en-IN" dirty="0"/>
          </a:p>
        </p:txBody>
      </p:sp>
    </p:spTree>
    <p:extLst>
      <p:ext uri="{BB962C8B-B14F-4D97-AF65-F5344CB8AC3E}">
        <p14:creationId xmlns:p14="http://schemas.microsoft.com/office/powerpoint/2010/main" val="3101150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31F1-68D3-42C7-A1FB-E07A458D797A}"/>
              </a:ext>
            </a:extLst>
          </p:cNvPr>
          <p:cNvSpPr>
            <a:spLocks noGrp="1"/>
          </p:cNvSpPr>
          <p:nvPr>
            <p:ph type="title"/>
          </p:nvPr>
        </p:nvSpPr>
        <p:spPr/>
        <p:txBody>
          <a:bodyPr/>
          <a:lstStyle/>
          <a:p>
            <a:r>
              <a:rPr lang="en-IN" b="0" i="0" dirty="0">
                <a:solidFill>
                  <a:srgbClr val="202124"/>
                </a:solidFill>
                <a:effectLst/>
                <a:latin typeface="arial" panose="020B0604020202020204" pitchFamily="34" charset="0"/>
              </a:rPr>
              <a:t>Git conflicts?</a:t>
            </a:r>
            <a:endParaRPr lang="en-IN" dirty="0"/>
          </a:p>
        </p:txBody>
      </p:sp>
      <p:sp>
        <p:nvSpPr>
          <p:cNvPr id="3" name="Content Placeholder 2">
            <a:extLst>
              <a:ext uri="{FF2B5EF4-FFF2-40B4-BE49-F238E27FC236}">
                <a16:creationId xmlns:a16="http://schemas.microsoft.com/office/drawing/2014/main" id="{7A3C5790-9EDC-4670-948D-E2245CCC3321}"/>
              </a:ext>
            </a:extLst>
          </p:cNvPr>
          <p:cNvSpPr>
            <a:spLocks noGrp="1"/>
          </p:cNvSpPr>
          <p:nvPr>
            <p:ph idx="1"/>
          </p:nvPr>
        </p:nvSpPr>
        <p:spPr/>
        <p:txBody>
          <a:bodyPr>
            <a:normAutofit/>
          </a:bodyPr>
          <a:lstStyle/>
          <a:p>
            <a:r>
              <a:rPr lang="en-US" sz="3200" b="0" i="0" dirty="0">
                <a:solidFill>
                  <a:srgbClr val="202124"/>
                </a:solidFill>
                <a:effectLst/>
                <a:latin typeface="arial" panose="020B0604020202020204" pitchFamily="34" charset="0"/>
              </a:rPr>
              <a:t>Conflicts generally arise </a:t>
            </a:r>
            <a:r>
              <a:rPr lang="en-US" sz="3200" i="0" dirty="0">
                <a:solidFill>
                  <a:srgbClr val="202124"/>
                </a:solidFill>
                <a:effectLst/>
                <a:latin typeface="arial" panose="020B0604020202020204" pitchFamily="34" charset="0"/>
              </a:rPr>
              <a:t>when</a:t>
            </a:r>
            <a:r>
              <a:rPr lang="en-US" sz="3200" b="1" i="0" dirty="0">
                <a:solidFill>
                  <a:srgbClr val="202124"/>
                </a:solidFill>
                <a:effectLst/>
                <a:latin typeface="arial" panose="020B0604020202020204" pitchFamily="34" charset="0"/>
              </a:rPr>
              <a:t> </a:t>
            </a:r>
            <a:r>
              <a:rPr lang="en-US" sz="3200" i="0" dirty="0">
                <a:solidFill>
                  <a:srgbClr val="202124"/>
                </a:solidFill>
                <a:effectLst/>
                <a:latin typeface="arial" panose="020B0604020202020204" pitchFamily="34" charset="0"/>
              </a:rPr>
              <a:t>two people have changed the same lines in a file</a:t>
            </a:r>
            <a:r>
              <a:rPr lang="en-US" sz="3200" b="0" i="0" dirty="0">
                <a:solidFill>
                  <a:srgbClr val="202124"/>
                </a:solidFill>
                <a:effectLst/>
                <a:latin typeface="arial" panose="020B0604020202020204" pitchFamily="34" charset="0"/>
              </a:rPr>
              <a:t>, or if one developer deleted a file while another developer was modifying it. In these cases, Git cannot automatically determine what is correct. ... Git will mark the file as being conflicted and halt the merging process.</a:t>
            </a:r>
            <a:endParaRPr lang="en-IN" sz="3200" dirty="0"/>
          </a:p>
        </p:txBody>
      </p:sp>
    </p:spTree>
    <p:extLst>
      <p:ext uri="{BB962C8B-B14F-4D97-AF65-F5344CB8AC3E}">
        <p14:creationId xmlns:p14="http://schemas.microsoft.com/office/powerpoint/2010/main" val="3765358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5439-E453-421C-BD08-A229AD3C5F2F}"/>
              </a:ext>
            </a:extLst>
          </p:cNvPr>
          <p:cNvSpPr>
            <a:spLocks noGrp="1"/>
          </p:cNvSpPr>
          <p:nvPr>
            <p:ph type="title"/>
          </p:nvPr>
        </p:nvSpPr>
        <p:spPr/>
        <p:txBody>
          <a:bodyPr/>
          <a:lstStyle/>
          <a:p>
            <a:r>
              <a:rPr lang="en-US" dirty="0">
                <a:solidFill>
                  <a:schemeClr val="tx1"/>
                </a:solidFill>
              </a:rPr>
              <a:t>is clone and pull is same in GitHub?</a:t>
            </a:r>
            <a:endParaRPr lang="en-IN" dirty="0">
              <a:solidFill>
                <a:schemeClr val="tx1"/>
              </a:solidFill>
            </a:endParaRPr>
          </a:p>
        </p:txBody>
      </p:sp>
      <p:sp>
        <p:nvSpPr>
          <p:cNvPr id="3" name="Content Placeholder 2">
            <a:extLst>
              <a:ext uri="{FF2B5EF4-FFF2-40B4-BE49-F238E27FC236}">
                <a16:creationId xmlns:a16="http://schemas.microsoft.com/office/drawing/2014/main" id="{1D57D68D-3AE1-4E38-82B5-DBB70B716523}"/>
              </a:ext>
            </a:extLst>
          </p:cNvPr>
          <p:cNvSpPr>
            <a:spLocks noGrp="1"/>
          </p:cNvSpPr>
          <p:nvPr>
            <p:ph idx="1"/>
          </p:nvPr>
        </p:nvSpPr>
        <p:spPr/>
        <p:txBody>
          <a:bodyPr>
            <a:normAutofit/>
          </a:bodyPr>
          <a:lstStyle/>
          <a:p>
            <a:r>
              <a:rPr lang="en-US" sz="2400" b="0" i="0" dirty="0">
                <a:solidFill>
                  <a:srgbClr val="202124"/>
                </a:solidFill>
                <a:effectLst/>
                <a:latin typeface="arial" panose="020B0604020202020204" pitchFamily="34" charset="0"/>
              </a:rPr>
              <a:t>Clone is generally </a:t>
            </a:r>
            <a:r>
              <a:rPr lang="en-US" sz="2400" i="0" dirty="0">
                <a:solidFill>
                  <a:srgbClr val="202124"/>
                </a:solidFill>
                <a:effectLst/>
                <a:latin typeface="arial" panose="020B0604020202020204" pitchFamily="34" charset="0"/>
              </a:rPr>
              <a:t>used to get remote repo copy</a:t>
            </a:r>
            <a:r>
              <a:rPr lang="en-US" sz="2400" b="0" i="0" dirty="0">
                <a:solidFill>
                  <a:srgbClr val="202124"/>
                </a:solidFill>
                <a:effectLst/>
                <a:latin typeface="arial" panose="020B0604020202020204" pitchFamily="34" charset="0"/>
              </a:rPr>
              <a:t>. Pull is used to view other team mates added code, if you are working in teams. git clone is used for just downloading exactly what is currently working on the remote server repository and saving it in your machine's folder where that project is placed.</a:t>
            </a:r>
            <a:endParaRPr lang="en-IN" sz="2400" dirty="0"/>
          </a:p>
        </p:txBody>
      </p:sp>
    </p:spTree>
    <p:extLst>
      <p:ext uri="{BB962C8B-B14F-4D97-AF65-F5344CB8AC3E}">
        <p14:creationId xmlns:p14="http://schemas.microsoft.com/office/powerpoint/2010/main" val="155451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136895-944E-4C8C-A445-48965D3DB1C7}"/>
              </a:ext>
            </a:extLst>
          </p:cNvPr>
          <p:cNvSpPr>
            <a:spLocks noGrp="1"/>
          </p:cNvSpPr>
          <p:nvPr>
            <p:ph type="title"/>
          </p:nvPr>
        </p:nvSpPr>
        <p:spPr/>
        <p:txBody>
          <a:bodyPr/>
          <a:lstStyle/>
          <a:p>
            <a:r>
              <a:rPr lang="en-US" dirty="0">
                <a:solidFill>
                  <a:schemeClr val="tx1"/>
                </a:solidFill>
              </a:rPr>
              <a:t>GIT SUPPORTS THE FOLLOWING LANGUAGES</a:t>
            </a:r>
            <a:endParaRPr lang="en-IN" dirty="0">
              <a:solidFill>
                <a:schemeClr val="tx1"/>
              </a:solidFill>
            </a:endParaRPr>
          </a:p>
        </p:txBody>
      </p:sp>
      <p:sp>
        <p:nvSpPr>
          <p:cNvPr id="7" name="Content Placeholder 6">
            <a:extLst>
              <a:ext uri="{FF2B5EF4-FFF2-40B4-BE49-F238E27FC236}">
                <a16:creationId xmlns:a16="http://schemas.microsoft.com/office/drawing/2014/main" id="{901ED7CA-0637-4A29-9207-0C2C695EC619}"/>
              </a:ext>
            </a:extLst>
          </p:cNvPr>
          <p:cNvSpPr>
            <a:spLocks noGrp="1"/>
          </p:cNvSpPr>
          <p:nvPr>
            <p:ph idx="1"/>
          </p:nvPr>
        </p:nvSpPr>
        <p:spPr/>
        <p:txBody>
          <a:bodyPr>
            <a:noAutofit/>
          </a:bodyPr>
          <a:lstStyle/>
          <a:p>
            <a:r>
              <a:rPr lang="en-US" sz="1800" b="1" dirty="0">
                <a:solidFill>
                  <a:schemeClr val="tx1"/>
                </a:solidFill>
                <a:latin typeface="Arial Black" panose="020B0A04020102020204" pitchFamily="34" charset="0"/>
              </a:rPr>
              <a:t>JAVA</a:t>
            </a:r>
          </a:p>
          <a:p>
            <a:r>
              <a:rPr lang="en-US" sz="1800" b="1" dirty="0">
                <a:solidFill>
                  <a:schemeClr val="tx1"/>
                </a:solidFill>
                <a:latin typeface="Arial Black" panose="020B0A04020102020204" pitchFamily="34" charset="0"/>
              </a:rPr>
              <a:t>HTML </a:t>
            </a:r>
          </a:p>
          <a:p>
            <a:r>
              <a:rPr lang="en-US" sz="1800" b="1" dirty="0">
                <a:solidFill>
                  <a:schemeClr val="tx1"/>
                </a:solidFill>
                <a:latin typeface="Arial Black" panose="020B0A04020102020204" pitchFamily="34" charset="0"/>
              </a:rPr>
              <a:t>CSS</a:t>
            </a:r>
          </a:p>
          <a:p>
            <a:r>
              <a:rPr lang="en-US" sz="1800" b="1" dirty="0">
                <a:solidFill>
                  <a:schemeClr val="tx1"/>
                </a:solidFill>
                <a:latin typeface="Arial Black" panose="020B0A04020102020204" pitchFamily="34" charset="0"/>
              </a:rPr>
              <a:t>JAVASCRIPT</a:t>
            </a:r>
          </a:p>
          <a:p>
            <a:r>
              <a:rPr lang="en-US" sz="1800" b="1" dirty="0">
                <a:solidFill>
                  <a:schemeClr val="tx1"/>
                </a:solidFill>
                <a:latin typeface="Arial Black" panose="020B0A04020102020204" pitchFamily="34" charset="0"/>
              </a:rPr>
              <a:t>C#</a:t>
            </a:r>
          </a:p>
          <a:p>
            <a:r>
              <a:rPr lang="en-US" sz="1800" b="1" dirty="0">
                <a:solidFill>
                  <a:schemeClr val="tx1"/>
                </a:solidFill>
                <a:latin typeface="Arial Black" panose="020B0A04020102020204" pitchFamily="34" charset="0"/>
              </a:rPr>
              <a:t>C</a:t>
            </a:r>
          </a:p>
          <a:p>
            <a:r>
              <a:rPr lang="en-US" sz="1800" b="1" dirty="0">
                <a:solidFill>
                  <a:schemeClr val="tx1"/>
                </a:solidFill>
                <a:latin typeface="Arial Black" panose="020B0A04020102020204" pitchFamily="34" charset="0"/>
              </a:rPr>
              <a:t>C++</a:t>
            </a:r>
          </a:p>
          <a:p>
            <a:r>
              <a:rPr lang="en-US" sz="1800" b="1" dirty="0">
                <a:solidFill>
                  <a:schemeClr val="tx1"/>
                </a:solidFill>
                <a:latin typeface="Arial Black" panose="020B0A04020102020204" pitchFamily="34" charset="0"/>
              </a:rPr>
              <a:t>RUBY</a:t>
            </a:r>
          </a:p>
          <a:p>
            <a:r>
              <a:rPr lang="en-US" sz="1800" b="1" dirty="0">
                <a:solidFill>
                  <a:schemeClr val="tx1"/>
                </a:solidFill>
                <a:latin typeface="Arial Black" panose="020B0A04020102020204" pitchFamily="34" charset="0"/>
              </a:rPr>
              <a:t>SHELL SCRIPTING</a:t>
            </a:r>
          </a:p>
          <a:p>
            <a:r>
              <a:rPr lang="en-US" sz="1800" b="1" dirty="0">
                <a:solidFill>
                  <a:schemeClr val="tx1"/>
                </a:solidFill>
                <a:latin typeface="Arial Black" panose="020B0A04020102020204" pitchFamily="34" charset="0"/>
              </a:rPr>
              <a:t>PYTHON</a:t>
            </a:r>
          </a:p>
          <a:p>
            <a:r>
              <a:rPr lang="en-US" sz="1800" b="1" dirty="0">
                <a:solidFill>
                  <a:schemeClr val="tx1"/>
                </a:solidFill>
                <a:latin typeface="Arial Black" panose="020B0A04020102020204" pitchFamily="34" charset="0"/>
              </a:rPr>
              <a:t>SCALA</a:t>
            </a:r>
          </a:p>
          <a:p>
            <a:r>
              <a:rPr lang="en-US" sz="1800" b="1" dirty="0">
                <a:solidFill>
                  <a:schemeClr val="tx1"/>
                </a:solidFill>
                <a:latin typeface="Arial Black" panose="020B0A04020102020204" pitchFamily="34" charset="0"/>
              </a:rPr>
              <a:t>ASP</a:t>
            </a:r>
          </a:p>
          <a:p>
            <a:r>
              <a:rPr lang="en-US" sz="1800" b="1" dirty="0">
                <a:solidFill>
                  <a:schemeClr val="tx1"/>
                </a:solidFill>
                <a:latin typeface="Arial Black" panose="020B0A04020102020204" pitchFamily="34" charset="0"/>
              </a:rPr>
              <a:t>PERL</a:t>
            </a:r>
          </a:p>
          <a:p>
            <a:r>
              <a:rPr lang="en-US" sz="1800" b="1" dirty="0">
                <a:solidFill>
                  <a:schemeClr val="tx1"/>
                </a:solidFill>
                <a:latin typeface="Arial Black" panose="020B0A04020102020204" pitchFamily="34" charset="0"/>
              </a:rPr>
              <a:t>PHP</a:t>
            </a:r>
            <a:endParaRPr lang="en-IN" sz="18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4239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5C74-2B91-46DD-99CC-8A5606744EE6}"/>
              </a:ext>
            </a:extLst>
          </p:cNvPr>
          <p:cNvSpPr>
            <a:spLocks noGrp="1"/>
          </p:cNvSpPr>
          <p:nvPr>
            <p:ph type="title"/>
          </p:nvPr>
        </p:nvSpPr>
        <p:spPr/>
        <p:txBody>
          <a:bodyPr/>
          <a:lstStyle/>
          <a:p>
            <a:r>
              <a:rPr lang="en-US" dirty="0">
                <a:solidFill>
                  <a:schemeClr val="tx1"/>
                </a:solidFill>
              </a:rPr>
              <a:t>GITHUB IS NOT AS USEFUL FOR</a:t>
            </a:r>
            <a:endParaRPr lang="en-IN" dirty="0">
              <a:solidFill>
                <a:schemeClr val="tx1"/>
              </a:solidFill>
            </a:endParaRPr>
          </a:p>
        </p:txBody>
      </p:sp>
      <p:sp>
        <p:nvSpPr>
          <p:cNvPr id="3" name="Content Placeholder 2">
            <a:extLst>
              <a:ext uri="{FF2B5EF4-FFF2-40B4-BE49-F238E27FC236}">
                <a16:creationId xmlns:a16="http://schemas.microsoft.com/office/drawing/2014/main" id="{836DF1E4-E204-4E74-8816-FE1F70231224}"/>
              </a:ext>
            </a:extLst>
          </p:cNvPr>
          <p:cNvSpPr>
            <a:spLocks noGrp="1"/>
          </p:cNvSpPr>
          <p:nvPr>
            <p:ph idx="1"/>
          </p:nvPr>
        </p:nvSpPr>
        <p:spPr/>
        <p:txBody>
          <a:bodyPr/>
          <a:lstStyle/>
          <a:p>
            <a:r>
              <a:rPr lang="en-US" b="1" dirty="0">
                <a:solidFill>
                  <a:schemeClr val="tx1"/>
                </a:solidFill>
                <a:latin typeface="Arial Black" panose="020B0A04020102020204" pitchFamily="34" charset="0"/>
              </a:rPr>
              <a:t>IMAGES</a:t>
            </a:r>
          </a:p>
          <a:p>
            <a:r>
              <a:rPr lang="en-US" b="1" dirty="0">
                <a:solidFill>
                  <a:schemeClr val="tx1"/>
                </a:solidFill>
                <a:latin typeface="Arial Black" panose="020B0A04020102020204" pitchFamily="34" charset="0"/>
              </a:rPr>
              <a:t>MOVIES</a:t>
            </a:r>
          </a:p>
          <a:p>
            <a:r>
              <a:rPr lang="en-US" b="1" dirty="0">
                <a:solidFill>
                  <a:schemeClr val="tx1"/>
                </a:solidFill>
                <a:latin typeface="Arial Black" panose="020B0A04020102020204" pitchFamily="34" charset="0"/>
              </a:rPr>
              <a:t>MUSIC</a:t>
            </a:r>
          </a:p>
        </p:txBody>
      </p:sp>
    </p:spTree>
    <p:extLst>
      <p:ext uri="{BB962C8B-B14F-4D97-AF65-F5344CB8AC3E}">
        <p14:creationId xmlns:p14="http://schemas.microsoft.com/office/powerpoint/2010/main" val="2315455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6D0E-42A5-4860-A261-88C69587785B}"/>
              </a:ext>
            </a:extLst>
          </p:cNvPr>
          <p:cNvSpPr>
            <a:spLocks noGrp="1"/>
          </p:cNvSpPr>
          <p:nvPr>
            <p:ph type="title"/>
          </p:nvPr>
        </p:nvSpPr>
        <p:spPr/>
        <p:txBody>
          <a:bodyPr/>
          <a:lstStyle/>
          <a:p>
            <a:r>
              <a:rPr lang="en-US" dirty="0"/>
              <a:t>LETS SEE HOW WE CAN WORK WITH GITHUB</a:t>
            </a:r>
            <a:endParaRPr lang="en-IN" dirty="0"/>
          </a:p>
        </p:txBody>
      </p:sp>
      <p:pic>
        <p:nvPicPr>
          <p:cNvPr id="3074" name="Picture 2" descr="preview">
            <a:extLst>
              <a:ext uri="{FF2B5EF4-FFF2-40B4-BE49-F238E27FC236}">
                <a16:creationId xmlns:a16="http://schemas.microsoft.com/office/drawing/2014/main" id="{53B73125-E75C-4EE8-91F3-BB02E0992E13}"/>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t="6208" b="6208"/>
          <a:stretch/>
        </p:blipFill>
        <p:spPr bwMode="auto">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EE4B5CA4-E734-4929-BA73-13B6BF9D5AC4}"/>
              </a:ext>
            </a:extLst>
          </p:cNvPr>
          <p:cNvSpPr>
            <a:spLocks noGrp="1"/>
          </p:cNvSpPr>
          <p:nvPr>
            <p:ph type="body" sz="half" idx="2"/>
          </p:nvPr>
        </p:nvSpPr>
        <p:spPr/>
        <p:txBody>
          <a:bodyPr/>
          <a:lstStyle/>
          <a:p>
            <a:r>
              <a:rPr lang="en-US" b="1" dirty="0">
                <a:solidFill>
                  <a:schemeClr val="tx1"/>
                </a:solidFill>
              </a:rPr>
              <a:t>First of all we need to create GitHub account</a:t>
            </a:r>
            <a:endParaRPr lang="en-IN" b="1" dirty="0">
              <a:solidFill>
                <a:schemeClr val="tx1"/>
              </a:solidFill>
            </a:endParaRPr>
          </a:p>
        </p:txBody>
      </p:sp>
    </p:spTree>
    <p:extLst>
      <p:ext uri="{BB962C8B-B14F-4D97-AF65-F5344CB8AC3E}">
        <p14:creationId xmlns:p14="http://schemas.microsoft.com/office/powerpoint/2010/main" val="3236186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73E2-04B9-4E56-8D6C-33168230495E}"/>
              </a:ext>
            </a:extLst>
          </p:cNvPr>
          <p:cNvSpPr>
            <a:spLocks noGrp="1"/>
          </p:cNvSpPr>
          <p:nvPr>
            <p:ph type="title"/>
          </p:nvPr>
        </p:nvSpPr>
        <p:spPr/>
        <p:txBody>
          <a:bodyPr/>
          <a:lstStyle/>
          <a:p>
            <a:r>
              <a:rPr lang="en-US" dirty="0">
                <a:solidFill>
                  <a:schemeClr val="tx1"/>
                </a:solidFill>
              </a:rPr>
              <a:t>WHAT IS REPOSITORY</a:t>
            </a:r>
            <a:endParaRPr lang="en-IN" dirty="0">
              <a:solidFill>
                <a:schemeClr val="tx1"/>
              </a:solidFill>
            </a:endParaRPr>
          </a:p>
        </p:txBody>
      </p:sp>
      <p:sp>
        <p:nvSpPr>
          <p:cNvPr id="3" name="Content Placeholder 2">
            <a:extLst>
              <a:ext uri="{FF2B5EF4-FFF2-40B4-BE49-F238E27FC236}">
                <a16:creationId xmlns:a16="http://schemas.microsoft.com/office/drawing/2014/main" id="{73D4EFF4-D2F3-42CA-A2F3-D7FC15C5AC28}"/>
              </a:ext>
            </a:extLst>
          </p:cNvPr>
          <p:cNvSpPr>
            <a:spLocks noGrp="1"/>
          </p:cNvSpPr>
          <p:nvPr>
            <p:ph idx="1"/>
          </p:nvPr>
        </p:nvSpPr>
        <p:spPr/>
        <p:txBody>
          <a:bodyPr/>
          <a:lstStyle/>
          <a:p>
            <a:r>
              <a:rPr lang="en-US" b="1" dirty="0">
                <a:latin typeface="Arial Black" panose="020B0A04020102020204" pitchFamily="34" charset="0"/>
              </a:rPr>
              <a:t> </a:t>
            </a:r>
            <a:r>
              <a:rPr lang="en-US" b="1" dirty="0">
                <a:solidFill>
                  <a:schemeClr val="tx1"/>
                </a:solidFill>
                <a:latin typeface="Arial Black" panose="020B0A04020102020204" pitchFamily="34" charset="0"/>
              </a:rPr>
              <a:t>“repo” = repository</a:t>
            </a:r>
          </a:p>
          <a:p>
            <a:r>
              <a:rPr lang="en-US" b="1" dirty="0">
                <a:solidFill>
                  <a:schemeClr val="tx1"/>
                </a:solidFill>
                <a:latin typeface="Arial Black" panose="020B0A04020102020204" pitchFamily="34" charset="0"/>
              </a:rPr>
              <a:t>  usually used to organize a single project </a:t>
            </a:r>
          </a:p>
          <a:p>
            <a:r>
              <a:rPr lang="en-US" b="1" dirty="0">
                <a:solidFill>
                  <a:schemeClr val="tx1"/>
                </a:solidFill>
                <a:latin typeface="Arial Black" panose="020B0A04020102020204" pitchFamily="34" charset="0"/>
              </a:rPr>
              <a:t> repos can contain folders and files, images, videos, spreadsheets, and data sets – anything your project needs </a:t>
            </a:r>
            <a:endParaRPr lang="en-IN"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7166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C79930-120A-4E78-87E1-F3D538867B41}"/>
              </a:ext>
            </a:extLst>
          </p:cNvPr>
          <p:cNvSpPr>
            <a:spLocks noGrp="1"/>
          </p:cNvSpPr>
          <p:nvPr>
            <p:ph type="title"/>
          </p:nvPr>
        </p:nvSpPr>
        <p:spPr/>
        <p:txBody>
          <a:bodyPr/>
          <a:lstStyle/>
          <a:p>
            <a:r>
              <a:rPr lang="en-US" dirty="0">
                <a:solidFill>
                  <a:schemeClr val="tx1"/>
                </a:solidFill>
              </a:rPr>
              <a:t>CREATING THE REPOSITORY</a:t>
            </a:r>
            <a:br>
              <a:rPr lang="en-US" dirty="0"/>
            </a:br>
            <a:endParaRPr lang="en-IN" dirty="0"/>
          </a:p>
        </p:txBody>
      </p:sp>
      <p:sp>
        <p:nvSpPr>
          <p:cNvPr id="6" name="Text Placeholder 5">
            <a:extLst>
              <a:ext uri="{FF2B5EF4-FFF2-40B4-BE49-F238E27FC236}">
                <a16:creationId xmlns:a16="http://schemas.microsoft.com/office/drawing/2014/main" id="{7A019B05-2DE4-4F7E-9E01-D2D0A1B2E6F0}"/>
              </a:ext>
            </a:extLst>
          </p:cNvPr>
          <p:cNvSpPr>
            <a:spLocks noGrp="1"/>
          </p:cNvSpPr>
          <p:nvPr>
            <p:ph type="body" sz="half" idx="2"/>
          </p:nvPr>
        </p:nvSpPr>
        <p:spPr/>
        <p:txBody>
          <a:bodyPr/>
          <a:lstStyle/>
          <a:p>
            <a:r>
              <a:rPr lang="en-US" dirty="0">
                <a:solidFill>
                  <a:schemeClr val="tx1"/>
                </a:solidFill>
              </a:rPr>
              <a:t>1.Give the repository name</a:t>
            </a:r>
          </a:p>
          <a:p>
            <a:r>
              <a:rPr lang="en-IN" dirty="0">
                <a:solidFill>
                  <a:schemeClr val="tx1"/>
                </a:solidFill>
              </a:rPr>
              <a:t>2.Give the specific description about  repository</a:t>
            </a:r>
          </a:p>
        </p:txBody>
      </p:sp>
      <p:pic>
        <p:nvPicPr>
          <p:cNvPr id="6146" name="Picture 2" descr="GitHub Student Developer Pack">
            <a:extLst>
              <a:ext uri="{FF2B5EF4-FFF2-40B4-BE49-F238E27FC236}">
                <a16:creationId xmlns:a16="http://schemas.microsoft.com/office/drawing/2014/main" id="{F8306CB5-240E-43FA-B18F-681769A5DF3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075" b="607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57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CC01-53A2-4F5D-8D2D-3A2FAD616608}"/>
              </a:ext>
            </a:extLst>
          </p:cNvPr>
          <p:cNvSpPr>
            <a:spLocks noGrp="1"/>
          </p:cNvSpPr>
          <p:nvPr>
            <p:ph type="title"/>
          </p:nvPr>
        </p:nvSpPr>
        <p:spPr/>
        <p:txBody>
          <a:bodyPr/>
          <a:lstStyle/>
          <a:p>
            <a:r>
              <a:rPr lang="en-US" dirty="0">
                <a:solidFill>
                  <a:schemeClr val="tx1"/>
                </a:solidFill>
              </a:rPr>
              <a:t>Create a File &amp;&amp;</a:t>
            </a:r>
            <a:br>
              <a:rPr lang="en-US" dirty="0">
                <a:solidFill>
                  <a:schemeClr val="tx1"/>
                </a:solidFill>
              </a:rPr>
            </a:br>
            <a:r>
              <a:rPr lang="en-US" dirty="0">
                <a:solidFill>
                  <a:schemeClr val="tx1"/>
                </a:solidFill>
              </a:rPr>
              <a:t>Upload files</a:t>
            </a:r>
            <a:endParaRPr lang="en-IN" dirty="0">
              <a:solidFill>
                <a:schemeClr val="tx1"/>
              </a:solidFill>
            </a:endParaRPr>
          </a:p>
        </p:txBody>
      </p:sp>
      <p:pic>
        <p:nvPicPr>
          <p:cNvPr id="6" name="Picture Placeholder 5">
            <a:extLst>
              <a:ext uri="{FF2B5EF4-FFF2-40B4-BE49-F238E27FC236}">
                <a16:creationId xmlns:a16="http://schemas.microsoft.com/office/drawing/2014/main" id="{04D0D1ED-4A21-421B-B693-DCE885A1E62D}"/>
              </a:ext>
            </a:extLst>
          </p:cNvPr>
          <p:cNvPicPr>
            <a:picLocks noGrp="1" noChangeAspect="1"/>
          </p:cNvPicPr>
          <p:nvPr>
            <p:ph type="pic" idx="1"/>
          </p:nvPr>
        </p:nvPicPr>
        <p:blipFill rotWithShape="1">
          <a:blip r:embed="rId2"/>
          <a:srcRect l="10526" r="10526"/>
          <a:stretch>
            <a:fillRect/>
          </a:stretch>
        </p:blipFill>
        <p:spPr>
          <a:xfrm>
            <a:off x="3599220" y="767419"/>
            <a:ext cx="8115230" cy="5330952"/>
          </a:xfrm>
        </p:spPr>
      </p:pic>
      <p:sp>
        <p:nvSpPr>
          <p:cNvPr id="4" name="Text Placeholder 3">
            <a:extLst>
              <a:ext uri="{FF2B5EF4-FFF2-40B4-BE49-F238E27FC236}">
                <a16:creationId xmlns:a16="http://schemas.microsoft.com/office/drawing/2014/main" id="{167D13BE-4220-4932-B7C8-3374A00BF1E4}"/>
              </a:ext>
            </a:extLst>
          </p:cNvPr>
          <p:cNvSpPr>
            <a:spLocks noGrp="1"/>
          </p:cNvSpPr>
          <p:nvPr>
            <p:ph type="body" sz="half" idx="2"/>
          </p:nvPr>
        </p:nvSpPr>
        <p:spPr/>
        <p:txBody>
          <a:bodyPr/>
          <a:lstStyle/>
          <a:p>
            <a:endParaRPr lang="en-US" dirty="0"/>
          </a:p>
          <a:p>
            <a:r>
              <a:rPr lang="en-IN" b="1" dirty="0">
                <a:solidFill>
                  <a:schemeClr val="tx1"/>
                </a:solidFill>
              </a:rPr>
              <a:t>1.We can directly create the file using create new file option</a:t>
            </a:r>
          </a:p>
          <a:p>
            <a:r>
              <a:rPr lang="en-IN" b="1" dirty="0">
                <a:solidFill>
                  <a:schemeClr val="tx1"/>
                </a:solidFill>
              </a:rPr>
              <a:t>2.We can directly upload the files using upload file option</a:t>
            </a:r>
          </a:p>
        </p:txBody>
      </p:sp>
    </p:spTree>
    <p:extLst>
      <p:ext uri="{BB962C8B-B14F-4D97-AF65-F5344CB8AC3E}">
        <p14:creationId xmlns:p14="http://schemas.microsoft.com/office/powerpoint/2010/main" val="83915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62A479-FE9B-49D9-8045-213E981FC28E}"/>
              </a:ext>
            </a:extLst>
          </p:cNvPr>
          <p:cNvSpPr>
            <a:spLocks noGrp="1"/>
          </p:cNvSpPr>
          <p:nvPr>
            <p:ph type="title"/>
          </p:nvPr>
        </p:nvSpPr>
        <p:spPr/>
        <p:txBody>
          <a:bodyPr/>
          <a:lstStyle/>
          <a:p>
            <a:r>
              <a:rPr lang="en-US" dirty="0"/>
              <a:t>MODES OF PUSHING FILES INTO GITHUB</a:t>
            </a:r>
            <a:endParaRPr lang="en-IN" dirty="0"/>
          </a:p>
        </p:txBody>
      </p:sp>
      <p:sp>
        <p:nvSpPr>
          <p:cNvPr id="6" name="Content Placeholder 5">
            <a:extLst>
              <a:ext uri="{FF2B5EF4-FFF2-40B4-BE49-F238E27FC236}">
                <a16:creationId xmlns:a16="http://schemas.microsoft.com/office/drawing/2014/main" id="{64673751-26CD-4C43-9A8E-E27534890E51}"/>
              </a:ext>
            </a:extLst>
          </p:cNvPr>
          <p:cNvSpPr>
            <a:spLocks noGrp="1"/>
          </p:cNvSpPr>
          <p:nvPr>
            <p:ph idx="1"/>
          </p:nvPr>
        </p:nvSpPr>
        <p:spPr/>
        <p:txBody>
          <a:bodyPr/>
          <a:lstStyle/>
          <a:p>
            <a:pPr marL="0" indent="0">
              <a:buNone/>
            </a:pPr>
            <a:endParaRPr lang="en-US" b="1" i="0" dirty="0">
              <a:solidFill>
                <a:srgbClr val="24292E"/>
              </a:solidFill>
              <a:effectLst/>
              <a:latin typeface="-apple-system"/>
            </a:endParaRPr>
          </a:p>
          <a:p>
            <a:r>
              <a:rPr lang="en-US" b="1" i="0" dirty="0">
                <a:solidFill>
                  <a:srgbClr val="24292E"/>
                </a:solidFill>
                <a:effectLst/>
                <a:latin typeface="-apple-system"/>
              </a:rPr>
              <a:t>Adding a file to a repository using the GIT BASH</a:t>
            </a:r>
          </a:p>
          <a:p>
            <a:r>
              <a:rPr lang="en-US" b="1" i="0" dirty="0">
                <a:solidFill>
                  <a:srgbClr val="24292E"/>
                </a:solidFill>
                <a:effectLst/>
                <a:latin typeface="-apple-system"/>
              </a:rPr>
              <a:t>We can push the files with </a:t>
            </a:r>
            <a:r>
              <a:rPr lang="en-US" b="1" i="0" dirty="0">
                <a:solidFill>
                  <a:schemeClr val="tx1"/>
                </a:solidFill>
                <a:effectLst/>
                <a:latin typeface="inter-regular"/>
              </a:rPr>
              <a:t>GitHub desktop application as well</a:t>
            </a:r>
            <a:endParaRPr lang="en-US" b="1" i="0" dirty="0">
              <a:solidFill>
                <a:schemeClr val="tx1"/>
              </a:solidFill>
              <a:effectLst/>
              <a:latin typeface="-apple-system"/>
            </a:endParaRPr>
          </a:p>
          <a:p>
            <a:endParaRPr lang="en-US" b="1" i="0" dirty="0">
              <a:solidFill>
                <a:srgbClr val="24292E"/>
              </a:solidFill>
              <a:effectLst/>
              <a:latin typeface="-apple-system"/>
            </a:endParaRPr>
          </a:p>
          <a:p>
            <a:endParaRPr lang="en-IN" dirty="0"/>
          </a:p>
        </p:txBody>
      </p:sp>
    </p:spTree>
    <p:extLst>
      <p:ext uri="{BB962C8B-B14F-4D97-AF65-F5344CB8AC3E}">
        <p14:creationId xmlns:p14="http://schemas.microsoft.com/office/powerpoint/2010/main" val="394757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552F4C-3BBE-4FCC-9A82-30C670B274AF}"/>
              </a:ext>
            </a:extLst>
          </p:cNvPr>
          <p:cNvSpPr>
            <a:spLocks noGrp="1"/>
          </p:cNvSpPr>
          <p:nvPr>
            <p:ph type="title"/>
          </p:nvPr>
        </p:nvSpPr>
        <p:spPr/>
        <p:txBody>
          <a:bodyPr/>
          <a:lstStyle/>
          <a:p>
            <a:r>
              <a:rPr lang="en-US" dirty="0"/>
              <a:t>HOW WE CAN PUSH THE FILE INTO GITHUB</a:t>
            </a:r>
            <a:endParaRPr lang="en-IN" dirty="0"/>
          </a:p>
        </p:txBody>
      </p:sp>
      <p:sp>
        <p:nvSpPr>
          <p:cNvPr id="9" name="Rectangle 1">
            <a:extLst>
              <a:ext uri="{FF2B5EF4-FFF2-40B4-BE49-F238E27FC236}">
                <a16:creationId xmlns:a16="http://schemas.microsoft.com/office/drawing/2014/main" id="{82B5ADE4-1F7F-4944-870C-2E707D4FB76C}"/>
              </a:ext>
            </a:extLst>
          </p:cNvPr>
          <p:cNvSpPr>
            <a:spLocks noGrp="1" noChangeArrowheads="1"/>
          </p:cNvSpPr>
          <p:nvPr>
            <p:ph idx="1"/>
          </p:nvPr>
        </p:nvSpPr>
        <p:spPr bwMode="auto">
          <a:xfrm>
            <a:off x="3869268" y="1454659"/>
            <a:ext cx="11797204"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ui-monospace"/>
              </a:rPr>
              <a:t>git init  //    It initiates a new git repository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ui-monospace"/>
              </a:rPr>
              <a:t>git add . //</a:t>
            </a:r>
            <a:r>
              <a:rPr lang="en-US" altLang="en-US" sz="3200" b="1" dirty="0">
                <a:solidFill>
                  <a:schemeClr val="tx1"/>
                </a:solidFill>
                <a:latin typeface="ui-monospace"/>
              </a:rPr>
              <a:t> git add command adds file into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1" dirty="0">
                <a:solidFill>
                  <a:schemeClr val="tx1"/>
                </a:solidFill>
                <a:latin typeface="ui-monospace"/>
              </a:rPr>
              <a:t>                     staging area</a:t>
            </a:r>
            <a:endParaRPr kumimoji="0" lang="en-US" altLang="en-US" sz="3200" b="1" i="0" u="none" strike="noStrike" cap="none" normalizeH="0" baseline="0" dirty="0">
              <a:ln>
                <a:noFill/>
              </a:ln>
              <a:solidFill>
                <a:schemeClr val="tx1"/>
              </a:solidFill>
              <a:effectLst/>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ui-monospace"/>
              </a:rPr>
              <a:t> git commit -m "first commit" //commit uses for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1" dirty="0">
                <a:solidFill>
                  <a:schemeClr val="tx1"/>
                </a:solidFill>
                <a:latin typeface="ui-monospace"/>
              </a:rPr>
              <a:t>                        tracking purpose</a:t>
            </a:r>
            <a:endParaRPr kumimoji="0" lang="en-US" altLang="en-US" sz="3200" b="1" i="0" u="none" strike="noStrike" cap="none" normalizeH="0" baseline="0" dirty="0">
              <a:ln>
                <a:noFill/>
              </a:ln>
              <a:solidFill>
                <a:schemeClr val="tx1"/>
              </a:solidFill>
              <a:effectLst/>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ui-monospace"/>
              </a:rPr>
              <a:t>git branch -M master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ui-monospace"/>
              </a:rPr>
              <a:t> git remote add origin </a:t>
            </a:r>
            <a:r>
              <a:rPr kumimoji="0" lang="en-US" altLang="en-US" sz="3200" b="1" i="0" u="none" strike="noStrike" cap="none" normalizeH="0" baseline="0" dirty="0">
                <a:ln>
                  <a:noFill/>
                </a:ln>
                <a:solidFill>
                  <a:schemeClr val="tx1"/>
                </a:solidFill>
                <a:effectLst/>
                <a:latin typeface="ui-monospace"/>
                <a:hlinkClick r:id="rId2">
                  <a:extLst>
                    <a:ext uri="{A12FA001-AC4F-418D-AE19-62706E023703}">
                      <ahyp:hlinkClr xmlns:ahyp="http://schemas.microsoft.com/office/drawing/2018/hyperlinkcolor" val="tx"/>
                    </a:ext>
                  </a:extLst>
                </a:hlinkClick>
              </a:rPr>
              <a:t>https://github.com/sreekarsunny/corejava.git</a:t>
            </a:r>
            <a:endParaRPr kumimoji="0" lang="en-US" altLang="en-US" sz="3200" b="1" i="0" u="none" strike="noStrike" cap="none" normalizeH="0" baseline="0" dirty="0">
              <a:ln>
                <a:noFill/>
              </a:ln>
              <a:solidFill>
                <a:schemeClr val="tx1"/>
              </a:solidFill>
              <a:effectLst/>
              <a:latin typeface="ui-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ui-monospace"/>
              </a:rPr>
              <a:t> git push -u origin master</a:t>
            </a: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350057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463</TotalTime>
  <Words>528</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-apple-system</vt:lpstr>
      <vt:lpstr>arial</vt:lpstr>
      <vt:lpstr>arial</vt:lpstr>
      <vt:lpstr>Arial Black</vt:lpstr>
      <vt:lpstr>Corbel</vt:lpstr>
      <vt:lpstr>erdana</vt:lpstr>
      <vt:lpstr>inter-bold</vt:lpstr>
      <vt:lpstr>inter-regular</vt:lpstr>
      <vt:lpstr>ui-monospace</vt:lpstr>
      <vt:lpstr>Wingdings 2</vt:lpstr>
      <vt:lpstr>Frame</vt:lpstr>
      <vt:lpstr>MOST POPULAR LANGUAGES USED WITH GIT</vt:lpstr>
      <vt:lpstr>GIT SUPPORTS THE FOLLOWING LANGUAGES</vt:lpstr>
      <vt:lpstr>GITHUB IS NOT AS USEFUL FOR</vt:lpstr>
      <vt:lpstr>LETS SEE HOW WE CAN WORK WITH GITHUB</vt:lpstr>
      <vt:lpstr>WHAT IS REPOSITORY</vt:lpstr>
      <vt:lpstr>CREATING THE REPOSITORY </vt:lpstr>
      <vt:lpstr>Create a File &amp;&amp; Upload files</vt:lpstr>
      <vt:lpstr>MODES OF PUSHING FILES INTO GITHUB</vt:lpstr>
      <vt:lpstr>HOW WE CAN PUSH THE FILE INTO GITHUB</vt:lpstr>
      <vt:lpstr>PowerPoint Presentation</vt:lpstr>
      <vt:lpstr>PowerPoint Presentation</vt:lpstr>
      <vt:lpstr>How to create GIT new Branch</vt:lpstr>
      <vt:lpstr>How to fork a repository? </vt:lpstr>
      <vt:lpstr>Git Pull Request </vt:lpstr>
      <vt:lpstr>Git conflicts?</vt:lpstr>
      <vt:lpstr>is clone and pull is same in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LANGUAGES USED WITH GIT</dc:title>
  <dc:creator>sreekar</dc:creator>
  <cp:lastModifiedBy>sreekar kompalli</cp:lastModifiedBy>
  <cp:revision>3</cp:revision>
  <dcterms:created xsi:type="dcterms:W3CDTF">2021-08-24T13:55:13Z</dcterms:created>
  <dcterms:modified xsi:type="dcterms:W3CDTF">2021-08-25T04:56:54Z</dcterms:modified>
</cp:coreProperties>
</file>