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7" r:id="rId9"/>
    <p:sldId id="268" r:id="rId10"/>
    <p:sldId id="269" r:id="rId11"/>
    <p:sldId id="287" r:id="rId12"/>
    <p:sldId id="288" r:id="rId13"/>
    <p:sldId id="262" r:id="rId14"/>
    <p:sldId id="263" r:id="rId15"/>
    <p:sldId id="265" r:id="rId16"/>
    <p:sldId id="277" r:id="rId17"/>
    <p:sldId id="266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90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BCA0BF-16CD-4E5C-B909-931B1605A84E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67"/>
            <p14:sldId id="268"/>
            <p14:sldId id="269"/>
            <p14:sldId id="287"/>
            <p14:sldId id="288"/>
            <p14:sldId id="262"/>
            <p14:sldId id="263"/>
            <p14:sldId id="265"/>
            <p14:sldId id="277"/>
            <p14:sldId id="266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72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6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416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8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42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7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05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80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36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58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47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1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4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0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8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9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9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4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5F8C-D64B-4C21-8D4E-DDCE60C5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38" y="1024177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BANK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FAB8-700A-4849-B253-1A76D3319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835" y="3623806"/>
            <a:ext cx="8689976" cy="1371599"/>
          </a:xfrm>
        </p:spPr>
        <p:txBody>
          <a:bodyPr>
            <a:normAutofit/>
          </a:bodyPr>
          <a:lstStyle/>
          <a:p>
            <a:r>
              <a:rPr lang="en-IN" sz="3000" dirty="0"/>
              <a:t>-BY TEAM WORKOHOLICS</a:t>
            </a:r>
          </a:p>
        </p:txBody>
      </p:sp>
    </p:spTree>
    <p:extLst>
      <p:ext uri="{BB962C8B-B14F-4D97-AF65-F5344CB8AC3E}">
        <p14:creationId xmlns:p14="http://schemas.microsoft.com/office/powerpoint/2010/main" val="396402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E015E4-EE1F-4659-A581-2A9F03FD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" y="833288"/>
            <a:ext cx="6832600" cy="2595711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B32BCAD-706D-4505-9958-BD2F36759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8896" y="3664974"/>
            <a:ext cx="6832600" cy="293141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53FE6C8-30FC-4DA4-A619-073BAC2C0F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2" b="-1"/>
          <a:stretch/>
        </p:blipFill>
        <p:spPr>
          <a:xfrm>
            <a:off x="7769656" y="833287"/>
            <a:ext cx="3512880" cy="259571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8645DE-AB50-44E6-8CEB-62E80E049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7769656" y="3664974"/>
            <a:ext cx="3434069" cy="28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8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7AC7-2113-4CF6-A907-3B128BD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99" y="675596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Comic Sans MS" panose="030F0702030302020204" pitchFamily="66" charset="0"/>
              </a:rPr>
              <a:t>HEATMAPS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AD31-97F4-484F-9393-37F7C8B2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3977" y="2455558"/>
            <a:ext cx="4288654" cy="4024125"/>
          </a:xfrm>
        </p:spPr>
        <p:txBody>
          <a:bodyPr/>
          <a:lstStyle/>
          <a:p>
            <a:r>
              <a:rPr lang="en-IN" dirty="0"/>
              <a:t>Heatmap is used for finding the co-relationship between every column</a:t>
            </a:r>
          </a:p>
          <a:p>
            <a:r>
              <a:rPr lang="en-IN" dirty="0"/>
              <a:t>Dark colours represents stronger relationship where as light colour represents weaker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3BFA6-0F47-4399-8F5D-88E216C3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8" y="892652"/>
            <a:ext cx="6355750" cy="50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5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2828-43AE-4175-90B5-3B9F7120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684" y="292101"/>
            <a:ext cx="2932225" cy="1163837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BOXPLOTS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53081-E06F-4157-8F28-8B1E2FB140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2788" y="3429000"/>
            <a:ext cx="5370375" cy="32797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0B5AC2-DA2A-4A59-AD82-2BC95B561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5051" y="3450673"/>
            <a:ext cx="5154162" cy="325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21908-37FE-45B1-8DCC-766143AFF537}"/>
              </a:ext>
            </a:extLst>
          </p:cNvPr>
          <p:cNvSpPr txBox="1"/>
          <p:nvPr/>
        </p:nvSpPr>
        <p:spPr>
          <a:xfrm>
            <a:off x="548837" y="1316243"/>
            <a:ext cx="1089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Boxplots are the measure of how well data is distributed in a data set.</a:t>
            </a:r>
          </a:p>
          <a:p>
            <a:r>
              <a:rPr lang="en-IN" dirty="0"/>
              <a:t>    This graph represents the set into 3 quartiles- lower ,upper and middle quartile with lower and      </a:t>
            </a:r>
          </a:p>
          <a:p>
            <a:r>
              <a:rPr lang="en-IN" dirty="0"/>
              <a:t>    upper whiskers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values are present in the inner quartile region(IQR)-(box)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Outlier is a point which falls more than 1.5 times the IQR above the lower quartile or below the first quartile , values here are far away to IQR ( few may be useful whereas few may not be useful 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19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3C8-03FC-4866-9834-90E7B0EE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0" y="472440"/>
            <a:ext cx="8610599" cy="12954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GRAPHS BETWEEN DIFFERENT PREDICTORS AND TARGETS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8C2B-8E2D-43BE-9D41-5DB3BC9B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91" y="4868090"/>
            <a:ext cx="3451582" cy="682765"/>
          </a:xfrm>
        </p:spPr>
        <p:txBody>
          <a:bodyPr/>
          <a:lstStyle/>
          <a:p>
            <a:r>
              <a:rPr lang="en-IN" dirty="0"/>
              <a:t>           Education</a:t>
            </a:r>
          </a:p>
        </p:txBody>
      </p:sp>
      <p:pic>
        <p:nvPicPr>
          <p:cNvPr id="14" name="Picture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74E661-D443-4604-B585-90449D517B8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8441" r="8441"/>
          <a:stretch>
            <a:fillRect/>
          </a:stretch>
        </p:blipFill>
        <p:spPr>
          <a:xfrm>
            <a:off x="204107" y="2280557"/>
            <a:ext cx="4070223" cy="247748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0A8EA5-87A9-4913-8ADF-D79DFA26E80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8618" y="5660906"/>
            <a:ext cx="3451582" cy="682766"/>
          </a:xfrm>
        </p:spPr>
        <p:txBody>
          <a:bodyPr/>
          <a:lstStyle/>
          <a:p>
            <a:r>
              <a:rPr lang="en-IN" dirty="0"/>
              <a:t>People with university degree and high school have more probability of depositing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80F6-4A65-4927-821C-0C4F350A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16051" y="4868090"/>
            <a:ext cx="3448935" cy="682765"/>
          </a:xfrm>
        </p:spPr>
        <p:txBody>
          <a:bodyPr/>
          <a:lstStyle/>
          <a:p>
            <a:pPr algn="ctr"/>
            <a:r>
              <a:rPr lang="en-IN" dirty="0"/>
              <a:t>Campaign</a:t>
            </a:r>
          </a:p>
        </p:txBody>
      </p:sp>
      <p:pic>
        <p:nvPicPr>
          <p:cNvPr id="16" name="Picture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2EC5-8559-43AF-AA58-4EC121D0BAD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5866" r="5866"/>
          <a:stretch>
            <a:fillRect/>
          </a:stretch>
        </p:blipFill>
        <p:spPr>
          <a:xfrm>
            <a:off x="4323456" y="2280556"/>
            <a:ext cx="3866640" cy="24774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08B765-845E-4241-8D89-58181FEDE34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28587" y="5660906"/>
            <a:ext cx="3448935" cy="535118"/>
          </a:xfrm>
        </p:spPr>
        <p:txBody>
          <a:bodyPr/>
          <a:lstStyle/>
          <a:p>
            <a:r>
              <a:rPr lang="en-IN" dirty="0"/>
              <a:t>During the first campaign there is more probability of depositing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17701-ABFA-4F82-9270-BDFEB41A2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4464" y="4868089"/>
            <a:ext cx="3456469" cy="682765"/>
          </a:xfrm>
        </p:spPr>
        <p:txBody>
          <a:bodyPr/>
          <a:lstStyle/>
          <a:p>
            <a:pPr algn="ctr"/>
            <a:r>
              <a:rPr lang="en-IN" dirty="0"/>
              <a:t>Contact</a:t>
            </a:r>
          </a:p>
        </p:txBody>
      </p:sp>
      <p:pic>
        <p:nvPicPr>
          <p:cNvPr id="18" name="Picture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2B984-03A1-41D3-80F7-1D73E6CAFA85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6245" r="6245"/>
          <a:stretch>
            <a:fillRect/>
          </a:stretch>
        </p:blipFill>
        <p:spPr>
          <a:xfrm>
            <a:off x="8245929" y="2280556"/>
            <a:ext cx="3741964" cy="246822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164C98-FB4B-48FF-B4ED-576831254E4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78474" y="5661050"/>
            <a:ext cx="3452445" cy="682766"/>
          </a:xfrm>
        </p:spPr>
        <p:txBody>
          <a:bodyPr/>
          <a:lstStyle/>
          <a:p>
            <a:r>
              <a:rPr lang="en-IN" dirty="0"/>
              <a:t>People who can be contacted using cellular have more probability of depositing </a:t>
            </a:r>
          </a:p>
        </p:txBody>
      </p:sp>
    </p:spTree>
    <p:extLst>
      <p:ext uri="{BB962C8B-B14F-4D97-AF65-F5344CB8AC3E}">
        <p14:creationId xmlns:p14="http://schemas.microsoft.com/office/powerpoint/2010/main" val="1458101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2C3EB-D67B-4395-BFB8-61BD07ED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33" y="2726635"/>
            <a:ext cx="1908955" cy="475891"/>
          </a:xfrm>
        </p:spPr>
        <p:txBody>
          <a:bodyPr/>
          <a:lstStyle/>
          <a:p>
            <a:pPr algn="ctr"/>
            <a:r>
              <a:rPr lang="en-IN" dirty="0"/>
              <a:t>default</a:t>
            </a:r>
          </a:p>
        </p:txBody>
      </p:sp>
      <p:pic>
        <p:nvPicPr>
          <p:cNvPr id="13" name="Picture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43D9F-AE1A-45AE-87EF-4B065CA04BE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5745" r="5745"/>
          <a:stretch>
            <a:fillRect/>
          </a:stretch>
        </p:blipFill>
        <p:spPr>
          <a:xfrm>
            <a:off x="537543" y="381662"/>
            <a:ext cx="5055818" cy="22323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8C3A1-04FF-40E0-9179-257EE898038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2059388" y="2711202"/>
            <a:ext cx="3451582" cy="620587"/>
          </a:xfrm>
        </p:spPr>
        <p:txBody>
          <a:bodyPr/>
          <a:lstStyle/>
          <a:p>
            <a:r>
              <a:rPr lang="en-IN" sz="1600" dirty="0"/>
              <a:t>There are more ppl with no credit having more deposits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8E4366-F449-4AC2-B09C-162CCC5AF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9567" y="2886323"/>
            <a:ext cx="1255564" cy="523077"/>
          </a:xfrm>
        </p:spPr>
        <p:txBody>
          <a:bodyPr/>
          <a:lstStyle/>
          <a:p>
            <a:pPr algn="ctr"/>
            <a:r>
              <a:rPr lang="en-IN" dirty="0"/>
              <a:t>job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DBC4C88-026D-470E-B4AC-CE90BB29EEB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16744" r="16744"/>
          <a:stretch>
            <a:fillRect/>
          </a:stretch>
        </p:blipFill>
        <p:spPr>
          <a:xfrm>
            <a:off x="5989567" y="278959"/>
            <a:ext cx="5898870" cy="233503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04007-40B1-4934-810D-60BABA88FE01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08465" y="2776140"/>
            <a:ext cx="4779972" cy="1344921"/>
          </a:xfrm>
        </p:spPr>
        <p:txBody>
          <a:bodyPr/>
          <a:lstStyle/>
          <a:p>
            <a:r>
              <a:rPr lang="en-IN" dirty="0"/>
              <a:t>Admin and blue collar job people are depositing more in number which indicates there is a correlation with </a:t>
            </a:r>
            <a:r>
              <a:rPr lang="en-IN" dirty="0" err="1"/>
              <a:t>targetor</a:t>
            </a:r>
            <a:r>
              <a:rPr lang="en-IN" dirty="0"/>
              <a:t> y</a:t>
            </a:r>
          </a:p>
        </p:txBody>
      </p:sp>
      <p:pic>
        <p:nvPicPr>
          <p:cNvPr id="12" name="Picture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7EA3B-101B-4357-BFFF-174D65459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67" r="9067"/>
          <a:stretch>
            <a:fillRect/>
          </a:stretch>
        </p:blipFill>
        <p:spPr>
          <a:xfrm>
            <a:off x="537543" y="3429000"/>
            <a:ext cx="4981797" cy="223232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0D2E71-26C9-4F24-B29C-8B440CAE6956}"/>
              </a:ext>
            </a:extLst>
          </p:cNvPr>
          <p:cNvSpPr/>
          <p:nvPr/>
        </p:nvSpPr>
        <p:spPr>
          <a:xfrm>
            <a:off x="523875" y="5912584"/>
            <a:ext cx="1153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Loan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41F51-A6B0-4F31-962E-BBE96CC8086E}"/>
              </a:ext>
            </a:extLst>
          </p:cNvPr>
          <p:cNvSpPr/>
          <p:nvPr/>
        </p:nvSpPr>
        <p:spPr>
          <a:xfrm>
            <a:off x="1872741" y="5887803"/>
            <a:ext cx="384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There are more people with no loan have more deposits</a:t>
            </a:r>
          </a:p>
        </p:txBody>
      </p:sp>
      <p:pic>
        <p:nvPicPr>
          <p:cNvPr id="16" name="Picture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5B6E3-D12A-4ADB-A76A-8614C8C8E08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5"/>
          <a:srcRect l="10378" r="10378"/>
          <a:stretch>
            <a:fillRect/>
          </a:stretch>
        </p:blipFill>
        <p:spPr>
          <a:xfrm>
            <a:off x="6096000" y="3459995"/>
            <a:ext cx="5489050" cy="220133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9269D0-50ED-424E-BB5D-FA78BBC95E64}"/>
              </a:ext>
            </a:extLst>
          </p:cNvPr>
          <p:cNvSpPr/>
          <p:nvPr/>
        </p:nvSpPr>
        <p:spPr>
          <a:xfrm>
            <a:off x="7560451" y="5806519"/>
            <a:ext cx="47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People who are married have more probability of depositing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98438-9968-4379-9FB0-064C8477F690}"/>
              </a:ext>
            </a:extLst>
          </p:cNvPr>
          <p:cNvSpPr/>
          <p:nvPr/>
        </p:nvSpPr>
        <p:spPr>
          <a:xfrm>
            <a:off x="6014459" y="5887803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/>
              <a:t>Marital</a:t>
            </a:r>
          </a:p>
        </p:txBody>
      </p:sp>
    </p:spTree>
    <p:extLst>
      <p:ext uri="{BB962C8B-B14F-4D97-AF65-F5344CB8AC3E}">
        <p14:creationId xmlns:p14="http://schemas.microsoft.com/office/powerpoint/2010/main" val="2513665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86DED-0274-49BB-A4BA-37E9120B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47348" y="2327430"/>
            <a:ext cx="3451582" cy="682765"/>
          </a:xfrm>
        </p:spPr>
        <p:txBody>
          <a:bodyPr/>
          <a:lstStyle/>
          <a:p>
            <a:pPr algn="ctr"/>
            <a:r>
              <a:rPr lang="en-IN" dirty="0" err="1"/>
              <a:t>pdays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A3375-38E2-4141-9A95-A77AD16A9A2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651838" y="2664573"/>
            <a:ext cx="3883666" cy="623817"/>
          </a:xfrm>
        </p:spPr>
        <p:txBody>
          <a:bodyPr>
            <a:noAutofit/>
          </a:bodyPr>
          <a:lstStyle/>
          <a:p>
            <a:r>
              <a:rPr lang="en-IN" sz="1600" dirty="0"/>
              <a:t>If there are more no of </a:t>
            </a:r>
            <a:r>
              <a:rPr lang="en-IN" sz="1600" dirty="0" err="1"/>
              <a:t>pdays</a:t>
            </a:r>
            <a:r>
              <a:rPr lang="en-IN" sz="1600" dirty="0"/>
              <a:t> there is more </a:t>
            </a:r>
            <a:r>
              <a:rPr lang="en-IN" sz="1600" dirty="0" err="1"/>
              <a:t>porbability</a:t>
            </a:r>
            <a:r>
              <a:rPr lang="en-IN" sz="1600" dirty="0"/>
              <a:t> of </a:t>
            </a:r>
            <a:r>
              <a:rPr lang="en-IN" sz="1600" dirty="0" err="1"/>
              <a:t>pdays</a:t>
            </a:r>
            <a:r>
              <a:rPr lang="en-IN" sz="16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7E100-38D6-4BD3-8B86-CE79EAF3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3210" y="2756539"/>
            <a:ext cx="1816239" cy="424857"/>
          </a:xfrm>
        </p:spPr>
        <p:txBody>
          <a:bodyPr/>
          <a:lstStyle/>
          <a:p>
            <a:pPr algn="ctr"/>
            <a:r>
              <a:rPr lang="en-IN" dirty="0" err="1"/>
              <a:t>poutcome</a:t>
            </a:r>
            <a:endParaRPr lang="en-IN" dirty="0"/>
          </a:p>
        </p:txBody>
      </p:sp>
      <p:pic>
        <p:nvPicPr>
          <p:cNvPr id="15" name="Picture Placeholder 14" descr="A close up of a logo&#10;&#10;Description automatically generated">
            <a:extLst>
              <a:ext uri="{FF2B5EF4-FFF2-40B4-BE49-F238E27FC236}">
                <a16:creationId xmlns:a16="http://schemas.microsoft.com/office/drawing/2014/main" id="{B624E2AB-EE7C-498B-B64B-9E652EC75F2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5118" r="5118"/>
          <a:stretch>
            <a:fillRect/>
          </a:stretch>
        </p:blipFill>
        <p:spPr>
          <a:xfrm>
            <a:off x="6656497" y="283103"/>
            <a:ext cx="5389460" cy="238147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619A79-EDB4-47AF-842F-D76DA2009CD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35150" y="2756540"/>
            <a:ext cx="3888814" cy="884732"/>
          </a:xfrm>
        </p:spPr>
        <p:txBody>
          <a:bodyPr/>
          <a:lstStyle/>
          <a:p>
            <a:r>
              <a:rPr lang="en-IN" dirty="0"/>
              <a:t>People who are non existence have more probability of depositing than the one who have been called in the last campaign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652761-590F-47C4-9F66-6B0142267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254" y="5834461"/>
            <a:ext cx="1522053" cy="346832"/>
          </a:xfrm>
        </p:spPr>
        <p:txBody>
          <a:bodyPr/>
          <a:lstStyle/>
          <a:p>
            <a:pPr algn="ctr"/>
            <a:r>
              <a:rPr lang="en-IN" dirty="0"/>
              <a:t>previous</a:t>
            </a:r>
          </a:p>
        </p:txBody>
      </p:sp>
      <p:pic>
        <p:nvPicPr>
          <p:cNvPr id="17" name="Picture Placeholder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F3C93DE-2905-44EA-981C-51F42C467B3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5010" r="5010"/>
          <a:stretch>
            <a:fillRect/>
          </a:stretch>
        </p:blipFill>
        <p:spPr>
          <a:xfrm>
            <a:off x="475322" y="3288390"/>
            <a:ext cx="5360641" cy="236946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94B3D4-CC5C-4AAB-A66B-E0B20116CD1C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1895162" y="5788480"/>
            <a:ext cx="3868824" cy="877568"/>
          </a:xfrm>
        </p:spPr>
        <p:txBody>
          <a:bodyPr>
            <a:noAutofit/>
          </a:bodyPr>
          <a:lstStyle/>
          <a:p>
            <a:r>
              <a:rPr lang="en-IN" sz="1600" dirty="0"/>
              <a:t>There is more probability of depositing in beginning and reducing for a slowly period of time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62D4D36-6AD7-4960-917F-78094208C54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l="2790" r="2790"/>
          <a:stretch>
            <a:fillRect/>
          </a:stretch>
        </p:blipFill>
        <p:spPr>
          <a:xfrm>
            <a:off x="475322" y="345490"/>
            <a:ext cx="4872285" cy="2286000"/>
          </a:xfrm>
          <a:prstGeom prst="rect">
            <a:avLst/>
          </a:prstGeom>
        </p:spPr>
      </p:pic>
      <p:pic>
        <p:nvPicPr>
          <p:cNvPr id="14" name="Picture Placeholder 16">
            <a:extLst>
              <a:ext uri="{FF2B5EF4-FFF2-40B4-BE49-F238E27FC236}">
                <a16:creationId xmlns:a16="http://schemas.microsoft.com/office/drawing/2014/main" id="{E643262D-43E4-4A95-83C3-93C1EB0422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689" r="8689"/>
          <a:stretch>
            <a:fillRect/>
          </a:stretch>
        </p:blipFill>
        <p:spPr>
          <a:xfrm>
            <a:off x="6656497" y="3429000"/>
            <a:ext cx="5260815" cy="232533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28F56B-0D61-47FC-BD5F-DE931E47BF1B}"/>
              </a:ext>
            </a:extLst>
          </p:cNvPr>
          <p:cNvSpPr/>
          <p:nvPr/>
        </p:nvSpPr>
        <p:spPr>
          <a:xfrm>
            <a:off x="6538518" y="5950460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/>
              <a:t>month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E9FAC-EC93-491C-816F-E9AF53C3589D}"/>
              </a:ext>
            </a:extLst>
          </p:cNvPr>
          <p:cNvSpPr/>
          <p:nvPr/>
        </p:nvSpPr>
        <p:spPr>
          <a:xfrm>
            <a:off x="7984469" y="5904098"/>
            <a:ext cx="4139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People have deposited more in month of may</a:t>
            </a:r>
          </a:p>
        </p:txBody>
      </p:sp>
    </p:spTree>
    <p:extLst>
      <p:ext uri="{BB962C8B-B14F-4D97-AF65-F5344CB8AC3E}">
        <p14:creationId xmlns:p14="http://schemas.microsoft.com/office/powerpoint/2010/main" val="118220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551AD-42B6-4978-8E47-1A62F714DBF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206003" y="5531296"/>
            <a:ext cx="5086145" cy="2653408"/>
          </a:xfrm>
        </p:spPr>
        <p:txBody>
          <a:bodyPr/>
          <a:lstStyle/>
          <a:p>
            <a:r>
              <a:rPr lang="en-IN" sz="1800" dirty="0"/>
              <a:t>Here </a:t>
            </a:r>
            <a:r>
              <a:rPr lang="en-IN" sz="1800" dirty="0" err="1"/>
              <a:t>countplot</a:t>
            </a:r>
            <a:r>
              <a:rPr lang="en-IN" sz="1800" dirty="0"/>
              <a:t> is being created for valuating or counting the values of the specific column or it shows us the range of the values . 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1EF34B-5D8D-41BE-AB3F-EFC5F9B56E6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384867" y="3224243"/>
            <a:ext cx="4907281" cy="25603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Histograms are used for data visualization , where the entire data is being categorized into different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specify the bins size by giving ‘bins=100’ or any required value of bins.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355B25-EF2B-4592-B9C6-701582ECB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10428"/>
          <a:stretch/>
        </p:blipFill>
        <p:spPr>
          <a:xfrm>
            <a:off x="2330736" y="3518982"/>
            <a:ext cx="4263502" cy="33390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28B19B-ECE5-4C07-8978-378AB3628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" t="1833" r="7858" b="6455"/>
          <a:stretch/>
        </p:blipFill>
        <p:spPr>
          <a:xfrm>
            <a:off x="7384868" y="0"/>
            <a:ext cx="4807132" cy="308283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594238" y="6074229"/>
            <a:ext cx="61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62"/>
            <a:ext cx="5290457" cy="2466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901077"/>
            <a:ext cx="646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people between ages of 20’s and 50’s had more probabilities of depositing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571" y="6553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901252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669623A-1D75-4EA7-A03D-1E07E08E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885" y="780276"/>
            <a:ext cx="6858000" cy="129302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Comic Sans MS" panose="030F0702030302020204" pitchFamily="66" charset="0"/>
              </a:rPr>
              <a:t>MODELS ANALYSIS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B66721-A290-403B-918D-3724CA01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sz="2400" dirty="0">
                <a:latin typeface="Comic Sans MS" panose="030F0702030302020204" pitchFamily="66" charset="0"/>
              </a:rPr>
              <a:t>Model analysis is done using regressions or classifications</a:t>
            </a:r>
          </a:p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 </a:t>
            </a:r>
          </a:p>
          <a:p>
            <a:r>
              <a:rPr lang="en-IN" dirty="0"/>
              <a:t>There are different types of regressions and classifications  like: </a:t>
            </a:r>
          </a:p>
          <a:p>
            <a:r>
              <a:rPr lang="en-IN" dirty="0"/>
              <a:t>1. linear or multiple regression </a:t>
            </a:r>
          </a:p>
          <a:p>
            <a:r>
              <a:rPr lang="en-IN" dirty="0"/>
              <a:t>2. logistic regression </a:t>
            </a:r>
          </a:p>
          <a:p>
            <a:r>
              <a:rPr lang="en-IN" dirty="0"/>
              <a:t>3. random forest</a:t>
            </a:r>
          </a:p>
          <a:p>
            <a:r>
              <a:rPr lang="en-IN" dirty="0"/>
              <a:t>4. Decision trees</a:t>
            </a:r>
          </a:p>
          <a:p>
            <a:r>
              <a:rPr lang="en-IN" dirty="0"/>
              <a:t>5. Support Vector machine</a:t>
            </a:r>
          </a:p>
          <a:p>
            <a:r>
              <a:rPr lang="en-IN" dirty="0"/>
              <a:t>6. Naïve Bayes</a:t>
            </a:r>
          </a:p>
          <a:p>
            <a:r>
              <a:rPr lang="en-IN" dirty="0"/>
              <a:t>7. KNN</a:t>
            </a:r>
          </a:p>
        </p:txBody>
      </p:sp>
    </p:spTree>
    <p:extLst>
      <p:ext uri="{BB962C8B-B14F-4D97-AF65-F5344CB8AC3E}">
        <p14:creationId xmlns:p14="http://schemas.microsoft.com/office/powerpoint/2010/main" val="3644158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E3A5-C8EA-4D0D-8801-16356F78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Comic Sans MS" panose="030F0702030302020204" pitchFamily="66" charset="0"/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EAF9-79DF-4FEF-A90E-0248E8DC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 we are dealing with categorical data , we must use classification to find out the models , in case of continuous data we use the regression concept like linear or multiple with OLS models  to create the models .</a:t>
            </a:r>
          </a:p>
          <a:p>
            <a:r>
              <a:rPr lang="en-IN" dirty="0"/>
              <a:t>Classification models include :  1. Logistic regression(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2. Random Forest(taking decisions from many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trees)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3. Decision Tree( decision from 1 tree)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4. Naïve Bayes(( based on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conditional probabilities)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5. Support vector machine (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6. KNN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3095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28-BD6B-4EED-B55B-D694A48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9" y="382711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3FCCE-CDD8-401C-A573-75F97A39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89" y="1425528"/>
            <a:ext cx="8020878" cy="2772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474BD-EE0C-462F-AFE8-8909A931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3445"/>
            <a:ext cx="5225578" cy="30063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03C89-E016-4C73-9F71-A09DFA08ADDB}"/>
              </a:ext>
            </a:extLst>
          </p:cNvPr>
          <p:cNvCxnSpPr>
            <a:cxnSpLocks/>
          </p:cNvCxnSpPr>
          <p:nvPr/>
        </p:nvCxnSpPr>
        <p:spPr>
          <a:xfrm flipH="1">
            <a:off x="4728376" y="4198290"/>
            <a:ext cx="1521349" cy="58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FC29D-917F-4D08-8668-99AFF2C18F96}"/>
              </a:ext>
            </a:extLst>
          </p:cNvPr>
          <p:cNvSpPr txBox="1"/>
          <p:nvPr/>
        </p:nvSpPr>
        <p:spPr>
          <a:xfrm>
            <a:off x="2669799" y="468730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 is 90.4%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66E01-8EAA-4BB8-9C43-47BD1EABE517}"/>
              </a:ext>
            </a:extLst>
          </p:cNvPr>
          <p:cNvCxnSpPr/>
          <p:nvPr/>
        </p:nvCxnSpPr>
        <p:spPr>
          <a:xfrm flipH="1">
            <a:off x="4856616" y="6169981"/>
            <a:ext cx="123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B66B1C-43AD-4195-8510-EF9FFCA38171}"/>
              </a:ext>
            </a:extLst>
          </p:cNvPr>
          <p:cNvSpPr txBox="1"/>
          <p:nvPr/>
        </p:nvSpPr>
        <p:spPr>
          <a:xfrm>
            <a:off x="2112397" y="5985319"/>
            <a:ext cx="290222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65.6%</a:t>
            </a:r>
          </a:p>
        </p:txBody>
      </p:sp>
    </p:spTree>
    <p:extLst>
      <p:ext uri="{BB962C8B-B14F-4D97-AF65-F5344CB8AC3E}">
        <p14:creationId xmlns:p14="http://schemas.microsoft.com/office/powerpoint/2010/main" val="4172565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C164-F26B-4F88-8D58-BA57085F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65" y="966580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  <a:latin typeface="Comic Sans MS" panose="030F0702030302020204" pitchFamily="66" charset="0"/>
              </a:rPr>
              <a:t>WHAT EXACTLY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95C4-9C9B-4FD2-8D0C-F0CAAA6BA3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1493" y="2580231"/>
            <a:ext cx="10394707" cy="3311189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Banking is getting branch-less, contemporary and digital at a very fast pace. As banks compete to gain competitive advantage, the need for managing big data and analytics becomes more relevant.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 collected in banks is so complex that it is beyond the ability of any traditional data software tool to manage it.</a:t>
            </a:r>
          </a:p>
          <a:p>
            <a:r>
              <a:rPr lang="en-US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project is to classify and predict whether the client will subscribe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 yes/no), a term deposit to improve the strategy for the next market campaign, to draw business insights from the data.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84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28-BD6B-4EED-B55B-D694A48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9" y="382711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1DC81-E21E-4C4C-A02A-C3B0D2BD8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33902"/>
          <a:stretch/>
        </p:blipFill>
        <p:spPr>
          <a:xfrm>
            <a:off x="4786686" y="1675739"/>
            <a:ext cx="6774510" cy="45424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3AC82-04EA-496E-AE6C-9C314E32BBE9}"/>
              </a:ext>
            </a:extLst>
          </p:cNvPr>
          <p:cNvCxnSpPr/>
          <p:nvPr/>
        </p:nvCxnSpPr>
        <p:spPr>
          <a:xfrm flipH="1">
            <a:off x="3570136" y="5239909"/>
            <a:ext cx="121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ECE218-AA07-49DA-AD36-C2489367ED71}"/>
              </a:ext>
            </a:extLst>
          </p:cNvPr>
          <p:cNvSpPr txBox="1"/>
          <p:nvPr/>
        </p:nvSpPr>
        <p:spPr>
          <a:xfrm>
            <a:off x="1383319" y="511090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 is 87.6%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F10837-6F28-429E-936D-C7C492A300CB}"/>
              </a:ext>
            </a:extLst>
          </p:cNvPr>
          <p:cNvCxnSpPr/>
          <p:nvPr/>
        </p:nvCxnSpPr>
        <p:spPr>
          <a:xfrm flipH="1">
            <a:off x="3570136" y="5836257"/>
            <a:ext cx="121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550659-1F9C-40C0-97CB-42FB83AA1C23}"/>
              </a:ext>
            </a:extLst>
          </p:cNvPr>
          <p:cNvSpPr txBox="1"/>
          <p:nvPr/>
        </p:nvSpPr>
        <p:spPr>
          <a:xfrm>
            <a:off x="630804" y="5651591"/>
            <a:ext cx="286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69.4%</a:t>
            </a:r>
          </a:p>
        </p:txBody>
      </p:sp>
    </p:spTree>
    <p:extLst>
      <p:ext uri="{BB962C8B-B14F-4D97-AF65-F5344CB8AC3E}">
        <p14:creationId xmlns:p14="http://schemas.microsoft.com/office/powerpoint/2010/main" val="703386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28-BD6B-4EED-B55B-D694A48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9" y="382711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E759E-CFCB-4E8D-AAA9-29B4678F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4" y="1591204"/>
            <a:ext cx="8760524" cy="234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F3143-10EF-46DD-9792-D691D7BC4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01"/>
          <a:stretch/>
        </p:blipFill>
        <p:spPr>
          <a:xfrm>
            <a:off x="6357239" y="3223205"/>
            <a:ext cx="5108542" cy="34697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5EACB-FC72-4C29-A47D-1A126F75A14D}"/>
              </a:ext>
            </a:extLst>
          </p:cNvPr>
          <p:cNvCxnSpPr/>
          <p:nvPr/>
        </p:nvCxnSpPr>
        <p:spPr>
          <a:xfrm flipH="1">
            <a:off x="5216056" y="4707173"/>
            <a:ext cx="114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2E41CC-C93E-45C9-A499-85DD5D3895B8}"/>
              </a:ext>
            </a:extLst>
          </p:cNvPr>
          <p:cNvSpPr txBox="1"/>
          <p:nvPr/>
        </p:nvSpPr>
        <p:spPr>
          <a:xfrm flipH="1">
            <a:off x="2886329" y="4588725"/>
            <a:ext cx="306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is 90.1%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7243F-A3AA-4A9C-8525-DD25D5602410}"/>
              </a:ext>
            </a:extLst>
          </p:cNvPr>
          <p:cNvCxnSpPr/>
          <p:nvPr/>
        </p:nvCxnSpPr>
        <p:spPr>
          <a:xfrm flipH="1">
            <a:off x="5383033" y="6281530"/>
            <a:ext cx="97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C9D01D-3EB5-4775-AC31-97ED77C09618}"/>
              </a:ext>
            </a:extLst>
          </p:cNvPr>
          <p:cNvSpPr txBox="1"/>
          <p:nvPr/>
        </p:nvSpPr>
        <p:spPr>
          <a:xfrm>
            <a:off x="2608028" y="6096864"/>
            <a:ext cx="27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65.7%</a:t>
            </a:r>
          </a:p>
        </p:txBody>
      </p:sp>
    </p:spTree>
    <p:extLst>
      <p:ext uri="{BB962C8B-B14F-4D97-AF65-F5344CB8AC3E}">
        <p14:creationId xmlns:p14="http://schemas.microsoft.com/office/powerpoint/2010/main" val="2477069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28-BD6B-4EED-B55B-D694A48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9" y="382711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Support vector machine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5EACB-FC72-4C29-A47D-1A126F75A14D}"/>
              </a:ext>
            </a:extLst>
          </p:cNvPr>
          <p:cNvCxnSpPr/>
          <p:nvPr/>
        </p:nvCxnSpPr>
        <p:spPr>
          <a:xfrm flipH="1">
            <a:off x="5361081" y="5519745"/>
            <a:ext cx="114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2E41CC-C93E-45C9-A499-85DD5D3895B8}"/>
              </a:ext>
            </a:extLst>
          </p:cNvPr>
          <p:cNvSpPr txBox="1"/>
          <p:nvPr/>
        </p:nvSpPr>
        <p:spPr>
          <a:xfrm flipH="1">
            <a:off x="3080404" y="5320192"/>
            <a:ext cx="306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is 88.7%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132190-A4BA-4847-9F28-A9DF5AAA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84" y="1578580"/>
            <a:ext cx="7950143" cy="2557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96A01-A300-4341-99A8-0228C0A88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5" r="14827" b="1"/>
          <a:stretch/>
        </p:blipFill>
        <p:spPr>
          <a:xfrm>
            <a:off x="6502264" y="4328617"/>
            <a:ext cx="5105683" cy="23822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249C3C-78A8-4F5F-9C59-9598A192E39C}"/>
              </a:ext>
            </a:extLst>
          </p:cNvPr>
          <p:cNvCxnSpPr/>
          <p:nvPr/>
        </p:nvCxnSpPr>
        <p:spPr>
          <a:xfrm flipH="1">
            <a:off x="5361081" y="6196614"/>
            <a:ext cx="114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23394-388D-49DF-9CB3-C0B54326C86A}"/>
              </a:ext>
            </a:extLst>
          </p:cNvPr>
          <p:cNvSpPr txBox="1"/>
          <p:nvPr/>
        </p:nvSpPr>
        <p:spPr>
          <a:xfrm>
            <a:off x="2474758" y="6011948"/>
            <a:ext cx="28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50.6%</a:t>
            </a:r>
          </a:p>
        </p:txBody>
      </p:sp>
    </p:spTree>
    <p:extLst>
      <p:ext uri="{BB962C8B-B14F-4D97-AF65-F5344CB8AC3E}">
        <p14:creationId xmlns:p14="http://schemas.microsoft.com/office/powerpoint/2010/main" val="2984102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28-BD6B-4EED-B55B-D694A48D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89" y="382711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Naïve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bayes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5EACB-FC72-4C29-A47D-1A126F75A14D}"/>
              </a:ext>
            </a:extLst>
          </p:cNvPr>
          <p:cNvCxnSpPr/>
          <p:nvPr/>
        </p:nvCxnSpPr>
        <p:spPr>
          <a:xfrm flipH="1">
            <a:off x="5216056" y="4619708"/>
            <a:ext cx="114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2E41CC-C93E-45C9-A499-85DD5D3895B8}"/>
              </a:ext>
            </a:extLst>
          </p:cNvPr>
          <p:cNvSpPr txBox="1"/>
          <p:nvPr/>
        </p:nvSpPr>
        <p:spPr>
          <a:xfrm flipH="1">
            <a:off x="2916317" y="4473434"/>
            <a:ext cx="306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is 87.6%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BCA83-0875-465A-A5D3-25879452C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19" y="1430455"/>
            <a:ext cx="10820400" cy="2179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6D6D8-151D-42A6-9AE6-13D8B22B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39" y="3551914"/>
            <a:ext cx="5036980" cy="31112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6B94CC-7CC1-4733-B52D-573C7A9F203D}"/>
              </a:ext>
            </a:extLst>
          </p:cNvPr>
          <p:cNvCxnSpPr/>
          <p:nvPr/>
        </p:nvCxnSpPr>
        <p:spPr>
          <a:xfrm flipH="1">
            <a:off x="5216056" y="6312023"/>
            <a:ext cx="114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4AF48-E320-4046-849F-A2D583D5968A}"/>
              </a:ext>
            </a:extLst>
          </p:cNvPr>
          <p:cNvSpPr txBox="1"/>
          <p:nvPr/>
        </p:nvSpPr>
        <p:spPr>
          <a:xfrm>
            <a:off x="2305878" y="6035039"/>
            <a:ext cx="279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68.5%</a:t>
            </a:r>
          </a:p>
        </p:txBody>
      </p:sp>
    </p:spTree>
    <p:extLst>
      <p:ext uri="{BB962C8B-B14F-4D97-AF65-F5344CB8AC3E}">
        <p14:creationId xmlns:p14="http://schemas.microsoft.com/office/powerpoint/2010/main" val="697751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519-1A81-4008-BB33-6520FE63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97" y="427021"/>
            <a:ext cx="8610600" cy="132188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omic Sans MS" panose="030F0702030302020204" pitchFamily="66" charset="0"/>
              </a:rPr>
              <a:t>KNN( K NEAREST NEIGHBOUR)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B4CCA-D6D1-46A4-8AF1-E10A9897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65" y="1379651"/>
            <a:ext cx="10820400" cy="2215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20AA0-3227-4E20-AA7B-ECE32625A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03"/>
          <a:stretch/>
        </p:blipFill>
        <p:spPr>
          <a:xfrm>
            <a:off x="5111274" y="3595457"/>
            <a:ext cx="6528091" cy="29562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94D055-BD1D-494F-91AE-FF0534BDB926}"/>
              </a:ext>
            </a:extLst>
          </p:cNvPr>
          <p:cNvCxnSpPr/>
          <p:nvPr/>
        </p:nvCxnSpPr>
        <p:spPr>
          <a:xfrm flipH="1">
            <a:off x="4465468" y="4296792"/>
            <a:ext cx="645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F7CB55-96C4-4E48-8D34-FA77492E46BB}"/>
              </a:ext>
            </a:extLst>
          </p:cNvPr>
          <p:cNvCxnSpPr/>
          <p:nvPr/>
        </p:nvCxnSpPr>
        <p:spPr>
          <a:xfrm flipH="1">
            <a:off x="4465468" y="6072326"/>
            <a:ext cx="645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B6F4C-1D02-4354-8A9A-902ADF18B5AF}"/>
              </a:ext>
            </a:extLst>
          </p:cNvPr>
          <p:cNvSpPr txBox="1"/>
          <p:nvPr/>
        </p:nvSpPr>
        <p:spPr>
          <a:xfrm>
            <a:off x="2225684" y="4112126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is 93.1%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00980-6BA4-4E72-8C24-3CCFC186A38E}"/>
              </a:ext>
            </a:extLst>
          </p:cNvPr>
          <p:cNvSpPr txBox="1"/>
          <p:nvPr/>
        </p:nvSpPr>
        <p:spPr>
          <a:xfrm>
            <a:off x="1784412" y="5859262"/>
            <a:ext cx="261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Accuracy is 77% </a:t>
            </a:r>
          </a:p>
        </p:txBody>
      </p:sp>
    </p:spTree>
    <p:extLst>
      <p:ext uri="{BB962C8B-B14F-4D97-AF65-F5344CB8AC3E}">
        <p14:creationId xmlns:p14="http://schemas.microsoft.com/office/powerpoint/2010/main" val="1047564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1FAB9-77A5-4912-AAE4-416DD2D50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664" r="8920" b="3206"/>
          <a:stretch/>
        </p:blipFill>
        <p:spPr>
          <a:xfrm>
            <a:off x="324529" y="1323480"/>
            <a:ext cx="6156657" cy="3416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8049D-854E-4615-98E9-6B5D5222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85" y="1282766"/>
            <a:ext cx="4436550" cy="34571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C0EBC-8743-42C5-B0B3-F4A7518DB594}"/>
              </a:ext>
            </a:extLst>
          </p:cNvPr>
          <p:cNvCxnSpPr/>
          <p:nvPr/>
        </p:nvCxnSpPr>
        <p:spPr>
          <a:xfrm>
            <a:off x="6581670" y="2502040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8B14-1FEB-4D31-8F66-56E919586BA3}"/>
              </a:ext>
            </a:extLst>
          </p:cNvPr>
          <p:cNvSpPr txBox="1"/>
          <p:nvPr/>
        </p:nvSpPr>
        <p:spPr>
          <a:xfrm>
            <a:off x="324529" y="4936383"/>
            <a:ext cx="1084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have obtained the ROC curve of the KNN classification, as we have got high accuracy of ROC here .</a:t>
            </a:r>
          </a:p>
          <a:p>
            <a:r>
              <a:rPr lang="en-IN" sz="2400" dirty="0"/>
              <a:t>ROC curve is used for plotting against TPR( true positive rate) and FPR( false positive rate) at various threshold 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38187-0F8E-4DE7-AE8B-696094601E09}"/>
              </a:ext>
            </a:extLst>
          </p:cNvPr>
          <p:cNvSpPr txBox="1"/>
          <p:nvPr/>
        </p:nvSpPr>
        <p:spPr>
          <a:xfrm>
            <a:off x="3620421" y="524970"/>
            <a:ext cx="857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ROC ( Receiver operating characteristics)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3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06" y="926827"/>
            <a:ext cx="3858399" cy="5437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6" y="926827"/>
            <a:ext cx="3619064" cy="54372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741125" y="3866606"/>
            <a:ext cx="868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38552" y="274321"/>
            <a:ext cx="5150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RESULT TO SHOW THE PREDICTION 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89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738973"/>
            <a:ext cx="8610600" cy="1293028"/>
          </a:xfrm>
        </p:spPr>
        <p:txBody>
          <a:bodyPr/>
          <a:lstStyle/>
          <a:p>
            <a:r>
              <a:rPr lang="en-IN" dirty="0"/>
              <a:t>FLOW DIAGRAM IN NODERED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59" y="2032001"/>
            <a:ext cx="6731535" cy="4414838"/>
          </a:xfrm>
        </p:spPr>
      </p:pic>
    </p:spTree>
    <p:extLst>
      <p:ext uri="{BB962C8B-B14F-4D97-AF65-F5344CB8AC3E}">
        <p14:creationId xmlns:p14="http://schemas.microsoft.com/office/powerpoint/2010/main" val="404399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B3FF-E679-4128-BB04-29FB2F20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44" y="979058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omic Sans MS" panose="030F0702030302020204" pitchFamily="66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65EE-B046-4E07-BAFF-FEEEEB26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2584174"/>
            <a:ext cx="10670651" cy="4024125"/>
          </a:xfrm>
        </p:spPr>
        <p:txBody>
          <a:bodyPr/>
          <a:lstStyle/>
          <a:p>
            <a:r>
              <a:rPr lang="en-IN" dirty="0"/>
              <a:t>The highest accuracy is obtained with the KNN classification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i.e</a:t>
            </a:r>
            <a:r>
              <a:rPr lang="en-IN" dirty="0"/>
              <a:t> , 93.1% , which means if there are 100 experiments done then there are  </a:t>
            </a:r>
          </a:p>
          <a:p>
            <a:pPr marL="0" indent="0">
              <a:buNone/>
            </a:pPr>
            <a:r>
              <a:rPr lang="en-IN" dirty="0"/>
              <a:t>   chances of 93 outcomes to come true .</a:t>
            </a:r>
          </a:p>
        </p:txBody>
      </p:sp>
    </p:spTree>
    <p:extLst>
      <p:ext uri="{BB962C8B-B14F-4D97-AF65-F5344CB8AC3E}">
        <p14:creationId xmlns:p14="http://schemas.microsoft.com/office/powerpoint/2010/main" val="2747920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07E6-EA82-41C7-BC2A-C6FFF3BA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07" y="770368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Comic Sans MS" panose="030F0702030302020204" pitchFamily="66" charset="0"/>
              </a:rPr>
              <a:t>What does it give?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4D4-DF51-4768-B458-1BAF3A4DA3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949" y="2580231"/>
            <a:ext cx="10394707" cy="3311189"/>
          </a:xfrm>
        </p:spPr>
        <p:txBody>
          <a:bodyPr/>
          <a:lstStyle/>
          <a:p>
            <a:r>
              <a:rPr lang="en-IN" dirty="0"/>
              <a:t>The main purpose behind the bank profiters is to make sure that every customer must feel safe to deposit money in their respective banks.</a:t>
            </a:r>
          </a:p>
          <a:p>
            <a:r>
              <a:rPr lang="en-IN" dirty="0"/>
              <a:t>Using this data analysis , the banks will be able to provide an assurance about the safety in their deposits. </a:t>
            </a:r>
          </a:p>
          <a:p>
            <a:r>
              <a:rPr lang="en-IN" dirty="0"/>
              <a:t>So the main classification goal is to predict if the client will subscribe a term deposit ( variable 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232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A2E7-25A7-4500-A1B9-B8D677F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54" y="302725"/>
            <a:ext cx="8610600" cy="129302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Bell MT" panose="02020503060305020303" pitchFamily="18" charset="0"/>
              </a:rPr>
              <a:t>Input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F74E-787A-4413-882B-1E115D10D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317" y="1437955"/>
            <a:ext cx="5757407" cy="14550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6400" dirty="0">
                <a:solidFill>
                  <a:srgbClr val="FFFF00"/>
                </a:solidFill>
              </a:rPr>
              <a:t>Inputs also known as predictors like: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5600" dirty="0"/>
              <a:t> Successful outcome of the previous marketing campaign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5600" dirty="0"/>
              <a:t> Last contact duration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5600" dirty="0"/>
              <a:t>A person with a housing loan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5600" dirty="0"/>
              <a:t>Other predictors include: --------------------&gt;</a:t>
            </a:r>
          </a:p>
          <a:p>
            <a:pPr marL="0" indent="0">
              <a:buNone/>
            </a:pPr>
            <a:endParaRPr lang="en-IN" sz="4900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2095-DCAC-486F-935D-62A54846C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8797" y="2513179"/>
            <a:ext cx="5757407" cy="402412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5600" dirty="0"/>
              <a:t>Age </a:t>
            </a:r>
          </a:p>
          <a:p>
            <a:pPr algn="ctr"/>
            <a:r>
              <a:rPr lang="en-IN" sz="5600" dirty="0"/>
              <a:t>Job( type of job)</a:t>
            </a:r>
          </a:p>
          <a:p>
            <a:pPr algn="ctr"/>
            <a:r>
              <a:rPr lang="en-IN" sz="5600" dirty="0"/>
              <a:t>Marital status      </a:t>
            </a:r>
          </a:p>
          <a:p>
            <a:pPr algn="ctr"/>
            <a:r>
              <a:rPr lang="en-IN" sz="5600" dirty="0"/>
              <a:t>Education</a:t>
            </a:r>
          </a:p>
          <a:p>
            <a:pPr algn="ctr"/>
            <a:r>
              <a:rPr lang="en-IN" sz="5600" dirty="0"/>
              <a:t>Default</a:t>
            </a:r>
          </a:p>
          <a:p>
            <a:pPr algn="ctr"/>
            <a:r>
              <a:rPr lang="en-IN" sz="5600" dirty="0"/>
              <a:t>Balance</a:t>
            </a:r>
          </a:p>
          <a:p>
            <a:pPr algn="ctr"/>
            <a:r>
              <a:rPr lang="en-IN" sz="5600" dirty="0"/>
              <a:t>Housing</a:t>
            </a:r>
          </a:p>
          <a:p>
            <a:pPr algn="ctr"/>
            <a:r>
              <a:rPr lang="en-IN" sz="5600" dirty="0"/>
              <a:t>Loan</a:t>
            </a:r>
          </a:p>
          <a:p>
            <a:pPr algn="ctr"/>
            <a:r>
              <a:rPr lang="en-IN" sz="5600" dirty="0"/>
              <a:t>Contact</a:t>
            </a:r>
          </a:p>
          <a:p>
            <a:pPr algn="ctr"/>
            <a:r>
              <a:rPr lang="en-IN" sz="5600" dirty="0"/>
              <a:t>Last contact day of the month </a:t>
            </a:r>
          </a:p>
          <a:p>
            <a:pPr algn="ctr"/>
            <a:r>
              <a:rPr lang="en-IN" sz="5600" dirty="0"/>
              <a:t>Last contact month of the year</a:t>
            </a:r>
          </a:p>
          <a:p>
            <a:pPr algn="ctr"/>
            <a:r>
              <a:rPr lang="en-IN" sz="5600" dirty="0"/>
              <a:t>Duration</a:t>
            </a:r>
          </a:p>
          <a:p>
            <a:pPr algn="ctr"/>
            <a:r>
              <a:rPr lang="en-IN" sz="5600" dirty="0" err="1"/>
              <a:t>pdays</a:t>
            </a:r>
            <a:endParaRPr lang="en-IN" sz="5600" dirty="0"/>
          </a:p>
          <a:p>
            <a:pPr algn="ctr"/>
            <a:r>
              <a:rPr lang="en-IN" sz="5600" dirty="0"/>
              <a:t>Previous </a:t>
            </a:r>
          </a:p>
          <a:p>
            <a:pPr algn="ctr"/>
            <a:r>
              <a:rPr lang="en-IN" sz="5600" dirty="0" err="1"/>
              <a:t>poutcome</a:t>
            </a:r>
            <a:endParaRPr lang="en-IN" sz="5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74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46CE-D292-45B7-9693-58DA105E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OUTPUT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4F4AF-DDB2-4296-8C3A-2E28B2AD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target of this analysis is the ‘y’ variable, whether the client deposits in the bank or not.</a:t>
            </a:r>
          </a:p>
          <a:p>
            <a:r>
              <a:rPr lang="en-IN" dirty="0"/>
              <a:t>Our main aim now is create a good model which shows a perfect and significant relationship between any predictor and the fixed </a:t>
            </a:r>
            <a:r>
              <a:rPr lang="en-IN" dirty="0" err="1"/>
              <a:t>targetor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966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C0A2-C22A-4666-9E7D-D8AD07F1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68" y="639315"/>
            <a:ext cx="2179651" cy="93720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B0F0"/>
                </a:solidFill>
                <a:latin typeface="Comic Sans MS" panose="030F0702030302020204" pitchFamily="66" charset="0"/>
              </a:rPr>
              <a:t>modelS</a:t>
            </a:r>
            <a:endParaRPr lang="en-IN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4AD5-72D6-4510-915F-8DAB5ADB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7726"/>
            <a:ext cx="10820400" cy="4540959"/>
          </a:xfrm>
        </p:spPr>
        <p:txBody>
          <a:bodyPr/>
          <a:lstStyle/>
          <a:p>
            <a:pPr algn="ctr"/>
            <a:r>
              <a:rPr lang="en-IN" dirty="0"/>
              <a:t>Our main aim now is to create and analyse a perfect model among all , indicating a significant relationship between any predictor and the fixed target.</a:t>
            </a:r>
          </a:p>
          <a:p>
            <a:pPr algn="ctr"/>
            <a:r>
              <a:rPr lang="en-IN" dirty="0"/>
              <a:t>This relationship provides us details, about which one among the predictors, is most responsible, which impacts the target in a significant way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</a:t>
            </a:r>
            <a:r>
              <a:rPr lang="en-IN" sz="3600" dirty="0">
                <a:solidFill>
                  <a:srgbClr val="C00000"/>
                </a:solidFill>
                <a:latin typeface="Comic Sans MS" panose="030F0702030302020204" pitchFamily="66" charset="0"/>
              </a:rPr>
              <a:t>WHY MACHINE LEARNING ?</a:t>
            </a:r>
          </a:p>
          <a:p>
            <a:pPr algn="ctr"/>
            <a:r>
              <a:rPr lang="en-IN" dirty="0"/>
              <a:t>This model is found out using the machine learning concept which includes various kinds of regressions used for finding out the highest accuracy among all the models. </a:t>
            </a:r>
          </a:p>
        </p:txBody>
      </p:sp>
    </p:spTree>
    <p:extLst>
      <p:ext uri="{BB962C8B-B14F-4D97-AF65-F5344CB8AC3E}">
        <p14:creationId xmlns:p14="http://schemas.microsoft.com/office/powerpoint/2010/main" val="26191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98B8-CF61-4410-A499-5022B508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673" y="361021"/>
            <a:ext cx="4657477" cy="11449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IMPORTING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38764-964C-43E6-AB8A-8CEBE3DB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241" y="2218414"/>
            <a:ext cx="4858909" cy="403197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8D40-67F5-4080-B710-27C041DF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84" y="2090528"/>
            <a:ext cx="5237921" cy="4031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 is being imported using different modules, it is being read through the excel office using ‘</a:t>
            </a:r>
            <a:r>
              <a:rPr lang="en-IN" sz="2000" dirty="0" err="1"/>
              <a:t>read_excel</a:t>
            </a:r>
            <a:r>
              <a:rPr lang="en-IN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Os</a:t>
            </a:r>
            <a:r>
              <a:rPr lang="en-IN" sz="2000" dirty="0"/>
              <a:t> needs to be imported for system level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</a:t>
            </a:r>
            <a:r>
              <a:rPr lang="en-IN" sz="2000" dirty="0"/>
              <a:t>bank’ is the data frame that is created for referring it later to explore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can now view the data in the Jupiter notebook using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287926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EFE43-0395-489B-81EF-035B11C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DATA CLEANING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8F9CF-D122-49E0-AEF9-EAD1BD77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Before exploring or analysing the data we need to clean or munge the data.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Cleaning is done by removing all the null values from the data set.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 this data set there are no null values so cleaning isn’t required anymore.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 case of any null values we can use imputer to replace the null with their respective column mean or mode or median.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4CEA78-174F-4F72-8397-DA3A2F23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8391" y="2272748"/>
            <a:ext cx="3934418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7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344E-F958-4D3A-A2D9-8DF60572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110" y="342900"/>
            <a:ext cx="8610600" cy="129540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Comic Sans MS" panose="030F0702030302020204" pitchFamily="66" charset="0"/>
              </a:rPr>
              <a:t>DATA EXPLORING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E62CAB-265B-4178-857B-A36D736DB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1280" y="1812886"/>
            <a:ext cx="4721087" cy="12954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67C0D5-90BD-47E3-A070-84D2A78D6F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6352" y="3429000"/>
            <a:ext cx="5289848" cy="3086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87605D-15E2-4568-AF87-8FDE65AA59F8}"/>
              </a:ext>
            </a:extLst>
          </p:cNvPr>
          <p:cNvSpPr txBox="1"/>
          <p:nvPr/>
        </p:nvSpPr>
        <p:spPr>
          <a:xfrm>
            <a:off x="523355" y="1779687"/>
            <a:ext cx="53526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to find out the correlation table to analyse the correlation between each predictor and target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include the target in the table as well as to label it with only limited numbers we use label encoder as shown in first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obtain a correlation table where each relation Is being analysed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value&gt; 0.5 =&gt; positive &amp; good relationship                      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directly proportional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value&lt; 0.5 &amp; &gt;0 =&gt; positive </a:t>
            </a:r>
            <a:r>
              <a:rPr lang="en-IN" dirty="0" err="1"/>
              <a:t>rel</a:t>
            </a:r>
            <a:r>
              <a:rPr lang="en-IN" dirty="0"/>
              <a:t>  but not     that good, directly proportional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value&lt;0 then  -</a:t>
            </a:r>
            <a:r>
              <a:rPr lang="en-IN" dirty="0" err="1"/>
              <a:t>ve</a:t>
            </a:r>
            <a:r>
              <a:rPr lang="en-IN" dirty="0"/>
              <a:t> relation , inversely proportional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904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1286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Arial Black</vt:lpstr>
      <vt:lpstr>Bell MT</vt:lpstr>
      <vt:lpstr>Calibri Light</vt:lpstr>
      <vt:lpstr>Century Gothic</vt:lpstr>
      <vt:lpstr>Comic Sans MS</vt:lpstr>
      <vt:lpstr>Wingdings</vt:lpstr>
      <vt:lpstr>Vapor Trail</vt:lpstr>
      <vt:lpstr>BANK DATA ANALYSIS</vt:lpstr>
      <vt:lpstr>WHAT EXACTLY IS IT ?</vt:lpstr>
      <vt:lpstr>What does it give?</vt:lpstr>
      <vt:lpstr>Input variable</vt:lpstr>
      <vt:lpstr>OUTPUT VARIABLE</vt:lpstr>
      <vt:lpstr>modelS</vt:lpstr>
      <vt:lpstr>IMPORTING THE DATA</vt:lpstr>
      <vt:lpstr>DATA CLEANING </vt:lpstr>
      <vt:lpstr>DATA EXPLORING</vt:lpstr>
      <vt:lpstr>PowerPoint Presentation</vt:lpstr>
      <vt:lpstr>HEATMAPS</vt:lpstr>
      <vt:lpstr>BOXPLOTS</vt:lpstr>
      <vt:lpstr>GRAPHS BETWEEN DIFFERENT PREDICTORS AND TARGETS </vt:lpstr>
      <vt:lpstr>PowerPoint Presentation</vt:lpstr>
      <vt:lpstr>PowerPoint Presentation</vt:lpstr>
      <vt:lpstr>PowerPoint Presentation</vt:lpstr>
      <vt:lpstr>MODELS ANALYSIS</vt:lpstr>
      <vt:lpstr>Classification models</vt:lpstr>
      <vt:lpstr>LOGISTIC REGRESSION</vt:lpstr>
      <vt:lpstr>Decision trees</vt:lpstr>
      <vt:lpstr>Random forest</vt:lpstr>
      <vt:lpstr>Support vector machine</vt:lpstr>
      <vt:lpstr>Naïve bayes</vt:lpstr>
      <vt:lpstr>KNN( K NEAREST NEIGHBOUR)</vt:lpstr>
      <vt:lpstr>PowerPoint Presentation</vt:lpstr>
      <vt:lpstr>PowerPoint Presentation</vt:lpstr>
      <vt:lpstr>FLOW DIAGRAM IN NODERED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 ANALYSIS</dc:title>
  <dc:creator>Anirudh Govardhanam</dc:creator>
  <cp:lastModifiedBy>SARMA YADDANAPUDI</cp:lastModifiedBy>
  <cp:revision>30</cp:revision>
  <dcterms:created xsi:type="dcterms:W3CDTF">2019-06-14T06:25:52Z</dcterms:created>
  <dcterms:modified xsi:type="dcterms:W3CDTF">2019-06-15T04:49:41Z</dcterms:modified>
</cp:coreProperties>
</file>