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46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1800225"/>
            <a:ext cx="7315200" cy="2571750"/>
          </a:xfrm>
          <a:prstGeom prst="rect">
            <a:avLst/>
          </a:prstGeom>
          <a:noFill/>
          <a:ln/>
        </p:spPr>
        <p:txBody>
          <a:bodyPr wrap="square" rtlCol="0" anchor="t"/>
          <a:lstStyle/>
          <a:p>
            <a:pPr marL="0" indent="0" algn="ctr">
              <a:buNone/>
            </a:pPr>
            <a:r>
              <a:rPr lang="en-US" sz="3200" b="1" dirty="0">
                <a:solidFill>
                  <a:srgbClr val="1A6847"/>
                </a:solidFill>
                <a:latin typeface="Outfit" pitchFamily="34" charset="0"/>
                <a:ea typeface="Outfit" pitchFamily="34" charset="-122"/>
                <a:cs typeface="Outfit" pitchFamily="34" charset="-120"/>
              </a:rPr>
              <a:t>Unlocking Pizza Sales Success: Insights from SQL
</a:t>
            </a:r>
            <a:r>
              <a:rPr lang="en-US" sz="1100" dirty="0">
                <a:solidFill>
                  <a:srgbClr val="000000"/>
                </a:solidFill>
                <a:latin typeface="Outfit" pitchFamily="34" charset="0"/>
                <a:ea typeface="Outfit" pitchFamily="34" charset="-122"/>
                <a:cs typeface="Outfit" pitchFamily="34" charset="-120"/>
              </a:rPr>
              <a:t>A Data-Driven Approach to Boosting Revenues</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Sales by Pizza Category: Identifying Favorites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Understanding which pizza categories dominate sales is essential.
Analyze with: SELECT pizza_category, SUM(total_price) * 100 / (SELECT sum(total_price) FROM pizza_sales) AS PCT_Total_sales FROM pizza_sales GROUP BY pizza_category;
This data guides inventory and promotional strategies.
Emphasizing popular categories can drive further sales.
Adapting menus based on category performance can increase profitability.</a:t>
            </a:r>
            <a:endParaRPr lang="en-US" sz="1200" dirty="0"/>
          </a:p>
        </p:txBody>
      </p:sp>
      <p:pic>
        <p:nvPicPr>
          <p:cNvPr id="8" name="Picture 7">
            <a:extLst>
              <a:ext uri="{FF2B5EF4-FFF2-40B4-BE49-F238E27FC236}">
                <a16:creationId xmlns:a16="http://schemas.microsoft.com/office/drawing/2014/main" id="{B881CBFC-D5DD-39CC-3AAB-3D66332DECB6}"/>
              </a:ext>
            </a:extLst>
          </p:cNvPr>
          <p:cNvPicPr>
            <a:picLocks noChangeAspect="1"/>
          </p:cNvPicPr>
          <p:nvPr/>
        </p:nvPicPr>
        <p:blipFill>
          <a:blip r:embed="rId3"/>
          <a:stretch>
            <a:fillRect/>
          </a:stretch>
        </p:blipFill>
        <p:spPr>
          <a:xfrm>
            <a:off x="3388069" y="3396117"/>
            <a:ext cx="2367861" cy="1111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Sales by Pizza Size: Customer Preferences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Determining the sales percentage by pizza size reveals customer preferences.
Engage with: SELECT pizza_size, SUM(total_price) * 100 / (SELECT sum(total_price) FROM pizza_sales) AS PCT_Total_sales FROM pizza_sales GROUP BY pizza_size;
Tailoring marketing strategies to promote best-selling sizes can improve sales.
Effective pricing strategies can be derived from analyzing these insights.
Aligning your offerings with consumer preferences maximizes satisfaction.</a:t>
            </a:r>
            <a:endParaRPr lang="en-US" sz="1200" dirty="0"/>
          </a:p>
        </p:txBody>
      </p:sp>
      <p:pic>
        <p:nvPicPr>
          <p:cNvPr id="8" name="Picture 7">
            <a:extLst>
              <a:ext uri="{FF2B5EF4-FFF2-40B4-BE49-F238E27FC236}">
                <a16:creationId xmlns:a16="http://schemas.microsoft.com/office/drawing/2014/main" id="{3F9F60C2-5F74-616A-200C-DD3383FD3088}"/>
              </a:ext>
            </a:extLst>
          </p:cNvPr>
          <p:cNvPicPr>
            <a:picLocks noChangeAspect="1"/>
          </p:cNvPicPr>
          <p:nvPr/>
        </p:nvPicPr>
        <p:blipFill>
          <a:blip r:embed="rId3"/>
          <a:stretch>
            <a:fillRect/>
          </a:stretch>
        </p:blipFill>
        <p:spPr>
          <a:xfrm>
            <a:off x="3640850" y="3317629"/>
            <a:ext cx="2005208" cy="1272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10</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Top 5 Best Sellers: Spotlight on Success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Identifying the top-selling pizzas plays a key role in marketing success.
Use SQL to find these: SELECT TOP 5 pizza_name, SUM(quantity) AS total_pizza_sold FROM pizza_sales GROUP BY pizza_name ORDER BY SUM(quantity) DESC;
Highlighting these pizzas can drive sales for the entire menu.
Promotions centered around best sellers can elevate customer interest.
Continually monitoring this can help sustain market relevance.</a:t>
            </a:r>
            <a:endParaRPr lang="en-US" sz="1200" dirty="0"/>
          </a:p>
        </p:txBody>
      </p:sp>
      <p:pic>
        <p:nvPicPr>
          <p:cNvPr id="10" name="Picture 9">
            <a:extLst>
              <a:ext uri="{FF2B5EF4-FFF2-40B4-BE49-F238E27FC236}">
                <a16:creationId xmlns:a16="http://schemas.microsoft.com/office/drawing/2014/main" id="{ABFA8518-DB12-B607-CD81-C144E400C4B8}"/>
              </a:ext>
            </a:extLst>
          </p:cNvPr>
          <p:cNvPicPr>
            <a:picLocks noChangeAspect="1"/>
          </p:cNvPicPr>
          <p:nvPr/>
        </p:nvPicPr>
        <p:blipFill>
          <a:blip r:embed="rId3"/>
          <a:stretch>
            <a:fillRect/>
          </a:stretch>
        </p:blipFill>
        <p:spPr>
          <a:xfrm>
            <a:off x="3213764" y="3198781"/>
            <a:ext cx="2716471" cy="13617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Bottom 5 Worst Sellers: Room for Improvement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Learning from your bottom sellers can be as critical as celebrating successes.
Discover these with: SELECT TOP 5 pizza_name, SUM(quantity) AS total_pizza_sold FROM pizza_sales GROUP BY pizza_name ORDER BY SUM(quantity) ASC;
Analyzing poorly performing products can unveil needed adjustments.
Revamping or redefining these menu items can spark renewed interest.
Eliminating or rebranding low-sellers optimizes the menu.</a:t>
            </a:r>
            <a:endParaRPr lang="en-US" sz="1200" dirty="0"/>
          </a:p>
        </p:txBody>
      </p:sp>
      <p:pic>
        <p:nvPicPr>
          <p:cNvPr id="8" name="Picture 7">
            <a:extLst>
              <a:ext uri="{FF2B5EF4-FFF2-40B4-BE49-F238E27FC236}">
                <a16:creationId xmlns:a16="http://schemas.microsoft.com/office/drawing/2014/main" id="{E0C1D0FD-012B-5927-1C58-5FCFC3C98F9E}"/>
              </a:ext>
            </a:extLst>
          </p:cNvPr>
          <p:cNvPicPr>
            <a:picLocks noChangeAspect="1"/>
          </p:cNvPicPr>
          <p:nvPr/>
        </p:nvPicPr>
        <p:blipFill>
          <a:blip r:embed="rId3"/>
          <a:stretch>
            <a:fillRect/>
          </a:stretch>
        </p:blipFill>
        <p:spPr>
          <a:xfrm>
            <a:off x="3334979" y="3297576"/>
            <a:ext cx="2474042" cy="11807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Thank You for Your Attention!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Thank you for exploring the insights from our pizza sales analysis.
Data-driven strategies can transform your business approach.
Regularly revisiting these key metrics is essential for success.
Let’s keep innovating and responding to customer needs.
Together, we can achieve new heights in pizza sales!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Total Revenue: The Bottom Line</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Average Order Value: Maximizing Sales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Total Pizzas Sold: Measuring Popularity</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Total Orders: Customer Engagement Insight</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Average Pizzas per Order: Order Composition</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Daily Trends: Understanding Business Cycles</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Hourly Trends: Timing is Everything</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Sales by Pizza Category: Identifying Favorites</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Sales by Pizza Size: Customer Preferences</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Top 5 Best Sellers: Spotlight on Success</a:t>
            </a:r>
            <a:endParaRPr lang="en-US" sz="1200" dirty="0"/>
          </a:p>
        </p:txBody>
      </p:sp>
      <p:sp>
        <p:nvSpPr>
          <p:cNvPr id="24" name="Text 22"/>
          <p:cNvSpPr/>
          <p:nvPr/>
        </p:nvSpPr>
        <p:spPr>
          <a:xfrm>
            <a:off x="3749040" y="40233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11</a:t>
            </a:r>
            <a:endParaRPr lang="en-US" sz="1200" dirty="0"/>
          </a:p>
        </p:txBody>
      </p:sp>
      <p:sp>
        <p:nvSpPr>
          <p:cNvPr id="25" name="Text 23"/>
          <p:cNvSpPr/>
          <p:nvPr/>
        </p:nvSpPr>
        <p:spPr>
          <a:xfrm>
            <a:off x="4206240" y="40233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Bottom 5 Worst Sellers: Room for Improvement</a:t>
            </a:r>
            <a:endParaRPr lang="en-US" sz="1200" dirty="0"/>
          </a:p>
        </p:txBody>
      </p:sp>
      <p:sp>
        <p:nvSpPr>
          <p:cNvPr id="26" name="Text 24"/>
          <p:cNvSpPr/>
          <p:nvPr/>
        </p:nvSpPr>
        <p:spPr>
          <a:xfrm>
            <a:off x="3749040" y="43891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12</a:t>
            </a:r>
            <a:endParaRPr lang="en-US" sz="1200" dirty="0"/>
          </a:p>
        </p:txBody>
      </p:sp>
      <p:sp>
        <p:nvSpPr>
          <p:cNvPr id="27" name="Text 25"/>
          <p:cNvSpPr/>
          <p:nvPr/>
        </p:nvSpPr>
        <p:spPr>
          <a:xfrm>
            <a:off x="4206240" y="43891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 for Your Attention!</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Total Revenue: The Bottom Line</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Understanding total revenue is crucial; it reflects the overall financial performance.
Revenue can be easily calculated using SQL: SELECT SUM(total_price) AS Total_Revenue FROM pizza_sales;
This data is the heartbeat of any business, guiding strategic decisions.
Higher total revenue indicates a healthier business and the success of sales strategies.
Regularly monitoring this KPI helps identify trends and make adjustments.</a:t>
            </a:r>
            <a:endParaRPr lang="en-US" sz="1200" dirty="0"/>
          </a:p>
        </p:txBody>
      </p:sp>
      <p:pic>
        <p:nvPicPr>
          <p:cNvPr id="8" name="Picture 7">
            <a:extLst>
              <a:ext uri="{FF2B5EF4-FFF2-40B4-BE49-F238E27FC236}">
                <a16:creationId xmlns:a16="http://schemas.microsoft.com/office/drawing/2014/main" id="{DB059B7E-50B9-6CFC-2B22-FBFE70B80288}"/>
              </a:ext>
            </a:extLst>
          </p:cNvPr>
          <p:cNvPicPr>
            <a:picLocks noChangeAspect="1"/>
          </p:cNvPicPr>
          <p:nvPr/>
        </p:nvPicPr>
        <p:blipFill>
          <a:blip r:embed="rId3"/>
          <a:stretch>
            <a:fillRect/>
          </a:stretch>
        </p:blipFill>
        <p:spPr>
          <a:xfrm>
            <a:off x="3265041" y="3214687"/>
            <a:ext cx="1962424" cy="895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Average Order Value: Maximizing Sales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Average Order Value (AOV) helps gauge how much customers spend per order.
It can be calculated with: SELECT SUM(total_price) / COUNT(DISTINCT order_id) AS Avg_Order_Value FROM pizza_sales;
A higher AOV signifies effective upselling and cross-selling strategies.
Tracking AOV can help in designing better promotions and combos.
Improving AOV can significantly enhance overall revenue.</a:t>
            </a:r>
            <a:endParaRPr lang="en-US" sz="1200" dirty="0"/>
          </a:p>
        </p:txBody>
      </p:sp>
      <p:pic>
        <p:nvPicPr>
          <p:cNvPr id="8" name="Picture 7">
            <a:extLst>
              <a:ext uri="{FF2B5EF4-FFF2-40B4-BE49-F238E27FC236}">
                <a16:creationId xmlns:a16="http://schemas.microsoft.com/office/drawing/2014/main" id="{B4CFB90F-5AD0-3CFC-2C1C-DD10D3DAE5E9}"/>
              </a:ext>
            </a:extLst>
          </p:cNvPr>
          <p:cNvPicPr>
            <a:picLocks noChangeAspect="1"/>
          </p:cNvPicPr>
          <p:nvPr/>
        </p:nvPicPr>
        <p:blipFill>
          <a:blip r:embed="rId3"/>
          <a:stretch>
            <a:fillRect/>
          </a:stretch>
        </p:blipFill>
        <p:spPr>
          <a:xfrm>
            <a:off x="3492132" y="3325530"/>
            <a:ext cx="2029108" cy="800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Total Pizzas Sold: Measuring Popularity</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Knowing the total pizzas sold gives insight into product demand.
This can be evaluated using: SELECT SUM(quantity) AS Total_Pizza_Sold FROM pizza_sales;
Sales data can reveal trends in consumer preferences.
Regular analysis can help you adapt to changing tastes.
Focused marketing strategies can further boost sales.</a:t>
            </a:r>
            <a:endParaRPr lang="en-US" sz="1200" dirty="0"/>
          </a:p>
        </p:txBody>
      </p:sp>
      <p:pic>
        <p:nvPicPr>
          <p:cNvPr id="8" name="Picture 7">
            <a:extLst>
              <a:ext uri="{FF2B5EF4-FFF2-40B4-BE49-F238E27FC236}">
                <a16:creationId xmlns:a16="http://schemas.microsoft.com/office/drawing/2014/main" id="{44CE4257-2DA8-369E-0695-9F3B6968894E}"/>
              </a:ext>
            </a:extLst>
          </p:cNvPr>
          <p:cNvPicPr>
            <a:picLocks noChangeAspect="1"/>
          </p:cNvPicPr>
          <p:nvPr/>
        </p:nvPicPr>
        <p:blipFill>
          <a:blip r:embed="rId3"/>
          <a:stretch>
            <a:fillRect/>
          </a:stretch>
        </p:blipFill>
        <p:spPr>
          <a:xfrm>
            <a:off x="3571735" y="3029014"/>
            <a:ext cx="2000529" cy="9145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4</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Total Orders: Customer Engagement Insight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Total orders reflect customer engagement and frequency of purchases.
Tracking total orders is simple: SELECT COUNT(DISTINCT order_id) AS Total_Orders FROM pizza_sales;
This metric helps in evaluating outreach and promotional efforts.
A growing number of orders indicates increased market penetration.
Understanding customer behavior can tailor future marketing.</a:t>
            </a:r>
            <a:endParaRPr lang="en-US" sz="1200" dirty="0"/>
          </a:p>
        </p:txBody>
      </p:sp>
      <p:pic>
        <p:nvPicPr>
          <p:cNvPr id="8" name="Picture 7">
            <a:extLst>
              <a:ext uri="{FF2B5EF4-FFF2-40B4-BE49-F238E27FC236}">
                <a16:creationId xmlns:a16="http://schemas.microsoft.com/office/drawing/2014/main" id="{2AC3221E-51A7-A1E3-543B-27C0EB1A03BF}"/>
              </a:ext>
            </a:extLst>
          </p:cNvPr>
          <p:cNvPicPr>
            <a:picLocks noChangeAspect="1"/>
          </p:cNvPicPr>
          <p:nvPr/>
        </p:nvPicPr>
        <p:blipFill>
          <a:blip r:embed="rId3"/>
          <a:stretch>
            <a:fillRect/>
          </a:stretch>
        </p:blipFill>
        <p:spPr>
          <a:xfrm>
            <a:off x="3666998" y="3111208"/>
            <a:ext cx="1810003" cy="9240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Average Pizzas per Order: Order Composition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Average Pizzas per Order provides insight into customer preferences.
Calculate it using: SELECT CAST(CAST(SUM(quantity) AS DECIMAL(10,2)) / CAST(COUNT(DISTINCT order_id) AS DECIMAL(10,2)) AS Avg_pizza_per_Order FROM pizza_sales;
This helps understand how many pizzas customers typically order together.
Analyzing this can optimize menu offerings and bundle strategies.
Encouraging more pizzas per order can lead to higher sales.</a:t>
            </a:r>
            <a:endParaRPr lang="en-US" sz="1200" dirty="0"/>
          </a:p>
        </p:txBody>
      </p:sp>
      <p:pic>
        <p:nvPicPr>
          <p:cNvPr id="8" name="Picture 7">
            <a:extLst>
              <a:ext uri="{FF2B5EF4-FFF2-40B4-BE49-F238E27FC236}">
                <a16:creationId xmlns:a16="http://schemas.microsoft.com/office/drawing/2014/main" id="{BE77E61C-4A13-F252-3BB5-65F9F566E9C0}"/>
              </a:ext>
            </a:extLst>
          </p:cNvPr>
          <p:cNvPicPr>
            <a:picLocks noChangeAspect="1"/>
          </p:cNvPicPr>
          <p:nvPr/>
        </p:nvPicPr>
        <p:blipFill>
          <a:blip r:embed="rId3"/>
          <a:stretch>
            <a:fillRect/>
          </a:stretch>
        </p:blipFill>
        <p:spPr>
          <a:xfrm>
            <a:off x="3500288" y="3322195"/>
            <a:ext cx="2143424" cy="895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Daily Trends: Understanding Business Cycles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Daily trends for total orders provide insight into peak times for sales.
Use SQL: SELECT DATENAME (DW, order_date) AS order_day, COUNT(DISTINCT order_id) AS Total_orders FROM pizza_sales GROUP BY DATENAME (DW, order_date);
Identifying busy days helps in staffing and resource management.
This data drives effective marketing tactics designed to boost sales.
Timely promotions can be aligned with high-traffic days.</a:t>
            </a:r>
            <a:endParaRPr lang="en-US" sz="1200" dirty="0"/>
          </a:p>
        </p:txBody>
      </p:sp>
      <p:pic>
        <p:nvPicPr>
          <p:cNvPr id="8" name="Picture 7">
            <a:extLst>
              <a:ext uri="{FF2B5EF4-FFF2-40B4-BE49-F238E27FC236}">
                <a16:creationId xmlns:a16="http://schemas.microsoft.com/office/drawing/2014/main" id="{340AFBD6-D689-B4EE-9CFC-FE4E3CBA26EA}"/>
              </a:ext>
            </a:extLst>
          </p:cNvPr>
          <p:cNvPicPr>
            <a:picLocks noChangeAspect="1"/>
          </p:cNvPicPr>
          <p:nvPr/>
        </p:nvPicPr>
        <p:blipFill>
          <a:blip r:embed="rId3"/>
          <a:stretch>
            <a:fillRect/>
          </a:stretch>
        </p:blipFill>
        <p:spPr>
          <a:xfrm>
            <a:off x="3883396" y="3300459"/>
            <a:ext cx="1377207" cy="15858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Hourly Trends: Timing is Everything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Hourly trends reveal when customers are most likely to order.
Leverage SQL: SELECT DATEPART(HOUR,order_time) AS order_hours, COUNT(DISTINCT order_id) AS Total_orders FROM </a:t>
            </a:r>
            <a:r>
              <a:rPr lang="en-US" sz="1200" dirty="0" err="1">
                <a:solidFill>
                  <a:srgbClr val="000000"/>
                </a:solidFill>
                <a:latin typeface="Outfit" pitchFamily="34" charset="0"/>
                <a:ea typeface="Outfit" pitchFamily="34" charset="-122"/>
                <a:cs typeface="Outfit" pitchFamily="34" charset="-120"/>
              </a:rPr>
              <a:t>pizza_sales</a:t>
            </a:r>
            <a:r>
              <a:rPr lang="en-US" sz="1200" dirty="0">
                <a:solidFill>
                  <a:srgbClr val="000000"/>
                </a:solidFill>
                <a:latin typeface="Outfit" pitchFamily="34" charset="0"/>
                <a:ea typeface="Outfit" pitchFamily="34" charset="-122"/>
                <a:cs typeface="Outfit" pitchFamily="34" charset="-120"/>
              </a:rPr>
              <a:t>                                                                                                                                     GROUP BY DATEPART(HOUR, </a:t>
            </a:r>
            <a:r>
              <a:rPr lang="en-US" sz="1200" dirty="0" err="1">
                <a:solidFill>
                  <a:srgbClr val="000000"/>
                </a:solidFill>
                <a:latin typeface="Outfit" pitchFamily="34" charset="0"/>
                <a:ea typeface="Outfit" pitchFamily="34" charset="-122"/>
                <a:cs typeface="Outfit" pitchFamily="34" charset="-120"/>
              </a:rPr>
              <a:t>order_time</a:t>
            </a:r>
            <a:r>
              <a:rPr lang="en-US" sz="1200" dirty="0">
                <a:solidFill>
                  <a:srgbClr val="000000"/>
                </a:solidFill>
                <a:latin typeface="Outfit" pitchFamily="34" charset="0"/>
                <a:ea typeface="Outfit" pitchFamily="34" charset="-122"/>
                <a:cs typeface="Outfit" pitchFamily="34" charset="-120"/>
              </a:rPr>
              <a:t>)                                                                                                              ORDER BY  DATEPART(HOUR, </a:t>
            </a:r>
            <a:r>
              <a:rPr lang="en-US" sz="1200" dirty="0" err="1">
                <a:solidFill>
                  <a:srgbClr val="000000"/>
                </a:solidFill>
                <a:latin typeface="Outfit" pitchFamily="34" charset="0"/>
                <a:ea typeface="Outfit" pitchFamily="34" charset="-122"/>
                <a:cs typeface="Outfit" pitchFamily="34" charset="-120"/>
              </a:rPr>
              <a:t>order_time</a:t>
            </a:r>
            <a:r>
              <a:rPr lang="en-US" sz="1200" dirty="0">
                <a:solidFill>
                  <a:srgbClr val="000000"/>
                </a:solidFill>
                <a:latin typeface="Outfit" pitchFamily="34" charset="0"/>
                <a:ea typeface="Outfit" pitchFamily="34" charset="-122"/>
                <a:cs typeface="Outfit" pitchFamily="34" charset="-120"/>
              </a:rPr>
              <a:t>);
This insight helps manage staffing and operational efficiency.
Optimizing delivery and promotions during peak hours enhances customer satisfaction.
Targeted marketing can lead to increased sales during off-peak times.</a:t>
            </a:r>
            <a:endParaRPr lang="en-US" sz="1200" dirty="0"/>
          </a:p>
        </p:txBody>
      </p:sp>
      <p:pic>
        <p:nvPicPr>
          <p:cNvPr id="8" name="Picture 7">
            <a:extLst>
              <a:ext uri="{FF2B5EF4-FFF2-40B4-BE49-F238E27FC236}">
                <a16:creationId xmlns:a16="http://schemas.microsoft.com/office/drawing/2014/main" id="{53439CAB-81C6-4C19-514F-D7C8725C1C97}"/>
              </a:ext>
            </a:extLst>
          </p:cNvPr>
          <p:cNvPicPr>
            <a:picLocks noChangeAspect="1"/>
          </p:cNvPicPr>
          <p:nvPr/>
        </p:nvPicPr>
        <p:blipFill>
          <a:blip r:embed="rId3"/>
          <a:stretch>
            <a:fillRect/>
          </a:stretch>
        </p:blipFill>
        <p:spPr>
          <a:xfrm>
            <a:off x="7105586" y="2149569"/>
            <a:ext cx="1367093" cy="22627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1184</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Sreekesh Marangattillam</cp:lastModifiedBy>
  <cp:revision>2</cp:revision>
  <dcterms:created xsi:type="dcterms:W3CDTF">2024-08-31T15:18:12Z</dcterms:created>
  <dcterms:modified xsi:type="dcterms:W3CDTF">2024-08-31T15:37:46Z</dcterms:modified>
</cp:coreProperties>
</file>