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60" r:id="rId3"/>
    <p:sldId id="261" r:id="rId4"/>
    <p:sldId id="259" r:id="rId5"/>
    <p:sldId id="267" r:id="rId6"/>
    <p:sldId id="266" r:id="rId7"/>
    <p:sldId id="265" r:id="rId8"/>
    <p:sldId id="262" r:id="rId9"/>
    <p:sldId id="263" r:id="rId10"/>
    <p:sldId id="264" r:id="rId11"/>
    <p:sldId id="277" r:id="rId12"/>
    <p:sldId id="289" r:id="rId13"/>
    <p:sldId id="268" r:id="rId14"/>
    <p:sldId id="287" r:id="rId15"/>
    <p:sldId id="288" r:id="rId16"/>
    <p:sldId id="270" r:id="rId17"/>
    <p:sldId id="269" r:id="rId18"/>
    <p:sldId id="271" r:id="rId19"/>
    <p:sldId id="272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8000"/>
    <a:srgbClr val="000099"/>
    <a:srgbClr val="CC66FF"/>
    <a:srgbClr val="009900"/>
    <a:srgbClr val="333333"/>
    <a:srgbClr val="FFFF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264" autoAdjust="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5947AF2-94C6-4A61-A08B-BF975B25F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155CED1-09D0-4DE7-951C-58AA9BA68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C58ADF1-D875-4BCC-8B05-25E0C52074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C6E028-7F97-4C13-9092-529578D43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EC72A1-90D1-426E-ADC5-CEE32976B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DD44306-A4ED-4C1D-85ED-5F38E762D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6D5250-C66F-4FF2-84D0-092B97211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C98C78C-1A48-4E79-8420-3269A4BA2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1FDB83-BF07-4E76-8CD4-64A62B810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531F366-6F46-4C6D-A8EE-E3223FDF79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30DCCE-5C0C-422A-87EE-B698F008B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20C95BC-D055-489E-BC69-82357CBB70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rgbClr val="808080"/>
                </a:solidFill>
                <a:latin typeface="Segoe UI Symbol" pitchFamily="34" charset="0"/>
                <a:ea typeface="Segoe UI Symbol" pitchFamily="34" charset="0"/>
              </a:rPr>
              <a:t>AMEX</a:t>
            </a:r>
            <a:endParaRPr lang="en-US" b="1" dirty="0" smtClean="0">
              <a:solidFill>
                <a:srgbClr val="808080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808080"/>
                </a:solidFill>
              </a:rPr>
              <a:t>Asset Management Enterprise System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rgbClr val="808080"/>
              </a:solidFill>
            </a:endParaRPr>
          </a:p>
          <a:p>
            <a:pPr eaLnBrk="1" hangingPunct="1">
              <a:defRPr/>
            </a:pPr>
            <a:endParaRPr lang="en-US" sz="2400" b="1" dirty="0" smtClean="0">
              <a:solidFill>
                <a:srgbClr val="808080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34559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Tagging Process using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u="sng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Upload Tagged Asset Information to the Back Office</a:t>
            </a:r>
          </a:p>
        </p:txBody>
      </p:sp>
      <p:pic>
        <p:nvPicPr>
          <p:cNvPr id="165898" name="Picture 10" descr="Upload barcode label scans from SPT 1500 barcode sca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15890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AutoShape 11"/>
          <p:cNvSpPr>
            <a:spLocks noChangeArrowheads="1"/>
          </p:cNvSpPr>
          <p:nvPr/>
        </p:nvSpPr>
        <p:spPr bwMode="auto">
          <a:xfrm flipV="1">
            <a:off x="609600" y="2667000"/>
            <a:ext cx="1219200" cy="381000"/>
          </a:xfrm>
          <a:prstGeom prst="wedgeRoundRectCallout">
            <a:avLst>
              <a:gd name="adj1" fmla="val 96611"/>
              <a:gd name="adj2" fmla="val -14875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>
              <a:defRPr/>
            </a:pPr>
            <a:r>
              <a:rPr lang="en-US" sz="1400" b="1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Transfer</a:t>
            </a:r>
          </a:p>
        </p:txBody>
      </p:sp>
      <p:sp>
        <p:nvSpPr>
          <p:cNvPr id="165900" name="Rectangle 12"/>
          <p:cNvSpPr>
            <a:spLocks noRot="1" noChangeArrowheads="1"/>
          </p:cNvSpPr>
          <p:nvPr/>
        </p:nvSpPr>
        <p:spPr bwMode="auto">
          <a:xfrm>
            <a:off x="5334000" y="1600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600" b="1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Upload Tagged Asset Information</a:t>
            </a:r>
            <a:endParaRPr lang="en-US" sz="1600" b="1" i="1" u="sng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1271" name="Picture 13" descr="Uploa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2362200"/>
            <a:ext cx="2171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902" name="Rectangle 14"/>
          <p:cNvSpPr>
            <a:spLocks noRot="1" noChangeArrowheads="1"/>
          </p:cNvSpPr>
          <p:nvPr/>
        </p:nvSpPr>
        <p:spPr bwMode="auto">
          <a:xfrm>
            <a:off x="685800" y="1600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1600" b="1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Cradle the Hand Held Device</a:t>
            </a:r>
            <a:endParaRPr lang="en-US" sz="1600" b="1" i="1" u="sng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609600" y="56388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u="sng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Upload Tagged Asset Information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i="1" u="sng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User can verify and approve data using </a:t>
            </a:r>
            <a:r>
              <a:rPr lang="en-US" sz="2000" i="1" u="sng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AMEX </a:t>
            </a:r>
            <a:r>
              <a:rPr lang="en-US" sz="2000" i="1" u="sng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Back Office System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Rot="1" noChangeArrowheads="1"/>
          </p:cNvSpPr>
          <p:nvPr/>
        </p:nvSpPr>
        <p:spPr bwMode="auto">
          <a:xfrm>
            <a:off x="0" y="2590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– Enterprise Application - Back Office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34559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9205" name="Rectangle 5"/>
          <p:cNvSpPr>
            <a:spLocks noRot="1" noChangeArrowheads="1"/>
          </p:cNvSpPr>
          <p:nvPr/>
        </p:nvSpPr>
        <p:spPr bwMode="auto">
          <a:xfrm>
            <a:off x="0" y="3581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Some User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Rot="1" noChangeArrowheads="1"/>
          </p:cNvSpPr>
          <p:nvPr/>
        </p:nvSpPr>
        <p:spPr bwMode="auto">
          <a:xfrm>
            <a:off x="0" y="49212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– Enterprise Application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290" name="Picture 2" descr="C:\Users\Laziza Bazarova\Desktop\ASSET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82000" cy="5681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Groups And Sub Groups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C:\Users\Laziza Bazarova\Desktop\ASSET\gro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82001" cy="562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Master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 descr="C:\Users\Laziza Bazarova\Desktop\ASSET\asset 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34400" cy="5529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aziza Bazarova\Desktop\ASSET\look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990600"/>
            <a:ext cx="8458200" cy="5595938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Lookup Masters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Generate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Tags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 descr="C:\Users\Laziza Bazarova\Desktop\ASSET\print t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914400"/>
            <a:ext cx="8586253" cy="57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Register Report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6" name="Picture 2" descr="C:\Users\Laziza Bazarova\Desktop\ASSET\asset register 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914400"/>
            <a:ext cx="8410575" cy="5748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Images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 descr="C:\Users\Laziza Bazarova\Desktop\ASSET\asset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344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Invoice Matching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 descr="C:\Users\Laziza Bazarova\Desktop\ASSET\add invo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143000"/>
            <a:ext cx="85344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808080"/>
                </a:solidFill>
                <a:effectLst>
                  <a:innerShdw blurRad="114300">
                    <a:prstClr val="black"/>
                  </a:innerShdw>
                </a:effectLst>
              </a:rPr>
              <a:t>Business Requirements</a:t>
            </a:r>
          </a:p>
        </p:txBody>
      </p:sp>
      <p:sp>
        <p:nvSpPr>
          <p:cNvPr id="3075" name="Rectangle 8"/>
          <p:cNvSpPr>
            <a:spLocks noRot="1" noChangeArrowheads="1"/>
          </p:cNvSpPr>
          <p:nvPr/>
        </p:nvSpPr>
        <p:spPr bwMode="auto">
          <a:xfrm>
            <a:off x="762000" y="11430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FIXED ASSET AUDIT is eminent due to the fact that, the values generally appearing in your GL or Fixed Asset Register seldom verified with the Actual Asset Data AT Site ( based on its current availability, condition, value etc. )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requires its  Physical count, tagging, Reconciliation etc.  Once Assets are verified at various site, we label them wherever necessary ( based on the numbering systems the FA Register generates ) and reconcile them with book value and Vice Versa.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124200"/>
            <a:ext cx="69342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Create a Categorized Asset Database with Supplier, Manufacturer,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 Brand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, Model, and Value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Fixing ID for each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Asset.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Assigning Asset to Division, Department, and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Custodian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Track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Asset Movements.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Perform Periodical Audit 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Dispose Assets (Damaged, Missing, etc.,) 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To know Depreciation of Assets using different Depreciation Methods </a:t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AMEX: Asset Depreciation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218" name="Picture 2" descr="C:\Users\Laziza Bazarova\Desktop\ASSET\dep pro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39175" cy="5529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Auditing</a:t>
            </a:r>
            <a:endParaRPr lang="en-US" sz="2400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42" name="Picture 2" descr="C:\Users\Laziza Bazarova\Desktop\ASSET\aud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106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AMEX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: Other General Modules</a:t>
            </a:r>
            <a:endParaRPr lang="en-US" sz="2400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>
            <a:spLocks noRot="1" noChangeArrowheads="1"/>
          </p:cNvSpPr>
          <p:nvPr/>
        </p:nvSpPr>
        <p:spPr bwMode="auto">
          <a:xfrm>
            <a:off x="533400" y="15240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Company Profile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User Master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User Group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Barcode Settings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Invoice Master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Supplier Master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Tagging Template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Asset Audit  Data Processing etc…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 smtClean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b="1" dirty="0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808080"/>
                </a:solidFill>
                <a:effectLst>
                  <a:innerShdw blurRad="114300">
                    <a:prstClr val="black"/>
                  </a:innerShdw>
                </a:effectLst>
              </a:rPr>
              <a:t>Difficulties in Manual Process</a:t>
            </a:r>
          </a:p>
        </p:txBody>
      </p:sp>
      <p:sp>
        <p:nvSpPr>
          <p:cNvPr id="4099" name="Rectangle 3"/>
          <p:cNvSpPr>
            <a:spLocks noRot="1" noChangeArrowheads="1"/>
          </p:cNvSpPr>
          <p:nvPr/>
        </p:nvSpPr>
        <p:spPr bwMode="auto">
          <a:xfrm>
            <a:off x="990600" y="9144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Keeping a Categorized Asset Database with Supplier, Manufacturer, Brand, Model, and Value manually is time consuming and prone to mistake 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Generating and Fixing ID for each Asset manually is not at all practical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Assigning Asset to Division, Department, and Custodian manually and keeping the record demands more human resources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Tracking Asset Movements manually is again a time consuming process 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Perform Periodical Audit with out the help of a system demands more human resources and time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Creating Depreciation Report for each Assets using different Depreciation Methods like Straight Line, Double Decline, and Sum of Digits practically require more effort than we think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0" y="8651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rgbClr val="002060"/>
                </a:solidFill>
              </a:rPr>
              <a:t>Manual Process – First Step?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>
                <a:solidFill>
                  <a:srgbClr val="002060"/>
                </a:solidFill>
                <a:latin typeface="Times New Roman" pitchFamily="18" charset="0"/>
              </a:rPr>
              <a:t>Create complete list of assets in a paper</a:t>
            </a:r>
            <a:endParaRPr lang="en-US" sz="2000" i="1" u="sng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5105400" y="9906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en-US" sz="2000" b="1" i="1" u="sng">
                <a:solidFill>
                  <a:srgbClr val="002060"/>
                </a:solidFill>
                <a:latin typeface="Times New Roman" pitchFamily="18" charset="0"/>
              </a:rPr>
              <a:t>Time consuming process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381000" y="33496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>
                <a:solidFill>
                  <a:srgbClr val="002060"/>
                </a:solidFill>
                <a:latin typeface="Times New Roman" pitchFamily="18" charset="0"/>
              </a:rPr>
              <a:t>Search for the asset as Listed in the paper</a:t>
            </a:r>
            <a:endParaRPr lang="en-US" sz="2000" i="1" u="sng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5105400" y="3349625"/>
            <a:ext cx="3810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en-US" sz="2000" b="1" i="1" u="sng">
                <a:solidFill>
                  <a:srgbClr val="002060"/>
                </a:solidFill>
                <a:latin typeface="Times New Roman" pitchFamily="18" charset="0"/>
              </a:rPr>
              <a:t>Not a good practice</a:t>
            </a:r>
            <a:r>
              <a:rPr lang="en-US" sz="120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(first item in the list may be located in the farthest corner of the building and the 10</a:t>
            </a:r>
            <a:r>
              <a:rPr lang="en-US" sz="1600" baseline="30000">
                <a:solidFill>
                  <a:srgbClr val="002060"/>
                </a:solidFill>
                <a:latin typeface="Times New Roman" pitchFamily="18" charset="0"/>
              </a:rPr>
              <a:t>th</a:t>
            </a: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 one may be the nearest)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381000" y="4492625"/>
            <a:ext cx="464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>
                <a:solidFill>
                  <a:srgbClr val="002060"/>
                </a:solidFill>
                <a:latin typeface="Times New Roman" pitchFamily="18" charset="0"/>
              </a:rPr>
              <a:t>Locate the Asset and Search in the list to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2060"/>
                </a:solidFill>
                <a:latin typeface="Times New Roman" pitchFamily="18" charset="0"/>
              </a:rPr>
              <a:t>	mark as found</a:t>
            </a:r>
            <a:endParaRPr lang="en-US" sz="2000" i="1" u="sng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105400" y="4568825"/>
            <a:ext cx="3810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en-US" sz="2000" b="1" i="1" u="sng">
                <a:solidFill>
                  <a:srgbClr val="002060"/>
                </a:solidFill>
                <a:latin typeface="Times New Roman" pitchFamily="18" charset="0"/>
              </a:rPr>
              <a:t>Practical Approach but</a:t>
            </a:r>
            <a:r>
              <a:rPr lang="en-US" sz="120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(Searching manually in the list to mark as found is not an easy job, especially when the number of assets are more than 100. This manual process is a long and tedious work that is prone to mistakes)</a:t>
            </a:r>
          </a:p>
        </p:txBody>
      </p:sp>
      <p:sp>
        <p:nvSpPr>
          <p:cNvPr id="5129" name="Rectangle 12"/>
          <p:cNvSpPr>
            <a:spLocks noRot="1" noChangeArrowheads="1"/>
          </p:cNvSpPr>
          <p:nvPr/>
        </p:nvSpPr>
        <p:spPr bwMode="auto">
          <a:xfrm>
            <a:off x="381000" y="1981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400" b="1">
                <a:solidFill>
                  <a:srgbClr val="002060"/>
                </a:solidFill>
              </a:rPr>
              <a:t>Start Searching Assets (Two Methods)</a:t>
            </a: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0" y="8651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Rot="1" noChangeArrowheads="1"/>
          </p:cNvSpPr>
          <p:nvPr/>
        </p:nvSpPr>
        <p:spPr bwMode="auto">
          <a:xfrm>
            <a:off x="0" y="28956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Tagging Process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using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egoe UI Symbol" pitchFamily="34" charset="0"/>
              <a:cs typeface="Times New Roman" pitchFamily="18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35353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Tagging Process using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</a:t>
            </a:r>
            <a:r>
              <a:rPr lang="en-US" sz="2400" b="1" dirty="0" smtClean="0">
                <a:solidFill>
                  <a:srgbClr val="002060"/>
                </a:solidFill>
              </a:rPr>
              <a:t> - Steps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7171" name="Picture 8" descr="BarcodeLabelsMylarRo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171575"/>
            <a:ext cx="14287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5" name="Picture 9" descr="Upload barcode label scans from SPT 1500 barcode sc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313" y="1143000"/>
            <a:ext cx="15890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6248400" y="8382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>
                <a:solidFill>
                  <a:srgbClr val="002060"/>
                </a:solidFill>
                <a:latin typeface="Times New Roman" pitchFamily="18" charset="0"/>
              </a:rPr>
              <a:t>Step 3</a:t>
            </a: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: Attach barcode to an Asset</a:t>
            </a:r>
          </a:p>
        </p:txBody>
      </p:sp>
      <p:pic>
        <p:nvPicPr>
          <p:cNvPr id="16794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143000"/>
            <a:ext cx="14478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6705600" y="51816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/>
            <a:r>
              <a:rPr lang="en-US" sz="1400" b="1" u="sng">
                <a:solidFill>
                  <a:srgbClr val="002060"/>
                </a:solidFill>
                <a:latin typeface="Times New Roman" pitchFamily="18" charset="0"/>
              </a:rPr>
              <a:t>Step 4</a:t>
            </a: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: Scan the barcode</a:t>
            </a:r>
          </a:p>
        </p:txBody>
      </p:sp>
      <p:pic>
        <p:nvPicPr>
          <p:cNvPr id="16794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733800"/>
            <a:ext cx="157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50" name="Picture 14" descr="Tag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8050" y="2895600"/>
            <a:ext cx="2343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3352800" y="61722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/>
            <a:r>
              <a:rPr lang="en-US" sz="1400" b="1" u="sng">
                <a:solidFill>
                  <a:srgbClr val="002060"/>
                </a:solidFill>
                <a:latin typeface="Times New Roman" pitchFamily="18" charset="0"/>
              </a:rPr>
              <a:t>Step 5</a:t>
            </a: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: Enter information about the </a:t>
            </a:r>
          </a:p>
          <a:p>
            <a:pPr marL="631825" indent="-631825"/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Asset directly onto the scanner</a:t>
            </a:r>
          </a:p>
        </p:txBody>
      </p:sp>
      <p:pic>
        <p:nvPicPr>
          <p:cNvPr id="167952" name="Picture 16" descr="Upload barcode label scans from SPT 1500 barcode sc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15890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457200" y="8382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>
                <a:solidFill>
                  <a:srgbClr val="002060"/>
                </a:solidFill>
                <a:latin typeface="Times New Roman" pitchFamily="18" charset="0"/>
              </a:rPr>
              <a:t>Step 1</a:t>
            </a: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: Generate Barcode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2819400" y="838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>
                <a:solidFill>
                  <a:srgbClr val="002060"/>
                </a:solidFill>
                <a:latin typeface="Times New Roman" pitchFamily="18" charset="0"/>
              </a:rPr>
              <a:t>Step 2</a:t>
            </a: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: Down Load Master Info to HHT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838200" y="2971800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2900" algn="l"/>
                <a:tab pos="628650" algn="l"/>
              </a:tabLst>
            </a:pPr>
            <a:r>
              <a:rPr lang="en-US" sz="1400" b="1" u="sng">
                <a:solidFill>
                  <a:srgbClr val="002060"/>
                </a:solidFill>
                <a:latin typeface="Times New Roman" pitchFamily="18" charset="0"/>
              </a:rPr>
              <a:t>Step 6</a:t>
            </a: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: Up Load Master </a:t>
            </a:r>
          </a:p>
          <a:p>
            <a:pPr>
              <a:tabLst>
                <a:tab pos="342900" algn="l"/>
                <a:tab pos="628650" algn="l"/>
              </a:tabLst>
            </a:pPr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Info from HHT</a:t>
            </a:r>
          </a:p>
        </p:txBody>
      </p:sp>
      <p:sp>
        <p:nvSpPr>
          <p:cNvPr id="167956" name="AutoShape 20"/>
          <p:cNvSpPr>
            <a:spLocks noChangeArrowheads="1"/>
          </p:cNvSpPr>
          <p:nvPr/>
        </p:nvSpPr>
        <p:spPr bwMode="auto">
          <a:xfrm>
            <a:off x="152400" y="5715000"/>
            <a:ext cx="1828800" cy="914400"/>
          </a:xfrm>
          <a:prstGeom prst="star16">
            <a:avLst>
              <a:gd name="adj" fmla="val 375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u="sng">
                <a:solidFill>
                  <a:srgbClr val="002060"/>
                </a:solidFill>
                <a:latin typeface="Times New Roman" pitchFamily="18" charset="0"/>
              </a:rPr>
              <a:t>Step 7</a:t>
            </a:r>
            <a:r>
              <a:rPr lang="en-US" b="1">
                <a:solidFill>
                  <a:srgbClr val="002060"/>
                </a:solidFill>
                <a:latin typeface="Times New Roman" pitchFamily="18" charset="0"/>
              </a:rPr>
              <a:t>:</a:t>
            </a: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</a:rPr>
              <a:t>The Result</a:t>
            </a:r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>
            <a:off x="2286000" y="1752600"/>
            <a:ext cx="12192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>
            <a:off x="5105400" y="1752600"/>
            <a:ext cx="18288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7620000" y="2514600"/>
            <a:ext cx="0" cy="12192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5715000" y="4191000"/>
            <a:ext cx="12954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 flipH="1">
            <a:off x="2362200" y="4343400"/>
            <a:ext cx="1066800" cy="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flipH="1">
            <a:off x="1600200" y="5105400"/>
            <a:ext cx="0" cy="762000"/>
          </a:xfrm>
          <a:prstGeom prst="line">
            <a:avLst/>
          </a:prstGeom>
          <a:noFill/>
          <a:ln w="57150">
            <a:solidFill>
              <a:srgbClr val="00206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0" y="712788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6" grpId="0"/>
      <p:bldP spid="167948" grpId="0"/>
      <p:bldP spid="167951" grpId="0"/>
      <p:bldP spid="167954" grpId="0"/>
      <p:bldP spid="167955" grpId="0"/>
      <p:bldP spid="167956" grpId="0" animBg="1"/>
      <p:bldP spid="167957" grpId="0" animBg="1"/>
      <p:bldP spid="167958" grpId="0" animBg="1"/>
      <p:bldP spid="167959" grpId="0" animBg="1"/>
      <p:bldP spid="167960" grpId="0" animBg="1"/>
      <p:bldP spid="167961" grpId="0" animBg="1"/>
      <p:bldP spid="1679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ziza Bazarova\Desktop\ASSET\asset register 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410575" cy="4414727"/>
          </a:xfrm>
          <a:prstGeom prst="rect">
            <a:avLst/>
          </a:prstGeom>
          <a:noFill/>
        </p:spPr>
      </p:pic>
      <p:sp>
        <p:nvSpPr>
          <p:cNvPr id="166914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Tagging Process using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i="1" u="sng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</a:rPr>
              <a:t>The Result of Tagging Process</a:t>
            </a:r>
          </a:p>
        </p:txBody>
      </p:sp>
      <p:sp>
        <p:nvSpPr>
          <p:cNvPr id="8197" name="AutoShape 12"/>
          <p:cNvSpPr>
            <a:spLocks noChangeArrowheads="1"/>
          </p:cNvSpPr>
          <p:nvPr/>
        </p:nvSpPr>
        <p:spPr bwMode="auto">
          <a:xfrm flipV="1">
            <a:off x="5257800" y="1447800"/>
            <a:ext cx="2438400" cy="381000"/>
          </a:xfrm>
          <a:prstGeom prst="wedgeRoundRectCallout">
            <a:avLst>
              <a:gd name="adj1" fmla="val -48958"/>
              <a:gd name="adj2" fmla="val -37291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400" b="1" dirty="0" smtClean="0">
                <a:solidFill>
                  <a:srgbClr val="800000"/>
                </a:solidFill>
                <a:latin typeface="Times New Roman" pitchFamily="18" charset="0"/>
              </a:rPr>
              <a:t>Scanned </a:t>
            </a:r>
            <a:r>
              <a:rPr lang="en-US" sz="1400" b="1" dirty="0">
                <a:solidFill>
                  <a:srgbClr val="800000"/>
                </a:solidFill>
                <a:latin typeface="Times New Roman" pitchFamily="18" charset="0"/>
              </a:rPr>
              <a:t>Assets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Tagging Process using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egoe UI Symbol" pitchFamily="34" charset="0"/>
              <a:cs typeface="Times New Roman" pitchFamily="18" charset="0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533400" y="9906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i="1" u="sng" dirty="0">
                <a:solidFill>
                  <a:srgbClr val="002060"/>
                </a:solidFill>
                <a:latin typeface="Times New Roman" pitchFamily="18" charset="0"/>
              </a:rPr>
              <a:t>Works to be Done Before Tagging (Back office System Requirement)</a:t>
            </a:r>
          </a:p>
        </p:txBody>
      </p:sp>
      <p:sp>
        <p:nvSpPr>
          <p:cNvPr id="9220" name="Rectangle 12"/>
          <p:cNvSpPr>
            <a:spLocks noRot="1" noChangeArrowheads="1"/>
          </p:cNvSpPr>
          <p:nvPr/>
        </p:nvSpPr>
        <p:spPr bwMode="auto">
          <a:xfrm>
            <a:off x="1066800" y="14478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i="1" u="sng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1600" b="1" i="1" u="sng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Asset 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Groups /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S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ub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Groups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Categories  </a:t>
            </a:r>
            <a:endParaRPr lang="en-US" sz="16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 Asset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Categories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/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</a:rPr>
              <a:t>Sub Categories 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   Brands and models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   Suppliers &amp; Manufacturers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   Locations (Sites \ Buildings \ Floors \ Rooms)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   Divisions \ Departments \ Employees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>Define Label and Label Format</a:t>
            </a:r>
            <a:b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>Generate Barcodes for each Assets (Example: Printers)</a:t>
            </a:r>
            <a:b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>Print Label with Barcode for a Particular type of Asset (Example: Printers)</a:t>
            </a:r>
          </a:p>
        </p:txBody>
      </p:sp>
      <p:sp>
        <p:nvSpPr>
          <p:cNvPr id="9221" name="Text Box 16"/>
          <p:cNvSpPr txBox="1">
            <a:spLocks noChangeArrowheads="1"/>
          </p:cNvSpPr>
          <p:nvPr/>
        </p:nvSpPr>
        <p:spPr bwMode="auto">
          <a:xfrm>
            <a:off x="533400" y="42672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i="1" u="sng">
                <a:solidFill>
                  <a:srgbClr val="002060"/>
                </a:solidFill>
                <a:latin typeface="Times New Roman" pitchFamily="18" charset="0"/>
              </a:rPr>
              <a:t>Data Transfer from Back Office System to Hand Held Device</a:t>
            </a:r>
          </a:p>
        </p:txBody>
      </p:sp>
      <p:sp>
        <p:nvSpPr>
          <p:cNvPr id="9222" name="Rectangle 17"/>
          <p:cNvSpPr>
            <a:spLocks noRot="1" noChangeArrowheads="1"/>
          </p:cNvSpPr>
          <p:nvPr/>
        </p:nvSpPr>
        <p:spPr bwMode="auto">
          <a:xfrm>
            <a:off x="1143000" y="4495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i="1" u="sng">
                <a:solidFill>
                  <a:srgbClr val="002060"/>
                </a:solidFill>
                <a:latin typeface="Times New Roman" pitchFamily="18" charset="0"/>
              </a:rPr>
              <a:t>Cradle the Hand Held Device </a:t>
            </a:r>
            <a:br>
              <a:rPr lang="en-US" sz="1600" b="1" i="1" u="sng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>
                <a:solidFill>
                  <a:srgbClr val="002060"/>
                </a:solidFill>
                <a:latin typeface="Times New Roman" pitchFamily="18" charset="0"/>
              </a:rPr>
              <a:t>Down Load Master information to Hand Held Device</a:t>
            </a:r>
            <a:br>
              <a:rPr lang="en-US" sz="1600" b="1" i="1" u="sng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   Brands and models</a:t>
            </a:r>
            <a:br>
              <a:rPr lang="en-US" sz="160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   Locations (Sites \ Buildings \ Floors \ Rooms)</a:t>
            </a:r>
            <a:br>
              <a:rPr lang="en-US" sz="160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   Assets and Asset Categories</a:t>
            </a:r>
            <a:br>
              <a:rPr lang="en-US" sz="160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002060"/>
                </a:solidFill>
                <a:latin typeface="Times New Roman" pitchFamily="18" charset="0"/>
              </a:rPr>
              <a:t>   Asset Status (Good Condition, Damaged, Under Service, etc.)</a:t>
            </a:r>
            <a:endParaRPr lang="en-US" sz="1600" b="1" i="1" u="sng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9223" name="Picture 18" descr="BarcodeLabelsMylarRo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057400"/>
            <a:ext cx="14287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AutoShape 20"/>
          <p:cNvSpPr>
            <a:spLocks noChangeArrowheads="1"/>
          </p:cNvSpPr>
          <p:nvPr/>
        </p:nvSpPr>
        <p:spPr bwMode="auto">
          <a:xfrm flipV="1">
            <a:off x="5867400" y="3200400"/>
            <a:ext cx="914400" cy="381000"/>
          </a:xfrm>
          <a:prstGeom prst="wedgeRoundRectCallout">
            <a:avLst>
              <a:gd name="adj1" fmla="val 118056"/>
              <a:gd name="adj2" fmla="val 11750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Barcode</a:t>
            </a:r>
          </a:p>
        </p:txBody>
      </p:sp>
      <p:pic>
        <p:nvPicPr>
          <p:cNvPr id="163861" name="Picture 21" descr="Upload barcode label scans from SPT 1500 barcode sc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2513" y="4419600"/>
            <a:ext cx="1589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AutoShape 22"/>
          <p:cNvSpPr>
            <a:spLocks noChangeArrowheads="1"/>
          </p:cNvSpPr>
          <p:nvPr/>
        </p:nvSpPr>
        <p:spPr bwMode="auto">
          <a:xfrm flipV="1">
            <a:off x="5878513" y="4648200"/>
            <a:ext cx="1219200" cy="381000"/>
          </a:xfrm>
          <a:prstGeom prst="wedgeRoundRectCallout">
            <a:avLst>
              <a:gd name="adj1" fmla="val 96611"/>
              <a:gd name="adj2" fmla="val -148750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400" b="1">
                <a:solidFill>
                  <a:srgbClr val="002060"/>
                </a:solidFill>
                <a:latin typeface="Times New Roman" pitchFamily="18" charset="0"/>
              </a:rPr>
              <a:t>Transfer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0" y="792163"/>
            <a:ext cx="9144000" cy="0"/>
          </a:xfrm>
          <a:prstGeom prst="line">
            <a:avLst/>
          </a:prstGeom>
          <a:noFill/>
          <a:ln w="38100"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45" name="Rectangle 2"/>
          <p:cNvSpPr>
            <a:spLocks noRot="1" noChangeArrowheads="1"/>
          </p:cNvSpPr>
          <p:nvPr/>
        </p:nvSpPr>
        <p:spPr bwMode="auto">
          <a:xfrm>
            <a:off x="381000" y="1524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2060"/>
                </a:solidFill>
              </a:rPr>
              <a:t>Tagging Process using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AMEX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egoe UI Symbol" pitchFamily="34" charset="0"/>
              <a:cs typeface="Times New Roman" pitchFamily="18" charset="0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i="1" u="sng">
                <a:solidFill>
                  <a:srgbClr val="002060"/>
                </a:solidFill>
                <a:latin typeface="Times New Roman" pitchFamily="18" charset="0"/>
              </a:rPr>
              <a:t>Tagging Using Hand Held Device</a:t>
            </a:r>
          </a:p>
        </p:txBody>
      </p:sp>
      <p:sp>
        <p:nvSpPr>
          <p:cNvPr id="10247" name="Rectangle 5"/>
          <p:cNvSpPr>
            <a:spLocks noRot="1" noChangeArrowheads="1"/>
          </p:cNvSpPr>
          <p:nvPr/>
        </p:nvSpPr>
        <p:spPr bwMode="auto">
          <a:xfrm>
            <a:off x="762000" y="1524000"/>
            <a:ext cx="6934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>Stick Printed Label to the Asset (Example: Printer)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>Scan or Select Location of the Asset	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>Scan the barcode using Hand Held Device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>Capture Asset Attributes Using Hand Held Device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Select Condition of asset (Good, Damaged, Under Service, etc.,)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Scan Product Serial No. given by the Manufacturer 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	(if the asset has a product serial no.)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Enter any remarks that user want to give while tagging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Select Category of the Asset 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	(Example: Epson Printer, Samsung Printer)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>	Select Brand and Modal</a:t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400" b="1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>Save the Data</a:t>
            </a:r>
            <a:b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/>
            </a:r>
            <a:b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1600" b="1" i="1" u="sng" dirty="0">
                <a:solidFill>
                  <a:srgbClr val="002060"/>
                </a:solidFill>
                <a:latin typeface="Times New Roman" pitchFamily="18" charset="0"/>
              </a:rPr>
              <a:t>Move to Next Asset (Example: Another Printer)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64872" name="Picture 8" descr="Symbol SPT 1500 SPT 1800 SPT 1700 Palm Pilot Barcode Sca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AutoShape 9"/>
          <p:cNvSpPr>
            <a:spLocks noChangeArrowheads="1"/>
          </p:cNvSpPr>
          <p:nvPr/>
        </p:nvSpPr>
        <p:spPr bwMode="auto">
          <a:xfrm flipV="1">
            <a:off x="5791200" y="990600"/>
            <a:ext cx="1447800" cy="762000"/>
          </a:xfrm>
          <a:prstGeom prst="wedgeRoundRectCallout">
            <a:avLst>
              <a:gd name="adj1" fmla="val 13704"/>
              <a:gd name="adj2" fmla="val -11958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200" b="1">
                <a:solidFill>
                  <a:srgbClr val="002060"/>
                </a:solidFill>
                <a:latin typeface="Times New Roman" pitchFamily="18" charset="0"/>
              </a:rPr>
              <a:t>Stick Label</a:t>
            </a:r>
          </a:p>
          <a:p>
            <a:pPr algn="ctr"/>
            <a:r>
              <a:rPr lang="en-US" sz="1200" b="1">
                <a:solidFill>
                  <a:srgbClr val="002060"/>
                </a:solidFill>
                <a:latin typeface="Times New Roman" pitchFamily="18" charset="0"/>
              </a:rPr>
              <a:t>And</a:t>
            </a:r>
          </a:p>
          <a:p>
            <a:pPr algn="ctr"/>
            <a:r>
              <a:rPr lang="en-US" sz="1200" b="1">
                <a:solidFill>
                  <a:srgbClr val="002060"/>
                </a:solidFill>
                <a:latin typeface="Times New Roman" pitchFamily="18" charset="0"/>
              </a:rPr>
              <a:t>Scan Barcode</a:t>
            </a:r>
          </a:p>
        </p:txBody>
      </p:sp>
      <p:pic>
        <p:nvPicPr>
          <p:cNvPr id="10248" name="Picture 10" descr="MC50_qwerty_4key_LowResolut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848600" y="914400"/>
            <a:ext cx="940981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51" name="Picture 11" descr="Tag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200400"/>
            <a:ext cx="2343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666</TotalTime>
  <Words>521</Words>
  <Application>Microsoft Office PowerPoint</Application>
  <PresentationFormat>On-screen Show (4:3)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AMEX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RajeshR</dc:creator>
  <cp:lastModifiedBy>Laziza Bazarova</cp:lastModifiedBy>
  <cp:revision>167</cp:revision>
  <cp:lastPrinted>1601-01-01T00:00:00Z</cp:lastPrinted>
  <dcterms:created xsi:type="dcterms:W3CDTF">1601-01-01T00:00:00Z</dcterms:created>
  <dcterms:modified xsi:type="dcterms:W3CDTF">2018-04-22T16:51:53Z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