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7F897-4151-456E-A52F-645D4010CA1E}" v="1" dt="2024-02-26T17:20:02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 sathyavan" userId="648420b2cfebc5b6" providerId="LiveId" clId="{1DE7F897-4151-456E-A52F-645D4010CA1E}"/>
    <pc:docChg chg="undo custSel addSld modSld">
      <pc:chgData name="Raja sathyavan" userId="648420b2cfebc5b6" providerId="LiveId" clId="{1DE7F897-4151-456E-A52F-645D4010CA1E}" dt="2024-02-26T17:50:12.773" v="561"/>
      <pc:docMkLst>
        <pc:docMk/>
      </pc:docMkLst>
      <pc:sldChg chg="modSp mod">
        <pc:chgData name="Raja sathyavan" userId="648420b2cfebc5b6" providerId="LiveId" clId="{1DE7F897-4151-456E-A52F-645D4010CA1E}" dt="2024-02-26T16:39:15.782" v="28" actId="122"/>
        <pc:sldMkLst>
          <pc:docMk/>
          <pc:sldMk cId="1796862509" sldId="256"/>
        </pc:sldMkLst>
        <pc:spChg chg="mod">
          <ac:chgData name="Raja sathyavan" userId="648420b2cfebc5b6" providerId="LiveId" clId="{1DE7F897-4151-456E-A52F-645D4010CA1E}" dt="2024-02-26T16:39:15.782" v="28" actId="122"/>
          <ac:spMkLst>
            <pc:docMk/>
            <pc:sldMk cId="1796862509" sldId="256"/>
            <ac:spMk id="3" creationId="{E139A08B-BE89-2CC0-83D1-F10E2AC343F9}"/>
          </ac:spMkLst>
        </pc:spChg>
      </pc:sldChg>
      <pc:sldChg chg="modSp new mod">
        <pc:chgData name="Raja sathyavan" userId="648420b2cfebc5b6" providerId="LiveId" clId="{1DE7F897-4151-456E-A52F-645D4010CA1E}" dt="2024-02-26T16:40:56.113" v="34" actId="20577"/>
        <pc:sldMkLst>
          <pc:docMk/>
          <pc:sldMk cId="1699606940" sldId="257"/>
        </pc:sldMkLst>
        <pc:spChg chg="mod">
          <ac:chgData name="Raja sathyavan" userId="648420b2cfebc5b6" providerId="LiveId" clId="{1DE7F897-4151-456E-A52F-645D4010CA1E}" dt="2024-02-26T16:40:09.021" v="31" actId="122"/>
          <ac:spMkLst>
            <pc:docMk/>
            <pc:sldMk cId="1699606940" sldId="257"/>
            <ac:spMk id="2" creationId="{F73CBC93-6D77-80F6-D9BF-BBD50BB9C695}"/>
          </ac:spMkLst>
        </pc:spChg>
        <pc:spChg chg="mod">
          <ac:chgData name="Raja sathyavan" userId="648420b2cfebc5b6" providerId="LiveId" clId="{1DE7F897-4151-456E-A52F-645D4010CA1E}" dt="2024-02-26T16:40:56.113" v="34" actId="20577"/>
          <ac:spMkLst>
            <pc:docMk/>
            <pc:sldMk cId="1699606940" sldId="257"/>
            <ac:spMk id="3" creationId="{5542CC74-D659-C916-CC10-E2073E09B202}"/>
          </ac:spMkLst>
        </pc:spChg>
      </pc:sldChg>
      <pc:sldChg chg="modSp new mod">
        <pc:chgData name="Raja sathyavan" userId="648420b2cfebc5b6" providerId="LiveId" clId="{1DE7F897-4151-456E-A52F-645D4010CA1E}" dt="2024-02-26T16:46:59.515" v="52" actId="27636"/>
        <pc:sldMkLst>
          <pc:docMk/>
          <pc:sldMk cId="784365179" sldId="258"/>
        </pc:sldMkLst>
        <pc:spChg chg="mod">
          <ac:chgData name="Raja sathyavan" userId="648420b2cfebc5b6" providerId="LiveId" clId="{1DE7F897-4151-456E-A52F-645D4010CA1E}" dt="2024-02-26T16:42:11.282" v="36"/>
          <ac:spMkLst>
            <pc:docMk/>
            <pc:sldMk cId="784365179" sldId="258"/>
            <ac:spMk id="2" creationId="{2C533827-06BD-871B-712B-BA76FE3E59E2}"/>
          </ac:spMkLst>
        </pc:spChg>
        <pc:spChg chg="mod">
          <ac:chgData name="Raja sathyavan" userId="648420b2cfebc5b6" providerId="LiveId" clId="{1DE7F897-4151-456E-A52F-645D4010CA1E}" dt="2024-02-26T16:46:59.515" v="52" actId="27636"/>
          <ac:spMkLst>
            <pc:docMk/>
            <pc:sldMk cId="784365179" sldId="258"/>
            <ac:spMk id="3" creationId="{48002B9C-07ED-366D-DBD5-746B31B4185F}"/>
          </ac:spMkLst>
        </pc:spChg>
      </pc:sldChg>
      <pc:sldChg chg="modSp new mod">
        <pc:chgData name="Raja sathyavan" userId="648420b2cfebc5b6" providerId="LiveId" clId="{1DE7F897-4151-456E-A52F-645D4010CA1E}" dt="2024-02-26T16:49:31.844" v="57" actId="20577"/>
        <pc:sldMkLst>
          <pc:docMk/>
          <pc:sldMk cId="1968663318" sldId="259"/>
        </pc:sldMkLst>
        <pc:spChg chg="mod">
          <ac:chgData name="Raja sathyavan" userId="648420b2cfebc5b6" providerId="LiveId" clId="{1DE7F897-4151-456E-A52F-645D4010CA1E}" dt="2024-02-26T16:48:16.766" v="55" actId="122"/>
          <ac:spMkLst>
            <pc:docMk/>
            <pc:sldMk cId="1968663318" sldId="259"/>
            <ac:spMk id="2" creationId="{6BFA69D9-1D83-2114-07C3-6EB867DB6168}"/>
          </ac:spMkLst>
        </pc:spChg>
        <pc:spChg chg="mod">
          <ac:chgData name="Raja sathyavan" userId="648420b2cfebc5b6" providerId="LiveId" clId="{1DE7F897-4151-456E-A52F-645D4010CA1E}" dt="2024-02-26T16:49:31.844" v="57" actId="20577"/>
          <ac:spMkLst>
            <pc:docMk/>
            <pc:sldMk cId="1968663318" sldId="259"/>
            <ac:spMk id="3" creationId="{12D2A5A2-70C0-42B5-7E02-8D726C78F2C5}"/>
          </ac:spMkLst>
        </pc:spChg>
      </pc:sldChg>
      <pc:sldChg chg="modSp new mod">
        <pc:chgData name="Raja sathyavan" userId="648420b2cfebc5b6" providerId="LiveId" clId="{1DE7F897-4151-456E-A52F-645D4010CA1E}" dt="2024-02-26T16:56:46.953" v="292" actId="14100"/>
        <pc:sldMkLst>
          <pc:docMk/>
          <pc:sldMk cId="3584065485" sldId="260"/>
        </pc:sldMkLst>
        <pc:spChg chg="mod">
          <ac:chgData name="Raja sathyavan" userId="648420b2cfebc5b6" providerId="LiveId" clId="{1DE7F897-4151-456E-A52F-645D4010CA1E}" dt="2024-02-26T16:56:46.953" v="292" actId="14100"/>
          <ac:spMkLst>
            <pc:docMk/>
            <pc:sldMk cId="3584065485" sldId="260"/>
            <ac:spMk id="2" creationId="{80F53082-D52C-8B7B-186B-49526DBBE0AD}"/>
          </ac:spMkLst>
        </pc:spChg>
        <pc:spChg chg="mod">
          <ac:chgData name="Raja sathyavan" userId="648420b2cfebc5b6" providerId="LiveId" clId="{1DE7F897-4151-456E-A52F-645D4010CA1E}" dt="2024-02-26T16:56:32.946" v="290" actId="14100"/>
          <ac:spMkLst>
            <pc:docMk/>
            <pc:sldMk cId="3584065485" sldId="260"/>
            <ac:spMk id="3" creationId="{94160F48-FCC3-A961-5BC0-7F855B8CCD34}"/>
          </ac:spMkLst>
        </pc:spChg>
      </pc:sldChg>
      <pc:sldChg chg="modSp new mod">
        <pc:chgData name="Raja sathyavan" userId="648420b2cfebc5b6" providerId="LiveId" clId="{1DE7F897-4151-456E-A52F-645D4010CA1E}" dt="2024-02-26T17:03:56.323" v="396" actId="20577"/>
        <pc:sldMkLst>
          <pc:docMk/>
          <pc:sldMk cId="2975079643" sldId="261"/>
        </pc:sldMkLst>
        <pc:spChg chg="mod">
          <ac:chgData name="Raja sathyavan" userId="648420b2cfebc5b6" providerId="LiveId" clId="{1DE7F897-4151-456E-A52F-645D4010CA1E}" dt="2024-02-26T16:57:45.526" v="294"/>
          <ac:spMkLst>
            <pc:docMk/>
            <pc:sldMk cId="2975079643" sldId="261"/>
            <ac:spMk id="2" creationId="{4332DB86-7E42-DA39-6D9B-E567E35748A9}"/>
          </ac:spMkLst>
        </pc:spChg>
        <pc:spChg chg="mod">
          <ac:chgData name="Raja sathyavan" userId="648420b2cfebc5b6" providerId="LiveId" clId="{1DE7F897-4151-456E-A52F-645D4010CA1E}" dt="2024-02-26T17:03:56.323" v="396" actId="20577"/>
          <ac:spMkLst>
            <pc:docMk/>
            <pc:sldMk cId="2975079643" sldId="261"/>
            <ac:spMk id="3" creationId="{08A5CDBD-286F-8CB8-E622-CA2515956CBE}"/>
          </ac:spMkLst>
        </pc:spChg>
      </pc:sldChg>
      <pc:sldChg chg="modSp new mod">
        <pc:chgData name="Raja sathyavan" userId="648420b2cfebc5b6" providerId="LiveId" clId="{1DE7F897-4151-456E-A52F-645D4010CA1E}" dt="2024-02-26T17:15:44.924" v="423" actId="27636"/>
        <pc:sldMkLst>
          <pc:docMk/>
          <pc:sldMk cId="3297517908" sldId="262"/>
        </pc:sldMkLst>
        <pc:spChg chg="mod">
          <ac:chgData name="Raja sathyavan" userId="648420b2cfebc5b6" providerId="LiveId" clId="{1DE7F897-4151-456E-A52F-645D4010CA1E}" dt="2024-02-26T17:14:59.774" v="421" actId="20577"/>
          <ac:spMkLst>
            <pc:docMk/>
            <pc:sldMk cId="3297517908" sldId="262"/>
            <ac:spMk id="2" creationId="{0C354FDC-E3E7-45F6-3F2C-29D5A21C3207}"/>
          </ac:spMkLst>
        </pc:spChg>
        <pc:spChg chg="mod">
          <ac:chgData name="Raja sathyavan" userId="648420b2cfebc5b6" providerId="LiveId" clId="{1DE7F897-4151-456E-A52F-645D4010CA1E}" dt="2024-02-26T17:15:44.924" v="423" actId="27636"/>
          <ac:spMkLst>
            <pc:docMk/>
            <pc:sldMk cId="3297517908" sldId="262"/>
            <ac:spMk id="3" creationId="{5E18A495-10CC-BEA8-51C1-3B6CA0578091}"/>
          </ac:spMkLst>
        </pc:spChg>
      </pc:sldChg>
      <pc:sldChg chg="addSp modSp new mod">
        <pc:chgData name="Raja sathyavan" userId="648420b2cfebc5b6" providerId="LiveId" clId="{1DE7F897-4151-456E-A52F-645D4010CA1E}" dt="2024-02-26T17:21:17.763" v="437" actId="14100"/>
        <pc:sldMkLst>
          <pc:docMk/>
          <pc:sldMk cId="2715278464" sldId="263"/>
        </pc:sldMkLst>
        <pc:spChg chg="mod">
          <ac:chgData name="Raja sathyavan" userId="648420b2cfebc5b6" providerId="LiveId" clId="{1DE7F897-4151-456E-A52F-645D4010CA1E}" dt="2024-02-26T17:20:22.517" v="430" actId="14100"/>
          <ac:spMkLst>
            <pc:docMk/>
            <pc:sldMk cId="2715278464" sldId="263"/>
            <ac:spMk id="2" creationId="{77AF265F-BF83-E017-4F49-9E310CC1441F}"/>
          </ac:spMkLst>
        </pc:spChg>
        <pc:spChg chg="mod">
          <ac:chgData name="Raja sathyavan" userId="648420b2cfebc5b6" providerId="LiveId" clId="{1DE7F897-4151-456E-A52F-645D4010CA1E}" dt="2024-02-26T17:20:44.425" v="432" actId="6549"/>
          <ac:spMkLst>
            <pc:docMk/>
            <pc:sldMk cId="2715278464" sldId="263"/>
            <ac:spMk id="3" creationId="{4E930318-09B5-89BA-39F7-F146FB565A4C}"/>
          </ac:spMkLst>
        </pc:spChg>
        <pc:picChg chg="add mod">
          <ac:chgData name="Raja sathyavan" userId="648420b2cfebc5b6" providerId="LiveId" clId="{1DE7F897-4151-456E-A52F-645D4010CA1E}" dt="2024-02-26T17:21:17.763" v="437" actId="14100"/>
          <ac:picMkLst>
            <pc:docMk/>
            <pc:sldMk cId="2715278464" sldId="263"/>
            <ac:picMk id="4" creationId="{94E32A0B-C6BF-92A6-6E87-57D569619221}"/>
          </ac:picMkLst>
        </pc:picChg>
      </pc:sldChg>
      <pc:sldChg chg="modSp new mod">
        <pc:chgData name="Raja sathyavan" userId="648420b2cfebc5b6" providerId="LiveId" clId="{1DE7F897-4151-456E-A52F-645D4010CA1E}" dt="2024-02-26T17:27:42.967" v="452"/>
        <pc:sldMkLst>
          <pc:docMk/>
          <pc:sldMk cId="157996192" sldId="264"/>
        </pc:sldMkLst>
        <pc:spChg chg="mod">
          <ac:chgData name="Raja sathyavan" userId="648420b2cfebc5b6" providerId="LiveId" clId="{1DE7F897-4151-456E-A52F-645D4010CA1E}" dt="2024-02-26T17:24:26.877" v="445" actId="2711"/>
          <ac:spMkLst>
            <pc:docMk/>
            <pc:sldMk cId="157996192" sldId="264"/>
            <ac:spMk id="2" creationId="{E76A47F8-1E18-6985-2757-658D1C7854A1}"/>
          </ac:spMkLst>
        </pc:spChg>
        <pc:spChg chg="mod">
          <ac:chgData name="Raja sathyavan" userId="648420b2cfebc5b6" providerId="LiveId" clId="{1DE7F897-4151-456E-A52F-645D4010CA1E}" dt="2024-02-26T17:27:42.967" v="452"/>
          <ac:spMkLst>
            <pc:docMk/>
            <pc:sldMk cId="157996192" sldId="264"/>
            <ac:spMk id="3" creationId="{81279936-182E-B07C-BEA7-DFF0BDB593D0}"/>
          </ac:spMkLst>
        </pc:spChg>
      </pc:sldChg>
      <pc:sldChg chg="modSp new mod">
        <pc:chgData name="Raja sathyavan" userId="648420b2cfebc5b6" providerId="LiveId" clId="{1DE7F897-4151-456E-A52F-645D4010CA1E}" dt="2024-02-26T17:30:30.051" v="464" actId="27636"/>
        <pc:sldMkLst>
          <pc:docMk/>
          <pc:sldMk cId="3654220449" sldId="265"/>
        </pc:sldMkLst>
        <pc:spChg chg="mod">
          <ac:chgData name="Raja sathyavan" userId="648420b2cfebc5b6" providerId="LiveId" clId="{1DE7F897-4151-456E-A52F-645D4010CA1E}" dt="2024-02-26T17:30:15.784" v="457" actId="1076"/>
          <ac:spMkLst>
            <pc:docMk/>
            <pc:sldMk cId="3654220449" sldId="265"/>
            <ac:spMk id="2" creationId="{059D1C87-164E-B674-97C4-033F141DC303}"/>
          </ac:spMkLst>
        </pc:spChg>
        <pc:spChg chg="mod">
          <ac:chgData name="Raja sathyavan" userId="648420b2cfebc5b6" providerId="LiveId" clId="{1DE7F897-4151-456E-A52F-645D4010CA1E}" dt="2024-02-26T17:30:30.051" v="464" actId="27636"/>
          <ac:spMkLst>
            <pc:docMk/>
            <pc:sldMk cId="3654220449" sldId="265"/>
            <ac:spMk id="3" creationId="{8B87D688-3A9D-29ED-8D54-97C84FCD3A22}"/>
          </ac:spMkLst>
        </pc:spChg>
      </pc:sldChg>
      <pc:sldChg chg="modSp new mod">
        <pc:chgData name="Raja sathyavan" userId="648420b2cfebc5b6" providerId="LiveId" clId="{1DE7F897-4151-456E-A52F-645D4010CA1E}" dt="2024-02-26T17:50:12.773" v="561"/>
        <pc:sldMkLst>
          <pc:docMk/>
          <pc:sldMk cId="2828427431" sldId="266"/>
        </pc:sldMkLst>
        <pc:spChg chg="mod">
          <ac:chgData name="Raja sathyavan" userId="648420b2cfebc5b6" providerId="LiveId" clId="{1DE7F897-4151-456E-A52F-645D4010CA1E}" dt="2024-02-26T17:49:38.144" v="559" actId="14100"/>
          <ac:spMkLst>
            <pc:docMk/>
            <pc:sldMk cId="2828427431" sldId="266"/>
            <ac:spMk id="2" creationId="{FDDF4B35-4340-D1E9-BED5-A8685E1B5EBD}"/>
          </ac:spMkLst>
        </pc:spChg>
        <pc:spChg chg="mod">
          <ac:chgData name="Raja sathyavan" userId="648420b2cfebc5b6" providerId="LiveId" clId="{1DE7F897-4151-456E-A52F-645D4010CA1E}" dt="2024-02-26T17:50:12.773" v="561"/>
          <ac:spMkLst>
            <pc:docMk/>
            <pc:sldMk cId="2828427431" sldId="266"/>
            <ac:spMk id="3" creationId="{33915E76-F83F-D93A-2505-EB68A541C5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0928-38A6-FFBD-FA6B-CFBA78C35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II UNIT</a:t>
            </a:r>
            <a:b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</a:br>
            <a:b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</a:b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PRODUCT DESIGN</a:t>
            </a:r>
            <a:br>
              <a:rPr lang="en-US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entury Gothic" panose="020B0502020202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9A08B-BE89-2CC0-83D1-F10E2AC34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6041" y="3609989"/>
            <a:ext cx="7992341" cy="16557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S. JEYALAKSHM</a:t>
            </a:r>
            <a:r>
              <a:rPr lang="en-US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79686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1C87-164E-B674-97C4-033F141D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16" y="-287930"/>
            <a:ext cx="9905998" cy="1478570"/>
          </a:xfrm>
        </p:spPr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PROCESS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D688-3A9D-29ED-8D54-97C84FCD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9715"/>
            <a:ext cx="9905999" cy="5091486"/>
          </a:xfrm>
        </p:spPr>
        <p:txBody>
          <a:bodyPr>
            <a:normAutofit fontScale="850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RESPONSIBILITIES OF PROCESS PLANNING ENGINEER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225"/>
              </a:spcAft>
              <a:buFont typeface="Symbol" panose="05050102010706020507" pitchFamily="18" charset="2"/>
              <a:buChar char="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 various strategies for all planning activities for projects.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225"/>
              </a:spcAft>
              <a:buFont typeface="Symbol" panose="05050102010706020507" pitchFamily="18" charset="2"/>
              <a:buChar char="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Maintain all asset investment plans and ensure compliance to capital expenditure.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225"/>
              </a:spcAft>
              <a:buFont typeface="Symbol" panose="05050102010706020507" pitchFamily="18" charset="2"/>
              <a:buChar char="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 accuracy for all operational requirements for projects and achieve all investment objectives.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225"/>
              </a:spcAft>
              <a:buFont typeface="Symbol" panose="05050102010706020507" pitchFamily="18" charset="2"/>
              <a:buChar char="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Evaluate all system capacity and analyze all production requirement and system deficiencies.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support to all operations and extension requests. 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220"/>
              </a:spcAft>
              <a:buFont typeface="Symbol" panose="05050102010706020507" pitchFamily="18" charset="2"/>
              <a:buChar char="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work as per component technical resource for all Water System Plans and assist to prepare all capital plans and project requirements.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220"/>
              </a:spcAft>
              <a:buFont typeface="Symbol" panose="05050102010706020507" pitchFamily="18" charset="2"/>
              <a:buChar char="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 all engineering activities for all internal and external departments.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220"/>
              </a:spcAft>
              <a:buFont typeface="Symbol" panose="05050102010706020507" pitchFamily="18" charset="2"/>
              <a:buChar char="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 required presentation for all regulatory agencies.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220"/>
              </a:spcAft>
              <a:buFont typeface="Symbol" panose="05050102010706020507" pitchFamily="18" charset="2"/>
              <a:buChar char="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required to enhance performance of planning projects.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220"/>
              </a:spcAft>
              <a:buFont typeface="Symbol" panose="05050102010706020507" pitchFamily="18" charset="2"/>
              <a:buChar char="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all communication and provide efficient feedback for all processes.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220"/>
              </a:spcAft>
              <a:buFont typeface="Symbol" panose="05050102010706020507" pitchFamily="18" charset="2"/>
              <a:buChar char="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 optimal utilization of all common tools and processes.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220"/>
              </a:spcAft>
              <a:buFont typeface="Symbol" panose="05050102010706020507" pitchFamily="18" charset="2"/>
              <a:buChar char="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 plans and schedule for all project delivery.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220"/>
              </a:spcAft>
              <a:buFont typeface="Symbol" panose="05050102010706020507" pitchFamily="18" charset="2"/>
              <a:buChar char="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 appropriate improvements and ensure optimal quality of all project schedules and evaluate reports.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220"/>
              </a:spcAft>
              <a:buFont typeface="Symbol" panose="05050102010706020507" pitchFamily="18" charset="2"/>
              <a:buChar char="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 regular analysis of all schedule trends.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220"/>
              </a:spcAft>
              <a:buFont typeface="Symbol" panose="05050102010706020507" pitchFamily="18" charset="2"/>
              <a:buChar char="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Maintain an efficient performance of all schedule and analyze all software tools and assist in transmission and distribution of all various projects.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220"/>
              </a:spcAft>
              <a:buFont typeface="Symbol" panose="05050102010706020507" pitchFamily="18" charset="2"/>
              <a:buChar char="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Administer all distribution and transmission system.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220"/>
              </a:spcAft>
              <a:buFont typeface="Symbol" panose="05050102010706020507" pitchFamily="18" charset="2"/>
              <a:buChar char="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all customer site and maintain product suite for all applications.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Evaluate all alternative transmissions for all distribution systems and install all required AMSC products.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2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4B35-4340-D1E9-BED5-A8685E1B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30587"/>
            <a:ext cx="9905998" cy="826936"/>
          </a:xfrm>
        </p:spPr>
        <p:txBody>
          <a:bodyPr>
            <a:normAutofit fontScale="90000"/>
          </a:bodyPr>
          <a:lstStyle/>
          <a:p>
            <a:pPr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PLANT LOCATION  -- FACTORS INFLUENCING PLANT LOCATION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5E76-F83F-D93A-2505-EB68A541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71278"/>
            <a:ext cx="9905999" cy="5019924"/>
          </a:xfrm>
        </p:spPr>
        <p:txBody>
          <a:bodyPr>
            <a:normAutofit/>
          </a:bodyPr>
          <a:lstStyle/>
          <a:p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Availability of Raw Materials</a:t>
            </a:r>
          </a:p>
          <a:p>
            <a:r>
              <a:rPr lang="en-US" sz="1800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Proximity to Market </a:t>
            </a:r>
          </a:p>
          <a:p>
            <a:r>
              <a:rPr lang="en-US" sz="1800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Infrastructural Facilities</a:t>
            </a:r>
          </a:p>
          <a:p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Government Policy</a:t>
            </a:r>
          </a:p>
          <a:p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Availability of Manpower </a:t>
            </a:r>
          </a:p>
          <a:p>
            <a:r>
              <a:rPr lang="en-US" sz="1800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Local Laws, Regulations and Taxes</a:t>
            </a:r>
          </a:p>
          <a:p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Ecological and Environmental Factors</a:t>
            </a:r>
          </a:p>
          <a:p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Competition</a:t>
            </a:r>
          </a:p>
          <a:p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Incentives, Land Costs, Subsidies for Backward Areas</a:t>
            </a:r>
          </a:p>
          <a:p>
            <a:r>
              <a:rPr lang="en-US" sz="1800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Climatic Conditions</a:t>
            </a:r>
          </a:p>
          <a:p>
            <a:r>
              <a:rPr lang="en-US" sz="1800" b="1" i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Political Conditions</a:t>
            </a:r>
            <a:endParaRPr lang="en-US" sz="18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2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BC93-6D77-80F6-D9BF-BBD50BB9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Importance of Product Design</a:t>
            </a:r>
            <a:b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CC74-D659-C916-CC10-E2073E09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) As products are designed, all the detailed characteristics of each product are established.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</a:pP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(ii) Each product characteristic directly affects how the product can be made or produced (i.e., process technology and process design) and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</a:pP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(iii) How the product is made determines the design of the production system (production design) which is the heart of production and operations strategy.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0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3827-06BD-871B-712B-BA76FE3E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Design and Analysis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2B9C-07ED-366D-DBD5-746B31B4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Design for Function</a:t>
            </a:r>
          </a:p>
          <a:p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Design for Making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Design for Selling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features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) Translating customer needs and wants into product and service requirements (marketing).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(ii) Refining existing products (marketing).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(iii) Developing new products (marketing, product design and production).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(iv) Formulating quality goals (quality assurance, production). 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(v) Formulating cost targets (accounting).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(vi) Constructing and testing prototype (marketing, production).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(vii) Documenting specifications (product design).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6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69D9-1D83-2114-07C3-6EB867DB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Objectives of Product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A5A2-70C0-42B5-7E02-8D726C78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) The overall objective is profit generation in the long run. 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(ii) To achieve the desired product quality. 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(iii) To reduce the development time and cost to the minimum. 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(iv) To reduce the cost of the product. 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(v) To ensure producibility or manufacturability (design for manufacturing and assembly).</a:t>
            </a:r>
            <a:endParaRPr lang="en-US" sz="18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Century Gothic" panose="020B0502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6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3082-D52C-8B7B-186B-49526DBB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5760"/>
            <a:ext cx="9905998" cy="978010"/>
          </a:xfrm>
        </p:spPr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Factors Influencing Product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0F48-FCC3-A961-5BC0-7F855B8C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3770"/>
            <a:ext cx="9905999" cy="4447431"/>
          </a:xfrm>
        </p:spPr>
        <p:txBody>
          <a:bodyPr>
            <a:normAutofit/>
          </a:bodyPr>
          <a:lstStyle/>
          <a:p>
            <a:pPr marL="279400" marR="0" indent="-27940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) Customer requirements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 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9400" marR="0" indent="-27940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(ii) Convenience of the operator or user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9400" marR="0" indent="-27940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(iii) Trade off between function and form</a:t>
            </a:r>
          </a:p>
          <a:p>
            <a:pPr marL="279400" marR="0" indent="-27940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(iv) Types of materials used</a:t>
            </a:r>
          </a:p>
          <a:p>
            <a:pPr marL="279400" marR="0" indent="-27940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(v) Work methods and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equipments</a:t>
            </a: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entury Gothic" panose="020B0502020202020204" pitchFamily="34" charset="0"/>
            </a:endParaRPr>
          </a:p>
          <a:p>
            <a:pPr marL="279400" marR="0" indent="-27940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Cost/Price ratio</a:t>
            </a:r>
          </a:p>
          <a:p>
            <a:pPr marL="279400" marR="0" indent="-27940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(vii) Product quality</a:t>
            </a:r>
          </a:p>
          <a:p>
            <a:pPr marL="279400" marR="0" indent="-27940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(viii) Process capability</a:t>
            </a:r>
          </a:p>
          <a:p>
            <a:pPr marL="279400" marR="0" indent="-27940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(ix) Effect on existing products</a:t>
            </a:r>
          </a:p>
          <a:p>
            <a:pPr marL="279400" marR="0" indent="-27940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(x) Packaging: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6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DB86-7E42-DA39-6D9B-E567E357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 </a:t>
            </a:r>
            <a:br>
              <a:rPr lang="en-US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entury Gothic" panose="020B0502020202020204" pitchFamily="34" charset="0"/>
              </a:rPr>
            </a:b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Characteristics of Good Product Design </a:t>
            </a:r>
            <a:b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5CDBD-286F-8CB8-E622-CA2515956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 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 Function or performance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 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Appearance or aesthetics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  Reliability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  Maintainability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  Availability</a:t>
            </a: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entury Gothic" panose="020B0502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  Productibility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  Simplification</a:t>
            </a: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entury Gothic" panose="020B0502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Standardisation</a:t>
            </a: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entury Gothic" panose="020B0502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  Specification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  Safety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7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4FDC-E3E7-45F6-3F2C-29D5A21C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entury Gothic" panose="020B0502020202020204" pitchFamily="34" charset="0"/>
              </a:rPr>
              <a:t> </a:t>
            </a:r>
            <a:br>
              <a:rPr lang="en-US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entury Gothic" panose="020B0502020202020204" pitchFamily="34" charset="0"/>
              </a:rPr>
            </a:b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PROCESS DESIGN --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Characteristics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 </a:t>
            </a:r>
            <a:b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8A495-10CC-BEA8-51C1-3B6CA0578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) Characteristics of the product or service offered to the customers. 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(ii) Expected volume of output. 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(iii) Kinds of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equipments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 and machines available in the firm. 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(iv) Whether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equipments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 and machines should be of special purpose or general purpose. 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(v) Cost of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equipments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 and machines needed. 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(vi) Kind of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labour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 skills available, amount of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labour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 available and their wage rates. 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(vii) Expenditure to be incurred for manufacturing processes. 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(viii) Whether the process should be capital-intensive or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labour-intensive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. 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(ix) Make or buy decision. 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(x) Method of handling materials economically. 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1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265F-BF83-E017-4F49-9E310CC1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0366"/>
          </a:xfrm>
        </p:spPr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PROCESS PLANNING</a:t>
            </a:r>
            <a:b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0318-09B5-89BA-39F7-F146FB565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85962"/>
            <a:ext cx="9905999" cy="4805239"/>
          </a:xfrm>
        </p:spPr>
        <p:txBody>
          <a:bodyPr/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Key aspects in process strategy include: 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) Make or buy decisions 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(ii) Capital intensity and </a:t>
            </a: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(iii) Process flexibility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32A0B-C6BF-92A6-6E87-57D569619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20" y="2504662"/>
            <a:ext cx="7529884" cy="3808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527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47F8-1E18-6985-2757-658D1C78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LIFE CYCLE</a:t>
            </a:r>
            <a:b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79936-182E-B07C-BEA7-DFF0BDB59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introduction stage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growth stage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,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maturity stage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decline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entury Gothic" panose="020B0502020202020204" pitchFamily="34" charset="0"/>
              </a:rPr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6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</TotalTime>
  <Words>803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Symbol</vt:lpstr>
      <vt:lpstr>Times New Roman</vt:lpstr>
      <vt:lpstr>Tw Cen MT</vt:lpstr>
      <vt:lpstr>Circuit</vt:lpstr>
      <vt:lpstr>II UNIT  PRODUCT DESIGN </vt:lpstr>
      <vt:lpstr>Importance of Product Design </vt:lpstr>
      <vt:lpstr>Product Design and Analysis </vt:lpstr>
      <vt:lpstr>Objectives of Product Design</vt:lpstr>
      <vt:lpstr>Factors Influencing Product Design</vt:lpstr>
      <vt:lpstr>  Characteristics of Good Product Design  </vt:lpstr>
      <vt:lpstr>  PROCESS DESIGN --  Characteristics  </vt:lpstr>
      <vt:lpstr>PROCESS PLANNING </vt:lpstr>
      <vt:lpstr>PRODUCT LIFE CYCLE </vt:lpstr>
      <vt:lpstr>PROCESS SELECTION</vt:lpstr>
      <vt:lpstr>  PLANT LOCATION  -- FACTORS INFLUENCING PLANT LOCATION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 UNIT  PRODUCT DESIGN </dc:title>
  <dc:creator>Raja sathyavan</dc:creator>
  <cp:lastModifiedBy>Raja sathyavan</cp:lastModifiedBy>
  <cp:revision>1</cp:revision>
  <dcterms:created xsi:type="dcterms:W3CDTF">2024-02-26T16:34:45Z</dcterms:created>
  <dcterms:modified xsi:type="dcterms:W3CDTF">2024-02-26T17:50:15Z</dcterms:modified>
</cp:coreProperties>
</file>