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y="10058400" cx="77724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59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59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59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59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hyperlink" Target="https://www.kaggle.com/datasets/clmentbisaillon/fake" TargetMode="Externa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box 1"/>
          <p:cNvSpPr/>
          <p:nvPr/>
        </p:nvSpPr>
        <p:spPr>
          <a:xfrm>
            <a:off x="901800" y="6309535"/>
            <a:ext cx="5873115" cy="273431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7876"/>
              </a:lnSpc>
            </a:pPr>
            <a:endParaRPr altLang="Arial" dirty="0" sz="100" lang="Arial"/>
          </a:p>
          <a:p>
            <a:pPr algn="l" eaLnBrk="0" marL="68580" rtl="0">
              <a:lnSpc>
                <a:spcPct val="77000"/>
              </a:lnSpc>
            </a:pPr>
            <a:r>
              <a:rPr b="1" dirty="0" sz="1600" kern="0" spc="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INTRODUCT</a:t>
            </a:r>
            <a:r>
              <a:rPr b="1" dirty="0" sz="1600" kern="0" spc="-1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ION:</a:t>
            </a:r>
            <a:endParaRPr altLang="Times New Roman" dirty="0" sz="1600" lang="Times New Roman"/>
          </a:p>
          <a:p>
            <a:pPr algn="l" eaLnBrk="0" rtl="0">
              <a:lnSpc>
                <a:spcPct val="130000"/>
              </a:lnSpc>
            </a:pPr>
            <a:endParaRPr altLang="Arial" dirty="0" sz="1000" lang="Arial"/>
          </a:p>
          <a:p>
            <a:pPr algn="l" eaLnBrk="0" indent="462280" marL="13970" rtl="0">
              <a:lnSpc>
                <a:spcPct val="85000"/>
              </a:lnSpc>
              <a:spcBef>
                <a:spcPts val="486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aims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develop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detection</a:t>
            </a:r>
            <a:r>
              <a:rPr dirty="0" sz="16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ng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natural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language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processing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techniq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ues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help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users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differentiate</a:t>
            </a:r>
            <a:endParaRPr altLang="Times New Roman" dirty="0" sz="1600" lang="Times New Roman"/>
          </a:p>
          <a:p>
            <a:pPr algn="l" eaLnBrk="0" marL="12700" rtl="0">
              <a:lnSpc>
                <a:spcPct val="95000"/>
              </a:lnSpc>
              <a:spcBef>
                <a:spcPts val="276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between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real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articles.</a:t>
            </a:r>
            <a:endParaRPr altLang="Times New Roman" dirty="0" sz="1600" lang="Times New Roman"/>
          </a:p>
          <a:p>
            <a:pPr algn="l" eaLnBrk="0" rtl="0">
              <a:lnSpc>
                <a:spcPct val="109000"/>
              </a:lnSpc>
            </a:pPr>
            <a:endParaRPr altLang="Arial" dirty="0" sz="1000" lang="Arial"/>
          </a:p>
          <a:p>
            <a:pPr algn="l" eaLnBrk="0" marL="17779" rtl="0">
              <a:lnSpc>
                <a:spcPct val="77000"/>
              </a:lnSpc>
              <a:spcBef>
                <a:spcPts val="487"/>
              </a:spcBef>
            </a:pPr>
            <a:r>
              <a:rPr b="1" dirty="0" sz="1600" kern="0" spc="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</a:t>
            </a:r>
            <a:r>
              <a:rPr b="1" dirty="0" sz="1600" kern="0" spc="-3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Defi</a:t>
            </a:r>
            <a:r>
              <a:rPr b="1" dirty="0" sz="1600" kern="0" spc="-1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nition:</a:t>
            </a:r>
            <a:endParaRPr altLang="Times New Roman" dirty="0" sz="1600" lang="Times New Roman"/>
          </a:p>
          <a:p>
            <a:pPr algn="l" eaLnBrk="0" rtl="0">
              <a:lnSpc>
                <a:spcPct val="139000"/>
              </a:lnSpc>
            </a:pPr>
            <a:endParaRPr altLang="Arial" dirty="0" sz="1000" lang="Arial"/>
          </a:p>
          <a:p>
            <a:pPr algn="l" eaLnBrk="0" marL="476250" rtl="0">
              <a:lnSpc>
                <a:spcPct val="78000"/>
              </a:lnSpc>
              <a:spcBef>
                <a:spcPts val="488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develop</a:t>
            </a:r>
            <a:r>
              <a:rPr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detection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altLang="Times New Roman" dirty="0" sz="1600" lang="Times New Roman"/>
          </a:p>
          <a:p>
            <a:pPr algn="l" eaLnBrk="0" marL="15875" rtl="0">
              <a:lnSpc>
                <a:spcPct val="78000"/>
              </a:lnSpc>
              <a:spcBef>
                <a:spcPts val="351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Kaggle</a:t>
            </a:r>
            <a:r>
              <a:rPr dirty="0" sz="16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dataset.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goal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distinguish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between</a:t>
            </a:r>
            <a:r>
              <a:rPr dirty="0" sz="16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true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endParaRPr altLang="Times New Roman" dirty="0" sz="1600" lang="Times New Roman"/>
          </a:p>
          <a:p>
            <a:pPr algn="l" eaLnBrk="0" indent="635" marL="18415" rtl="0">
              <a:lnSpc>
                <a:spcPct val="87000"/>
              </a:lnSpc>
              <a:spcBef>
                <a:spcPts val="332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articles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based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tles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text.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involves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natural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language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processing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NLP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tec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hniques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600" kern="0" spc="3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preprocess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text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data,</a:t>
            </a:r>
            <a:endParaRPr altLang="Times New Roman" dirty="0" sz="1600" lang="Times New Roman"/>
          </a:p>
        </p:txBody>
      </p:sp>
      <p:pic>
        <p:nvPicPr>
          <p:cNvPr id="2097152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2019300" y="3819651"/>
            <a:ext cx="3733800" cy="2095500"/>
          </a:xfrm>
          <a:prstGeom prst="rect"/>
        </p:spPr>
      </p:pic>
      <p:sp>
        <p:nvSpPr>
          <p:cNvPr id="1048577" name="textbox 3"/>
          <p:cNvSpPr/>
          <p:nvPr/>
        </p:nvSpPr>
        <p:spPr>
          <a:xfrm>
            <a:off x="1258163" y="964285"/>
            <a:ext cx="5419725" cy="756919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96658"/>
              </a:lnSpc>
            </a:pPr>
            <a:endParaRPr altLang="Arial" dirty="0" sz="100" lang="Arial"/>
          </a:p>
          <a:p>
            <a:pPr algn="l" eaLnBrk="0" marL="12700" rtl="0">
              <a:lnSpc>
                <a:spcPct val="76000"/>
              </a:lnSpc>
            </a:pPr>
            <a:r>
              <a:rPr dirty="0" sz="3600" kern="0" spc="-1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IBM</a:t>
            </a:r>
            <a:r>
              <a:rPr dirty="0" sz="3600" kern="0" spc="-3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3600" kern="0" spc="-1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NAAN</a:t>
            </a:r>
            <a:r>
              <a:rPr dirty="0" sz="3600" kern="0" spc="6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3600" kern="0" spc="-1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MUDHALVAN</a:t>
            </a:r>
            <a:endParaRPr altLang="Times New Roman" dirty="0" sz="3600" lang="Times New Roman"/>
          </a:p>
          <a:p>
            <a:pPr algn="l" eaLnBrk="0" marL="420369" rtl="0">
              <a:lnSpc>
                <a:spcPct val="79000"/>
              </a:lnSpc>
              <a:spcBef>
                <a:spcPts val="556"/>
              </a:spcBef>
            </a:pPr>
            <a:r>
              <a:rPr dirty="0" sz="1900" kern="0" spc="5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ARTIFICIAL</a:t>
            </a:r>
            <a:r>
              <a:rPr dirty="0" sz="1900" kern="0" spc="7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900" kern="0" spc="5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INTELLIGENCE-GROUP</a:t>
            </a:r>
            <a:r>
              <a:rPr dirty="0" sz="1900" kern="0" spc="13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900" kern="0" spc="5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</a:t>
            </a:r>
            <a:endParaRPr altLang="Times New Roman" dirty="0" sz="1900" lang="Times New Roman"/>
          </a:p>
        </p:txBody>
      </p:sp>
      <p:sp>
        <p:nvSpPr>
          <p:cNvPr id="1048578" name="textbox 4"/>
          <p:cNvSpPr/>
          <p:nvPr/>
        </p:nvSpPr>
        <p:spPr>
          <a:xfrm>
            <a:off x="1092233" y="3041702"/>
            <a:ext cx="5595620" cy="66929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5540"/>
              </a:lnSpc>
            </a:pPr>
            <a:endParaRPr altLang="Arial" dirty="0" sz="100" lang="Arial"/>
          </a:p>
          <a:p>
            <a:pPr algn="l" eaLnBrk="0" marL="2268854" rtl="0">
              <a:lnSpc>
                <a:spcPct val="79000"/>
              </a:lnSpc>
            </a:pPr>
            <a:r>
              <a:rPr dirty="0" sz="1900" kern="0" spc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PHASE</a:t>
            </a:r>
            <a:r>
              <a:rPr dirty="0" sz="1900" kern="0" spc="14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900" kern="0" spc="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5:</a:t>
            </a:r>
            <a:endParaRPr altLang="Times New Roman" dirty="0" sz="1900" lang="Times New Roman"/>
          </a:p>
          <a:p>
            <a:pPr algn="l" eaLnBrk="0" rtl="0">
              <a:lnSpc>
                <a:spcPct val="101000"/>
              </a:lnSpc>
            </a:pPr>
            <a:endParaRPr altLang="Arial" dirty="0" sz="1200" lang="Arial"/>
          </a:p>
          <a:p>
            <a:pPr algn="l" eaLnBrk="0" rtl="0">
              <a:lnSpc>
                <a:spcPct val="8149"/>
              </a:lnSpc>
            </a:pPr>
            <a:endParaRPr altLang="Arial" dirty="0" sz="100" lang="Arial"/>
          </a:p>
          <a:p>
            <a:pPr algn="l" eaLnBrk="0" marL="12700" rtl="0">
              <a:lnSpc>
                <a:spcPct val="79000"/>
              </a:lnSpc>
            </a:pPr>
            <a:r>
              <a:rPr dirty="0" sz="1900" kern="0" spc="5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dirty="0" sz="1900" kern="0" spc="15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900" kern="0" spc="5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DOCUMENTATION</a:t>
            </a:r>
            <a:r>
              <a:rPr dirty="0" sz="1900" kern="0" spc="5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900" kern="0" spc="5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900" kern="0" spc="16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900" kern="0" spc="5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SUBMISSION</a:t>
            </a:r>
            <a:endParaRPr altLang="Times New Roman" dirty="0" sz="1900" lang="Times New Roman"/>
          </a:p>
        </p:txBody>
      </p:sp>
      <p:sp>
        <p:nvSpPr>
          <p:cNvPr id="1048579" name="textbox 5"/>
          <p:cNvSpPr/>
          <p:nvPr/>
        </p:nvSpPr>
        <p:spPr>
          <a:xfrm>
            <a:off x="4171850" y="2050621"/>
            <a:ext cx="2700654" cy="81470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9004"/>
              </a:lnSpc>
            </a:pPr>
            <a:endParaRPr altLang="Arial" dirty="0" sz="100" lang="Arial"/>
          </a:p>
          <a:p>
            <a:pPr algn="r" eaLnBrk="0" rtl="0">
              <a:lnSpc>
                <a:spcPct val="80000"/>
              </a:lnSpc>
            </a:pPr>
            <a:r>
              <a:rPr dirty="0" sz="1300" kern="0" spc="50" u="sng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TEAM</a:t>
            </a:r>
            <a:r>
              <a:rPr dirty="0" sz="1300" kern="0" spc="90" u="sng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300" kern="0" spc="50" u="sng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MEMBER:</a:t>
            </a:r>
            <a:endParaRPr altLang="Times New Roman" dirty="0" sz="1300" lang="Times New Roman"/>
          </a:p>
          <a:p>
            <a:pPr algn="l" eaLnBrk="0" marL="12700" rtl="0">
              <a:lnSpc>
                <a:spcPts val="1020"/>
              </a:lnSpc>
              <a:spcBef>
                <a:spcPts val="1276"/>
              </a:spcBef>
            </a:pPr>
            <a:r>
              <a:rPr dirty="0" sz="13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NAME</a:t>
            </a:r>
            <a:r>
              <a:rPr dirty="0" sz="13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1300" kern="0" lang="en-US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SREELAKSHMI</a:t>
            </a:r>
            <a:r>
              <a:rPr dirty="0" sz="1300" kern="0" lang="en-US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dirty="0" sz="1300" kern="0" lang="en-US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</a:t>
            </a:r>
            <a:endParaRPr altLang="Arial" dirty="0" sz="1300" lang="Arial"/>
          </a:p>
          <a:p>
            <a:pPr algn="l" eaLnBrk="0" marL="12700" rtl="0">
              <a:lnSpc>
                <a:spcPts val="1020"/>
              </a:lnSpc>
              <a:spcBef>
                <a:spcPts val="1276"/>
              </a:spcBef>
            </a:pPr>
            <a:r>
              <a:rPr dirty="0" sz="13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REG</a:t>
            </a:r>
            <a:r>
              <a:rPr dirty="0" sz="13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3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</a:t>
            </a:r>
            <a:r>
              <a:rPr dirty="0" sz="13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:7219212431</a:t>
            </a:r>
            <a:r>
              <a:rPr dirty="0" sz="1300" kern="0" lang="en-US" spc="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dirty="0" sz="1300" kern="0" lang="en-US" spc="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altLang="Arial" dirty="0" sz="1300" lang="Arial"/>
          </a:p>
        </p:txBody>
      </p:sp>
      <p:sp>
        <p:nvSpPr>
          <p:cNvPr id="1048580" name="textbox 6"/>
          <p:cNvSpPr/>
          <p:nvPr/>
        </p:nvSpPr>
        <p:spPr>
          <a:xfrm>
            <a:off x="893744" y="2050621"/>
            <a:ext cx="2012950" cy="81470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8577"/>
              </a:lnSpc>
            </a:pPr>
            <a:endParaRPr altLang="Arial" dirty="0" sz="100" lang="Arial"/>
          </a:p>
          <a:p>
            <a:pPr algn="l" eaLnBrk="0" marL="66039" rtl="0">
              <a:lnSpc>
                <a:spcPct val="80000"/>
              </a:lnSpc>
            </a:pPr>
            <a:r>
              <a:rPr dirty="0" sz="1300" kern="0" spc="40" u="sng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PROJECT:</a:t>
            </a:r>
            <a:endParaRPr altLang="Times New Roman" dirty="0" sz="1300" lang="Times New Roman"/>
          </a:p>
          <a:p>
            <a:pPr algn="l" eaLnBrk="0" marL="14604" rtl="0">
              <a:lnSpc>
                <a:spcPts val="961"/>
              </a:lnSpc>
              <a:spcBef>
                <a:spcPts val="1335"/>
              </a:spcBef>
            </a:pPr>
            <a:r>
              <a:rPr dirty="0" sz="13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3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3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dirty="0" sz="13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3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DETEC</a:t>
            </a:r>
            <a:r>
              <a:rPr dirty="0" sz="13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TON</a:t>
            </a:r>
            <a:endParaRPr altLang="Times New Roman" dirty="0" sz="1300" lang="Times New Roman"/>
          </a:p>
          <a:p>
            <a:pPr algn="l" eaLnBrk="0" marL="12700" rtl="0">
              <a:lnSpc>
                <a:spcPts val="2664"/>
              </a:lnSpc>
            </a:pPr>
            <a:r>
              <a:rPr dirty="0" sz="13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dirty="0" sz="13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3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NLP</a:t>
            </a:r>
            <a:endParaRPr altLang="Times New Roman" dirty="0" sz="1300" lang="Times New Roma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extbox 7"/>
          <p:cNvSpPr/>
          <p:nvPr/>
        </p:nvSpPr>
        <p:spPr>
          <a:xfrm>
            <a:off x="901596" y="900640"/>
            <a:ext cx="5767704" cy="811339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92476"/>
              </a:lnSpc>
            </a:pPr>
            <a:endParaRPr altLang="Arial" dirty="0" sz="100" lang="Arial"/>
          </a:p>
          <a:p>
            <a:pPr algn="l" eaLnBrk="0" marL="12700" rtl="0">
              <a:lnSpc>
                <a:spcPct val="87000"/>
              </a:lnSpc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building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amodel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classification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evaluating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l's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performanc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e.</a:t>
            </a:r>
            <a:endParaRPr altLang="Times New Roman" dirty="0" sz="1600" lang="Times New Roman"/>
          </a:p>
          <a:p>
            <a:pPr algn="l" eaLnBrk="0" rtl="0">
              <a:lnSpc>
                <a:spcPct val="134000"/>
              </a:lnSpc>
            </a:pPr>
            <a:endParaRPr altLang="Arial" dirty="0" sz="1000" lang="Arial"/>
          </a:p>
          <a:p>
            <a:pPr algn="l" eaLnBrk="0" marL="15240" rtl="0">
              <a:lnSpc>
                <a:spcPct val="77000"/>
              </a:lnSpc>
              <a:spcBef>
                <a:spcPts val="487"/>
              </a:spcBef>
            </a:pPr>
            <a:r>
              <a:rPr b="1" dirty="0" sz="1600" kern="0" spc="-1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DIGITAL</a:t>
            </a:r>
            <a:r>
              <a:rPr b="1" dirty="0" sz="1600" kern="0" spc="12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-1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THINKING:</a:t>
            </a:r>
            <a:endParaRPr altLang="Times New Roman" dirty="0" sz="1600" lang="Times New Roman"/>
          </a:p>
          <a:p>
            <a:pPr algn="l" eaLnBrk="0" marL="252095" rtl="0">
              <a:lnSpc>
                <a:spcPct val="95000"/>
              </a:lnSpc>
              <a:spcBef>
                <a:spcPts val="419"/>
              </a:spcBef>
            </a:pP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.</a:t>
            </a:r>
            <a:r>
              <a:rPr dirty="0" sz="1600" kern="0" spc="14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  </a:t>
            </a:r>
            <a:r>
              <a:rPr b="1"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b="1" dirty="0" sz="1600" kern="0" spc="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Source</a:t>
            </a:r>
            <a:r>
              <a:rPr b="1"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Times New Roman" dirty="0" sz="1600" lang="Times New Roman"/>
          </a:p>
          <a:p>
            <a:pPr algn="l" eaLnBrk="0" marL="477519" rtl="0">
              <a:lnSpc>
                <a:spcPct val="78000"/>
              </a:lnSpc>
              <a:spcBef>
                <a:spcPts val="6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Choose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-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available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Kaggle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altLang="Times New Roman" dirty="0" sz="1600" lang="Times New Roman"/>
          </a:p>
          <a:p>
            <a:pPr algn="l" eaLnBrk="0" indent="-635" marL="20320" rtl="0">
              <a:lnSpc>
                <a:spcPct val="87000"/>
              </a:lnSpc>
              <a:spcBef>
                <a:spcPts val="361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containing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articles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titles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text,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along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labels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genuine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altLang="Times New Roman" dirty="0" sz="1600" lang="Times New Roman"/>
          </a:p>
          <a:p>
            <a:pPr algn="l" eaLnBrk="0" marL="252095" rtl="0">
              <a:lnSpc>
                <a:spcPct val="78000"/>
              </a:lnSpc>
              <a:spcBef>
                <a:spcPts val="467"/>
              </a:spcBef>
            </a:pP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.</a:t>
            </a:r>
            <a:r>
              <a:rPr dirty="0" sz="1600" kern="0" spc="14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  </a:t>
            </a:r>
            <a:r>
              <a:rPr b="1"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b="1"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Preprocessing</a:t>
            </a:r>
            <a:r>
              <a:rPr b="1"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Times New Roman" dirty="0" sz="1600" lang="Times New Roman"/>
          </a:p>
          <a:p>
            <a:pPr algn="l" eaLnBrk="0" marL="477519" rtl="0">
              <a:lnSpc>
                <a:spcPct val="78000"/>
              </a:lnSpc>
              <a:spcBef>
                <a:spcPts val="327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Clean</a:t>
            </a:r>
            <a:r>
              <a:rPr dirty="0" sz="1600" kern="0" spc="1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preprocess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textual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prepare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analysis.</a:t>
            </a:r>
            <a:endParaRPr altLang="Times New Roman" dirty="0" sz="1600" lang="Times New Roman"/>
          </a:p>
          <a:p>
            <a:pPr algn="l" eaLnBrk="0" marL="252095" rtl="0">
              <a:lnSpc>
                <a:spcPct val="95000"/>
              </a:lnSpc>
              <a:spcBef>
                <a:spcPts val="467"/>
              </a:spcBef>
            </a:pPr>
            <a:r>
              <a:rPr dirty="0" sz="1600" kern="0" spc="8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.</a:t>
            </a:r>
            <a:r>
              <a:rPr dirty="0" sz="1600" kern="0" spc="14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  </a:t>
            </a:r>
            <a:r>
              <a:rPr b="1"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Feature</a:t>
            </a:r>
            <a:r>
              <a:rPr b="1"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Extraction</a:t>
            </a:r>
            <a:r>
              <a:rPr b="1"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Times New Roman" dirty="0" sz="1600" lang="Times New Roman"/>
          </a:p>
          <a:p>
            <a:pPr algn="l" eaLnBrk="0" indent="457200" marL="13970" rtl="0">
              <a:lnSpc>
                <a:spcPct val="95000"/>
              </a:lnSpc>
              <a:spcBef>
                <a:spcPts val="28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Utilize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tec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hniques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TF-IDF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(Term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Frequency-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Inverse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Document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requency)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word</a:t>
            </a:r>
            <a:r>
              <a:rPr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embeddings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convert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text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into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numerical</a:t>
            </a:r>
            <a:r>
              <a:rPr dirty="0" sz="16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features.</a:t>
            </a:r>
            <a:endParaRPr altLang="Times New Roman" dirty="0" sz="1600" lang="Times New Roman"/>
          </a:p>
          <a:p>
            <a:pPr algn="l" eaLnBrk="0" marL="252095" rtl="0">
              <a:lnSpc>
                <a:spcPct val="95000"/>
              </a:lnSpc>
              <a:spcBef>
                <a:spcPts val="141"/>
              </a:spcBef>
            </a:pP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.</a:t>
            </a:r>
            <a:r>
              <a:rPr dirty="0" sz="1600" kern="0" spc="14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  </a:t>
            </a:r>
            <a:r>
              <a:rPr b="1"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b="1" dirty="0" sz="1600" kern="0" spc="1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Selection</a:t>
            </a:r>
            <a:r>
              <a:rPr b="1"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Times New Roman" dirty="0" sz="1600" lang="Times New Roman"/>
          </a:p>
          <a:p>
            <a:pPr algn="l" eaLnBrk="0" marL="483234" rtl="0">
              <a:lnSpc>
                <a:spcPct val="78000"/>
              </a:lnSpc>
              <a:spcBef>
                <a:spcPts val="6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Select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16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suitable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classificatio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algorithm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(e.g.,</a:t>
            </a:r>
            <a:endParaRPr altLang="Times New Roman" dirty="0" sz="1600" lang="Times New Roman"/>
          </a:p>
          <a:p>
            <a:pPr algn="l" eaLnBrk="0" indent="2540" marL="13970" rtl="0">
              <a:lnSpc>
                <a:spcPct val="95000"/>
              </a:lnSpc>
              <a:spcBef>
                <a:spcPts val="350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Logistic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Regression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Rando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Forest,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dirty="0" sz="1600" kern="0" spc="-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Neural</a:t>
            </a:r>
            <a:r>
              <a:rPr dirty="0" sz="1600" kern="0" spc="-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Networks)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dirty="0" sz="1600" kern="0" spc="1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detection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task.</a:t>
            </a:r>
            <a:endParaRPr altLang="Times New Roman" dirty="0" sz="1600" lang="Times New Roman"/>
          </a:p>
          <a:p>
            <a:pPr algn="l" eaLnBrk="0" marL="252095" rtl="0">
              <a:lnSpc>
                <a:spcPct val="78000"/>
              </a:lnSpc>
              <a:spcBef>
                <a:spcPts val="147"/>
              </a:spcBef>
            </a:pP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.</a:t>
            </a:r>
            <a:r>
              <a:rPr dirty="0" sz="1600" kern="0" spc="14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  </a:t>
            </a:r>
            <a:r>
              <a:rPr b="1"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b="1" dirty="0" sz="16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Training</a:t>
            </a:r>
            <a:r>
              <a:rPr b="1"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Times New Roman" dirty="0" sz="1600" lang="Times New Roman"/>
          </a:p>
          <a:p>
            <a:pPr algn="l" eaLnBrk="0" marL="476250" rtl="0">
              <a:lnSpc>
                <a:spcPct val="78000"/>
              </a:lnSpc>
              <a:spcBef>
                <a:spcPts val="351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Train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selec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ted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-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preprocessed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data.</a:t>
            </a:r>
            <a:endParaRPr altLang="Times New Roman" dirty="0" sz="1600" lang="Times New Roman"/>
          </a:p>
          <a:p>
            <a:pPr algn="l" eaLnBrk="0" marL="252095" rtl="0">
              <a:lnSpc>
                <a:spcPct val="91000"/>
              </a:lnSpc>
              <a:spcBef>
                <a:spcPts val="427"/>
              </a:spcBef>
            </a:pPr>
            <a:r>
              <a:rPr dirty="0" sz="1600" kern="0" spc="10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.</a:t>
            </a:r>
            <a:r>
              <a:rPr dirty="0" sz="1600" kern="0" spc="15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  </a:t>
            </a:r>
            <a:r>
              <a:rPr b="1"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Evaluation</a:t>
            </a:r>
            <a:r>
              <a:rPr b="1" dirty="0" sz="1600" kern="0" spc="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Times New Roman" dirty="0" sz="1600" lang="Times New Roman"/>
          </a:p>
          <a:p>
            <a:pPr algn="l" eaLnBrk="0" indent="461644" marL="12700" rtl="0">
              <a:lnSpc>
                <a:spcPct val="85000"/>
              </a:lnSpc>
              <a:spcBef>
                <a:spcPts val="16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Evaluate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metrics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accuracy,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precision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recal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l,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F1-score,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ROC-AUC.</a:t>
            </a:r>
            <a:endParaRPr altLang="Times New Roman" dirty="0" sz="1600" lang="Times New Roman"/>
          </a:p>
          <a:p>
            <a:pPr algn="l" eaLnBrk="0" rtl="0">
              <a:lnSpc>
                <a:spcPct val="138000"/>
              </a:lnSpc>
            </a:pPr>
            <a:endParaRPr altLang="Arial" dirty="0" sz="1000" lang="Arial"/>
          </a:p>
          <a:p>
            <a:pPr algn="l" eaLnBrk="0" marL="17779" rtl="0">
              <a:lnSpc>
                <a:spcPct val="80000"/>
              </a:lnSpc>
              <a:spcBef>
                <a:spcPts val="482"/>
              </a:spcBef>
            </a:pPr>
            <a:r>
              <a:rPr b="1" dirty="0" sz="1600" kern="0" spc="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PHASES</a:t>
            </a:r>
            <a:r>
              <a:rPr b="1" dirty="0" sz="1600" kern="0" spc="6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b="1" dirty="0" sz="1600" kern="0" spc="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DEVELOPMENT</a:t>
            </a:r>
            <a:r>
              <a:rPr b="1" dirty="0" sz="1600" kern="0" spc="-1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[ALGORITHM]</a:t>
            </a:r>
            <a:endParaRPr altLang="Times New Roman" dirty="0" sz="1600" lang="Times New Roman"/>
          </a:p>
          <a:p>
            <a:pPr algn="l" eaLnBrk="0" rtl="0">
              <a:lnSpc>
                <a:spcPct val="125000"/>
              </a:lnSpc>
            </a:pPr>
            <a:endParaRPr altLang="Arial" dirty="0" sz="1000" lang="Arial"/>
          </a:p>
          <a:p>
            <a:pPr algn="l" eaLnBrk="0" marL="36830" rtl="0">
              <a:lnSpc>
                <a:spcPct val="78000"/>
              </a:lnSpc>
              <a:spcBef>
                <a:spcPts val="481"/>
              </a:spcBef>
            </a:pP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1: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Import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library</a:t>
            </a:r>
            <a:r>
              <a:rPr dirty="0" sz="1600" kern="0" spc="-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packages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dules.</a:t>
            </a:r>
            <a:endParaRPr altLang="Times New Roman" dirty="0" sz="1600" lang="Times New Roman"/>
          </a:p>
          <a:p>
            <a:pPr algn="l" eaLnBrk="0" rtl="0">
              <a:lnSpc>
                <a:spcPct val="128000"/>
              </a:lnSpc>
            </a:pPr>
            <a:endParaRPr altLang="Arial" dirty="0" sz="1000" lang="Arial"/>
          </a:p>
          <a:p>
            <a:pPr algn="l" eaLnBrk="0" marL="17145" rtl="0">
              <a:lnSpc>
                <a:spcPct val="95000"/>
              </a:lnSpc>
              <a:spcBef>
                <a:spcPts val="492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2: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Load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Datasets.</a:t>
            </a:r>
            <a:endParaRPr altLang="Times New Roman" dirty="0" sz="1600" lang="Times New Roman"/>
          </a:p>
          <a:p>
            <a:pPr algn="l" eaLnBrk="0" rtl="0">
              <a:lnSpc>
                <a:spcPct val="104000"/>
              </a:lnSpc>
            </a:pPr>
            <a:endParaRPr altLang="Arial" dirty="0" sz="1000" lang="Arial"/>
          </a:p>
          <a:p>
            <a:pPr algn="l" eaLnBrk="0" marL="20954" rtl="0">
              <a:lnSpc>
                <a:spcPct val="78000"/>
              </a:lnSpc>
              <a:spcBef>
                <a:spcPts val="485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3:</a:t>
            </a:r>
            <a:r>
              <a:rPr dirty="0" sz="1600" kern="0" spc="1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Exploring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Datasets.</a:t>
            </a:r>
            <a:endParaRPr altLang="Times New Roman" dirty="0" sz="1600" lang="Times New Roman"/>
          </a:p>
          <a:p>
            <a:pPr algn="l" eaLnBrk="0" rtl="0">
              <a:lnSpc>
                <a:spcPct val="129000"/>
              </a:lnSpc>
            </a:pPr>
            <a:endParaRPr altLang="Arial" dirty="0" sz="1000" lang="Arial"/>
          </a:p>
          <a:p>
            <a:pPr algn="l" eaLnBrk="0" marL="15875" rtl="0">
              <a:lnSpc>
                <a:spcPct val="78000"/>
              </a:lnSpc>
              <a:spcBef>
                <a:spcPts val="483"/>
              </a:spcBef>
            </a:pP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4:</a:t>
            </a:r>
            <a:r>
              <a:rPr dirty="0" sz="16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Split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into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training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testing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ts.</a:t>
            </a:r>
            <a:endParaRPr altLang="Times New Roman" dirty="0" sz="1600" lang="Times New Roman"/>
          </a:p>
          <a:p>
            <a:pPr algn="l" eaLnBrk="0" rtl="0">
              <a:lnSpc>
                <a:spcPct val="131000"/>
              </a:lnSpc>
            </a:pPr>
            <a:endParaRPr altLang="Arial" dirty="0" sz="1000" lang="Arial"/>
          </a:p>
          <a:p>
            <a:pPr algn="l" eaLnBrk="0" rtl="0">
              <a:lnSpc>
                <a:spcPct val="101000"/>
              </a:lnSpc>
            </a:pPr>
            <a:endParaRPr altLang="Arial" dirty="0" sz="400" lang="Arial"/>
          </a:p>
          <a:p>
            <a:pPr algn="l" eaLnBrk="0" marL="22859" rtl="0">
              <a:lnSpc>
                <a:spcPct val="78000"/>
              </a:lnSpc>
              <a:spcBef>
                <a:spcPts val="1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5: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Preprocess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text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dirty="0" sz="1600" kern="0" spc="1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altLang="Times New Roman" dirty="0" sz="1600" lang="Times New Roma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extbox 8"/>
          <p:cNvSpPr/>
          <p:nvPr/>
        </p:nvSpPr>
        <p:spPr>
          <a:xfrm>
            <a:off x="901800" y="1119892"/>
            <a:ext cx="5905500" cy="771398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7070"/>
              </a:lnSpc>
            </a:pPr>
            <a:endParaRPr altLang="Arial" dirty="0" sz="100" lang="Arial"/>
          </a:p>
          <a:p>
            <a:pPr algn="l" eaLnBrk="0" marL="21590" rtl="0">
              <a:lnSpc>
                <a:spcPct val="78000"/>
              </a:lnSpc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6:</a:t>
            </a:r>
            <a:r>
              <a:rPr dirty="0" sz="16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Select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algorithm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dirty="0" sz="1600" kern="0" spc="-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used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[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re,Logistic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regression]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altLang="Times New Roman" dirty="0" sz="1600" lang="Times New Roman"/>
          </a:p>
          <a:p>
            <a:pPr algn="l" eaLnBrk="0" rtl="0">
              <a:lnSpc>
                <a:spcPct val="129000"/>
              </a:lnSpc>
            </a:pPr>
            <a:endParaRPr altLang="Arial" dirty="0" sz="1000" lang="Arial"/>
          </a:p>
          <a:p>
            <a:pPr algn="l" eaLnBrk="0" marL="20320" rtl="0">
              <a:lnSpc>
                <a:spcPct val="95000"/>
              </a:lnSpc>
              <a:spcBef>
                <a:spcPts val="483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7:Evaluate</a:t>
            </a:r>
            <a:r>
              <a:rPr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Model.</a:t>
            </a:r>
            <a:endParaRPr altLang="Times New Roman" dirty="0" sz="1600" lang="Times New Roman"/>
          </a:p>
          <a:p>
            <a:pPr algn="l" eaLnBrk="0" rtl="0">
              <a:lnSpc>
                <a:spcPct val="104000"/>
              </a:lnSpc>
            </a:pPr>
            <a:endParaRPr altLang="Arial" dirty="0" sz="1000" lang="Arial"/>
          </a:p>
          <a:p>
            <a:pPr algn="l" eaLnBrk="0" marL="24765" rtl="0">
              <a:lnSpc>
                <a:spcPct val="95000"/>
              </a:lnSpc>
              <a:spcBef>
                <a:spcPts val="480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8:Print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results.</a:t>
            </a:r>
            <a:endParaRPr altLang="Times New Roman" dirty="0" sz="1600" lang="Times New Roman"/>
          </a:p>
          <a:p>
            <a:pPr algn="l" eaLnBrk="0" rtl="0">
              <a:lnSpc>
                <a:spcPct val="105000"/>
              </a:lnSpc>
            </a:pPr>
            <a:endParaRPr altLang="Arial" dirty="0" sz="1000" lang="Arial"/>
          </a:p>
          <a:p>
            <a:pPr algn="l" eaLnBrk="0" marL="15240" rtl="0">
              <a:lnSpc>
                <a:spcPct val="77000"/>
              </a:lnSpc>
              <a:spcBef>
                <a:spcPts val="490"/>
              </a:spcBef>
            </a:pPr>
            <a:r>
              <a:rPr b="1" dirty="0" sz="1600" kern="0" spc="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</a:t>
            </a:r>
            <a:r>
              <a:rPr b="1" dirty="0" sz="1600" kern="0" spc="-1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Times New Roman" dirty="0" sz="1600" lang="Times New Roman"/>
          </a:p>
          <a:p>
            <a:pPr algn="l" eaLnBrk="0" rtl="0">
              <a:lnSpc>
                <a:spcPct val="146000"/>
              </a:lnSpc>
            </a:pPr>
            <a:endParaRPr altLang="Arial" dirty="0" sz="1000" lang="Arial"/>
          </a:p>
          <a:p>
            <a:pPr algn="l" eaLnBrk="0" indent="-220345" marL="472440" rtl="0">
              <a:lnSpc>
                <a:spcPct val="96000"/>
              </a:lnSpc>
              <a:spcBef>
                <a:spcPts val="480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.</a:t>
            </a:r>
            <a:r>
              <a:rPr dirty="0" sz="1600" kern="0" spc="14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  </a:t>
            </a:r>
            <a:r>
              <a:rPr b="1"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b="1"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b="1"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</a:t>
            </a:r>
            <a:r>
              <a:rPr b="1"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b="1"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ntains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-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articles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their</a:t>
            </a:r>
            <a:endParaRPr altLang="Times New Roman" dirty="0" sz="1600" lang="Times New Roman"/>
          </a:p>
          <a:p>
            <a:pPr algn="l" eaLnBrk="0" indent="2540" marL="19684" rtl="0">
              <a:lnSpc>
                <a:spcPct val="87000"/>
              </a:lnSpc>
              <a:spcBef>
                <a:spcPts val="35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sources.</a:t>
            </a:r>
            <a:r>
              <a:rPr dirty="0" sz="1600" kern="0" spc="1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includes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various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types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dirty="0" sz="1600" kern="0" spc="-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-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news,</a:t>
            </a:r>
            <a:r>
              <a:rPr dirty="0" sz="16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such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satire,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hoaxes,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propag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anda.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provides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endParaRPr altLang="Times New Roman" dirty="0" sz="1600" lang="Times New Roman"/>
          </a:p>
          <a:p>
            <a:pPr algn="l" eaLnBrk="0" marL="22859" rtl="0">
              <a:lnSpc>
                <a:spcPct val="95000"/>
              </a:lnSpc>
              <a:spcBef>
                <a:spcPts val="324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sources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dirty="0" sz="1600" kern="0" spc="-1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ese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articles.</a:t>
            </a:r>
            <a:endParaRPr altLang="Times New Roman" dirty="0" sz="1600" lang="Times New Roman"/>
          </a:p>
          <a:p>
            <a:pPr algn="l" eaLnBrk="0" rtl="0">
              <a:lnSpc>
                <a:spcPct val="124000"/>
              </a:lnSpc>
            </a:pPr>
            <a:endParaRPr altLang="Arial" dirty="0" sz="1000" lang="Arial"/>
          </a:p>
          <a:p>
            <a:pPr algn="l" eaLnBrk="0" indent="-224154" marL="476250" rtl="0">
              <a:lnSpc>
                <a:spcPct val="87000"/>
              </a:lnSpc>
              <a:spcBef>
                <a:spcPts val="490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.</a:t>
            </a:r>
            <a:r>
              <a:rPr dirty="0" sz="1600" kern="0" spc="15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  </a:t>
            </a:r>
            <a:r>
              <a:rPr b="1"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True</a:t>
            </a:r>
            <a:r>
              <a:rPr b="1"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b="1"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</a:t>
            </a:r>
            <a:r>
              <a:rPr b="1"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b="1"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True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aset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contains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statements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labeled</a:t>
            </a:r>
            <a:r>
              <a:rPr dirty="0" sz="16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true.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Each</a:t>
            </a:r>
            <a:r>
              <a:rPr dirty="0" sz="16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statement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accompanied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additional</a:t>
            </a:r>
            <a:endParaRPr altLang="Times New Roman" dirty="0" sz="1600" lang="Times New Roman"/>
          </a:p>
          <a:p>
            <a:pPr algn="l" eaLnBrk="0" marL="471805" rtl="0">
              <a:lnSpc>
                <a:spcPct val="78000"/>
              </a:lnSpc>
              <a:spcBef>
                <a:spcPts val="351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metadata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making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dirty="0" sz="16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suitable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research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detection</a:t>
            </a:r>
            <a:endParaRPr altLang="Times New Roman" dirty="0" sz="1600" lang="Times New Roman"/>
          </a:p>
          <a:p>
            <a:pPr algn="l" eaLnBrk="0" marL="252095" rtl="0">
              <a:lnSpc>
                <a:spcPct val="95000"/>
              </a:lnSpc>
              <a:spcBef>
                <a:spcPts val="467"/>
              </a:spcBef>
            </a:pPr>
            <a:r>
              <a:rPr dirty="0" sz="1600" kern="0" spc="10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.</a:t>
            </a:r>
            <a:r>
              <a:rPr dirty="0" sz="1600" kern="0" spc="14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  </a:t>
            </a:r>
            <a:r>
              <a:rPr b="1"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</a:t>
            </a:r>
            <a:r>
              <a:rPr b="1"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Link</a:t>
            </a:r>
            <a:r>
              <a:rPr b="1" dirty="0" sz="1600" kern="0" spc="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Times New Roman" dirty="0" sz="1600" lang="Times New Roman"/>
          </a:p>
          <a:p>
            <a:pPr algn="l" eaLnBrk="0" indent="661669" marL="13970" rtl="0">
              <a:lnSpc>
                <a:spcPct val="95000"/>
              </a:lnSpc>
              <a:spcBef>
                <a:spcPts val="1"/>
              </a:spcBef>
            </a:pPr>
            <a:r>
              <a:rPr dirty="0" sz="1600" kern="0" spc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1" tooltip=""/>
              </a:rPr>
              <a:t>https</a:t>
            </a:r>
            <a:r>
              <a:rPr dirty="0" sz="1600" kern="0" spc="-1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://</a:t>
            </a:r>
            <a:r>
              <a:rPr dirty="0" sz="1600" kern="0" spc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www</a:t>
            </a:r>
            <a:r>
              <a:rPr dirty="0" sz="1600" kern="0" spc="-1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dirty="0" sz="1600" kern="0" spc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kaggle</a:t>
            </a:r>
            <a:r>
              <a:rPr dirty="0" sz="1600" kern="0" spc="-1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dirty="0" sz="1600" kern="0" spc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</a:t>
            </a:r>
            <a:r>
              <a:rPr dirty="0" sz="1600" kern="0" spc="-1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/</a:t>
            </a:r>
            <a:r>
              <a:rPr dirty="0" sz="1600" kern="0" spc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datasets</a:t>
            </a:r>
            <a:r>
              <a:rPr dirty="0" sz="1600" kern="0" spc="-1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/</a:t>
            </a:r>
            <a:r>
              <a:rPr dirty="0" sz="1600" kern="0" spc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clmentbisaillon</a:t>
            </a:r>
            <a:r>
              <a:rPr dirty="0" sz="1600" kern="0" spc="-1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/</a:t>
            </a:r>
            <a:r>
              <a:rPr dirty="0" sz="1600" kern="0" spc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</a:t>
            </a:r>
            <a:r>
              <a:rPr dirty="0" sz="1600" kern="0" spc="-1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dirty="0" sz="1600" kern="0" spc="-1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-and-real-</a:t>
            </a:r>
            <a:r>
              <a:rPr dirty="0" sz="1600" kern="0" spc="-1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news-</a:t>
            </a:r>
            <a:r>
              <a:rPr dirty="0" sz="1600" kern="0" spc="9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</a:t>
            </a:r>
            <a:endParaRPr altLang="Times New Roman" dirty="0" sz="1600" lang="Times New Roman"/>
          </a:p>
          <a:p>
            <a:pPr algn="l" eaLnBrk="0" rtl="0">
              <a:lnSpc>
                <a:spcPct val="119000"/>
              </a:lnSpc>
            </a:pPr>
            <a:endParaRPr altLang="Arial" dirty="0" sz="1000" lang="Arial"/>
          </a:p>
          <a:p>
            <a:pPr algn="l" eaLnBrk="0" marL="20954" rtl="0">
              <a:lnSpc>
                <a:spcPct val="77000"/>
              </a:lnSpc>
              <a:spcBef>
                <a:spcPts val="490"/>
              </a:spcBef>
            </a:pPr>
            <a:r>
              <a:rPr b="1" dirty="0" sz="1600" kern="0" spc="0" u="sng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CLASSIFICATION</a:t>
            </a:r>
            <a:r>
              <a:rPr b="1" dirty="0" sz="1600" kern="0" spc="0" u="sng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-10" u="sng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ALGORITHM:</a:t>
            </a:r>
            <a:endParaRPr altLang="Times New Roman" dirty="0" sz="1600" lang="Times New Roman"/>
          </a:p>
          <a:p>
            <a:pPr algn="l" eaLnBrk="0" rtl="0">
              <a:lnSpc>
                <a:spcPct val="139000"/>
              </a:lnSpc>
            </a:pPr>
            <a:endParaRPr altLang="Arial" dirty="0" sz="1000" lang="Arial"/>
          </a:p>
          <a:p>
            <a:pPr algn="l" eaLnBrk="0" indent="455294" marL="18415" rtl="0">
              <a:lnSpc>
                <a:spcPct val="87000"/>
              </a:lnSpc>
              <a:spcBef>
                <a:spcPts val="491"/>
              </a:spcBef>
            </a:pP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Logistic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regression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common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machine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learning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algorithm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used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detection</a:t>
            </a:r>
            <a:r>
              <a:rPr dirty="0" sz="1600" kern="0" spc="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NLP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(Natural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Language</a:t>
            </a:r>
            <a:r>
              <a:rPr dirty="0" sz="1600" kern="0" spc="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Processing).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endParaRPr altLang="Times New Roman" dirty="0" sz="1600" lang="Times New Roman"/>
          </a:p>
          <a:p>
            <a:pPr algn="l" eaLnBrk="0" marL="12700" rtl="0">
              <a:lnSpc>
                <a:spcPct val="82000"/>
              </a:lnSpc>
              <a:spcBef>
                <a:spcPts val="332"/>
              </a:spcBef>
            </a:pP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brief</a:t>
            </a:r>
            <a:r>
              <a:rPr dirty="0" sz="1600" kern="0" spc="8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here</a:t>
            </a:r>
            <a:r>
              <a:rPr dirty="0" sz="1600" kern="0" spc="8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show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works</a:t>
            </a:r>
            <a:r>
              <a:rPr dirty="0" sz="1600" kern="0" spc="8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Times New Roman" dirty="0" sz="1600" lang="Times New Roman"/>
          </a:p>
          <a:p>
            <a:pPr algn="l" eaLnBrk="0" indent="-224790" marL="476884" rtl="0">
              <a:lnSpc>
                <a:spcPct val="96000"/>
              </a:lnSpc>
              <a:spcBef>
                <a:spcPts val="362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.</a:t>
            </a:r>
            <a:r>
              <a:rPr dirty="0" sz="1600" kern="0" spc="14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 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Preparation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Collect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dirty="0" sz="1600" kern="0" spc="-1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tex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articles,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where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each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article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labeled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either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real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-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Preprocess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text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cleaning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okenizing,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converting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into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numerical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features.</a:t>
            </a:r>
            <a:endParaRPr altLang="Times New Roman" dirty="0" sz="1600" lang="Times New Roman"/>
          </a:p>
          <a:p>
            <a:pPr algn="l" eaLnBrk="0" indent="-222884" marL="474980" rtl="0">
              <a:lnSpc>
                <a:spcPct val="87000"/>
              </a:lnSpc>
              <a:spcBef>
                <a:spcPts val="128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.</a:t>
            </a:r>
            <a:r>
              <a:rPr dirty="0" sz="1600" kern="0" spc="14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 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Feature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Extraction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techniques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TF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IDF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Term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equency-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Inverse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Document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Frequency)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word</a:t>
            </a:r>
            <a:r>
              <a:rPr dirty="0" sz="1600" kern="0" spc="8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embeddings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(e.g.,</a:t>
            </a:r>
            <a:endParaRPr altLang="Times New Roman" dirty="0" sz="1600" lang="Times New Roman"/>
          </a:p>
          <a:p>
            <a:pPr algn="l" eaLnBrk="0" marL="473075" rtl="0">
              <a:lnSpc>
                <a:spcPct val="78000"/>
              </a:lnSpc>
              <a:spcBef>
                <a:spcPts val="354"/>
              </a:spcBef>
            </a:pP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Word2Vec</a:t>
            </a:r>
            <a:r>
              <a:rPr dirty="0" sz="1600" kern="0" spc="1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GloVe)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represent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text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feature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vectors.</a:t>
            </a:r>
            <a:endParaRPr altLang="Times New Roman" dirty="0" sz="1600" lang="Times New Roma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extbox 9"/>
          <p:cNvSpPr/>
          <p:nvPr/>
        </p:nvSpPr>
        <p:spPr>
          <a:xfrm>
            <a:off x="863648" y="912627"/>
            <a:ext cx="5993765" cy="777113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95365"/>
              </a:lnSpc>
            </a:pPr>
            <a:endParaRPr altLang="Arial" dirty="0" sz="100" lang="Arial"/>
          </a:p>
          <a:p>
            <a:pPr algn="l" eaLnBrk="0" indent="-224790" marL="514984" rtl="0">
              <a:lnSpc>
                <a:spcPct val="90000"/>
              </a:lnSpc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.</a:t>
            </a:r>
            <a:r>
              <a:rPr dirty="0" sz="1600" kern="0" spc="14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 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Training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Train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logisti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regression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classifier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dirty="0" sz="1600" kern="0" spc="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labeled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logistic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regression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learns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assign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probabilities</a:t>
            </a:r>
            <a:r>
              <a:rPr dirty="0" sz="1600" kern="0" spc="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each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article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being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real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-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based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extracted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features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altLang="Times New Roman" dirty="0" sz="1600" lang="Times New Roman"/>
          </a:p>
          <a:p>
            <a:pPr algn="l" eaLnBrk="0" indent="-217804" marL="508000" rtl="0">
              <a:lnSpc>
                <a:spcPct val="87000"/>
              </a:lnSpc>
              <a:spcBef>
                <a:spcPts val="455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.</a:t>
            </a:r>
            <a:r>
              <a:rPr dirty="0" sz="1600" kern="0" spc="14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 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Prediction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Given</a:t>
            </a:r>
            <a:r>
              <a:rPr dirty="0" sz="1600" kern="0" spc="8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article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trained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predict</a:t>
            </a:r>
            <a:r>
              <a:rPr dirty="0" sz="1600" kern="0" spc="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probability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dirty="0" sz="1600" kern="0" spc="-1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being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-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dirty="0" sz="1600" kern="0" spc="8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dirty="0" sz="1600" kern="0" spc="-1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probability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ceeds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altLang="Times New Roman" dirty="0" sz="1600" lang="Times New Roman"/>
          </a:p>
          <a:p>
            <a:pPr algn="l" eaLnBrk="0" indent="5714" marL="509269" rtl="0">
              <a:lnSpc>
                <a:spcPct val="95000"/>
              </a:lnSpc>
              <a:spcBef>
                <a:spcPts val="348"/>
              </a:spcBef>
            </a:pP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certain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threshold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classified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;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otherwise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cons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idered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real.</a:t>
            </a:r>
            <a:endParaRPr altLang="Times New Roman" dirty="0" sz="1600" lang="Times New Roman"/>
          </a:p>
          <a:p>
            <a:pPr algn="l" eaLnBrk="0" marL="290195" rtl="0">
              <a:lnSpc>
                <a:spcPct val="78000"/>
              </a:lnSpc>
              <a:spcBef>
                <a:spcPts val="125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.</a:t>
            </a:r>
            <a:r>
              <a:rPr dirty="0" sz="1600" kern="0" spc="14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 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Evaluation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Assess</a:t>
            </a:r>
            <a:r>
              <a:rPr dirty="0" sz="1600" kern="0" spc="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performance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metrics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like</a:t>
            </a:r>
            <a:endParaRPr altLang="Times New Roman" dirty="0" sz="1600" lang="Times New Roman"/>
          </a:p>
          <a:p>
            <a:pPr algn="l" eaLnBrk="0" indent="5714" marL="509269" rtl="0">
              <a:lnSpc>
                <a:spcPct val="87000"/>
              </a:lnSpc>
              <a:spcBef>
                <a:spcPts val="356"/>
              </a:spcBef>
            </a:pP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accuracy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precisi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on,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recall,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F1-score.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Fine-tune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hyperpara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meters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needed</a:t>
            </a:r>
            <a:endParaRPr altLang="Times New Roman" dirty="0" sz="1600" lang="Times New Roman"/>
          </a:p>
          <a:p>
            <a:pPr algn="l" eaLnBrk="0" rtl="0">
              <a:lnSpc>
                <a:spcPct val="144000"/>
              </a:lnSpc>
            </a:pPr>
            <a:endParaRPr altLang="Arial" dirty="0" sz="1000" lang="Arial"/>
          </a:p>
          <a:p>
            <a:pPr algn="l" eaLnBrk="0" marL="53339" rtl="0">
              <a:lnSpc>
                <a:spcPct val="77000"/>
              </a:lnSpc>
              <a:spcBef>
                <a:spcPts val="487"/>
              </a:spcBef>
            </a:pPr>
            <a:r>
              <a:rPr b="1" dirty="0" sz="1600" kern="0" spc="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b="1" dirty="0" sz="1600" kern="0" spc="4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PREPROCE</a:t>
            </a:r>
            <a:r>
              <a:rPr b="1" dirty="0" sz="1600" kern="0" spc="-1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SSSING:</a:t>
            </a:r>
            <a:endParaRPr altLang="Times New Roman" dirty="0" sz="1600" lang="Times New Roman"/>
          </a:p>
          <a:p>
            <a:pPr algn="l" eaLnBrk="0" rtl="0">
              <a:lnSpc>
                <a:spcPct val="132000"/>
              </a:lnSpc>
            </a:pPr>
            <a:endParaRPr altLang="Arial" dirty="0" sz="1000" lang="Arial"/>
          </a:p>
          <a:p>
            <a:pPr algn="l" eaLnBrk="0" indent="454659" marL="56514" rtl="0">
              <a:lnSpc>
                <a:spcPct val="85000"/>
              </a:lnSpc>
              <a:spcBef>
                <a:spcPts val="486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preprocessing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volves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cleaning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transforming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raw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into</a:t>
            </a:r>
            <a:r>
              <a:rPr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format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used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training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machine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learning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models.</a:t>
            </a:r>
            <a:endParaRPr altLang="Times New Roman" dirty="0" sz="1600" lang="Times New Roman"/>
          </a:p>
          <a:p>
            <a:pPr algn="l" eaLnBrk="0" rtl="0">
              <a:lnSpc>
                <a:spcPct val="130000"/>
              </a:lnSpc>
            </a:pPr>
            <a:endParaRPr altLang="Arial" dirty="0" sz="1000" lang="Arial"/>
          </a:p>
          <a:p>
            <a:pPr algn="l" eaLnBrk="0" marL="74930" rtl="0">
              <a:lnSpc>
                <a:spcPct val="77000"/>
              </a:lnSpc>
              <a:spcBef>
                <a:spcPts val="488"/>
              </a:spcBef>
            </a:pP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1.TEXT</a:t>
            </a:r>
            <a:r>
              <a:rPr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CLEANING:</a:t>
            </a:r>
            <a:endParaRPr altLang="Times New Roman" dirty="0" sz="1600" lang="Times New Roman"/>
          </a:p>
          <a:p>
            <a:pPr algn="l" eaLnBrk="0" indent="460375" marL="52069" rtl="0">
              <a:lnSpc>
                <a:spcPct val="85000"/>
              </a:lnSpc>
              <a:spcBef>
                <a:spcPts val="292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involves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removing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html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ags,special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characters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punctuation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marks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converting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text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low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ercase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ensure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uniformity,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handling</a:t>
            </a:r>
            <a:endParaRPr altLang="Times New Roman" dirty="0" sz="1600" lang="Times New Roman"/>
          </a:p>
          <a:p>
            <a:pPr algn="l" eaLnBrk="0" marL="57785" rtl="0">
              <a:lnSpc>
                <a:spcPct val="79000"/>
              </a:lnSpc>
              <a:spcBef>
                <a:spcPts val="259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contractions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(e.g: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’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tto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cannot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eliminating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extra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white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space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s.</a:t>
            </a:r>
            <a:endParaRPr altLang="Times New Roman" dirty="0" sz="1600" lang="Times New Roman"/>
          </a:p>
          <a:p>
            <a:pPr algn="l" eaLnBrk="0" rtl="0">
              <a:lnSpc>
                <a:spcPct val="130000"/>
              </a:lnSpc>
            </a:pPr>
            <a:endParaRPr altLang="Arial" dirty="0" sz="1000" lang="Arial"/>
          </a:p>
          <a:p>
            <a:pPr algn="l" eaLnBrk="0" marL="55244" rtl="0">
              <a:lnSpc>
                <a:spcPct val="77000"/>
              </a:lnSpc>
              <a:spcBef>
                <a:spcPts val="488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2.TOKENIZATION:</a:t>
            </a:r>
            <a:endParaRPr altLang="Times New Roman" dirty="0" sz="1600" lang="Times New Roman"/>
          </a:p>
          <a:p>
            <a:pPr algn="l" eaLnBrk="0" indent="461009" marL="52705" rtl="0">
              <a:lnSpc>
                <a:spcPct val="85000"/>
              </a:lnSpc>
              <a:spcBef>
                <a:spcPts val="292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Tokenization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used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splitting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text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into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individual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words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tokens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step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essential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further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ysis.</a:t>
            </a:r>
            <a:endParaRPr altLang="Times New Roman" dirty="0" sz="1600" lang="Times New Roman"/>
          </a:p>
          <a:p>
            <a:pPr algn="l" eaLnBrk="0" marL="59055" rtl="0">
              <a:lnSpc>
                <a:spcPct val="77000"/>
              </a:lnSpc>
              <a:spcBef>
                <a:spcPts val="294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3.STOP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WORD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REMOVAL:</a:t>
            </a:r>
            <a:endParaRPr altLang="Times New Roman" dirty="0" sz="1600" lang="Times New Roman"/>
          </a:p>
          <a:p>
            <a:pPr algn="l" eaLnBrk="0" marL="514350" rtl="0">
              <a:lnSpc>
                <a:spcPct val="79000"/>
              </a:lnSpc>
              <a:spcBef>
                <a:spcPts val="242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Method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removes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commom</a:t>
            </a:r>
            <a:r>
              <a:rPr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step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words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“the”</a:t>
            </a:r>
            <a:r>
              <a:rPr dirty="0" sz="16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altLang="Times New Roman" dirty="0" sz="1600" lang="Times New Roman"/>
          </a:p>
          <a:p>
            <a:pPr algn="l" eaLnBrk="0" indent="-635" marL="58419" rtl="0">
              <a:lnSpc>
                <a:spcPct val="94000"/>
              </a:lnSpc>
              <a:spcBef>
                <a:spcPts val="266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“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”,”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”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often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provide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meaningful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detection.</a:t>
            </a:r>
            <a:endParaRPr altLang="Times New Roman" dirty="0" sz="1600" lang="Times New Roman"/>
          </a:p>
          <a:p>
            <a:pPr algn="l" eaLnBrk="0" rtl="0">
              <a:lnSpc>
                <a:spcPct val="104000"/>
              </a:lnSpc>
            </a:pPr>
            <a:endParaRPr altLang="Arial" dirty="0" sz="1000" lang="Arial"/>
          </a:p>
          <a:p>
            <a:pPr algn="l" eaLnBrk="0" marL="53975" rtl="0">
              <a:lnSpc>
                <a:spcPct val="91000"/>
              </a:lnSpc>
              <a:spcBef>
                <a:spcPts val="487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4.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HANDLING</a:t>
            </a:r>
            <a:r>
              <a:rPr dirty="0" sz="1600" kern="0" spc="-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NUMERICAL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dirty="0" sz="1600" kern="0" spc="1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Times New Roman" dirty="0" sz="1600" lang="Times New Roman"/>
          </a:p>
          <a:p>
            <a:pPr algn="l" eaLnBrk="0" indent="461009" marL="52705" rtl="0">
              <a:lnSpc>
                <a:spcPct val="85000"/>
              </a:lnSpc>
              <a:spcBef>
                <a:spcPts val="13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step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dealing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numbers</a:t>
            </a:r>
            <a:r>
              <a:rPr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such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replacing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them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-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placeholders(e.g.”123”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“num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”)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altLang="Times New Roman" dirty="0" sz="1600" lang="Times New Roman"/>
          </a:p>
          <a:p>
            <a:pPr algn="l" eaLnBrk="0" rtl="0">
              <a:lnSpc>
                <a:spcPct val="132000"/>
              </a:lnSpc>
            </a:pPr>
            <a:endParaRPr altLang="Arial" dirty="0" sz="1000" lang="Arial"/>
          </a:p>
          <a:p>
            <a:pPr algn="l" eaLnBrk="0" rtl="0">
              <a:lnSpc>
                <a:spcPct val="101000"/>
              </a:lnSpc>
            </a:pPr>
            <a:endParaRPr altLang="Arial" dirty="0" sz="400" lang="Arial"/>
          </a:p>
          <a:p>
            <a:pPr algn="l" eaLnBrk="0" marL="60325" rtl="0">
              <a:lnSpc>
                <a:spcPct val="77000"/>
              </a:lnSpc>
              <a:spcBef>
                <a:spcPts val="1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5.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HANDLING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MISS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ING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DATA:</a:t>
            </a:r>
            <a:endParaRPr altLang="Times New Roman" dirty="0" sz="1600" lang="Times New Roma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box 10"/>
          <p:cNvSpPr/>
          <p:nvPr/>
        </p:nvSpPr>
        <p:spPr>
          <a:xfrm>
            <a:off x="902208" y="894543"/>
            <a:ext cx="5937250" cy="7738109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93874"/>
              </a:lnSpc>
            </a:pPr>
            <a:endParaRPr altLang="Arial" dirty="0" sz="100" lang="Arial"/>
          </a:p>
          <a:p>
            <a:pPr algn="l" eaLnBrk="0" indent="456565" marL="19050" rtl="0">
              <a:lnSpc>
                <a:spcPct val="85000"/>
              </a:lnSpc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step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proce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ss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dirty="0" sz="1600" kern="0" spc="-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addressing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missing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null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values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</a:t>
            </a:r>
            <a:r>
              <a:rPr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imputation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removal.</a:t>
            </a:r>
            <a:endParaRPr altLang="Times New Roman" dirty="0" sz="1600" lang="Times New Roman"/>
          </a:p>
          <a:p>
            <a:pPr algn="l" eaLnBrk="0" rtl="0">
              <a:lnSpc>
                <a:spcPct val="130000"/>
              </a:lnSpc>
            </a:pPr>
            <a:endParaRPr altLang="Arial" dirty="0" sz="1000" lang="Arial"/>
          </a:p>
          <a:p>
            <a:pPr algn="l" eaLnBrk="0" marL="20954" rtl="0">
              <a:lnSpc>
                <a:spcPct val="77000"/>
              </a:lnSpc>
              <a:spcBef>
                <a:spcPts val="489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6.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REMOVING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IRREL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EVANT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INFORMATION:</a:t>
            </a:r>
            <a:endParaRPr altLang="Times New Roman" dirty="0" sz="1600" lang="Times New Roman"/>
          </a:p>
          <a:p>
            <a:pPr algn="l" eaLnBrk="0" indent="459740" marL="13334" rtl="0">
              <a:lnSpc>
                <a:spcPct val="85000"/>
              </a:lnSpc>
              <a:spcBef>
                <a:spcPts val="292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Removing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textual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ent,such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URLs,usernames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hastags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common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dirty="0" sz="1600" kern="0" spc="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social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media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altLang="Times New Roman" dirty="0" sz="1600" lang="Times New Roman"/>
          </a:p>
          <a:p>
            <a:pPr algn="l" eaLnBrk="0" rtl="0">
              <a:lnSpc>
                <a:spcPct val="128000"/>
              </a:lnSpc>
            </a:pPr>
            <a:endParaRPr altLang="Arial" dirty="0" sz="1000" lang="Arial"/>
          </a:p>
          <a:p>
            <a:pPr algn="l" eaLnBrk="0" marL="19684" rtl="0">
              <a:lnSpc>
                <a:spcPct val="93000"/>
              </a:lnSpc>
              <a:spcBef>
                <a:spcPts val="484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7.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TEXT</a:t>
            </a:r>
            <a:r>
              <a:rPr dirty="0" sz="1600" kern="0" spc="-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NORMALIZATION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Times New Roman" dirty="0" sz="1600" lang="Times New Roman"/>
          </a:p>
          <a:p>
            <a:pPr algn="l" eaLnBrk="0" indent="462915" marL="19050" rtl="0">
              <a:lnSpc>
                <a:spcPct val="85000"/>
              </a:lnSpc>
              <a:spcBef>
                <a:spcPts val="13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Standardi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zing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spellings,abbreviations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accronyms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ensure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consistency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data.</a:t>
            </a:r>
            <a:endParaRPr altLang="Times New Roman" dirty="0" sz="1600" lang="Times New Roman"/>
          </a:p>
          <a:p>
            <a:pPr algn="l" eaLnBrk="0" rtl="0">
              <a:lnSpc>
                <a:spcPct val="135000"/>
              </a:lnSpc>
            </a:pPr>
            <a:endParaRPr altLang="Arial" dirty="0" sz="1000" lang="Arial"/>
          </a:p>
          <a:p>
            <a:pPr algn="l" eaLnBrk="0" marL="16509" rtl="0">
              <a:lnSpc>
                <a:spcPct val="93000"/>
              </a:lnSpc>
              <a:spcBef>
                <a:spcPts val="491"/>
              </a:spcBef>
            </a:pPr>
            <a:r>
              <a:rPr b="1" dirty="0" sz="1600" kern="0" spc="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FEATURE</a:t>
            </a:r>
            <a:r>
              <a:rPr b="1" dirty="0" sz="1600" kern="0" spc="2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EXTRACTION</a:t>
            </a:r>
            <a:r>
              <a:rPr b="1" dirty="0" sz="1600" kern="0" spc="100" u="sng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Times New Roman" dirty="0" sz="1600" lang="Times New Roman"/>
          </a:p>
          <a:p>
            <a:pPr algn="l" eaLnBrk="0" rtl="0">
              <a:lnSpc>
                <a:spcPct val="109000"/>
              </a:lnSpc>
            </a:pPr>
            <a:endParaRPr altLang="Arial" dirty="0" sz="1000" lang="Arial"/>
          </a:p>
          <a:p>
            <a:pPr algn="l" eaLnBrk="0" marL="36194" rtl="0">
              <a:lnSpc>
                <a:spcPct val="93000"/>
              </a:lnSpc>
              <a:spcBef>
                <a:spcPts val="489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1.TF-IDF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VECTORIZATION</a:t>
            </a:r>
            <a:r>
              <a:rPr dirty="0" sz="1600" kern="0" spc="1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Times New Roman" dirty="0" sz="1600" lang="Times New Roman"/>
          </a:p>
          <a:p>
            <a:pPr algn="l" eaLnBrk="0" indent="452755" marL="20320" rtl="0">
              <a:lnSpc>
                <a:spcPct val="84000"/>
              </a:lnSpc>
              <a:spcBef>
                <a:spcPts val="27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preprocessing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done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dirty="0" sz="1600" kern="0" spc="-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TF-IDF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vectorization.Term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frequency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measures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requency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dirty="0" sz="1600" kern="0" spc="-1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word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document.Inverse</a:t>
            </a:r>
            <a:endParaRPr altLang="Times New Roman" dirty="0" sz="1600" lang="Times New Roman"/>
          </a:p>
          <a:p>
            <a:pPr algn="l" eaLnBrk="0" indent="-3175" marL="19050" rtl="0">
              <a:lnSpc>
                <a:spcPct val="94000"/>
              </a:lnSpc>
              <a:spcBef>
                <a:spcPts val="268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Document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Frequency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measureshow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important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term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across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collection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dirty="0" sz="1600" kern="0" spc="-1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docu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ments.</a:t>
            </a:r>
            <a:endParaRPr altLang="Times New Roman" dirty="0" sz="1600" lang="Times New Roman"/>
          </a:p>
          <a:p>
            <a:pPr algn="l" eaLnBrk="0" rtl="0">
              <a:lnSpc>
                <a:spcPct val="103000"/>
              </a:lnSpc>
            </a:pPr>
            <a:endParaRPr altLang="Arial" dirty="0" sz="1000" lang="Arial"/>
          </a:p>
          <a:p>
            <a:pPr algn="l" eaLnBrk="0" marL="16509" rtl="0">
              <a:lnSpc>
                <a:spcPct val="77000"/>
              </a:lnSpc>
              <a:spcBef>
                <a:spcPts val="487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2.</a:t>
            </a:r>
            <a:r>
              <a:rPr dirty="0" sz="1600" kern="0" spc="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WORD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EMBEDDINGS:</a:t>
            </a:r>
            <a:endParaRPr altLang="Times New Roman" dirty="0" sz="1600" lang="Times New Roman"/>
          </a:p>
          <a:p>
            <a:pPr algn="l" eaLnBrk="0" marL="475615" rtl="0">
              <a:lnSpc>
                <a:spcPct val="78000"/>
              </a:lnSpc>
              <a:spcBef>
                <a:spcPts val="285"/>
              </a:spcBef>
            </a:pP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Techniques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dirty="0" sz="1600" kern="0" spc="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Word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Vec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GloVe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dirty="0" sz="1600" kern="0" spc="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FastText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convert</a:t>
            </a:r>
            <a:endParaRPr altLang="Times New Roman" dirty="0" sz="1600" lang="Times New Roman"/>
          </a:p>
          <a:p>
            <a:pPr algn="l" eaLnBrk="0" indent="-5714" marL="19050" rtl="0">
              <a:lnSpc>
                <a:spcPct val="85000"/>
              </a:lnSpc>
              <a:spcBef>
                <a:spcPts val="290"/>
              </a:spcBef>
            </a:pP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words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into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dense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ctor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representations.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These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word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embeddings</a:t>
            </a:r>
            <a:r>
              <a:rPr dirty="0" sz="1600" kern="0" spc="10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capture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sem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antic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relationships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between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words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useful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endParaRPr altLang="Times New Roman" dirty="0" sz="1600" lang="Times New Roman"/>
          </a:p>
          <a:p>
            <a:pPr algn="l" eaLnBrk="0" marL="12700" rtl="0">
              <a:lnSpc>
                <a:spcPct val="78000"/>
              </a:lnSpc>
              <a:spcBef>
                <a:spcPts val="275"/>
              </a:spcBef>
            </a:pP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understanding</a:t>
            </a:r>
            <a:r>
              <a:rPr dirty="0" sz="1600" kern="0" spc="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context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dirty="0" sz="1600" kern="0" spc="-1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words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articles.</a:t>
            </a:r>
            <a:endParaRPr altLang="Times New Roman" dirty="0" sz="1600" lang="Times New Roman"/>
          </a:p>
          <a:p>
            <a:pPr algn="l" eaLnBrk="0" rtl="0">
              <a:lnSpc>
                <a:spcPct val="138000"/>
              </a:lnSpc>
            </a:pPr>
            <a:endParaRPr altLang="Arial" dirty="0" sz="1000" lang="Arial"/>
          </a:p>
          <a:p>
            <a:pPr algn="l" eaLnBrk="0" marL="20320" rtl="0">
              <a:lnSpc>
                <a:spcPct val="95000"/>
              </a:lnSpc>
              <a:spcBef>
                <a:spcPts val="489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3.TOPIC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MODELING:</a:t>
            </a:r>
            <a:endParaRPr altLang="Times New Roman" dirty="0" sz="1600" lang="Times New Roman"/>
          </a:p>
          <a:p>
            <a:pPr algn="l" eaLnBrk="0" indent="457200" marL="15875" rtl="0">
              <a:lnSpc>
                <a:spcPct val="87000"/>
              </a:lnSpc>
              <a:spcBef>
                <a:spcPts val="13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Methods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Laten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Dirichlet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Allocation</a:t>
            </a:r>
            <a:r>
              <a:rPr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(LDA)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dirty="0" sz="1600" kern="0" spc="-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Non-Negative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Matrix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Factorization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(NMF)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used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identify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topics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within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altLang="Times New Roman" dirty="0" sz="1600" lang="Times New Roman"/>
          </a:p>
          <a:p>
            <a:pPr algn="l" eaLnBrk="0" indent="5714" marL="13334" rtl="0">
              <a:lnSpc>
                <a:spcPct val="96000"/>
              </a:lnSpc>
              <a:spcBef>
                <a:spcPts val="333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collection</a:t>
            </a:r>
            <a:r>
              <a:rPr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dirty="0" sz="1600" kern="0" spc="-1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articles.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topics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then</a:t>
            </a:r>
            <a:r>
              <a:rPr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serve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features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detection</a:t>
            </a:r>
            <a:endParaRPr altLang="Times New Roman" dirty="0" sz="1600" lang="Times New Roman"/>
          </a:p>
          <a:p>
            <a:pPr algn="l" eaLnBrk="0" rtl="0">
              <a:lnSpc>
                <a:spcPct val="114000"/>
              </a:lnSpc>
            </a:pPr>
            <a:endParaRPr altLang="Arial" dirty="0" sz="1000" lang="Arial"/>
          </a:p>
          <a:p>
            <a:pPr algn="l" eaLnBrk="0" marL="15240" rtl="0">
              <a:lnSpc>
                <a:spcPct val="78000"/>
              </a:lnSpc>
              <a:spcBef>
                <a:spcPts val="488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4.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NAMED</a:t>
            </a:r>
            <a:r>
              <a:rPr dirty="0" sz="1600" kern="0" spc="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ENTITY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RECOGN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ITION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(NER):</a:t>
            </a:r>
            <a:endParaRPr altLang="Times New Roman" dirty="0" sz="1600" lang="Times New Roman"/>
          </a:p>
          <a:p>
            <a:pPr algn="l" eaLnBrk="0" indent="455294" marL="19050" rtl="0">
              <a:lnSpc>
                <a:spcPct val="87000"/>
              </a:lnSpc>
              <a:spcBef>
                <a:spcPts val="332"/>
              </a:spcBef>
            </a:pP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Identifying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nam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ed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entities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dirty="0" sz="1600" kern="0" spc="-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people,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organizations,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locations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dirty="0" sz="1600" kern="0" spc="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provide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additional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context</a:t>
            </a:r>
            <a:r>
              <a:rPr dirty="0" sz="1600" kern="0" spc="8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dirty="0" sz="1600" kern="0" spc="9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detection.</a:t>
            </a:r>
            <a:endParaRPr altLang="Times New Roman" dirty="0" sz="1600" lang="Times New Roma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extbox 11"/>
          <p:cNvSpPr/>
          <p:nvPr/>
        </p:nvSpPr>
        <p:spPr>
          <a:xfrm>
            <a:off x="901596" y="906955"/>
            <a:ext cx="5951220" cy="441769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7876"/>
              </a:lnSpc>
            </a:pPr>
            <a:endParaRPr altLang="Arial" dirty="0" sz="100" lang="Arial"/>
          </a:p>
          <a:p>
            <a:pPr algn="l" eaLnBrk="0" marL="17145" rtl="0">
              <a:lnSpc>
                <a:spcPct val="77000"/>
              </a:lnSpc>
            </a:pPr>
            <a:r>
              <a:rPr b="1"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b="1"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EVALU</a:t>
            </a:r>
            <a:r>
              <a:rPr b="1"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ATION:</a:t>
            </a:r>
            <a:endParaRPr altLang="Times New Roman" dirty="0" sz="1600" lang="Times New Roman"/>
          </a:p>
          <a:p>
            <a:pPr algn="l" eaLnBrk="0" rtl="0">
              <a:lnSpc>
                <a:spcPct val="139000"/>
              </a:lnSpc>
            </a:pPr>
            <a:endParaRPr altLang="Arial" dirty="0" sz="1000" lang="Arial"/>
          </a:p>
          <a:p>
            <a:pPr algn="l" eaLnBrk="0" marL="36830" rtl="0">
              <a:lnSpc>
                <a:spcPct val="78000"/>
              </a:lnSpc>
              <a:spcBef>
                <a:spcPts val="482"/>
              </a:spcBef>
            </a:pP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1.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Confusion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Mat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rix:</a:t>
            </a:r>
            <a:endParaRPr altLang="Times New Roman" dirty="0" sz="1600" lang="Times New Roman"/>
          </a:p>
          <a:p>
            <a:pPr algn="l" eaLnBrk="0" indent="462280" marL="13970" rtl="0">
              <a:lnSpc>
                <a:spcPct val="90000"/>
              </a:lnSpc>
              <a:spcBef>
                <a:spcPts val="343"/>
              </a:spcBef>
            </a:pP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confusion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matrix</a:t>
            </a:r>
            <a:r>
              <a:rPr dirty="0" sz="1600" kern="0" spc="-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vides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1600" kern="0" spc="9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summary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dirty="0" sz="1600" kern="0" spc="-1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predictions.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includes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four</a:t>
            </a:r>
            <a:r>
              <a:rPr dirty="0" sz="1600" kern="0" spc="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values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true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posi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tives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(correctly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identified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news),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true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negatives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correctly</a:t>
            </a:r>
            <a:r>
              <a:rPr dirty="0" sz="1600" kern="0" spc="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dentified</a:t>
            </a:r>
            <a:r>
              <a:rPr dirty="0" sz="1600" kern="0" spc="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real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news),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false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positives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(real</a:t>
            </a:r>
            <a:r>
              <a:rPr dirty="0" sz="1600" kern="0" spc="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endParaRPr altLang="Times New Roman" dirty="0" sz="1600" lang="Times New Roman"/>
          </a:p>
          <a:p>
            <a:pPr algn="l" eaLnBrk="0" marL="13970" rtl="0">
              <a:lnSpc>
                <a:spcPct val="87000"/>
              </a:lnSpc>
              <a:spcBef>
                <a:spcPts val="337"/>
              </a:spcBef>
            </a:pP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misclassified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fake)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8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false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negatives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misclassified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real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altLang="Times New Roman" dirty="0" sz="1600" lang="Times New Roman"/>
          </a:p>
          <a:p>
            <a:pPr algn="l" eaLnBrk="0" marL="17145" rtl="0">
              <a:lnSpc>
                <a:spcPct val="78000"/>
              </a:lnSpc>
              <a:spcBef>
                <a:spcPts val="347"/>
              </a:spcBef>
            </a:pP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2.Accuracy:</a:t>
            </a:r>
            <a:endParaRPr altLang="Times New Roman" dirty="0" sz="1600" lang="Times New Roman"/>
          </a:p>
          <a:p>
            <a:pPr algn="l" eaLnBrk="0" marL="471805" rtl="0">
              <a:lnSpc>
                <a:spcPct val="78000"/>
              </a:lnSpc>
              <a:spcBef>
                <a:spcPts val="351"/>
              </a:spcBef>
            </a:pP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Accuracy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measures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overall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cor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rectness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dirty="0" sz="1600" kern="0" spc="-1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model's</a:t>
            </a:r>
            <a:endParaRPr altLang="Times New Roman" dirty="0" sz="1600" lang="Times New Roman"/>
          </a:p>
          <a:p>
            <a:pPr algn="l" eaLnBrk="0" marL="12700" rtl="0">
              <a:lnSpc>
                <a:spcPct val="78000"/>
              </a:lnSpc>
              <a:spcBef>
                <a:spcPts val="330"/>
              </a:spcBef>
            </a:pP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predictions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calculated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TP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TN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/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TP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TN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FP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N)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altLang="Times New Roman" dirty="0" sz="1600" lang="Times New Roman"/>
          </a:p>
          <a:p>
            <a:pPr algn="l" eaLnBrk="0" rtl="0">
              <a:lnSpc>
                <a:spcPct val="142000"/>
              </a:lnSpc>
            </a:pPr>
            <a:endParaRPr altLang="Arial" dirty="0" sz="1000" lang="Arial"/>
          </a:p>
          <a:p>
            <a:pPr algn="l" eaLnBrk="0" marL="20954" rtl="0">
              <a:lnSpc>
                <a:spcPct val="78000"/>
              </a:lnSpc>
              <a:spcBef>
                <a:spcPts val="492"/>
              </a:spcBef>
            </a:pP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3.Precision:</a:t>
            </a:r>
            <a:endParaRPr altLang="Times New Roman" dirty="0" sz="1600" lang="Times New Roman"/>
          </a:p>
          <a:p>
            <a:pPr algn="l" eaLnBrk="0" indent="459740" marL="13970" rtl="0">
              <a:lnSpc>
                <a:spcPct val="87000"/>
              </a:lnSpc>
              <a:spcBef>
                <a:spcPts val="338"/>
              </a:spcBef>
            </a:pP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Precision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assesses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-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proportion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dirty="0" sz="1600" kern="0" spc="-1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positive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edictions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(fake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news)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were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correct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calculated</a:t>
            </a:r>
            <a:r>
              <a:rPr dirty="0" sz="1600" kern="0" spc="8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TP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/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(TP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FP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altLang="Times New Roman" dirty="0" sz="1600" lang="Times New Roman"/>
          </a:p>
          <a:p>
            <a:pPr algn="l" eaLnBrk="0" rtl="0">
              <a:lnSpc>
                <a:spcPct val="141000"/>
              </a:lnSpc>
            </a:pPr>
            <a:endParaRPr altLang="Arial" dirty="0" sz="1000" lang="Arial"/>
          </a:p>
          <a:p>
            <a:pPr algn="l" eaLnBrk="0" marL="15875" rtl="0">
              <a:lnSpc>
                <a:spcPct val="78000"/>
              </a:lnSpc>
              <a:spcBef>
                <a:spcPts val="482"/>
              </a:spcBef>
            </a:pP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4.Recall</a:t>
            </a:r>
            <a:r>
              <a:rPr dirty="0" sz="1600" kern="0" spc="9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(Sensitivity):</a:t>
            </a:r>
            <a:endParaRPr altLang="Times New Roman" dirty="0" sz="1600" lang="Times New Roman"/>
          </a:p>
          <a:p>
            <a:pPr algn="l" eaLnBrk="0" indent="458469" marL="14604" rtl="0">
              <a:lnSpc>
                <a:spcPct val="87000"/>
              </a:lnSpc>
              <a:spcBef>
                <a:spcPts val="356"/>
              </a:spcBef>
            </a:pP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Recall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measures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proportion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dirty="0" sz="1600" kern="0" spc="-1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actua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</a:t>
            </a:r>
            <a:r>
              <a:rPr dirty="0" sz="1600" kern="0" spc="-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positive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cases</a:t>
            </a:r>
            <a:r>
              <a:rPr dirty="0" sz="1600" kern="0" spc="7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(fake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news)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correctly</a:t>
            </a:r>
            <a:r>
              <a:rPr dirty="0" sz="1600" kern="0" spc="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identified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dirty="0" sz="1600" kern="0" spc="4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calculated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dirty="0" sz="1600" kern="0" spc="5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TP</a:t>
            </a:r>
            <a:r>
              <a:rPr dirty="0" sz="1600" kern="0" spc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/</a:t>
            </a:r>
            <a:r>
              <a:rPr dirty="0" sz="1600" kern="0" spc="6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dirty="0" sz="1600" kern="0" spc="-1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TP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dirty="0" sz="1600" kern="0" spc="3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FN)</a:t>
            </a:r>
            <a:endParaRPr altLang="Times New Roman" dirty="0" sz="1600" lang="Times New Roman"/>
          </a:p>
        </p:txBody>
      </p:sp>
      <p:sp>
        <p:nvSpPr>
          <p:cNvPr id="1048586" name="textbox 12"/>
          <p:cNvSpPr/>
          <p:nvPr/>
        </p:nvSpPr>
        <p:spPr>
          <a:xfrm>
            <a:off x="901596" y="6016723"/>
            <a:ext cx="5187315" cy="290830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9216"/>
              </a:lnSpc>
            </a:pPr>
            <a:endParaRPr altLang="Arial" dirty="0" sz="100" lang="Arial"/>
          </a:p>
          <a:p>
            <a:pPr algn="l" eaLnBrk="0" marL="17779" rtl="0">
              <a:lnSpc>
                <a:spcPct val="77000"/>
              </a:lnSpc>
            </a:pPr>
            <a:r>
              <a:rPr b="1"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PROGRAM:</a:t>
            </a:r>
            <a:endParaRPr altLang="Times New Roman" dirty="0" sz="1600" lang="Times New Roman"/>
          </a:p>
          <a:p>
            <a:pPr algn="l" eaLnBrk="0" rtl="0">
              <a:lnSpc>
                <a:spcPct val="127000"/>
              </a:lnSpc>
            </a:pPr>
            <a:endParaRPr altLang="Arial" dirty="0" sz="1000" lang="Arial"/>
          </a:p>
          <a:p>
            <a:pPr algn="l" eaLnBrk="0" marL="18415" rtl="0">
              <a:lnSpc>
                <a:spcPct val="78000"/>
              </a:lnSpc>
              <a:spcBef>
                <a:spcPts val="489"/>
              </a:spcBef>
            </a:pPr>
            <a:r>
              <a:rPr dirty="0" sz="1600" kern="0" spc="2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import</a:t>
            </a:r>
            <a:r>
              <a:rPr dirty="0" sz="1600" kern="0" spc="-1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pand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1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pd</a:t>
            </a:r>
            <a:endParaRPr altLang="Times New Roman" dirty="0" sz="1600" lang="Times New Roman"/>
          </a:p>
          <a:p>
            <a:pPr algn="l" eaLnBrk="0" marL="20954" rtl="0">
              <a:lnSpc>
                <a:spcPct val="78000"/>
              </a:lnSpc>
              <a:spcBef>
                <a:spcPts val="275"/>
              </a:spcBef>
            </a:pPr>
            <a:r>
              <a:rPr dirty="0" sz="1600" kern="0" spc="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dirty="0" sz="1600" kern="0" spc="8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sklearn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el_selection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import</a:t>
            </a:r>
            <a:r>
              <a:rPr dirty="0" sz="1600" kern="0" spc="1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train_test_split</a:t>
            </a:r>
            <a:endParaRPr altLang="Times New Roman" dirty="0" sz="1600" lang="Times New Roman"/>
          </a:p>
          <a:p>
            <a:pPr algn="l" eaLnBrk="0" marL="20954" rtl="0">
              <a:lnSpc>
                <a:spcPct val="85000"/>
              </a:lnSpc>
              <a:spcBef>
                <a:spcPts val="291"/>
              </a:spcBef>
            </a:pPr>
            <a:r>
              <a:rPr dirty="0" sz="1600" kern="0" spc="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dirty="0" sz="1600" kern="0" spc="8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sklear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n.feature_extraction.text</a:t>
            </a:r>
            <a:r>
              <a:rPr dirty="0" sz="16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import</a:t>
            </a:r>
            <a:r>
              <a:rPr dirty="0" sz="1600" kern="0" spc="6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TfidfVectorizer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</a:t>
            </a:r>
            <a:r>
              <a:rPr dirty="0" sz="1600" kern="0" spc="-1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dirty="0" sz="1600" kern="0" spc="16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sklearn.linear_model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import</a:t>
            </a:r>
            <a:r>
              <a:rPr dirty="0" sz="1600" kern="0" spc="5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LogisticRegression</a:t>
            </a:r>
            <a:endParaRPr altLang="Times New Roman" dirty="0" sz="1600" lang="Times New Roman"/>
          </a:p>
          <a:p>
            <a:pPr algn="l" eaLnBrk="0" indent="8254" marL="12700" rtl="0">
              <a:lnSpc>
                <a:spcPct val="85000"/>
              </a:lnSpc>
              <a:spcBef>
                <a:spcPts val="264"/>
              </a:spcBef>
            </a:pPr>
            <a:r>
              <a:rPr dirty="0" sz="1600" kern="0" spc="-1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dirty="0" sz="1600" kern="0" spc="16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sklearn.metrics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import</a:t>
            </a:r>
            <a:r>
              <a:rPr dirty="0" sz="1600" kern="0" spc="6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accuracy_score,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confusion_matrix,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precision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score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rec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all_score</a:t>
            </a:r>
            <a:endParaRPr altLang="Times New Roman" dirty="0" sz="1600" lang="Times New Roman"/>
          </a:p>
          <a:p>
            <a:pPr algn="l" eaLnBrk="0" rtl="0">
              <a:lnSpc>
                <a:spcPct val="131000"/>
              </a:lnSpc>
            </a:pPr>
            <a:endParaRPr altLang="Arial" dirty="0" sz="1000" lang="Arial"/>
          </a:p>
          <a:p>
            <a:pPr algn="l" eaLnBrk="0" marL="20954" rtl="0">
              <a:lnSpc>
                <a:spcPct val="76000"/>
              </a:lnSpc>
              <a:spcBef>
                <a:spcPts val="484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pd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read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csv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dirty="0" sz="1600" kern="0" spc="-1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dirty="0" sz="1600" kern="0" spc="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-1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dirty="0" sz="1600" kern="0" spc="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dirty="0" sz="1600" kern="0" spc="-1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sv'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altLang="Times New Roman" dirty="0" sz="1600" lang="Times New Roman"/>
          </a:p>
          <a:p>
            <a:pPr algn="l" eaLnBrk="0" marL="20954" rtl="0">
              <a:lnSpc>
                <a:spcPct val="94000"/>
              </a:lnSpc>
              <a:spcBef>
                <a:spcPts val="10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fake_data['label']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'FAKE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endParaRPr altLang="Times New Roman" dirty="0" sz="1600" lang="Times New Roman"/>
          </a:p>
          <a:p>
            <a:pPr algn="l" eaLnBrk="0" marL="14604" rtl="0">
              <a:lnSpc>
                <a:spcPct val="76000"/>
              </a:lnSpc>
              <a:spcBef>
                <a:spcPts val="278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true_data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pd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read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csv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dirty="0" sz="1600" kern="0" spc="-1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dirty="0" sz="1600" kern="0" spc="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True</a:t>
            </a:r>
            <a:r>
              <a:rPr dirty="0" sz="1600" kern="0" spc="-1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dirty="0" sz="1600" kern="0" spc="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csv</a:t>
            </a:r>
            <a:r>
              <a:rPr dirty="0" sz="1600" kern="0" spc="-1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altLang="Times New Roman" dirty="0" sz="1600" lang="Times New Roman"/>
          </a:p>
          <a:p>
            <a:pPr algn="l" eaLnBrk="0" marL="14604" rtl="0">
              <a:lnSpc>
                <a:spcPct val="93000"/>
              </a:lnSpc>
              <a:spcBef>
                <a:spcPts val="5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true_data['label']</a:t>
            </a:r>
            <a:r>
              <a:rPr dirty="0" sz="1600" kern="0" spc="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'REAL'</a:t>
            </a:r>
            <a:endParaRPr altLang="Times New Roman" dirty="0" sz="1600" lang="Times New Roma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extbox 13"/>
          <p:cNvSpPr/>
          <p:nvPr/>
        </p:nvSpPr>
        <p:spPr>
          <a:xfrm>
            <a:off x="901596" y="894543"/>
            <a:ext cx="5781040" cy="786574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5727"/>
              </a:lnSpc>
            </a:pPr>
            <a:endParaRPr altLang="Arial" dirty="0" sz="100" lang="Arial"/>
          </a:p>
          <a:p>
            <a:pPr algn="l" eaLnBrk="0" marL="19684" rtl="0">
              <a:lnSpc>
                <a:spcPct val="78000"/>
              </a:lnSpc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pd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concat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([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true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],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ignore_index=True)</a:t>
            </a:r>
            <a:endParaRPr altLang="Times New Roman" dirty="0" sz="1600" lang="Times New Roman"/>
          </a:p>
          <a:p>
            <a:pPr algn="l" eaLnBrk="0" rtl="0">
              <a:lnSpc>
                <a:spcPct val="131000"/>
              </a:lnSpc>
            </a:pPr>
            <a:endParaRPr altLang="Arial" dirty="0" sz="1000" lang="Arial"/>
          </a:p>
          <a:p>
            <a:pPr algn="l" eaLnBrk="0" marL="16509" rtl="0">
              <a:lnSpc>
                <a:spcPct val="78000"/>
              </a:lnSpc>
              <a:spcBef>
                <a:spcPts val="483"/>
              </a:spcBef>
            </a:pPr>
            <a:r>
              <a:rPr dirty="0" sz="1600" kern="0" spc="-2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#</a:t>
            </a:r>
            <a:r>
              <a:rPr dirty="0" sz="1600" kern="0" spc="1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Split</a:t>
            </a:r>
            <a:r>
              <a:rPr dirty="0" sz="1600" kern="0" spc="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4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</a:t>
            </a:r>
            <a:r>
              <a:rPr dirty="0" sz="1600" kern="0" spc="4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into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training</a:t>
            </a:r>
            <a:r>
              <a:rPr dirty="0" sz="1600" kern="0" spc="3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testing</a:t>
            </a:r>
            <a:r>
              <a:rPr dirty="0" sz="1600" kern="0" spc="8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sets</a:t>
            </a:r>
            <a:endParaRPr altLang="Times New Roman" dirty="0" sz="1600" lang="Times New Roman"/>
          </a:p>
          <a:p>
            <a:pPr algn="l" eaLnBrk="0" marL="13970" rtl="0">
              <a:lnSpc>
                <a:spcPct val="85000"/>
              </a:lnSpc>
              <a:spcBef>
                <a:spcPts val="267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data[</a:t>
            </a:r>
            <a:r>
              <a:rPr dirty="0" sz="1600" kern="0" spc="-1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'title</a:t>
            </a:r>
            <a:r>
              <a:rPr dirty="0" sz="1600" kern="0" spc="-2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]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[</a:t>
            </a:r>
            <a:r>
              <a:rPr dirty="0" sz="1600" kern="0" spc="-2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dirty="0" sz="1600" kern="0" spc="-1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text</a:t>
            </a:r>
            <a:r>
              <a:rPr dirty="0" sz="1600" kern="0" spc="-2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]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[</a:t>
            </a:r>
            <a:r>
              <a:rPr dirty="0" sz="1600" kern="0" spc="-2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dirty="0" sz="1600" kern="0" spc="-1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subject</a:t>
            </a:r>
            <a:r>
              <a:rPr dirty="0" sz="1600" kern="0" spc="-2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]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[</a:t>
            </a:r>
            <a:r>
              <a:rPr dirty="0" sz="1600" kern="0" spc="-2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dirty="0" sz="1600" kern="0" spc="-1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date</a:t>
            </a:r>
            <a:r>
              <a:rPr dirty="0" sz="1600" kern="0" spc="-2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]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data[</a:t>
            </a:r>
            <a:r>
              <a:rPr dirty="0" sz="1600" kern="0" spc="-1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'label'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]</a:t>
            </a:r>
            <a:endParaRPr altLang="Times New Roman" dirty="0" sz="1600" lang="Times New Roman"/>
          </a:p>
          <a:p>
            <a:pPr algn="l" eaLnBrk="0" marL="13970" rtl="0">
              <a:lnSpc>
                <a:spcPct val="85000"/>
              </a:lnSpc>
              <a:spcBef>
                <a:spcPts val="288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train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test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train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test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train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test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split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(X,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y,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test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ize=0.2,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random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state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=42)</a:t>
            </a:r>
            <a:endParaRPr altLang="Times New Roman" dirty="0" sz="1600" lang="Times New Roman"/>
          </a:p>
          <a:p>
            <a:pPr algn="l" eaLnBrk="0" marL="16509" rtl="0">
              <a:lnSpc>
                <a:spcPct val="78000"/>
              </a:lnSpc>
              <a:spcBef>
                <a:spcPts val="255"/>
              </a:spcBef>
            </a:pP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#</a:t>
            </a:r>
            <a:r>
              <a:rPr dirty="0" sz="1600" kern="0" spc="4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Preprocess</a:t>
            </a:r>
            <a:r>
              <a:rPr dirty="0" sz="1600" kern="0" spc="2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text</a:t>
            </a:r>
            <a:r>
              <a:rPr dirty="0" sz="1600" kern="0" spc="4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ta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dirty="0" sz="1600" kern="0" spc="4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TF-IDF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vectorization</a:t>
            </a:r>
            <a:endParaRPr altLang="Times New Roman" dirty="0" sz="1600" lang="Times New Roman"/>
          </a:p>
          <a:p>
            <a:pPr algn="l" eaLnBrk="0" marL="14604" rtl="0">
              <a:lnSpc>
                <a:spcPct val="76000"/>
              </a:lnSpc>
              <a:spcBef>
                <a:spcPts val="280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tfidf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vectorizer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TfidfVectorizer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stop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ords=</a:t>
            </a:r>
            <a:r>
              <a:rPr dirty="0" sz="1600" kern="0" spc="-10">
                <a:solidFill>
                  <a:srgbClr val="C4591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'english'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altLang="Times New Roman" dirty="0" sz="1600" lang="Times New Roman"/>
          </a:p>
          <a:p>
            <a:pPr algn="l" eaLnBrk="0" marL="13970" rtl="0">
              <a:lnSpc>
                <a:spcPct val="94000"/>
              </a:lnSpc>
              <a:spcBef>
                <a:spcPts val="10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X_train_tfidf</a:t>
            </a:r>
            <a:r>
              <a:rPr dirty="0" sz="1600" kern="0" spc="-1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tfidf_vectorizer.fit_transform(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train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altLang="Times New Roman" dirty="0" sz="1600" lang="Times New Roman"/>
          </a:p>
          <a:p>
            <a:pPr algn="l" eaLnBrk="0" marL="13970" rtl="0">
              <a:lnSpc>
                <a:spcPct val="78000"/>
              </a:lnSpc>
              <a:spcBef>
                <a:spcPts val="279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X_test_tfidf</a:t>
            </a:r>
            <a:r>
              <a:rPr dirty="0" sz="1600" kern="0" spc="-1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tfidf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vectorizer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transform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(X_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test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altLang="Times New Roman" dirty="0" sz="1600" lang="Times New Roman"/>
          </a:p>
          <a:p>
            <a:pPr algn="l" eaLnBrk="0" rtl="0">
              <a:lnSpc>
                <a:spcPct val="129000"/>
              </a:lnSpc>
            </a:pPr>
            <a:endParaRPr altLang="Arial" dirty="0" sz="1000" lang="Arial"/>
          </a:p>
          <a:p>
            <a:pPr algn="l" eaLnBrk="0" marL="16509" rtl="0">
              <a:lnSpc>
                <a:spcPct val="78000"/>
              </a:lnSpc>
              <a:spcBef>
                <a:spcPts val="486"/>
              </a:spcBef>
            </a:pP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#</a:t>
            </a:r>
            <a:r>
              <a:rPr dirty="0" sz="1600" kern="0" spc="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dirty="0" sz="1600" kern="0" spc="3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Logi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stic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regression</a:t>
            </a:r>
            <a:endParaRPr altLang="Times New Roman" dirty="0" sz="1600" lang="Times New Roman"/>
          </a:p>
          <a:p>
            <a:pPr algn="l" eaLnBrk="0" marL="20320" rtl="0">
              <a:lnSpc>
                <a:spcPct val="78000"/>
              </a:lnSpc>
              <a:spcBef>
                <a:spcPts val="282"/>
              </a:spcBef>
            </a:pP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epochs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1600" kern="0" spc="1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10</a:t>
            </a:r>
            <a:endParaRPr altLang="Times New Roman" dirty="0" sz="1600" lang="Times New Roman"/>
          </a:p>
          <a:p>
            <a:pPr algn="l" eaLnBrk="0" marL="14604" rtl="0">
              <a:lnSpc>
                <a:spcPct val="78000"/>
              </a:lnSpc>
              <a:spcBef>
                <a:spcPts val="275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LogisticRegression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(max_iter=epochs)</a:t>
            </a:r>
            <a:endParaRPr altLang="Times New Roman" dirty="0" sz="1600" lang="Times New Roman"/>
          </a:p>
          <a:p>
            <a:pPr algn="l" eaLnBrk="0" rtl="0">
              <a:lnSpc>
                <a:spcPct val="130000"/>
              </a:lnSpc>
            </a:pPr>
            <a:endParaRPr altLang="Arial" dirty="0" sz="1000" lang="Arial"/>
          </a:p>
          <a:p>
            <a:pPr algn="l" eaLnBrk="0" marL="16509" rtl="0">
              <a:lnSpc>
                <a:spcPct val="78000"/>
              </a:lnSpc>
              <a:spcBef>
                <a:spcPts val="491"/>
              </a:spcBef>
            </a:pP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#Validation</a:t>
            </a:r>
            <a:r>
              <a:rPr dirty="0" sz="1600" kern="0" spc="9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Phase</a:t>
            </a:r>
            <a:endParaRPr altLang="Times New Roman" dirty="0" sz="1600" lang="Times New Roman"/>
          </a:p>
          <a:p>
            <a:pPr algn="l" eaLnBrk="0" marL="14604" rtl="0">
              <a:lnSpc>
                <a:spcPct val="78000"/>
              </a:lnSpc>
              <a:spcBef>
                <a:spcPts val="260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(X_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train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tfidf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rain)</a:t>
            </a:r>
            <a:endParaRPr altLang="Times New Roman" dirty="0" sz="1600" lang="Times New Roman"/>
          </a:p>
          <a:p>
            <a:pPr algn="l" eaLnBrk="0" rtl="0">
              <a:lnSpc>
                <a:spcPct val="131000"/>
              </a:lnSpc>
            </a:pPr>
            <a:endParaRPr altLang="Arial" dirty="0" sz="1000" lang="Arial"/>
          </a:p>
          <a:p>
            <a:pPr algn="l" eaLnBrk="0" marL="13970" rtl="0">
              <a:lnSpc>
                <a:spcPct val="78000"/>
              </a:lnSpc>
              <a:spcBef>
                <a:spcPts val="483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y_pred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model.predict(X_test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tfidf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altLang="Times New Roman" dirty="0" sz="1600" lang="Times New Roman"/>
          </a:p>
          <a:p>
            <a:pPr algn="l" eaLnBrk="0" marL="20320" rtl="0">
              <a:lnSpc>
                <a:spcPct val="76000"/>
              </a:lnSpc>
              <a:spcBef>
                <a:spcPts val="278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accuracy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accuracy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ore(y_test,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y_pred)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#Accuracy</a:t>
            </a:r>
            <a:endParaRPr altLang="Times New Roman" dirty="0" sz="1600" lang="Times New Roman"/>
          </a:p>
          <a:p>
            <a:pPr algn="l" eaLnBrk="0" marL="12700" rtl="0">
              <a:lnSpc>
                <a:spcPct val="93000"/>
              </a:lnSpc>
              <a:spcBef>
                <a:spcPts val="5"/>
              </a:spcBef>
            </a:pPr>
            <a:r>
              <a:rPr dirty="0" sz="1600" kern="0" spc="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print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("</a:t>
            </a:r>
            <a:r>
              <a:rPr dirty="0" sz="1600" kern="0" spc="0">
                <a:solidFill>
                  <a:srgbClr val="ED7D3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Accuracy</a:t>
            </a:r>
            <a:r>
              <a:rPr dirty="0" sz="1600" kern="0" spc="-10">
                <a:solidFill>
                  <a:srgbClr val="ED7D3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",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ccuracy)</a:t>
            </a:r>
            <a:endParaRPr altLang="Times New Roman" dirty="0" sz="1600" lang="Times New Roman"/>
          </a:p>
          <a:p>
            <a:pPr algn="l" eaLnBrk="0" rtl="0">
              <a:lnSpc>
                <a:spcPct val="132000"/>
              </a:lnSpc>
            </a:pPr>
            <a:endParaRPr altLang="Arial" dirty="0" sz="1000" lang="Arial"/>
          </a:p>
          <a:p>
            <a:pPr algn="l" eaLnBrk="0" indent="6985" marL="12700" rtl="0">
              <a:lnSpc>
                <a:spcPct val="85000"/>
              </a:lnSpc>
              <a:spcBef>
                <a:spcPts val="486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cm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confusion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matr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ix(y_test,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y_pred)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#Confusion</a:t>
            </a:r>
            <a:r>
              <a:rPr dirty="0" sz="1600" kern="0" spc="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matrix</a:t>
            </a:r>
            <a:r>
              <a:rPr dirty="0" sz="1600" kern="0" spc="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</a:t>
            </a:r>
            <a:r>
              <a:rPr dirty="0" sz="1600" kern="0" spc="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print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("</a:t>
            </a:r>
            <a:r>
              <a:rPr dirty="0" sz="1600" kern="0" spc="0">
                <a:solidFill>
                  <a:srgbClr val="ED7D3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Confusion</a:t>
            </a:r>
            <a:r>
              <a:rPr dirty="0" sz="1600" kern="0" spc="20">
                <a:solidFill>
                  <a:srgbClr val="ED7D3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ED7D3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</a:t>
            </a:r>
            <a:r>
              <a:rPr dirty="0" sz="1600" kern="0" spc="-10">
                <a:solidFill>
                  <a:srgbClr val="ED7D3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trix: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")</a:t>
            </a:r>
            <a:endParaRPr altLang="Times New Roman" dirty="0" sz="1600" lang="Times New Roman"/>
          </a:p>
          <a:p>
            <a:pPr algn="l" eaLnBrk="0" marL="12700" rtl="0">
              <a:lnSpc>
                <a:spcPct val="78000"/>
              </a:lnSpc>
              <a:spcBef>
                <a:spcPts val="279"/>
              </a:spcBef>
            </a:pPr>
            <a:r>
              <a:rPr dirty="0" sz="1600" kern="0" spc="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print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(cm)</a:t>
            </a:r>
            <a:endParaRPr altLang="Times New Roman" dirty="0" sz="1600" lang="Times New Roman"/>
          </a:p>
          <a:p>
            <a:pPr algn="l" eaLnBrk="0" rtl="0">
              <a:lnSpc>
                <a:spcPct val="129000"/>
              </a:lnSpc>
            </a:pPr>
            <a:endParaRPr altLang="Arial" dirty="0" sz="1000" lang="Arial"/>
          </a:p>
          <a:p>
            <a:pPr algn="l" eaLnBrk="0" marL="12700" rtl="0">
              <a:lnSpc>
                <a:spcPct val="78000"/>
              </a:lnSpc>
              <a:spcBef>
                <a:spcPts val="483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precision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precision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score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(y_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test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pred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pos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label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='</a:t>
            </a:r>
            <a:r>
              <a:rPr dirty="0" sz="1600" kern="0" spc="0">
                <a:solidFill>
                  <a:srgbClr val="ED7D3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</a:t>
            </a:r>
            <a:r>
              <a:rPr dirty="0" sz="1600" kern="0" spc="-10">
                <a:solidFill>
                  <a:srgbClr val="ED7D3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')</a:t>
            </a:r>
            <a:endParaRPr altLang="Times New Roman" dirty="0" sz="1600" lang="Times New Roman"/>
          </a:p>
          <a:p>
            <a:pPr algn="l" eaLnBrk="0" marL="16509" rtl="0">
              <a:lnSpc>
                <a:spcPct val="78000"/>
              </a:lnSpc>
              <a:spcBef>
                <a:spcPts val="276"/>
              </a:spcBef>
            </a:pP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#Precision</a:t>
            </a:r>
            <a:endParaRPr altLang="Times New Roman" dirty="0" sz="1600" lang="Times New Roman"/>
          </a:p>
          <a:p>
            <a:pPr algn="l" eaLnBrk="0" marL="12700" rtl="0">
              <a:lnSpc>
                <a:spcPct val="78000"/>
              </a:lnSpc>
              <a:spcBef>
                <a:spcPts val="285"/>
              </a:spcBef>
            </a:pPr>
            <a:r>
              <a:rPr dirty="0" sz="1600" kern="0" spc="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print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("</a:t>
            </a:r>
            <a:r>
              <a:rPr dirty="0" sz="1600" kern="0" spc="0">
                <a:solidFill>
                  <a:srgbClr val="ED7D3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Precision</a:t>
            </a:r>
            <a:r>
              <a:rPr dirty="0" sz="1600" kern="0" spc="-10">
                <a:solidFill>
                  <a:srgbClr val="ED7D3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",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precisi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on)</a:t>
            </a:r>
            <a:endParaRPr altLang="Times New Roman" dirty="0" sz="1600" lang="Times New Roman"/>
          </a:p>
          <a:p>
            <a:pPr algn="l" eaLnBrk="0" rtl="0">
              <a:lnSpc>
                <a:spcPct val="130000"/>
              </a:lnSpc>
            </a:pPr>
            <a:endParaRPr altLang="Arial" dirty="0" sz="1000" lang="Arial"/>
          </a:p>
          <a:p>
            <a:pPr algn="l" eaLnBrk="0" indent="1270" marL="12700" rtl="0">
              <a:lnSpc>
                <a:spcPct val="85000"/>
              </a:lnSpc>
              <a:spcBef>
                <a:spcPts val="482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recall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recall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score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(y_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test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pred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pos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label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='</a:t>
            </a:r>
            <a:r>
              <a:rPr dirty="0" sz="1600" kern="0" spc="0">
                <a:solidFill>
                  <a:srgbClr val="ED7D3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</a:t>
            </a:r>
            <a:r>
              <a:rPr dirty="0" sz="1600" kern="0" spc="-10">
                <a:solidFill>
                  <a:srgbClr val="ED7D3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')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#Recall</a:t>
            </a:r>
            <a:r>
              <a:rPr dirty="0" sz="1600" kern="0" spc="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</a:t>
            </a:r>
            <a:r>
              <a:rPr dirty="0" sz="1600" kern="0" spc="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print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("</a:t>
            </a:r>
            <a:r>
              <a:rPr dirty="0" sz="1600" kern="0" spc="0">
                <a:solidFill>
                  <a:srgbClr val="ED7D3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Recall</a:t>
            </a:r>
            <a:r>
              <a:rPr dirty="0" sz="1600" kern="0" spc="-10">
                <a:solidFill>
                  <a:srgbClr val="ED7D3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",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ecall)</a:t>
            </a:r>
            <a:endParaRPr altLang="Times New Roman" dirty="0" sz="1600" lang="Times New Roman"/>
          </a:p>
          <a:p>
            <a:pPr algn="l" eaLnBrk="0" rtl="0">
              <a:lnSpc>
                <a:spcPct val="130000"/>
              </a:lnSpc>
            </a:pPr>
            <a:endParaRPr altLang="Arial" dirty="0" sz="1000" lang="Arial"/>
          </a:p>
          <a:p>
            <a:pPr algn="l" eaLnBrk="0" rtl="0">
              <a:lnSpc>
                <a:spcPct val="102000"/>
              </a:lnSpc>
            </a:pPr>
            <a:endParaRPr altLang="Arial" dirty="0" sz="400" lang="Arial"/>
          </a:p>
          <a:p>
            <a:pPr algn="l" eaLnBrk="0" marL="13970" rtl="0">
              <a:lnSpc>
                <a:spcPct val="78000"/>
              </a:lnSpc>
              <a:spcBef>
                <a:spcPts val="2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text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input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("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ter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heading:")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#Getting</a:t>
            </a:r>
            <a:r>
              <a:rPr dirty="0" sz="1600" kern="0" spc="2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input</a:t>
            </a:r>
            <a:endParaRPr altLang="Times New Roman" dirty="0" sz="1600" lang="Times New Roma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extbox 14"/>
          <p:cNvSpPr/>
          <p:nvPr/>
        </p:nvSpPr>
        <p:spPr>
          <a:xfrm>
            <a:off x="901596" y="894543"/>
            <a:ext cx="5790565" cy="224091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5727"/>
              </a:lnSpc>
            </a:pPr>
            <a:endParaRPr altLang="Arial" dirty="0" sz="100" lang="Arial"/>
          </a:p>
          <a:p>
            <a:pPr algn="l" eaLnBrk="0" marL="13970" rtl="0">
              <a:lnSpc>
                <a:spcPct val="78000"/>
              </a:lnSpc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new_text_tfidf</a:t>
            </a:r>
            <a:r>
              <a:rPr dirty="0" sz="1600" kern="0" spc="-1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tfidf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vectorizer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transform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([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text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])</a:t>
            </a:r>
            <a:endParaRPr altLang="Times New Roman" dirty="0" sz="1600" lang="Times New Roman"/>
          </a:p>
          <a:p>
            <a:pPr algn="l" eaLnBrk="0" rtl="0">
              <a:lnSpc>
                <a:spcPct val="131000"/>
              </a:lnSpc>
            </a:pPr>
            <a:endParaRPr altLang="Arial" dirty="0" sz="1000" lang="Arial"/>
          </a:p>
          <a:p>
            <a:pPr algn="l" eaLnBrk="0" marL="12700" rtl="0">
              <a:lnSpc>
                <a:spcPct val="78000"/>
              </a:lnSpc>
              <a:spcBef>
                <a:spcPts val="483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prediction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model.predict(new_text_tfidf)</a:t>
            </a:r>
            <a:endParaRPr altLang="Times New Roman" dirty="0" sz="1600" lang="Times New Roman"/>
          </a:p>
          <a:p>
            <a:pPr algn="l" eaLnBrk="0" marL="12700" rtl="0">
              <a:lnSpc>
                <a:spcPct val="78000"/>
              </a:lnSpc>
              <a:spcBef>
                <a:spcPts val="261"/>
              </a:spcBef>
            </a:pPr>
            <a:r>
              <a:rPr dirty="0" sz="1600" kern="0" spc="0">
                <a:solidFill>
                  <a:srgbClr val="70AD4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print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("</a:t>
            </a:r>
            <a:r>
              <a:rPr dirty="0" sz="1600" kern="0" spc="0">
                <a:solidFill>
                  <a:srgbClr val="ED7D3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Predicted</a:t>
            </a:r>
            <a:r>
              <a:rPr dirty="0" sz="1600" kern="0" spc="40">
                <a:solidFill>
                  <a:srgbClr val="ED7D3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ED7D3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Label</a:t>
            </a:r>
            <a:r>
              <a:rPr dirty="0" sz="1600" kern="0" spc="-10">
                <a:solidFill>
                  <a:srgbClr val="ED7D3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",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prediction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#Print</a:t>
            </a:r>
            <a:r>
              <a:rPr dirty="0" sz="1600" kern="0" spc="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2F549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result</a:t>
            </a:r>
            <a:endParaRPr altLang="Times New Roman" dirty="0" sz="1600" lang="Times New Roman"/>
          </a:p>
          <a:p>
            <a:pPr algn="l" eaLnBrk="0" rtl="0">
              <a:lnSpc>
                <a:spcPct val="141000"/>
              </a:lnSpc>
            </a:pPr>
            <a:endParaRPr altLang="Arial" dirty="0" sz="1000" lang="Arial"/>
          </a:p>
          <a:p>
            <a:pPr algn="l" eaLnBrk="0" rtl="0">
              <a:lnSpc>
                <a:spcPct val="141000"/>
              </a:lnSpc>
            </a:pPr>
            <a:endParaRPr altLang="Arial" dirty="0" sz="1000" lang="Arial"/>
          </a:p>
          <a:p>
            <a:pPr algn="l" eaLnBrk="0" marL="20954" rtl="0">
              <a:lnSpc>
                <a:spcPct val="77000"/>
              </a:lnSpc>
              <a:spcBef>
                <a:spcPts val="484"/>
              </a:spcBef>
            </a:pPr>
            <a:r>
              <a:rPr b="1"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CONCLUSION:</a:t>
            </a:r>
            <a:endParaRPr altLang="Times New Roman" dirty="0" sz="1600" lang="Times New Roman"/>
          </a:p>
          <a:p>
            <a:pPr algn="l" eaLnBrk="0" indent="460375" marL="14604" rtl="0">
              <a:lnSpc>
                <a:spcPct val="88000"/>
              </a:lnSpc>
              <a:spcBef>
                <a:spcPts val="217"/>
              </a:spcBef>
            </a:pP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conclusio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n,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dirty="0" sz="1600" kern="0" spc="-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successfully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build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fake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news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detection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natural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language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processin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evaluate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-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performance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dirty="0" sz="1600" kern="0" spc="-1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accuracy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confusion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mat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rix,precision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recall.</a:t>
            </a:r>
            <a:endParaRPr altLang="Times New Roman" dirty="0" sz="1600" lang="Times New Roma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Siva</dc:creator>
  <dcterms:created xsi:type="dcterms:W3CDTF">2023-10-28T15:03:42Z</dcterms:created>
  <dcterms:modified xsi:type="dcterms:W3CDTF">2023-11-01T03:46:51Z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2023-11-01T11:42:57</vt:filetime>
  </property>
  <property fmtid="{D5CDD505-2E9C-101B-9397-08002B2CF9AE}" pid="4" name="ICV">
    <vt:lpwstr>9d066e4f52c84e6890c40e3cc00da9dc</vt:lpwstr>
  </property>
</Properties>
</file>