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98" r:id="rId5"/>
    <p:sldId id="301" r:id="rId6"/>
    <p:sldId id="302" r:id="rId7"/>
    <p:sldId id="303" r:id="rId8"/>
    <p:sldId id="304" r:id="rId9"/>
    <p:sldId id="305" r:id="rId10"/>
    <p:sldId id="300" r:id="rId11"/>
    <p:sldId id="307" r:id="rId12"/>
    <p:sldId id="308" r:id="rId13"/>
    <p:sldId id="306"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am jith" initials="sj" lastIdx="3" clrIdx="0">
    <p:extLst>
      <p:ext uri="{19B8F6BF-5375-455C-9EA6-DF929625EA0E}">
        <p15:presenceInfo xmlns:p15="http://schemas.microsoft.com/office/powerpoint/2012/main" userId="a1485100fca87b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1" d="100"/>
          <a:sy n="51"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8D475-1D20-4682-A907-5826F9C4F156}"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D6075-8E7C-44DB-8768-B06BE7EB30CC}" type="slidenum">
              <a:rPr lang="en-IN" smtClean="0"/>
              <a:t>‹#›</a:t>
            </a:fld>
            <a:endParaRPr lang="en-IN"/>
          </a:p>
        </p:txBody>
      </p:sp>
    </p:spTree>
    <p:extLst>
      <p:ext uri="{BB962C8B-B14F-4D97-AF65-F5344CB8AC3E}">
        <p14:creationId xmlns:p14="http://schemas.microsoft.com/office/powerpoint/2010/main" val="39603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piece of paper with a pencil laying on top">
            <a:extLst>
              <a:ext uri="{FF2B5EF4-FFF2-40B4-BE49-F238E27FC236}">
                <a16:creationId xmlns:a16="http://schemas.microsoft.com/office/drawing/2014/main" id="{D8E1F070-43E5-44DD-B1ED-70B6F090213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5" name="Rectangle 4">
            <a:extLst>
              <a:ext uri="{FF2B5EF4-FFF2-40B4-BE49-F238E27FC236}">
                <a16:creationId xmlns:a16="http://schemas.microsoft.com/office/drawing/2014/main" id="{8C201222-6577-4F05-B464-1F92152CCE1F}"/>
              </a:ext>
            </a:extLst>
          </p:cNvPr>
          <p:cNvSpPr/>
          <p:nvPr/>
        </p:nvSpPr>
        <p:spPr>
          <a:xfrm>
            <a:off x="6763871" y="672354"/>
            <a:ext cx="5204011" cy="55805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488C43-4440-4181-939B-E662F232D734}"/>
              </a:ext>
            </a:extLst>
          </p:cNvPr>
          <p:cNvSpPr txBox="1"/>
          <p:nvPr/>
        </p:nvSpPr>
        <p:spPr bwMode="hidden">
          <a:xfrm>
            <a:off x="6927274" y="917977"/>
            <a:ext cx="4849090" cy="4832092"/>
          </a:xfrm>
          <a:prstGeom prst="rect">
            <a:avLst/>
          </a:prstGeom>
          <a:noFill/>
        </p:spPr>
        <p:txBody>
          <a:bodyPr wrap="square" rtlCol="0">
            <a:spAutoFit/>
          </a:bodyPr>
          <a:lstStyle/>
          <a:p>
            <a:r>
              <a:rPr lang="en-IN" sz="4400" b="1" i="1" dirty="0"/>
              <a:t>TIME SERIES ANALYSIS ON POWER CONSUMPTION IN SOUTHERN REGION OF INDIA</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4BF8E3D-61FD-14E0-6E94-F8E38C2FDEE4}"/>
              </a:ext>
            </a:extLst>
          </p:cNvPr>
          <p:cNvSpPr>
            <a:spLocks noChangeArrowheads="1"/>
          </p:cNvSpPr>
          <p:nvPr/>
        </p:nvSpPr>
        <p:spPr bwMode="auto">
          <a:xfrm>
            <a:off x="3132820" y="1058322"/>
            <a:ext cx="45951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ACF and PACF plot of Telangana</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3" name="Group 6">
            <a:extLst>
              <a:ext uri="{FF2B5EF4-FFF2-40B4-BE49-F238E27FC236}">
                <a16:creationId xmlns:a16="http://schemas.microsoft.com/office/drawing/2014/main" id="{632CBD87-4F4B-2CC9-96EE-EDC05D9168BB}"/>
              </a:ext>
            </a:extLst>
          </p:cNvPr>
          <p:cNvGrpSpPr>
            <a:grpSpLocks/>
          </p:cNvGrpSpPr>
          <p:nvPr/>
        </p:nvGrpSpPr>
        <p:grpSpPr bwMode="auto">
          <a:xfrm>
            <a:off x="704538" y="1828800"/>
            <a:ext cx="11002780" cy="4332157"/>
            <a:chOff x="0" y="0"/>
            <a:chExt cx="59767" cy="14897"/>
          </a:xfrm>
        </p:grpSpPr>
        <p:pic>
          <p:nvPicPr>
            <p:cNvPr id="3075" name="Picture 1323">
              <a:extLst>
                <a:ext uri="{FF2B5EF4-FFF2-40B4-BE49-F238E27FC236}">
                  <a16:creationId xmlns:a16="http://schemas.microsoft.com/office/drawing/2014/main" id="{A87DB603-7341-2E2E-0A0A-703680B10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9" cy="1489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325">
              <a:extLst>
                <a:ext uri="{FF2B5EF4-FFF2-40B4-BE49-F238E27FC236}">
                  <a16:creationId xmlns:a16="http://schemas.microsoft.com/office/drawing/2014/main" id="{D3C7927D-6467-0B75-4D25-5114DFDAD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8" y="0"/>
              <a:ext cx="29719" cy="1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9764466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6">
            <a:extLst>
              <a:ext uri="{FF2B5EF4-FFF2-40B4-BE49-F238E27FC236}">
                <a16:creationId xmlns:a16="http://schemas.microsoft.com/office/drawing/2014/main" id="{A8611CF4-DD7C-1290-8E87-368899B576F1}"/>
              </a:ext>
            </a:extLst>
          </p:cNvPr>
          <p:cNvSpPr>
            <a:spLocks noChangeArrowheads="1"/>
          </p:cNvSpPr>
          <p:nvPr/>
        </p:nvSpPr>
        <p:spPr bwMode="auto">
          <a:xfrm>
            <a:off x="3537678" y="1094656"/>
            <a:ext cx="46803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ACF and PACF plot of Karnataka</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5">
            <a:extLst>
              <a:ext uri="{FF2B5EF4-FFF2-40B4-BE49-F238E27FC236}">
                <a16:creationId xmlns:a16="http://schemas.microsoft.com/office/drawing/2014/main" id="{28682A6F-9B4C-3066-A857-3CB36CC04029}"/>
              </a:ext>
            </a:extLst>
          </p:cNvPr>
          <p:cNvGrpSpPr>
            <a:grpSpLocks/>
          </p:cNvGrpSpPr>
          <p:nvPr/>
        </p:nvGrpSpPr>
        <p:grpSpPr bwMode="auto">
          <a:xfrm>
            <a:off x="354767" y="1807615"/>
            <a:ext cx="11482465" cy="3814997"/>
            <a:chOff x="0" y="0"/>
            <a:chExt cx="59437" cy="14897"/>
          </a:xfrm>
        </p:grpSpPr>
        <p:pic>
          <p:nvPicPr>
            <p:cNvPr id="4111" name="Picture 1333">
              <a:extLst>
                <a:ext uri="{FF2B5EF4-FFF2-40B4-BE49-F238E27FC236}">
                  <a16:creationId xmlns:a16="http://schemas.microsoft.com/office/drawing/2014/main" id="{F287D010-4F0A-43C9-33A9-C92F0F90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9" cy="1489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335">
              <a:extLst>
                <a:ext uri="{FF2B5EF4-FFF2-40B4-BE49-F238E27FC236}">
                  <a16:creationId xmlns:a16="http://schemas.microsoft.com/office/drawing/2014/main" id="{3017F9B0-C81D-36D5-59DD-137DD9254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 y="0"/>
              <a:ext cx="29719" cy="1489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17">
            <a:extLst>
              <a:ext uri="{FF2B5EF4-FFF2-40B4-BE49-F238E27FC236}">
                <a16:creationId xmlns:a16="http://schemas.microsoft.com/office/drawing/2014/main" id="{69DB65ED-FF5F-F52F-1949-5EBA06B4B159}"/>
              </a:ext>
            </a:extLst>
          </p:cNvPr>
          <p:cNvSpPr>
            <a:spLocks noChangeArrowheads="1"/>
          </p:cNvSpPr>
          <p:nvPr/>
        </p:nvSpPr>
        <p:spPr bwMode="auto">
          <a:xfrm>
            <a:off x="2578308" y="37151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511193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0BAE91B-5113-03F1-684E-7D115BD36177}"/>
              </a:ext>
            </a:extLst>
          </p:cNvPr>
          <p:cNvSpPr>
            <a:spLocks noChangeArrowheads="1"/>
          </p:cNvSpPr>
          <p:nvPr/>
        </p:nvSpPr>
        <p:spPr bwMode="auto">
          <a:xfrm>
            <a:off x="3542253" y="747275"/>
            <a:ext cx="4148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ACF and PACF plot of Kerala</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3" name="Group 4">
            <a:extLst>
              <a:ext uri="{FF2B5EF4-FFF2-40B4-BE49-F238E27FC236}">
                <a16:creationId xmlns:a16="http://schemas.microsoft.com/office/drawing/2014/main" id="{A4B8CAEC-55A1-38AD-04C2-26204A905AC2}"/>
              </a:ext>
            </a:extLst>
          </p:cNvPr>
          <p:cNvGrpSpPr>
            <a:grpSpLocks/>
          </p:cNvGrpSpPr>
          <p:nvPr/>
        </p:nvGrpSpPr>
        <p:grpSpPr bwMode="auto">
          <a:xfrm>
            <a:off x="584616" y="1454047"/>
            <a:ext cx="11127700" cy="4542020"/>
            <a:chOff x="0" y="0"/>
            <a:chExt cx="59437" cy="14897"/>
          </a:xfrm>
        </p:grpSpPr>
        <p:pic>
          <p:nvPicPr>
            <p:cNvPr id="5123" name="Picture 1338">
              <a:extLst>
                <a:ext uri="{FF2B5EF4-FFF2-40B4-BE49-F238E27FC236}">
                  <a16:creationId xmlns:a16="http://schemas.microsoft.com/office/drawing/2014/main" id="{198A67B2-0243-C8F7-E631-3562FF384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9" cy="148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340">
              <a:extLst>
                <a:ext uri="{FF2B5EF4-FFF2-40B4-BE49-F238E27FC236}">
                  <a16:creationId xmlns:a16="http://schemas.microsoft.com/office/drawing/2014/main" id="{8627BD28-7867-9892-DFB0-B23B4C72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 y="0"/>
              <a:ext cx="29719" cy="1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12512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880D71-F988-867C-CC54-CFF73884FFD7}"/>
              </a:ext>
            </a:extLst>
          </p:cNvPr>
          <p:cNvSpPr>
            <a:spLocks noChangeArrowheads="1"/>
          </p:cNvSpPr>
          <p:nvPr/>
        </p:nvSpPr>
        <p:spPr bwMode="auto">
          <a:xfrm rot="10800000" flipV="1">
            <a:off x="441434" y="663853"/>
            <a:ext cx="10140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ACF and PACF plot of Tamil Nadu</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3" name="Group 3">
            <a:extLst>
              <a:ext uri="{FF2B5EF4-FFF2-40B4-BE49-F238E27FC236}">
                <a16:creationId xmlns:a16="http://schemas.microsoft.com/office/drawing/2014/main" id="{AF7FA497-C684-21F6-044F-83584114B25C}"/>
              </a:ext>
            </a:extLst>
          </p:cNvPr>
          <p:cNvGrpSpPr>
            <a:grpSpLocks/>
          </p:cNvGrpSpPr>
          <p:nvPr/>
        </p:nvGrpSpPr>
        <p:grpSpPr bwMode="auto">
          <a:xfrm>
            <a:off x="441434" y="1513490"/>
            <a:ext cx="11011051" cy="4588325"/>
            <a:chOff x="0" y="0"/>
            <a:chExt cx="59437" cy="14897"/>
          </a:xfrm>
        </p:grpSpPr>
        <p:pic>
          <p:nvPicPr>
            <p:cNvPr id="6147" name="Picture 1343">
              <a:extLst>
                <a:ext uri="{FF2B5EF4-FFF2-40B4-BE49-F238E27FC236}">
                  <a16:creationId xmlns:a16="http://schemas.microsoft.com/office/drawing/2014/main" id="{F5A999E0-4300-4B54-7C83-2637F3F34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9" cy="1489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1345">
              <a:extLst>
                <a:ext uri="{FF2B5EF4-FFF2-40B4-BE49-F238E27FC236}">
                  <a16:creationId xmlns:a16="http://schemas.microsoft.com/office/drawing/2014/main" id="{2B06710A-3B43-EF59-3907-FAC44AFA7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 y="0"/>
              <a:ext cx="29719" cy="1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726835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88AC4-6194-90BF-C108-52F0B4470EBE}"/>
              </a:ext>
            </a:extLst>
          </p:cNvPr>
          <p:cNvSpPr txBox="1"/>
          <p:nvPr/>
        </p:nvSpPr>
        <p:spPr>
          <a:xfrm>
            <a:off x="332282" y="398860"/>
            <a:ext cx="11527436" cy="4650119"/>
          </a:xfrm>
          <a:prstGeom prst="rect">
            <a:avLst/>
          </a:prstGeom>
          <a:noFill/>
        </p:spPr>
        <p:txBody>
          <a:bodyPr wrap="square">
            <a:spAutoFit/>
          </a:bodyPr>
          <a:lstStyle/>
          <a:p>
            <a:pPr marR="35560" indent="-6350" algn="just">
              <a:lnSpc>
                <a:spcPct val="150000"/>
              </a:lnSpc>
              <a:spcAft>
                <a:spcPts val="795"/>
              </a:spcAft>
            </a:pPr>
            <a:r>
              <a:rPr lang="en-IN" sz="2800" kern="100" dirty="0">
                <a:solidFill>
                  <a:srgbClr val="000000"/>
                </a:solidFill>
                <a:effectLst/>
                <a:latin typeface="Times New Roman" panose="02020603050405020304" pitchFamily="18" charset="0"/>
                <a:ea typeface="Cambria" panose="02040503050406030204" pitchFamily="18" charset="0"/>
              </a:rPr>
              <a:t>The horizontal dashed lines in the above graphs represent the confidence bounds. Any autocorrelation values outside these bounds indicate statistically significant correlation. If the autocorrelation values decay rapidly and fall within the confidence bounds, it suggests that the model has adequately captured the temporal dependencies in the data.</a:t>
            </a:r>
            <a:endParaRPr lang="en-IN" sz="2800" kern="100" dirty="0">
              <a:solidFill>
                <a:srgbClr val="000000"/>
              </a:solidFill>
              <a:effectLst/>
              <a:latin typeface="Calibri" panose="020F0502020204030204" pitchFamily="34" charset="0"/>
              <a:ea typeface="Calibri" panose="020F0502020204030204" pitchFamily="34" charset="0"/>
            </a:endParaRPr>
          </a:p>
          <a:p>
            <a:pPr marR="35560" indent="-6350" algn="just">
              <a:lnSpc>
                <a:spcPct val="150000"/>
              </a:lnSpc>
              <a:spcAft>
                <a:spcPts val="795"/>
              </a:spcAft>
            </a:pPr>
            <a:r>
              <a:rPr lang="en-IN" sz="2800" kern="100" dirty="0">
                <a:solidFill>
                  <a:srgbClr val="000000"/>
                </a:solidFill>
                <a:effectLst/>
                <a:latin typeface="Times New Roman" panose="02020603050405020304" pitchFamily="18" charset="0"/>
                <a:ea typeface="Cambria" panose="02040503050406030204" pitchFamily="18" charset="0"/>
              </a:rPr>
              <a:t>It is evident that there is a geometric decay on ACF and PACF plot. This suggests that the data is stationary.</a:t>
            </a:r>
            <a:endParaRPr lang="en-IN" sz="2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023021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462D88-D85C-E33F-F40D-BBF2CD645FBE}"/>
              </a:ext>
            </a:extLst>
          </p:cNvPr>
          <p:cNvSpPr txBox="1"/>
          <p:nvPr/>
        </p:nvSpPr>
        <p:spPr>
          <a:xfrm>
            <a:off x="524203" y="120363"/>
            <a:ext cx="11016155" cy="1918667"/>
          </a:xfrm>
          <a:prstGeom prst="rect">
            <a:avLst/>
          </a:prstGeom>
          <a:noFill/>
        </p:spPr>
        <p:txBody>
          <a:bodyPr wrap="square">
            <a:spAutoFit/>
          </a:bodyPr>
          <a:lstStyle/>
          <a:p>
            <a:pPr>
              <a:lnSpc>
                <a:spcPct val="107000"/>
              </a:lnSpc>
              <a:spcAft>
                <a:spcPts val="800"/>
              </a:spcAft>
            </a:pPr>
            <a:r>
              <a:rPr lang="en-IN" sz="2000" b="1" kern="100" dirty="0">
                <a:solidFill>
                  <a:srgbClr val="000000"/>
                </a:solidFill>
                <a:effectLst/>
                <a:latin typeface="Times New Roman" panose="02020603050405020304" pitchFamily="18" charset="0"/>
                <a:ea typeface="Cambria" panose="02040503050406030204" pitchFamily="18" charset="0"/>
              </a:rPr>
              <a:t>Augmented Dickey-Fuller Test</a:t>
            </a:r>
            <a:endParaRPr lang="en-IN" sz="1600" kern="100" dirty="0">
              <a:solidFill>
                <a:srgbClr val="000000"/>
              </a:solidFill>
              <a:effectLst/>
              <a:latin typeface="Calibri" panose="020F0502020204030204" pitchFamily="34" charset="0"/>
              <a:ea typeface="Calibri" panose="020F0502020204030204" pitchFamily="34" charset="0"/>
            </a:endParaRPr>
          </a:p>
          <a:p>
            <a:pPr marL="15240" marR="34925" indent="-6350" algn="just">
              <a:lnSpc>
                <a:spcPct val="150000"/>
              </a:lnSpc>
              <a:spcAft>
                <a:spcPts val="640"/>
              </a:spcAft>
            </a:pPr>
            <a:r>
              <a:rPr lang="en-IN" sz="1800" kern="100" dirty="0">
                <a:solidFill>
                  <a:srgbClr val="000000"/>
                </a:solidFill>
                <a:effectLst/>
                <a:latin typeface="Times New Roman" panose="02020603050405020304" pitchFamily="18" charset="0"/>
                <a:ea typeface="Cambria" panose="02040503050406030204" pitchFamily="18" charset="0"/>
              </a:rPr>
              <a:t>The stationarity of the series can be tested using the ADF test and here the null and</a:t>
            </a:r>
            <a:r>
              <a:rPr lang="en-IN" sz="1600" kern="100" dirty="0">
                <a:solidFill>
                  <a:srgbClr val="000000"/>
                </a:solidFill>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Cambria" panose="02040503050406030204" pitchFamily="18" charset="0"/>
              </a:rPr>
              <a:t>alternative hypothesis are</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lnSpc>
                <a:spcPct val="150000"/>
              </a:lnSpc>
              <a:spcAft>
                <a:spcPts val="940"/>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0 </a:t>
            </a:r>
            <a:r>
              <a:rPr lang="en-IN" sz="1800" kern="100" dirty="0">
                <a:solidFill>
                  <a:srgbClr val="000000"/>
                </a:solidFill>
                <a:effectLst/>
                <a:latin typeface="Times New Roman" panose="02020603050405020304" pitchFamily="18" charset="0"/>
                <a:ea typeface="Cambria" panose="02040503050406030204" pitchFamily="18" charset="0"/>
              </a:rPr>
              <a:t>: The given series is not stationary.</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lnSpc>
                <a:spcPct val="150000"/>
              </a:lnSpc>
              <a:spcAft>
                <a:spcPts val="1195"/>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1 </a:t>
            </a:r>
            <a:r>
              <a:rPr lang="en-IN" sz="1800" kern="100" dirty="0">
                <a:solidFill>
                  <a:srgbClr val="000000"/>
                </a:solidFill>
                <a:effectLst/>
                <a:latin typeface="Times New Roman" panose="02020603050405020304" pitchFamily="18" charset="0"/>
                <a:ea typeface="Cambria" panose="02040503050406030204" pitchFamily="18" charset="0"/>
              </a:rPr>
              <a:t>: The given series is stationary.</a:t>
            </a:r>
            <a:endParaRPr lang="en-IN" sz="16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E1999915-CE45-BC1C-9230-C3C24326E7BB}"/>
              </a:ext>
            </a:extLst>
          </p:cNvPr>
          <p:cNvGraphicFramePr>
            <a:graphicFrameLocks noGrp="1"/>
          </p:cNvGraphicFramePr>
          <p:nvPr>
            <p:extLst>
              <p:ext uri="{D42A27DB-BD31-4B8C-83A1-F6EECF244321}">
                <p14:modId xmlns:p14="http://schemas.microsoft.com/office/powerpoint/2010/main" val="2580005899"/>
              </p:ext>
            </p:extLst>
          </p:nvPr>
        </p:nvGraphicFramePr>
        <p:xfrm>
          <a:off x="524203" y="2276897"/>
          <a:ext cx="10878207" cy="2542074"/>
        </p:xfrm>
        <a:graphic>
          <a:graphicData uri="http://schemas.openxmlformats.org/drawingml/2006/table">
            <a:tbl>
              <a:tblPr firstRow="1" firstCol="1" bandRow="1">
                <a:tableStyleId>{5C22544A-7EE6-4342-B048-85BDC9FD1C3A}</a:tableStyleId>
              </a:tblPr>
              <a:tblGrid>
                <a:gridCol w="3626069">
                  <a:extLst>
                    <a:ext uri="{9D8B030D-6E8A-4147-A177-3AD203B41FA5}">
                      <a16:colId xmlns:a16="http://schemas.microsoft.com/office/drawing/2014/main" val="3052265393"/>
                    </a:ext>
                  </a:extLst>
                </a:gridCol>
                <a:gridCol w="3626069">
                  <a:extLst>
                    <a:ext uri="{9D8B030D-6E8A-4147-A177-3AD203B41FA5}">
                      <a16:colId xmlns:a16="http://schemas.microsoft.com/office/drawing/2014/main" val="886103146"/>
                    </a:ext>
                  </a:extLst>
                </a:gridCol>
                <a:gridCol w="3626069">
                  <a:extLst>
                    <a:ext uri="{9D8B030D-6E8A-4147-A177-3AD203B41FA5}">
                      <a16:colId xmlns:a16="http://schemas.microsoft.com/office/drawing/2014/main" val="3241291801"/>
                    </a:ext>
                  </a:extLst>
                </a:gridCol>
              </a:tblGrid>
              <a:tr h="423679">
                <a:tc>
                  <a:txBody>
                    <a:bodyPr/>
                    <a:lstStyle/>
                    <a:p>
                      <a:pPr marL="229235" indent="-6350" algn="just">
                        <a:lnSpc>
                          <a:spcPct val="150000"/>
                        </a:lnSpc>
                        <a:spcAft>
                          <a:spcPts val="15"/>
                        </a:spcAft>
                      </a:pPr>
                      <a:r>
                        <a:rPr lang="en-IN" sz="1100" kern="100">
                          <a:effectLst/>
                        </a:rPr>
                        <a:t>STATES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Dickey-Fuller Statistic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p value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047309943"/>
                  </a:ext>
                </a:extLst>
              </a:tr>
              <a:tr h="423679">
                <a:tc>
                  <a:txBody>
                    <a:bodyPr/>
                    <a:lstStyle/>
                    <a:p>
                      <a:pPr marL="229235" indent="-6350" algn="just">
                        <a:lnSpc>
                          <a:spcPct val="150000"/>
                        </a:lnSpc>
                        <a:spcAft>
                          <a:spcPts val="15"/>
                        </a:spcAft>
                      </a:pPr>
                      <a:r>
                        <a:rPr lang="en-IN" sz="1100" kern="100">
                          <a:effectLst/>
                        </a:rPr>
                        <a:t>Andhra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-3.9511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0.01144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005797712"/>
                  </a:ext>
                </a:extLst>
              </a:tr>
              <a:tr h="423679">
                <a:tc>
                  <a:txBody>
                    <a:bodyPr/>
                    <a:lstStyle/>
                    <a:p>
                      <a:pPr marL="229235" indent="-6350" algn="just">
                        <a:lnSpc>
                          <a:spcPct val="150000"/>
                        </a:lnSpc>
                        <a:spcAft>
                          <a:spcPts val="15"/>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-3.2473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0.07977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632952134"/>
                  </a:ext>
                </a:extLst>
              </a:tr>
              <a:tr h="423679">
                <a:tc>
                  <a:txBody>
                    <a:bodyPr/>
                    <a:lstStyle/>
                    <a:p>
                      <a:pPr marL="229235" indent="-6350" algn="just">
                        <a:lnSpc>
                          <a:spcPct val="150000"/>
                        </a:lnSpc>
                        <a:spcAft>
                          <a:spcPts val="15"/>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-3.4815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0.04409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497280871"/>
                  </a:ext>
                </a:extLst>
              </a:tr>
              <a:tr h="423679">
                <a:tc>
                  <a:txBody>
                    <a:bodyPr/>
                    <a:lstStyle/>
                    <a:p>
                      <a:pPr marL="229235" indent="-6350" algn="just">
                        <a:lnSpc>
                          <a:spcPct val="150000"/>
                        </a:lnSpc>
                        <a:spcAft>
                          <a:spcPts val="15"/>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-3.7649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0.02075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361927877"/>
                  </a:ext>
                </a:extLst>
              </a:tr>
              <a:tr h="423679">
                <a:tc>
                  <a:txBody>
                    <a:bodyPr/>
                    <a:lstStyle/>
                    <a:p>
                      <a:pPr marL="229235" indent="-6350" algn="just">
                        <a:lnSpc>
                          <a:spcPct val="150000"/>
                        </a:lnSpc>
                        <a:spcAft>
                          <a:spcPts val="15"/>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-3.8701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0.01549</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344993954"/>
                  </a:ext>
                </a:extLst>
              </a:tr>
            </a:tbl>
          </a:graphicData>
        </a:graphic>
      </p:graphicFrame>
      <p:sp>
        <p:nvSpPr>
          <p:cNvPr id="8" name="TextBox 7">
            <a:extLst>
              <a:ext uri="{FF2B5EF4-FFF2-40B4-BE49-F238E27FC236}">
                <a16:creationId xmlns:a16="http://schemas.microsoft.com/office/drawing/2014/main" id="{9DD707EC-7603-118C-7C79-A2FBC45237CB}"/>
              </a:ext>
            </a:extLst>
          </p:cNvPr>
          <p:cNvSpPr txBox="1"/>
          <p:nvPr/>
        </p:nvSpPr>
        <p:spPr>
          <a:xfrm>
            <a:off x="524203" y="5056838"/>
            <a:ext cx="10878207" cy="878895"/>
          </a:xfrm>
          <a:prstGeom prst="rect">
            <a:avLst/>
          </a:prstGeom>
          <a:noFill/>
        </p:spPr>
        <p:txBody>
          <a:bodyPr wrap="square">
            <a:spAutoFit/>
          </a:bodyPr>
          <a:lstStyle/>
          <a:p>
            <a:pPr marL="8890" marR="34925" indent="222885" algn="just">
              <a:lnSpc>
                <a:spcPct val="150000"/>
              </a:lnSpc>
              <a:spcAft>
                <a:spcPts val="3075"/>
              </a:spcAft>
            </a:pPr>
            <a:r>
              <a:rPr lang="en-IN" sz="1800" kern="100" dirty="0">
                <a:solidFill>
                  <a:srgbClr val="000000"/>
                </a:solidFill>
                <a:effectLst/>
                <a:latin typeface="Times New Roman" panose="02020603050405020304" pitchFamily="18" charset="0"/>
                <a:ea typeface="Cambria" panose="02040503050406030204" pitchFamily="18" charset="0"/>
              </a:rPr>
              <a:t>Here p-value is less than 0.05 for the data of Andhra Pradesh, Karnataka, Kerala and Tamil Nadu. After first differencing we get Telangana as stationary. Hence all the series are stationary.</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866969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D985AA-1652-49FA-1068-A9A1E9A70E79}"/>
              </a:ext>
            </a:extLst>
          </p:cNvPr>
          <p:cNvGraphicFramePr>
            <a:graphicFrameLocks noGrp="1"/>
          </p:cNvGraphicFramePr>
          <p:nvPr>
            <p:extLst>
              <p:ext uri="{D42A27DB-BD31-4B8C-83A1-F6EECF244321}">
                <p14:modId xmlns:p14="http://schemas.microsoft.com/office/powerpoint/2010/main" val="4036747715"/>
              </p:ext>
            </p:extLst>
          </p:nvPr>
        </p:nvGraphicFramePr>
        <p:xfrm>
          <a:off x="287311" y="2728985"/>
          <a:ext cx="4959248" cy="3603642"/>
        </p:xfrm>
        <a:graphic>
          <a:graphicData uri="http://schemas.openxmlformats.org/drawingml/2006/table">
            <a:tbl>
              <a:tblPr firstRow="1" firstCol="1" bandRow="1">
                <a:tableStyleId>{5C22544A-7EE6-4342-B048-85BDC9FD1C3A}</a:tableStyleId>
              </a:tblPr>
              <a:tblGrid>
                <a:gridCol w="1239812">
                  <a:extLst>
                    <a:ext uri="{9D8B030D-6E8A-4147-A177-3AD203B41FA5}">
                      <a16:colId xmlns:a16="http://schemas.microsoft.com/office/drawing/2014/main" val="1880565970"/>
                    </a:ext>
                  </a:extLst>
                </a:gridCol>
                <a:gridCol w="1239812">
                  <a:extLst>
                    <a:ext uri="{9D8B030D-6E8A-4147-A177-3AD203B41FA5}">
                      <a16:colId xmlns:a16="http://schemas.microsoft.com/office/drawing/2014/main" val="3577331014"/>
                    </a:ext>
                  </a:extLst>
                </a:gridCol>
                <a:gridCol w="1239812">
                  <a:extLst>
                    <a:ext uri="{9D8B030D-6E8A-4147-A177-3AD203B41FA5}">
                      <a16:colId xmlns:a16="http://schemas.microsoft.com/office/drawing/2014/main" val="2571785394"/>
                    </a:ext>
                  </a:extLst>
                </a:gridCol>
                <a:gridCol w="1239812">
                  <a:extLst>
                    <a:ext uri="{9D8B030D-6E8A-4147-A177-3AD203B41FA5}">
                      <a16:colId xmlns:a16="http://schemas.microsoft.com/office/drawing/2014/main" val="2314644328"/>
                    </a:ext>
                  </a:extLst>
                </a:gridCol>
              </a:tblGrid>
              <a:tr h="600607">
                <a:tc>
                  <a:txBody>
                    <a:bodyPr/>
                    <a:lstStyle/>
                    <a:p>
                      <a:pPr marL="229235" indent="-6350" algn="just">
                        <a:lnSpc>
                          <a:spcPct val="150000"/>
                        </a:lnSpc>
                        <a:spcAft>
                          <a:spcPts val="15"/>
                        </a:spcAft>
                      </a:pPr>
                      <a:r>
                        <a:rPr lang="en-IN" sz="1100" kern="100">
                          <a:effectLst/>
                        </a:rPr>
                        <a:t>States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Model</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BIC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191615731"/>
                  </a:ext>
                </a:extLst>
              </a:tr>
              <a:tr h="600607">
                <a:tc>
                  <a:txBody>
                    <a:bodyPr/>
                    <a:lstStyle/>
                    <a:p>
                      <a:pPr marL="229235" indent="-6350" algn="just">
                        <a:lnSpc>
                          <a:spcPct val="150000"/>
                        </a:lnSpc>
                        <a:spcAft>
                          <a:spcPts val="15"/>
                        </a:spcAft>
                      </a:pPr>
                      <a:r>
                        <a:rPr lang="en-IN" sz="1100" kern="100">
                          <a:effectLst/>
                        </a:rPr>
                        <a:t>AP</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ARIMA(1,1,2)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5013.42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5031.78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706901915"/>
                  </a:ext>
                </a:extLst>
              </a:tr>
              <a:tr h="600607">
                <a:tc>
                  <a:txBody>
                    <a:bodyPr/>
                    <a:lstStyle/>
                    <a:p>
                      <a:pPr marL="229235" indent="-6350" algn="just">
                        <a:lnSpc>
                          <a:spcPct val="150000"/>
                        </a:lnSpc>
                        <a:spcAft>
                          <a:spcPts val="15"/>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ARIMA(3,1,4)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5354.17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5390.91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271947806"/>
                  </a:ext>
                </a:extLst>
              </a:tr>
              <a:tr h="600607">
                <a:tc>
                  <a:txBody>
                    <a:bodyPr/>
                    <a:lstStyle/>
                    <a:p>
                      <a:pPr marL="229235" indent="-6350" algn="just">
                        <a:lnSpc>
                          <a:spcPct val="150000"/>
                        </a:lnSpc>
                        <a:spcAft>
                          <a:spcPts val="15"/>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ARIMA(2,1,2)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5601.2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5624.16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956668989"/>
                  </a:ext>
                </a:extLst>
              </a:tr>
              <a:tr h="600607">
                <a:tc>
                  <a:txBody>
                    <a:bodyPr/>
                    <a:lstStyle/>
                    <a:p>
                      <a:pPr marL="229235" indent="-6350" algn="just">
                        <a:lnSpc>
                          <a:spcPct val="150000"/>
                        </a:lnSpc>
                        <a:spcAft>
                          <a:spcPts val="15"/>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ARIMA(3,1,3)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3845.93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3878.07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548662217"/>
                  </a:ext>
                </a:extLst>
              </a:tr>
              <a:tr h="600607">
                <a:tc>
                  <a:txBody>
                    <a:bodyPr/>
                    <a:lstStyle/>
                    <a:p>
                      <a:pPr marL="229235" indent="-6350" algn="just">
                        <a:lnSpc>
                          <a:spcPct val="150000"/>
                        </a:lnSpc>
                        <a:spcAft>
                          <a:spcPts val="15"/>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ARIMA(2,1,2)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6084.252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6107.21</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136336877"/>
                  </a:ext>
                </a:extLst>
              </a:tr>
            </a:tbl>
          </a:graphicData>
        </a:graphic>
      </p:graphicFrame>
      <p:sp>
        <p:nvSpPr>
          <p:cNvPr id="3" name="Rectangle 1">
            <a:extLst>
              <a:ext uri="{FF2B5EF4-FFF2-40B4-BE49-F238E27FC236}">
                <a16:creationId xmlns:a16="http://schemas.microsoft.com/office/drawing/2014/main" id="{09C9A9C3-C344-434D-A066-7EE32E374773}"/>
              </a:ext>
            </a:extLst>
          </p:cNvPr>
          <p:cNvSpPr>
            <a:spLocks noChangeArrowheads="1"/>
          </p:cNvSpPr>
          <p:nvPr/>
        </p:nvSpPr>
        <p:spPr bwMode="auto">
          <a:xfrm>
            <a:off x="287311" y="-141151"/>
            <a:ext cx="1161737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225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Model Fitting</a:t>
            </a:r>
            <a:endParaRPr kumimoji="0" lang="en-US" altLang="en-US" sz="3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Since the data is stationary, in order to identify a model for forecasting, we consider the significant lags from the above ACF and PACF plots of states and choose the model and AIC value for each states. Here we choose the ARMA model with minimum AIC and BIC value as the best model for our data. The values of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p,q</a:t>
            </a: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in ARMA model estimated from PACF, ACF and</a:t>
            </a:r>
            <a:r>
              <a:rPr lang="en-US" altLang="en-US" sz="2000" dirty="0"/>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differencing respectively. Following table represent the AIC and BIC values of models.</a:t>
            </a: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AIC and BIC values of ARIMA MODEL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1C3FEDC1-CAE6-A388-9306-BADBD97935B5}"/>
              </a:ext>
            </a:extLst>
          </p:cNvPr>
          <p:cNvGraphicFramePr>
            <a:graphicFrameLocks noGrp="1"/>
          </p:cNvGraphicFramePr>
          <p:nvPr>
            <p:extLst>
              <p:ext uri="{D42A27DB-BD31-4B8C-83A1-F6EECF244321}">
                <p14:modId xmlns:p14="http://schemas.microsoft.com/office/powerpoint/2010/main" val="202476456"/>
              </p:ext>
            </p:extLst>
          </p:nvPr>
        </p:nvGraphicFramePr>
        <p:xfrm>
          <a:off x="6160608" y="2728985"/>
          <a:ext cx="5938521" cy="3603642"/>
        </p:xfrm>
        <a:graphic>
          <a:graphicData uri="http://schemas.openxmlformats.org/drawingml/2006/table">
            <a:tbl>
              <a:tblPr firstRow="1" firstCol="1" bandRow="1">
                <a:tableStyleId>{5C22544A-7EE6-4342-B048-85BDC9FD1C3A}</a:tableStyleId>
              </a:tblPr>
              <a:tblGrid>
                <a:gridCol w="1979507">
                  <a:extLst>
                    <a:ext uri="{9D8B030D-6E8A-4147-A177-3AD203B41FA5}">
                      <a16:colId xmlns:a16="http://schemas.microsoft.com/office/drawing/2014/main" val="878350048"/>
                    </a:ext>
                  </a:extLst>
                </a:gridCol>
                <a:gridCol w="1979507">
                  <a:extLst>
                    <a:ext uri="{9D8B030D-6E8A-4147-A177-3AD203B41FA5}">
                      <a16:colId xmlns:a16="http://schemas.microsoft.com/office/drawing/2014/main" val="908396330"/>
                    </a:ext>
                  </a:extLst>
                </a:gridCol>
                <a:gridCol w="1979507">
                  <a:extLst>
                    <a:ext uri="{9D8B030D-6E8A-4147-A177-3AD203B41FA5}">
                      <a16:colId xmlns:a16="http://schemas.microsoft.com/office/drawing/2014/main" val="1405172060"/>
                    </a:ext>
                  </a:extLst>
                </a:gridCol>
              </a:tblGrid>
              <a:tr h="600607">
                <a:tc>
                  <a:txBody>
                    <a:bodyPr/>
                    <a:lstStyle/>
                    <a:p>
                      <a:pPr marL="229235" indent="-6350" algn="just">
                        <a:lnSpc>
                          <a:spcPct val="150000"/>
                        </a:lnSpc>
                        <a:spcAft>
                          <a:spcPts val="15"/>
                        </a:spcAft>
                      </a:pPr>
                      <a:r>
                        <a:rPr lang="en-IN" sz="1100" kern="100">
                          <a:effectLst/>
                        </a:rPr>
                        <a:t>States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AIC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BIC</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418004647"/>
                  </a:ext>
                </a:extLst>
              </a:tr>
              <a:tr h="600607">
                <a:tc>
                  <a:txBody>
                    <a:bodyPr/>
                    <a:lstStyle/>
                    <a:p>
                      <a:pPr marL="229235" indent="-6350" algn="just">
                        <a:lnSpc>
                          <a:spcPct val="150000"/>
                        </a:lnSpc>
                        <a:spcAft>
                          <a:spcPts val="15"/>
                        </a:spcAft>
                      </a:pPr>
                      <a:r>
                        <a:rPr lang="en-IN" sz="1100" kern="100">
                          <a:effectLst/>
                        </a:rPr>
                        <a:t>AP</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7820.338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7843.303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961940701"/>
                  </a:ext>
                </a:extLst>
              </a:tr>
              <a:tr h="600607">
                <a:tc>
                  <a:txBody>
                    <a:bodyPr/>
                    <a:lstStyle/>
                    <a:p>
                      <a:pPr marL="229235" indent="-6350" algn="just">
                        <a:lnSpc>
                          <a:spcPct val="150000"/>
                        </a:lnSpc>
                        <a:spcAft>
                          <a:spcPts val="15"/>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8145.263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8168.228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041835081"/>
                  </a:ext>
                </a:extLst>
              </a:tr>
              <a:tr h="600607">
                <a:tc>
                  <a:txBody>
                    <a:bodyPr/>
                    <a:lstStyle/>
                    <a:p>
                      <a:pPr marL="229235" indent="-6350" algn="just">
                        <a:lnSpc>
                          <a:spcPct val="150000"/>
                        </a:lnSpc>
                        <a:spcAft>
                          <a:spcPts val="15"/>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8373.25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8396.215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524952762"/>
                  </a:ext>
                </a:extLst>
              </a:tr>
              <a:tr h="600607">
                <a:tc>
                  <a:txBody>
                    <a:bodyPr/>
                    <a:lstStyle/>
                    <a:p>
                      <a:pPr marL="229235" indent="-6350" algn="just">
                        <a:lnSpc>
                          <a:spcPct val="150000"/>
                        </a:lnSpc>
                        <a:spcAft>
                          <a:spcPts val="15"/>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6735.411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6758.377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594712619"/>
                  </a:ext>
                </a:extLst>
              </a:tr>
              <a:tr h="600607">
                <a:tc>
                  <a:txBody>
                    <a:bodyPr/>
                    <a:lstStyle/>
                    <a:p>
                      <a:pPr marL="229235" indent="-6350" algn="just">
                        <a:lnSpc>
                          <a:spcPct val="150000"/>
                        </a:lnSpc>
                        <a:spcAft>
                          <a:spcPts val="15"/>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8919.008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8941.973</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552625461"/>
                  </a:ext>
                </a:extLst>
              </a:tr>
            </a:tbl>
          </a:graphicData>
        </a:graphic>
      </p:graphicFrame>
      <p:sp>
        <p:nvSpPr>
          <p:cNvPr id="5" name="Rectangle 2">
            <a:extLst>
              <a:ext uri="{FF2B5EF4-FFF2-40B4-BE49-F238E27FC236}">
                <a16:creationId xmlns:a16="http://schemas.microsoft.com/office/drawing/2014/main" id="{0ACA22BE-ADEC-081F-7809-E5B6E5E4D040}"/>
              </a:ext>
            </a:extLst>
          </p:cNvPr>
          <p:cNvSpPr>
            <a:spLocks noChangeArrowheads="1"/>
          </p:cNvSpPr>
          <p:nvPr/>
        </p:nvSpPr>
        <p:spPr bwMode="auto">
          <a:xfrm>
            <a:off x="5873427" y="2294191"/>
            <a:ext cx="5493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AIC and BIC values of Holt Winter MODEL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86989BD2-9B3B-A633-94A2-4004ABF30075}"/>
              </a:ext>
            </a:extLst>
          </p:cNvPr>
          <p:cNvCxnSpPr>
            <a:cxnSpLocks/>
          </p:cNvCxnSpPr>
          <p:nvPr/>
        </p:nvCxnSpPr>
        <p:spPr>
          <a:xfrm>
            <a:off x="5621311" y="2128603"/>
            <a:ext cx="0" cy="414000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07754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9D8554-4003-9905-735B-D5E63C7FA81A}"/>
                  </a:ext>
                </a:extLst>
              </p:cNvPr>
              <p:cNvSpPr txBox="1"/>
              <p:nvPr/>
            </p:nvSpPr>
            <p:spPr>
              <a:xfrm>
                <a:off x="168637" y="176204"/>
                <a:ext cx="12023363" cy="5888535"/>
              </a:xfrm>
              <a:prstGeom prst="rect">
                <a:avLst/>
              </a:prstGeom>
              <a:noFill/>
            </p:spPr>
            <p:txBody>
              <a:bodyPr wrap="square">
                <a:spAutoFit/>
              </a:bodyPr>
              <a:lstStyle/>
              <a:p>
                <a:pPr marL="8890" marR="34925" indent="222885" algn="just">
                  <a:lnSpc>
                    <a:spcPct val="150000"/>
                  </a:lnSpc>
                  <a:spcAft>
                    <a:spcPts val="15"/>
                  </a:spcAft>
                </a:pPr>
                <a:r>
                  <a:rPr lang="en-IN" sz="2000" kern="1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F</a:t>
                </a:r>
                <a:r>
                  <a:rPr lang="en-IN" sz="20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rom both table we can see that AIC and BIC values of ARIMA model is less than that of Holt Winter model. Lower AIC or BIC value indicates a better fit. Hence ARIMA model is better.</a:t>
                </a:r>
              </a:p>
              <a:p>
                <a:pPr marL="245745" marR="34925" indent="-6350" algn="just">
                  <a:lnSpc>
                    <a:spcPct val="150000"/>
                  </a:lnSpc>
                  <a:spcAft>
                    <a:spcPts val="2560"/>
                  </a:spcAft>
                </a:pPr>
                <a:r>
                  <a:rPr lang="en-IN" sz="20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We can write the models for states Andhra Pradesh, Telangana, Karnataka, Kerala and Tamil Nadu such As:</a:t>
                </a:r>
              </a:p>
              <a:p>
                <a:pPr marL="245745" marR="34925" indent="-6350">
                  <a:spcAft>
                    <a:spcPts val="2560"/>
                  </a:spcAft>
                </a:pPr>
                <a14:m>
                  <m:oMathPara xmlns:m="http://schemas.openxmlformats.org/officeDocument/2006/math">
                    <m:oMathParaPr>
                      <m:jc m:val="left"/>
                    </m:oMathParaPr>
                    <m:oMath xmlns:m="http://schemas.openxmlformats.org/officeDocument/2006/math">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d>
                        <m:d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d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𝐴𝑃</m:t>
                          </m:r>
                        </m:e>
                      </m:d>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=−0.7479</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−0.6154</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+0.2614</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oMath>
                  </m:oMathPara>
                </a14:m>
                <a:endParaRPr lang="en-IN" sz="2000" i="1"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245745" marR="34925" indent="-6350">
                  <a:spcAft>
                    <a:spcPts val="2560"/>
                  </a:spcAft>
                </a:pPr>
                <a14:m>
                  <m:oMathPara xmlns:m="http://schemas.openxmlformats.org/officeDocument/2006/math">
                    <m:oMathParaPr>
                      <m:jc m:val="left"/>
                    </m:oMathParaPr>
                    <m:oMath xmlns:m="http://schemas.openxmlformats.org/officeDocument/2006/math">
                      <m:sSub>
                        <m:sSubPr>
                          <m:ctrlP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d>
                        <m:d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d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𝑇𝑒𝑙𝑒𝑛𝑔𝑎𝑛𝑎</m:t>
                          </m:r>
                        </m:e>
                      </m:d>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=−0.5707</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+0.1792</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−0.6036</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−3</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−0.4735</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  0.0279</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+0.7051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−3</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+0.0868</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eqArr>
                            <m:eqArrPr>
                              <m:ctrlP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eqArr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−4</m:t>
                              </m:r>
                            </m:e>
                            <m:e/>
                          </m:eqArr>
                        </m:sub>
                      </m:sSub>
                    </m:oMath>
                  </m:oMathPara>
                </a14:m>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45745" marR="34925" indent="-6350">
                  <a:spcAft>
                    <a:spcPts val="2560"/>
                  </a:spcAft>
                </a:pPr>
                <a14:m>
                  <m:oMathPara xmlns:m="http://schemas.openxmlformats.org/officeDocument/2006/math">
                    <m:oMathParaPr>
                      <m:jc m:val="left"/>
                    </m:oMathParaPr>
                    <m:oMath xmlns:m="http://schemas.openxmlformats.org/officeDocument/2006/math">
                      <m:sSub>
                        <m:sSubPr>
                          <m:ctrlP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d>
                        <m:d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d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𝐾𝑎𝑟𝑛𝑎𝑡𝑎𝑘𝑎</m:t>
                          </m:r>
                        </m:e>
                      </m:d>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=−0.0604</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−0.6974</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−0.0832</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𝑜</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.8157</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oMath>
                  </m:oMathPara>
                </a14:m>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45745" marR="34925" indent="-6350">
                  <a:spcAft>
                    <a:spcPts val="2560"/>
                  </a:spcAft>
                </a:pPr>
                <a14:m>
                  <m:oMathPara xmlns:m="http://schemas.openxmlformats.org/officeDocument/2006/math">
                    <m:oMathParaPr>
                      <m:jc m:val="left"/>
                    </m:oMathParaPr>
                    <m:oMath xmlns:m="http://schemas.openxmlformats.org/officeDocument/2006/math">
                      <m:sSub>
                        <m:sSubPr>
                          <m:ctrlP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d>
                        <m:d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d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𝐾𝑒𝑟𝑎𝑙𝑎</m:t>
                          </m:r>
                        </m:e>
                      </m:d>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=−0.9761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+0.0441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+0.4562</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−3</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+0.6706</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−0.04321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+0.8292</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−3</m:t>
                          </m:r>
                        </m:sub>
                      </m:sSub>
                    </m:oMath>
                  </m:oMathPara>
                </a14:m>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45745" marR="34925" indent="-6350">
                  <a:spcAft>
                    <a:spcPts val="2560"/>
                  </a:spcAft>
                </a:pPr>
                <a14:m>
                  <m:oMathPara xmlns:m="http://schemas.openxmlformats.org/officeDocument/2006/math">
                    <m:oMathParaPr>
                      <m:jc m:val="left"/>
                    </m:oMathParaPr>
                    <m:oMath xmlns:m="http://schemas.openxmlformats.org/officeDocument/2006/math">
                      <m:sSub>
                        <m:sSubPr>
                          <m:ctrlPr>
                            <a:rPr lang="en-IN" sz="2000" i="1" kern="100" smtClean="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d>
                        <m:d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d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𝑇𝑎𝑚𝑖𝑙</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 </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𝑁𝑎𝑑𝑢</m:t>
                          </m:r>
                        </m:e>
                      </m:d>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=0.1631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+0.4029</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𝑦</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−0.0221</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sub>
                      </m:s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−0.7343</m:t>
                      </m:r>
                      <m:sSub>
                        <m:sSubPr>
                          <m:ctrlP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𝑧</m:t>
                          </m:r>
                        </m:e>
                        <m:sub>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𝑡</m:t>
                          </m:r>
                          <m:r>
                            <a:rPr lang="en-IN" sz="2000" i="1" kern="1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−2</m:t>
                          </m:r>
                        </m:sub>
                      </m:sSub>
                    </m:oMath>
                  </m:oMathPara>
                </a14:m>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45745" marR="34925" indent="-6350">
                  <a:lnSpc>
                    <a:spcPct val="150000"/>
                  </a:lnSpc>
                  <a:spcAft>
                    <a:spcPts val="2560"/>
                  </a:spcAft>
                </a:pP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8E9D8554-4003-9905-735B-D5E63C7FA81A}"/>
                  </a:ext>
                </a:extLst>
              </p:cNvPr>
              <p:cNvSpPr txBox="1">
                <a:spLocks noRot="1" noChangeAspect="1" noMove="1" noResize="1" noEditPoints="1" noAdjustHandles="1" noChangeArrowheads="1" noChangeShapeType="1" noTextEdit="1"/>
              </p:cNvSpPr>
              <p:nvPr/>
            </p:nvSpPr>
            <p:spPr>
              <a:xfrm>
                <a:off x="168637" y="176204"/>
                <a:ext cx="12023363" cy="5888535"/>
              </a:xfrm>
              <a:prstGeom prst="rect">
                <a:avLst/>
              </a:prstGeom>
              <a:blipFill>
                <a:blip r:embed="rId2"/>
                <a:stretch>
                  <a:fillRect l="-507" r="-203"/>
                </a:stretch>
              </a:blipFill>
            </p:spPr>
            <p:txBody>
              <a:bodyPr/>
              <a:lstStyle/>
              <a:p>
                <a:r>
                  <a:rPr lang="en-IN">
                    <a:noFill/>
                  </a:rPr>
                  <a:t> </a:t>
                </a:r>
              </a:p>
            </p:txBody>
          </p:sp>
        </mc:Fallback>
      </mc:AlternateContent>
    </p:spTree>
    <p:extLst>
      <p:ext uri="{BB962C8B-B14F-4D97-AF65-F5344CB8AC3E}">
        <p14:creationId xmlns:p14="http://schemas.microsoft.com/office/powerpoint/2010/main" val="965853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300F1-43DD-70A9-192C-274989499325}"/>
              </a:ext>
            </a:extLst>
          </p:cNvPr>
          <p:cNvSpPr txBox="1"/>
          <p:nvPr/>
        </p:nvSpPr>
        <p:spPr>
          <a:xfrm>
            <a:off x="239844" y="279936"/>
            <a:ext cx="11647356" cy="4767780"/>
          </a:xfrm>
          <a:prstGeom prst="rect">
            <a:avLst/>
          </a:prstGeom>
          <a:noFill/>
        </p:spPr>
        <p:txBody>
          <a:bodyPr wrap="square">
            <a:spAutoFit/>
          </a:bodyPr>
          <a:lstStyle/>
          <a:p>
            <a:pPr marL="245745" marR="34925" indent="-6350" algn="ctr">
              <a:spcAft>
                <a:spcPts val="2560"/>
              </a:spcAft>
            </a:pPr>
            <a:r>
              <a:rPr lang="en-IN" sz="2800" b="1" kern="100" dirty="0">
                <a:solidFill>
                  <a:srgbClr val="000000"/>
                </a:solidFill>
                <a:effectLst/>
                <a:latin typeface="Times New Roman" panose="02020603050405020304" pitchFamily="18" charset="0"/>
                <a:ea typeface="Cambria" panose="02040503050406030204" pitchFamily="18" charset="0"/>
              </a:rPr>
              <a:t>Model Adequacy</a:t>
            </a:r>
            <a:endParaRPr lang="en-IN" sz="2800" b="1" kern="100" dirty="0">
              <a:solidFill>
                <a:srgbClr val="000000"/>
              </a:solidFill>
              <a:effectLst/>
              <a:latin typeface="Calibri" panose="020F0502020204030204" pitchFamily="34" charset="0"/>
              <a:ea typeface="Calibri" panose="020F0502020204030204" pitchFamily="34" charset="0"/>
            </a:endParaRPr>
          </a:p>
          <a:p>
            <a:pPr marL="15240" marR="34925" indent="-6350" algn="just">
              <a:spcAft>
                <a:spcPts val="15"/>
              </a:spcAft>
            </a:pPr>
            <a:r>
              <a:rPr lang="en-IN" sz="2800" b="1" kern="100" dirty="0">
                <a:solidFill>
                  <a:srgbClr val="000000"/>
                </a:solidFill>
                <a:effectLst/>
                <a:latin typeface="Times New Roman" panose="02020603050405020304" pitchFamily="18" charset="0"/>
                <a:ea typeface="Cambria" panose="02040503050406030204" pitchFamily="18" charset="0"/>
              </a:rPr>
              <a:t>If the model fit to the data were correct, the residuals would approximate the random errors that make the relationship between the explanatory variables and the response variable a statistical relationship.</a:t>
            </a:r>
            <a:endParaRPr lang="en-IN" sz="2800" b="1" kern="100" dirty="0">
              <a:solidFill>
                <a:srgbClr val="000000"/>
              </a:solidFill>
              <a:effectLst/>
              <a:latin typeface="Calibri" panose="020F0502020204030204" pitchFamily="34" charset="0"/>
              <a:ea typeface="Calibri" panose="020F0502020204030204" pitchFamily="34" charset="0"/>
            </a:endParaRPr>
          </a:p>
          <a:p>
            <a:pPr marL="15240" marR="3492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 </a:t>
            </a:r>
            <a:r>
              <a:rPr lang="en-IN" sz="2000" b="1" kern="100" dirty="0">
                <a:solidFill>
                  <a:srgbClr val="000000"/>
                </a:solidFill>
                <a:effectLst/>
                <a:latin typeface="Times New Roman" panose="02020603050405020304" pitchFamily="18" charset="0"/>
                <a:ea typeface="Cambria" panose="02040503050406030204" pitchFamily="18" charset="0"/>
              </a:rPr>
              <a:t> </a:t>
            </a:r>
          </a:p>
          <a:p>
            <a:pPr marL="15240" marR="34925" indent="-6350" algn="just">
              <a:lnSpc>
                <a:spcPct val="150000"/>
              </a:lnSpc>
              <a:spcAft>
                <a:spcPts val="15"/>
              </a:spcAft>
            </a:pPr>
            <a:r>
              <a:rPr lang="en-IN" sz="2400" b="1" kern="100" dirty="0">
                <a:solidFill>
                  <a:srgbClr val="000000"/>
                </a:solidFill>
                <a:effectLst/>
                <a:latin typeface="Times New Roman" panose="02020603050405020304" pitchFamily="18" charset="0"/>
                <a:ea typeface="Cambria" panose="02040503050406030204" pitchFamily="18" charset="0"/>
              </a:rPr>
              <a:t>Normality Testing</a:t>
            </a:r>
            <a:endParaRPr lang="en-IN" sz="2400" kern="100" dirty="0">
              <a:solidFill>
                <a:srgbClr val="000000"/>
              </a:solidFill>
              <a:effectLst/>
              <a:latin typeface="Calibri" panose="020F0502020204030204" pitchFamily="34" charset="0"/>
              <a:ea typeface="Calibri" panose="020F0502020204030204" pitchFamily="34" charset="0"/>
            </a:endParaRPr>
          </a:p>
          <a:p>
            <a:pPr marL="15240" marR="34925" indent="-6350" algn="just">
              <a:lnSpc>
                <a:spcPct val="150000"/>
              </a:lnSpc>
              <a:spcAft>
                <a:spcPts val="15"/>
              </a:spcAft>
            </a:pPr>
            <a:r>
              <a:rPr lang="en-IN" sz="2400" kern="100" dirty="0">
                <a:solidFill>
                  <a:srgbClr val="000000"/>
                </a:solidFill>
                <a:effectLst/>
                <a:latin typeface="Times New Roman" panose="02020603050405020304" pitchFamily="18" charset="0"/>
                <a:ea typeface="Cambria" panose="02040503050406030204" pitchFamily="18" charset="0"/>
              </a:rPr>
              <a:t>A normal probability plot, or more specifically a quantile-quantile (Q-Q) plot, shows the distribution of the data against the expected normal distribution. If the data is normally distributed, the points in a Q-Q plot will lie on a straight diagonal line.</a:t>
            </a:r>
            <a:endParaRPr lang="en-IN" sz="2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89913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0D9EFE-004E-268E-3530-09E65EBC876E}"/>
              </a:ext>
            </a:extLst>
          </p:cNvPr>
          <p:cNvSpPr>
            <a:spLocks noChangeArrowheads="1"/>
          </p:cNvSpPr>
          <p:nvPr/>
        </p:nvSpPr>
        <p:spPr bwMode="auto">
          <a:xfrm>
            <a:off x="523405" y="118646"/>
            <a:ext cx="494282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Normal probability plot of Andhra Pradesh</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Picture 2">
            <a:extLst>
              <a:ext uri="{FF2B5EF4-FFF2-40B4-BE49-F238E27FC236}">
                <a16:creationId xmlns:a16="http://schemas.microsoft.com/office/drawing/2014/main" id="{A55CD92E-B02A-011B-E261-67757A553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989638" cy="39331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4A408F1-2BB5-06B0-4401-DB74527B97E0}"/>
              </a:ext>
            </a:extLst>
          </p:cNvPr>
          <p:cNvSpPr>
            <a:spLocks noChangeArrowheads="1"/>
          </p:cNvSpPr>
          <p:nvPr/>
        </p:nvSpPr>
        <p:spPr bwMode="auto">
          <a:xfrm rot="10800000" flipV="1">
            <a:off x="219310" y="4390385"/>
            <a:ext cx="577032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22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From the Q-Q plots, most of the residuals are located on the straight line and so the standardized residuals of fitted model of Andhra Pradesh data approximately normal.</a:t>
            </a:r>
            <a:endParaRPr kumimoji="0" lang="en-US" altLang="en-US" sz="2000" b="0" i="0" u="none" strike="noStrike" cap="none" normalizeH="0" baseline="0" dirty="0">
              <a:ln>
                <a:noFill/>
              </a:ln>
              <a:solidFill>
                <a:schemeClr val="tx1"/>
              </a:solidFill>
              <a:effectLst/>
            </a:endParaRPr>
          </a:p>
          <a:p>
            <a:pPr marL="0" marR="0" lvl="0" indent="2222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6E21BC19-9B32-37BD-A574-9A5D61F32CBD}"/>
              </a:ext>
            </a:extLst>
          </p:cNvPr>
          <p:cNvSpPr>
            <a:spLocks noChangeArrowheads="1"/>
          </p:cNvSpPr>
          <p:nvPr/>
        </p:nvSpPr>
        <p:spPr bwMode="auto">
          <a:xfrm>
            <a:off x="6096000" y="118646"/>
            <a:ext cx="448962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22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Normal probability plot of Telangana</a:t>
            </a:r>
            <a:endParaRPr kumimoji="0" lang="en-US" altLang="en-US" sz="2000" b="0" i="0" u="none" strike="noStrike" cap="none" normalizeH="0" baseline="0" dirty="0">
              <a:ln>
                <a:noFill/>
              </a:ln>
              <a:solidFill>
                <a:schemeClr val="tx1"/>
              </a:solidFill>
              <a:effectLst/>
            </a:endParaRPr>
          </a:p>
          <a:p>
            <a:pPr marL="0" marR="0" lvl="0" indent="2222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0" name="Picture 3">
            <a:extLst>
              <a:ext uri="{FF2B5EF4-FFF2-40B4-BE49-F238E27FC236}">
                <a16:creationId xmlns:a16="http://schemas.microsoft.com/office/drawing/2014/main" id="{01B974EA-ACD0-ED37-037F-D6FFE25FF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482" y="457200"/>
            <a:ext cx="6294842" cy="39331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381F79EE-0E4D-675E-C1F5-78AB748FAB09}"/>
              </a:ext>
            </a:extLst>
          </p:cNvPr>
          <p:cNvSpPr>
            <a:spLocks noChangeArrowheads="1"/>
          </p:cNvSpPr>
          <p:nvPr/>
        </p:nvSpPr>
        <p:spPr bwMode="auto">
          <a:xfrm>
            <a:off x="5572192" y="4390384"/>
            <a:ext cx="598963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From the Q-Q plots, most of the residuals are located on the straight line and so the standardized residuals of fitted model of Telangana data approximately normal.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8163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C9A6D6D-F82A-4BC1-9B05-10502546E509}"/>
              </a:ext>
            </a:extLst>
          </p:cNvPr>
          <p:cNvSpPr/>
          <p:nvPr/>
        </p:nvSpPr>
        <p:spPr>
          <a:xfrm>
            <a:off x="368490" y="559558"/>
            <a:ext cx="11505062" cy="5172502"/>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E33476FA-04F2-4F74-B710-4D7DA70BF50D}"/>
              </a:ext>
            </a:extLst>
          </p:cNvPr>
          <p:cNvSpPr txBox="1"/>
          <p:nvPr/>
        </p:nvSpPr>
        <p:spPr>
          <a:xfrm>
            <a:off x="1374849" y="1437649"/>
            <a:ext cx="9492343" cy="3416320"/>
          </a:xfrm>
          <a:prstGeom prst="rect">
            <a:avLst/>
          </a:prstGeom>
          <a:noFill/>
        </p:spPr>
        <p:txBody>
          <a:bodyPr wrap="square" rtlCol="0">
            <a:spAutoFit/>
          </a:bodyPr>
          <a:lstStyle/>
          <a:p>
            <a:r>
              <a:rPr lang="en-IN" sz="3600" dirty="0"/>
              <a:t>This project aims to create a model that can predict power consumption in southern states of India such as Andhra Pradesh, </a:t>
            </a:r>
            <a:r>
              <a:rPr lang="en-IN" sz="3600" dirty="0" err="1"/>
              <a:t>Telengana</a:t>
            </a:r>
            <a:r>
              <a:rPr lang="en-IN" sz="3600" dirty="0"/>
              <a:t>, Karnataka, Kerala, Tamil </a:t>
            </a:r>
            <a:r>
              <a:rPr lang="en-IN" sz="3600" dirty="0" err="1"/>
              <a:t>Nadu.The</a:t>
            </a:r>
            <a:r>
              <a:rPr lang="en-IN" sz="3600" dirty="0"/>
              <a:t> study period starts from January 1</a:t>
            </a:r>
            <a:r>
              <a:rPr lang="en-IN" sz="3600" baseline="30000" dirty="0"/>
              <a:t>st</a:t>
            </a:r>
            <a:r>
              <a:rPr lang="en-IN" sz="3600" dirty="0"/>
              <a:t> ,2021 to December 31</a:t>
            </a:r>
            <a:r>
              <a:rPr lang="en-IN" sz="3600" baseline="30000" dirty="0"/>
              <a:t>st</a:t>
            </a:r>
            <a:r>
              <a:rPr lang="en-IN" sz="3600" dirty="0"/>
              <a:t> 2022.</a:t>
            </a:r>
          </a:p>
        </p:txBody>
      </p:sp>
    </p:spTree>
    <p:extLst>
      <p:ext uri="{BB962C8B-B14F-4D97-AF65-F5344CB8AC3E}">
        <p14:creationId xmlns:p14="http://schemas.microsoft.com/office/powerpoint/2010/main" val="3362767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9AD91C-5C88-65E2-7CE0-CA279D8A987F}"/>
              </a:ext>
            </a:extLst>
          </p:cNvPr>
          <p:cNvSpPr>
            <a:spLocks noChangeArrowheads="1"/>
          </p:cNvSpPr>
          <p:nvPr/>
        </p:nvSpPr>
        <p:spPr bwMode="auto">
          <a:xfrm>
            <a:off x="179882" y="96421"/>
            <a:ext cx="428213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22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Normal probability plot Karnataka</a:t>
            </a:r>
            <a:endParaRPr kumimoji="0" lang="en-US" altLang="en-US" sz="2000" b="0" i="0" u="none" strike="noStrike" cap="none" normalizeH="0" baseline="0" dirty="0">
              <a:ln>
                <a:noFill/>
              </a:ln>
              <a:solidFill>
                <a:schemeClr val="tx1"/>
              </a:solidFill>
              <a:effectLst/>
            </a:endParaRPr>
          </a:p>
          <a:p>
            <a:pPr marL="0" marR="0" lvl="0" indent="2222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Picture 4">
            <a:extLst>
              <a:ext uri="{FF2B5EF4-FFF2-40B4-BE49-F238E27FC236}">
                <a16:creationId xmlns:a16="http://schemas.microsoft.com/office/drawing/2014/main" id="{AD22D999-BA43-379B-D287-19380CCED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630621"/>
            <a:ext cx="5897563" cy="37994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65B029F-F151-CDF6-F12D-93E8B85EBE35}"/>
              </a:ext>
            </a:extLst>
          </p:cNvPr>
          <p:cNvSpPr>
            <a:spLocks noChangeArrowheads="1"/>
          </p:cNvSpPr>
          <p:nvPr/>
        </p:nvSpPr>
        <p:spPr bwMode="auto">
          <a:xfrm rot="10800000" flipV="1">
            <a:off x="179882" y="4758723"/>
            <a:ext cx="547569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225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From the Q-Q plots, most of the residuals are located on the straight line and so the standardized residuals of fitted model of Karnataka data approximately normal.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49" name="Picture 5">
            <a:extLst>
              <a:ext uri="{FF2B5EF4-FFF2-40B4-BE49-F238E27FC236}">
                <a16:creationId xmlns:a16="http://schemas.microsoft.com/office/drawing/2014/main" id="{1FD7516E-651C-0949-4766-7D871541B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555" y="773529"/>
            <a:ext cx="6077445" cy="37994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6C3955-BB57-961D-8911-4E675D4F4F8B}"/>
              </a:ext>
            </a:extLst>
          </p:cNvPr>
          <p:cNvSpPr txBox="1"/>
          <p:nvPr/>
        </p:nvSpPr>
        <p:spPr>
          <a:xfrm>
            <a:off x="6656724" y="230511"/>
            <a:ext cx="6093372" cy="400110"/>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Cambria" panose="02040503050406030204" pitchFamily="18" charset="0"/>
              </a:rPr>
              <a:t> </a:t>
            </a:r>
            <a:r>
              <a:rPr lang="en-IN" sz="2000" b="1" dirty="0">
                <a:solidFill>
                  <a:srgbClr val="000000"/>
                </a:solidFill>
                <a:effectLst/>
                <a:latin typeface="Times New Roman" panose="02020603050405020304" pitchFamily="18" charset="0"/>
                <a:ea typeface="Cambria" panose="02040503050406030204" pitchFamily="18" charset="0"/>
              </a:rPr>
              <a:t>Normal probability plot of Kerala</a:t>
            </a:r>
            <a:endParaRPr lang="en-IN" sz="2000" dirty="0"/>
          </a:p>
        </p:txBody>
      </p:sp>
      <p:sp>
        <p:nvSpPr>
          <p:cNvPr id="11" name="TextBox 10">
            <a:extLst>
              <a:ext uri="{FF2B5EF4-FFF2-40B4-BE49-F238E27FC236}">
                <a16:creationId xmlns:a16="http://schemas.microsoft.com/office/drawing/2014/main" id="{24B30A5E-75D1-C37F-D127-01315F7C62E0}"/>
              </a:ext>
            </a:extLst>
          </p:cNvPr>
          <p:cNvSpPr txBox="1"/>
          <p:nvPr/>
        </p:nvSpPr>
        <p:spPr>
          <a:xfrm>
            <a:off x="6536425" y="4573018"/>
            <a:ext cx="5475694" cy="1294393"/>
          </a:xfrm>
          <a:prstGeom prst="rect">
            <a:avLst/>
          </a:prstGeom>
          <a:noFill/>
        </p:spPr>
        <p:txBody>
          <a:bodyPr wrap="square">
            <a:spAutoFit/>
          </a:bodyPr>
          <a:lstStyle/>
          <a:p>
            <a:pPr marL="8890" marR="34925" indent="222885"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From the Q-Q plots, most of the residuals are located on the straight line and so the standardized residuals of fitted model of Kerala data approximately normal.</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31598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F6F8DD-D235-A083-BE6A-9983CA228959}"/>
              </a:ext>
            </a:extLst>
          </p:cNvPr>
          <p:cNvSpPr txBox="1"/>
          <p:nvPr/>
        </p:nvSpPr>
        <p:spPr>
          <a:xfrm>
            <a:off x="-955623" y="120570"/>
            <a:ext cx="6093500" cy="504625"/>
          </a:xfrm>
          <a:prstGeom prst="rect">
            <a:avLst/>
          </a:prstGeom>
          <a:noFill/>
        </p:spPr>
        <p:txBody>
          <a:bodyPr wrap="square">
            <a:spAutoFit/>
          </a:bodyPr>
          <a:lstStyle/>
          <a:p>
            <a:pPr marL="229235" indent="-6350" algn="ctr">
              <a:lnSpc>
                <a:spcPct val="150000"/>
              </a:lnSpc>
              <a:spcAft>
                <a:spcPts val="15"/>
              </a:spcAft>
            </a:pPr>
            <a:r>
              <a:rPr lang="en-IN" sz="1800" b="1" kern="100" dirty="0">
                <a:solidFill>
                  <a:srgbClr val="000000"/>
                </a:solidFill>
                <a:effectLst/>
                <a:latin typeface="Times New Roman" panose="02020603050405020304" pitchFamily="18" charset="0"/>
                <a:ea typeface="Cambria" panose="02040503050406030204" pitchFamily="18" charset="0"/>
              </a:rPr>
              <a:t> </a:t>
            </a:r>
            <a:r>
              <a:rPr lang="en-IN" sz="2000" b="1" kern="100" dirty="0">
                <a:solidFill>
                  <a:srgbClr val="000000"/>
                </a:solidFill>
                <a:effectLst/>
                <a:latin typeface="Times New Roman" panose="02020603050405020304" pitchFamily="18" charset="0"/>
                <a:ea typeface="Cambria" panose="02040503050406030204" pitchFamily="18" charset="0"/>
              </a:rPr>
              <a:t>Normal probability plot of Tamil Nadu</a:t>
            </a:r>
            <a:endParaRPr lang="en-IN" sz="2000" kern="100" dirty="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B3BE6213-8FE6-4B6E-1D68-2FBA56D1BED9}"/>
              </a:ext>
            </a:extLst>
          </p:cNvPr>
          <p:cNvSpPr>
            <a:spLocks noChangeArrowheads="1"/>
          </p:cNvSpPr>
          <p:nvPr/>
        </p:nvSpPr>
        <p:spPr bwMode="auto">
          <a:xfrm>
            <a:off x="327025" y="1679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268" name="Picture 6">
            <a:extLst>
              <a:ext uri="{FF2B5EF4-FFF2-40B4-BE49-F238E27FC236}">
                <a16:creationId xmlns:a16="http://schemas.microsoft.com/office/drawing/2014/main" id="{A06C31B4-6EF7-883D-A110-68F493D7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9" y="672620"/>
            <a:ext cx="5768975" cy="37369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AAB85B-AD1F-2BEF-79A6-9D401F187CBC}"/>
              </a:ext>
            </a:extLst>
          </p:cNvPr>
          <p:cNvSpPr txBox="1"/>
          <p:nvPr/>
        </p:nvSpPr>
        <p:spPr>
          <a:xfrm>
            <a:off x="327025" y="4606856"/>
            <a:ext cx="5489159" cy="1294393"/>
          </a:xfrm>
          <a:prstGeom prst="rect">
            <a:avLst/>
          </a:prstGeom>
          <a:noFill/>
        </p:spPr>
        <p:txBody>
          <a:bodyPr wrap="square">
            <a:spAutoFit/>
          </a:bodyPr>
          <a:lstStyle/>
          <a:p>
            <a:pPr marL="8890" marR="34925" indent="222885" algn="just">
              <a:lnSpc>
                <a:spcPct val="150000"/>
              </a:lnSpc>
              <a:spcAft>
                <a:spcPts val="2315"/>
              </a:spcAft>
            </a:pPr>
            <a:r>
              <a:rPr lang="en-IN" sz="1800" kern="100" dirty="0">
                <a:solidFill>
                  <a:srgbClr val="000000"/>
                </a:solidFill>
                <a:effectLst/>
                <a:latin typeface="Times New Roman" panose="02020603050405020304" pitchFamily="18" charset="0"/>
                <a:ea typeface="Cambria" panose="02040503050406030204" pitchFamily="18" charset="0"/>
              </a:rPr>
              <a:t>From the Q-Q plots, most of the residuals are located on the straight line and so the standardized residuals of fitted model of Tamil Nadu data approximately normal.</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3262441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716738-8416-73A0-5834-B395402BF0B2}"/>
              </a:ext>
            </a:extLst>
          </p:cNvPr>
          <p:cNvSpPr txBox="1"/>
          <p:nvPr/>
        </p:nvSpPr>
        <p:spPr>
          <a:xfrm>
            <a:off x="104931" y="0"/>
            <a:ext cx="5576342" cy="2312621"/>
          </a:xfrm>
          <a:prstGeom prst="rect">
            <a:avLst/>
          </a:prstGeom>
          <a:noFill/>
        </p:spPr>
        <p:txBody>
          <a:bodyPr wrap="square">
            <a:spAutoFit/>
          </a:bodyPr>
          <a:lstStyle/>
          <a:p>
            <a:pPr marL="229235" indent="-6350" algn="just">
              <a:lnSpc>
                <a:spcPct val="150000"/>
              </a:lnSpc>
              <a:spcAft>
                <a:spcPts val="15"/>
              </a:spcAft>
            </a:pPr>
            <a:r>
              <a:rPr lang="en-IN" sz="2000" b="1" kern="100" dirty="0">
                <a:solidFill>
                  <a:srgbClr val="000000"/>
                </a:solidFill>
                <a:effectLst/>
                <a:latin typeface="Times New Roman" panose="02020603050405020304" pitchFamily="18" charset="0"/>
                <a:ea typeface="Cambria" panose="02040503050406030204" pitchFamily="18" charset="0"/>
              </a:rPr>
              <a:t>Kolmogorov-Smirnov Test</a:t>
            </a:r>
            <a:endParaRPr lang="en-IN" sz="1600" kern="100" dirty="0">
              <a:solidFill>
                <a:srgbClr val="000000"/>
              </a:solidFill>
              <a:effectLst/>
              <a:latin typeface="Calibri" panose="020F0502020204030204" pitchFamily="34" charset="0"/>
              <a:ea typeface="Calibri" panose="020F0502020204030204" pitchFamily="34" charset="0"/>
            </a:endParaRPr>
          </a:p>
          <a:p>
            <a:pPr marL="15240" marR="34925" indent="-6350" algn="just">
              <a:lnSpc>
                <a:spcPct val="150000"/>
              </a:lnSpc>
              <a:spcAft>
                <a:spcPts val="160"/>
              </a:spcAft>
            </a:pPr>
            <a:r>
              <a:rPr lang="en-IN" sz="1800" kern="100" dirty="0">
                <a:solidFill>
                  <a:srgbClr val="000000"/>
                </a:solidFill>
                <a:effectLst/>
                <a:latin typeface="Times New Roman" panose="02020603050405020304" pitchFamily="18" charset="0"/>
                <a:ea typeface="Cambria" panose="02040503050406030204" pitchFamily="18" charset="0"/>
              </a:rPr>
              <a:t>The normality of residuals can be tested using the KS test with its null and alternative hypothesis are given by</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lnSpc>
                <a:spcPct val="150000"/>
              </a:lnSpc>
              <a:spcAft>
                <a:spcPts val="935"/>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0 </a:t>
            </a:r>
            <a:r>
              <a:rPr lang="en-IN" sz="1800" kern="100" dirty="0">
                <a:solidFill>
                  <a:srgbClr val="000000"/>
                </a:solidFill>
                <a:effectLst/>
                <a:latin typeface="Times New Roman" panose="02020603050405020304" pitchFamily="18" charset="0"/>
                <a:ea typeface="Cambria" panose="02040503050406030204" pitchFamily="18" charset="0"/>
              </a:rPr>
              <a:t>: The distribution is normal.</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lnSpc>
                <a:spcPct val="150000"/>
              </a:lnSpc>
              <a:spcAft>
                <a:spcPts val="1140"/>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1 </a:t>
            </a:r>
            <a:r>
              <a:rPr lang="en-IN" sz="1800" kern="100" dirty="0">
                <a:solidFill>
                  <a:srgbClr val="000000"/>
                </a:solidFill>
                <a:effectLst/>
                <a:latin typeface="Times New Roman" panose="02020603050405020304" pitchFamily="18" charset="0"/>
                <a:ea typeface="Cambria" panose="02040503050406030204" pitchFamily="18" charset="0"/>
              </a:rPr>
              <a:t>: The distribution is not normal.</a:t>
            </a:r>
            <a:endParaRPr lang="en-IN" sz="16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FFE86874-BE1F-9BC5-EEBA-148309AAF4B7}"/>
              </a:ext>
            </a:extLst>
          </p:cNvPr>
          <p:cNvGraphicFramePr>
            <a:graphicFrameLocks noGrp="1"/>
          </p:cNvGraphicFramePr>
          <p:nvPr>
            <p:extLst>
              <p:ext uri="{D42A27DB-BD31-4B8C-83A1-F6EECF244321}">
                <p14:modId xmlns:p14="http://schemas.microsoft.com/office/powerpoint/2010/main" val="2993037051"/>
              </p:ext>
            </p:extLst>
          </p:nvPr>
        </p:nvGraphicFramePr>
        <p:xfrm>
          <a:off x="104933" y="2622631"/>
          <a:ext cx="5216576" cy="1866383"/>
        </p:xfrm>
        <a:graphic>
          <a:graphicData uri="http://schemas.openxmlformats.org/drawingml/2006/table">
            <a:tbl>
              <a:tblPr firstRow="1" firstCol="1" bandRow="1">
                <a:tableStyleId>{5C22544A-7EE6-4342-B048-85BDC9FD1C3A}</a:tableStyleId>
              </a:tblPr>
              <a:tblGrid>
                <a:gridCol w="1256232">
                  <a:extLst>
                    <a:ext uri="{9D8B030D-6E8A-4147-A177-3AD203B41FA5}">
                      <a16:colId xmlns:a16="http://schemas.microsoft.com/office/drawing/2014/main" val="30253382"/>
                    </a:ext>
                  </a:extLst>
                </a:gridCol>
                <a:gridCol w="2221485">
                  <a:extLst>
                    <a:ext uri="{9D8B030D-6E8A-4147-A177-3AD203B41FA5}">
                      <a16:colId xmlns:a16="http://schemas.microsoft.com/office/drawing/2014/main" val="3299252966"/>
                    </a:ext>
                  </a:extLst>
                </a:gridCol>
                <a:gridCol w="1738859">
                  <a:extLst>
                    <a:ext uri="{9D8B030D-6E8A-4147-A177-3AD203B41FA5}">
                      <a16:colId xmlns:a16="http://schemas.microsoft.com/office/drawing/2014/main" val="519844962"/>
                    </a:ext>
                  </a:extLst>
                </a:gridCol>
              </a:tblGrid>
              <a:tr h="301542">
                <a:tc>
                  <a:txBody>
                    <a:bodyPr/>
                    <a:lstStyle/>
                    <a:p>
                      <a:pPr algn="just">
                        <a:lnSpc>
                          <a:spcPct val="150000"/>
                        </a:lnSpc>
                        <a:spcAft>
                          <a:spcPts val="800"/>
                        </a:spcAft>
                      </a:pPr>
                      <a:r>
                        <a:rPr lang="en-IN" sz="1100" kern="100">
                          <a:effectLst/>
                        </a:rPr>
                        <a:t>STATES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Statistic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p value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445619177"/>
                  </a:ext>
                </a:extLst>
              </a:tr>
              <a:tr h="358673">
                <a:tc>
                  <a:txBody>
                    <a:bodyPr/>
                    <a:lstStyle/>
                    <a:p>
                      <a:pPr algn="just">
                        <a:lnSpc>
                          <a:spcPct val="150000"/>
                        </a:lnSpc>
                        <a:spcAft>
                          <a:spcPts val="800"/>
                        </a:spcAft>
                      </a:pPr>
                      <a:r>
                        <a:rPr lang="en-IN" sz="1100" kern="100" dirty="0">
                          <a:effectLst/>
                        </a:rPr>
                        <a:t>Andhra</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0.37654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2.2e-16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9229452"/>
                  </a:ext>
                </a:extLst>
              </a:tr>
              <a:tr h="301542">
                <a:tc>
                  <a:txBody>
                    <a:bodyPr/>
                    <a:lstStyle/>
                    <a:p>
                      <a:pPr algn="just">
                        <a:lnSpc>
                          <a:spcPct val="150000"/>
                        </a:lnSpc>
                        <a:spcAft>
                          <a:spcPts val="800"/>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0.38426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2.2e-16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769170153"/>
                  </a:ext>
                </a:extLst>
              </a:tr>
              <a:tr h="301542">
                <a:tc>
                  <a:txBody>
                    <a:bodyPr/>
                    <a:lstStyle/>
                    <a:p>
                      <a:pPr algn="just">
                        <a:lnSpc>
                          <a:spcPct val="150000"/>
                        </a:lnSpc>
                        <a:spcAft>
                          <a:spcPts val="800"/>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0.42582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2.2e-16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709032099"/>
                  </a:ext>
                </a:extLst>
              </a:tr>
              <a:tr h="301542">
                <a:tc>
                  <a:txBody>
                    <a:bodyPr/>
                    <a:lstStyle/>
                    <a:p>
                      <a:pPr algn="just">
                        <a:lnSpc>
                          <a:spcPct val="150000"/>
                        </a:lnSpc>
                        <a:spcAft>
                          <a:spcPts val="800"/>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0.28824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2.2e-16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588385514"/>
                  </a:ext>
                </a:extLst>
              </a:tr>
              <a:tr h="301542">
                <a:tc>
                  <a:txBody>
                    <a:bodyPr/>
                    <a:lstStyle/>
                    <a:p>
                      <a:pPr algn="just">
                        <a:lnSpc>
                          <a:spcPct val="150000"/>
                        </a:lnSpc>
                        <a:spcAft>
                          <a:spcPts val="800"/>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0.52557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dirty="0">
                          <a:effectLst/>
                        </a:rPr>
                        <a:t>2.2e-16</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931864019"/>
                  </a:ext>
                </a:extLst>
              </a:tr>
            </a:tbl>
          </a:graphicData>
        </a:graphic>
      </p:graphicFrame>
      <p:sp>
        <p:nvSpPr>
          <p:cNvPr id="7" name="Rectangle 2">
            <a:extLst>
              <a:ext uri="{FF2B5EF4-FFF2-40B4-BE49-F238E27FC236}">
                <a16:creationId xmlns:a16="http://schemas.microsoft.com/office/drawing/2014/main" id="{585F7525-18C6-84F8-B5C6-4A8D76C6F54F}"/>
              </a:ext>
            </a:extLst>
          </p:cNvPr>
          <p:cNvSpPr>
            <a:spLocks noChangeArrowheads="1"/>
          </p:cNvSpPr>
          <p:nvPr/>
        </p:nvSpPr>
        <p:spPr bwMode="auto">
          <a:xfrm>
            <a:off x="179882" y="2268688"/>
            <a:ext cx="367797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45720" rIns="2856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K-S Test</a:t>
            </a:r>
          </a:p>
        </p:txBody>
      </p:sp>
      <p:sp>
        <p:nvSpPr>
          <p:cNvPr id="9" name="TextBox 8">
            <a:extLst>
              <a:ext uri="{FF2B5EF4-FFF2-40B4-BE49-F238E27FC236}">
                <a16:creationId xmlns:a16="http://schemas.microsoft.com/office/drawing/2014/main" id="{F519C7F3-4E76-786F-3B00-2C717E99C079}"/>
              </a:ext>
            </a:extLst>
          </p:cNvPr>
          <p:cNvSpPr txBox="1"/>
          <p:nvPr/>
        </p:nvSpPr>
        <p:spPr>
          <a:xfrm>
            <a:off x="2500" y="4891319"/>
            <a:ext cx="5813684" cy="1294393"/>
          </a:xfrm>
          <a:prstGeom prst="rect">
            <a:avLst/>
          </a:prstGeom>
          <a:noFill/>
        </p:spPr>
        <p:txBody>
          <a:bodyPr wrap="square">
            <a:spAutoFit/>
          </a:bodyPr>
          <a:lstStyle/>
          <a:p>
            <a:pPr marL="8890" marR="34925" indent="222885"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Since the p-value is less than 0.05 for all states, we reject the null hypothesis. So we can conclude that residuals are not  normally distributed.</a:t>
            </a:r>
            <a:endParaRPr lang="en-IN" sz="1600" kern="100" dirty="0">
              <a:solidFill>
                <a:srgbClr val="000000"/>
              </a:solidFill>
              <a:effectLst/>
              <a:latin typeface="Calibri" panose="020F0502020204030204" pitchFamily="34" charset="0"/>
              <a:ea typeface="Calibri" panose="020F0502020204030204" pitchFamily="34" charset="0"/>
            </a:endParaRPr>
          </a:p>
        </p:txBody>
      </p:sp>
      <p:cxnSp>
        <p:nvCxnSpPr>
          <p:cNvPr id="11" name="Straight Connector 10">
            <a:extLst>
              <a:ext uri="{FF2B5EF4-FFF2-40B4-BE49-F238E27FC236}">
                <a16:creationId xmlns:a16="http://schemas.microsoft.com/office/drawing/2014/main" id="{7BF37A23-9AE2-902C-E456-E03E83E9052A}"/>
              </a:ext>
            </a:extLst>
          </p:cNvPr>
          <p:cNvCxnSpPr/>
          <p:nvPr/>
        </p:nvCxnSpPr>
        <p:spPr>
          <a:xfrm>
            <a:off x="6096000" y="179882"/>
            <a:ext cx="0" cy="5966085"/>
          </a:xfrm>
          <a:prstGeom prst="line">
            <a:avLst/>
          </a:prstGeom>
          <a:ln w="123825">
            <a:prstDash val="dash"/>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8761065-807F-43E7-034C-AEF52F4A65F5}"/>
              </a:ext>
            </a:extLst>
          </p:cNvPr>
          <p:cNvSpPr txBox="1"/>
          <p:nvPr/>
        </p:nvSpPr>
        <p:spPr>
          <a:xfrm>
            <a:off x="6096000" y="-75543"/>
            <a:ext cx="5991068" cy="2344231"/>
          </a:xfrm>
          <a:prstGeom prst="rect">
            <a:avLst/>
          </a:prstGeom>
          <a:noFill/>
        </p:spPr>
        <p:txBody>
          <a:bodyPr wrap="square">
            <a:spAutoFit/>
          </a:bodyPr>
          <a:lstStyle/>
          <a:p>
            <a:pPr marL="229235" indent="-6350" algn="just">
              <a:lnSpc>
                <a:spcPct val="150000"/>
              </a:lnSpc>
              <a:spcAft>
                <a:spcPts val="15"/>
              </a:spcAft>
            </a:pPr>
            <a:r>
              <a:rPr lang="en-IN" sz="2000" b="1" kern="100" dirty="0">
                <a:solidFill>
                  <a:srgbClr val="000000"/>
                </a:solidFill>
                <a:effectLst/>
                <a:latin typeface="Times New Roman" panose="02020603050405020304" pitchFamily="18" charset="0"/>
                <a:ea typeface="Cambria" panose="02040503050406030204" pitchFamily="18" charset="0"/>
              </a:rPr>
              <a:t>L-Jung Box Test</a:t>
            </a:r>
            <a:endParaRPr lang="en-IN" sz="1600" kern="100" dirty="0">
              <a:solidFill>
                <a:srgbClr val="000000"/>
              </a:solidFill>
              <a:effectLst/>
              <a:latin typeface="Calibri" panose="020F0502020204030204" pitchFamily="34" charset="0"/>
              <a:ea typeface="Calibri" panose="020F0502020204030204" pitchFamily="34" charset="0"/>
            </a:endParaRPr>
          </a:p>
          <a:p>
            <a:pPr marL="15240" marR="34925" indent="-6350" algn="just">
              <a:spcAft>
                <a:spcPts val="135"/>
              </a:spcAft>
            </a:pPr>
            <a:r>
              <a:rPr lang="en-IN" sz="1800" kern="100" dirty="0">
                <a:solidFill>
                  <a:srgbClr val="000000"/>
                </a:solidFill>
                <a:effectLst/>
                <a:latin typeface="Times New Roman" panose="02020603050405020304" pitchFamily="18" charset="0"/>
                <a:ea typeface="Cambria" panose="02040503050406030204" pitchFamily="18" charset="0"/>
              </a:rPr>
              <a:t>To check whether the residuals from a time series model resemble white noise, L-</a:t>
            </a:r>
            <a:r>
              <a:rPr lang="en-IN" sz="1800" kern="100" dirty="0" err="1">
                <a:solidFill>
                  <a:srgbClr val="000000"/>
                </a:solidFill>
                <a:effectLst/>
                <a:latin typeface="Times New Roman" panose="02020603050405020304" pitchFamily="18" charset="0"/>
                <a:ea typeface="Cambria" panose="02040503050406030204" pitchFamily="18" charset="0"/>
              </a:rPr>
              <a:t>jung</a:t>
            </a:r>
            <a:r>
              <a:rPr lang="en-IN" sz="1800" kern="100" dirty="0">
                <a:solidFill>
                  <a:srgbClr val="000000"/>
                </a:solidFill>
                <a:effectLst/>
                <a:latin typeface="Times New Roman" panose="02020603050405020304" pitchFamily="18" charset="0"/>
                <a:ea typeface="Cambria" panose="02040503050406030204" pitchFamily="18" charset="0"/>
              </a:rPr>
              <a:t> Box test is used. The test statistic and p value are described in the below table.</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spcAft>
                <a:spcPts val="915"/>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0</a:t>
            </a:r>
            <a:r>
              <a:rPr lang="en-IN" sz="1800" kern="100" dirty="0">
                <a:solidFill>
                  <a:srgbClr val="000000"/>
                </a:solidFill>
                <a:effectLst/>
                <a:latin typeface="Times New Roman" panose="02020603050405020304" pitchFamily="18" charset="0"/>
                <a:ea typeface="Cambria" panose="02040503050406030204" pitchFamily="18" charset="0"/>
              </a:rPr>
              <a:t>: The data are independently distributed.</a:t>
            </a:r>
            <a:endParaRPr lang="en-IN" sz="1600" kern="100" dirty="0">
              <a:solidFill>
                <a:srgbClr val="000000"/>
              </a:solidFill>
              <a:effectLst/>
              <a:latin typeface="Calibri" panose="020F0502020204030204" pitchFamily="34" charset="0"/>
              <a:ea typeface="Calibri" panose="020F0502020204030204" pitchFamily="34" charset="0"/>
            </a:endParaRPr>
          </a:p>
          <a:p>
            <a:pPr marL="245745" marR="34925" indent="-6350" algn="just">
              <a:spcAft>
                <a:spcPts val="1195"/>
              </a:spcAft>
            </a:pPr>
            <a:r>
              <a:rPr lang="en-IN" sz="1800" i="1" kern="100" dirty="0">
                <a:solidFill>
                  <a:srgbClr val="000000"/>
                </a:solidFill>
                <a:effectLst/>
                <a:latin typeface="Times New Roman" panose="02020603050405020304" pitchFamily="18" charset="0"/>
                <a:ea typeface="Cambria" panose="02040503050406030204" pitchFamily="18" charset="0"/>
              </a:rPr>
              <a:t>H</a:t>
            </a:r>
            <a:r>
              <a:rPr lang="en-IN" sz="1800" kern="100" baseline="-25000" dirty="0">
                <a:solidFill>
                  <a:srgbClr val="000000"/>
                </a:solidFill>
                <a:effectLst/>
                <a:latin typeface="Times New Roman" panose="02020603050405020304" pitchFamily="18" charset="0"/>
                <a:ea typeface="Cambria" panose="02040503050406030204" pitchFamily="18" charset="0"/>
              </a:rPr>
              <a:t>1 </a:t>
            </a:r>
            <a:r>
              <a:rPr lang="en-IN" sz="1800" kern="100" dirty="0">
                <a:solidFill>
                  <a:srgbClr val="000000"/>
                </a:solidFill>
                <a:effectLst/>
                <a:latin typeface="Times New Roman" panose="02020603050405020304" pitchFamily="18" charset="0"/>
                <a:ea typeface="Cambria" panose="02040503050406030204" pitchFamily="18" charset="0"/>
              </a:rPr>
              <a:t>: The data are not independently distributed; they exhibit serial correlation.</a:t>
            </a:r>
            <a:endParaRPr lang="en-IN" sz="16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14" name="Table 13">
            <a:extLst>
              <a:ext uri="{FF2B5EF4-FFF2-40B4-BE49-F238E27FC236}">
                <a16:creationId xmlns:a16="http://schemas.microsoft.com/office/drawing/2014/main" id="{8436FBAE-59F9-7A1E-E402-EFEBCB7D41F8}"/>
              </a:ext>
            </a:extLst>
          </p:cNvPr>
          <p:cNvGraphicFramePr>
            <a:graphicFrameLocks noGrp="1"/>
          </p:cNvGraphicFramePr>
          <p:nvPr>
            <p:extLst>
              <p:ext uri="{D42A27DB-BD31-4B8C-83A1-F6EECF244321}">
                <p14:modId xmlns:p14="http://schemas.microsoft.com/office/powerpoint/2010/main" val="3165575812"/>
              </p:ext>
            </p:extLst>
          </p:nvPr>
        </p:nvGraphicFramePr>
        <p:xfrm>
          <a:off x="6375817" y="2699573"/>
          <a:ext cx="5344161" cy="1836402"/>
        </p:xfrm>
        <a:graphic>
          <a:graphicData uri="http://schemas.openxmlformats.org/drawingml/2006/table">
            <a:tbl>
              <a:tblPr firstRow="1" firstCol="1" bandRow="1">
                <a:tableStyleId>{5C22544A-7EE6-4342-B048-85BDC9FD1C3A}</a:tableStyleId>
              </a:tblPr>
              <a:tblGrid>
                <a:gridCol w="1781387">
                  <a:extLst>
                    <a:ext uri="{9D8B030D-6E8A-4147-A177-3AD203B41FA5}">
                      <a16:colId xmlns:a16="http://schemas.microsoft.com/office/drawing/2014/main" val="1259894811"/>
                    </a:ext>
                  </a:extLst>
                </a:gridCol>
                <a:gridCol w="1781387">
                  <a:extLst>
                    <a:ext uri="{9D8B030D-6E8A-4147-A177-3AD203B41FA5}">
                      <a16:colId xmlns:a16="http://schemas.microsoft.com/office/drawing/2014/main" val="3360578889"/>
                    </a:ext>
                  </a:extLst>
                </a:gridCol>
                <a:gridCol w="1781387">
                  <a:extLst>
                    <a:ext uri="{9D8B030D-6E8A-4147-A177-3AD203B41FA5}">
                      <a16:colId xmlns:a16="http://schemas.microsoft.com/office/drawing/2014/main" val="3538883715"/>
                    </a:ext>
                  </a:extLst>
                </a:gridCol>
              </a:tblGrid>
              <a:tr h="306067">
                <a:tc>
                  <a:txBody>
                    <a:bodyPr/>
                    <a:lstStyle/>
                    <a:p>
                      <a:pPr algn="just">
                        <a:lnSpc>
                          <a:spcPct val="150000"/>
                        </a:lnSpc>
                        <a:spcAft>
                          <a:spcPts val="800"/>
                        </a:spcAft>
                      </a:pPr>
                      <a:r>
                        <a:rPr lang="en-IN" sz="1100" kern="100">
                          <a:effectLst/>
                        </a:rPr>
                        <a:t>State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Test Statistic</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p value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072074305"/>
                  </a:ext>
                </a:extLst>
              </a:tr>
              <a:tr h="306067">
                <a:tc>
                  <a:txBody>
                    <a:bodyPr/>
                    <a:lstStyle/>
                    <a:p>
                      <a:pPr algn="just">
                        <a:lnSpc>
                          <a:spcPct val="150000"/>
                        </a:lnSpc>
                        <a:spcAft>
                          <a:spcPts val="800"/>
                        </a:spcAft>
                      </a:pPr>
                      <a:r>
                        <a:rPr lang="en-IN" sz="1100" kern="100">
                          <a:effectLst/>
                        </a:rPr>
                        <a:t>AP</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11.605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0.0714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128224722"/>
                  </a:ext>
                </a:extLst>
              </a:tr>
              <a:tr h="306067">
                <a:tc>
                  <a:txBody>
                    <a:bodyPr/>
                    <a:lstStyle/>
                    <a:p>
                      <a:pPr algn="just">
                        <a:lnSpc>
                          <a:spcPct val="150000"/>
                        </a:lnSpc>
                        <a:spcAft>
                          <a:spcPts val="800"/>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55.038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4.555e-10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912151723"/>
                  </a:ext>
                </a:extLst>
              </a:tr>
              <a:tr h="306067">
                <a:tc>
                  <a:txBody>
                    <a:bodyPr/>
                    <a:lstStyle/>
                    <a:p>
                      <a:pPr algn="just">
                        <a:lnSpc>
                          <a:spcPct val="150000"/>
                        </a:lnSpc>
                        <a:spcAft>
                          <a:spcPts val="800"/>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64.847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4.636e-12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992567123"/>
                  </a:ext>
                </a:extLst>
              </a:tr>
              <a:tr h="306067">
                <a:tc>
                  <a:txBody>
                    <a:bodyPr/>
                    <a:lstStyle/>
                    <a:p>
                      <a:pPr algn="just">
                        <a:lnSpc>
                          <a:spcPct val="150000"/>
                        </a:lnSpc>
                        <a:spcAft>
                          <a:spcPts val="800"/>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282.16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2.2e-16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730730289"/>
                  </a:ext>
                </a:extLst>
              </a:tr>
              <a:tr h="306067">
                <a:tc>
                  <a:txBody>
                    <a:bodyPr/>
                    <a:lstStyle/>
                    <a:p>
                      <a:pPr algn="just">
                        <a:lnSpc>
                          <a:spcPct val="150000"/>
                        </a:lnSpc>
                        <a:spcAft>
                          <a:spcPts val="800"/>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a:effectLst/>
                        </a:rPr>
                        <a:t>162.06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algn="just">
                        <a:lnSpc>
                          <a:spcPct val="150000"/>
                        </a:lnSpc>
                        <a:spcAft>
                          <a:spcPts val="800"/>
                        </a:spcAft>
                      </a:pPr>
                      <a:r>
                        <a:rPr lang="en-IN" sz="1100" kern="100" dirty="0">
                          <a:effectLst/>
                        </a:rPr>
                        <a:t>2.2e-16</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567291374"/>
                  </a:ext>
                </a:extLst>
              </a:tr>
            </a:tbl>
          </a:graphicData>
        </a:graphic>
      </p:graphicFrame>
      <p:sp>
        <p:nvSpPr>
          <p:cNvPr id="15" name="Rectangle 3">
            <a:extLst>
              <a:ext uri="{FF2B5EF4-FFF2-40B4-BE49-F238E27FC236}">
                <a16:creationId xmlns:a16="http://schemas.microsoft.com/office/drawing/2014/main" id="{C4F8F757-D35C-FDEF-003F-F8EE56FBB0FD}"/>
              </a:ext>
            </a:extLst>
          </p:cNvPr>
          <p:cNvSpPr>
            <a:spLocks noChangeArrowheads="1"/>
          </p:cNvSpPr>
          <p:nvPr/>
        </p:nvSpPr>
        <p:spPr bwMode="auto">
          <a:xfrm>
            <a:off x="6450767" y="2191743"/>
            <a:ext cx="165140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45720" rIns="2856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L-Jung Box Test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0CA8D9B-CF88-78FD-8BA2-29412DB0C5E8}"/>
              </a:ext>
            </a:extLst>
          </p:cNvPr>
          <p:cNvSpPr txBox="1"/>
          <p:nvPr/>
        </p:nvSpPr>
        <p:spPr>
          <a:xfrm>
            <a:off x="6275881" y="4589313"/>
            <a:ext cx="5811187" cy="1704377"/>
          </a:xfrm>
          <a:prstGeom prst="rect">
            <a:avLst/>
          </a:prstGeom>
          <a:noFill/>
        </p:spPr>
        <p:txBody>
          <a:bodyPr wrap="square">
            <a:spAutoFit/>
          </a:bodyPr>
          <a:lstStyle/>
          <a:p>
            <a:pPr>
              <a:lnSpc>
                <a:spcPct val="150000"/>
              </a:lnSpc>
            </a:pPr>
            <a:r>
              <a:rPr lang="en-IN" sz="1800" dirty="0">
                <a:solidFill>
                  <a:srgbClr val="000000"/>
                </a:solidFill>
                <a:effectLst/>
                <a:latin typeface="Times New Roman" panose="02020603050405020304" pitchFamily="18" charset="0"/>
                <a:ea typeface="Cambria" panose="02040503050406030204" pitchFamily="18" charset="0"/>
              </a:rPr>
              <a:t>Except </a:t>
            </a:r>
            <a:r>
              <a:rPr lang="en-IN" sz="1800" dirty="0" err="1">
                <a:solidFill>
                  <a:srgbClr val="000000"/>
                </a:solidFill>
                <a:effectLst/>
                <a:latin typeface="Times New Roman" panose="02020603050405020304" pitchFamily="18" charset="0"/>
                <a:ea typeface="Cambria" panose="02040503050406030204" pitchFamily="18" charset="0"/>
              </a:rPr>
              <a:t>AndraPradesh</a:t>
            </a:r>
            <a:r>
              <a:rPr lang="en-IN" sz="1800" dirty="0">
                <a:solidFill>
                  <a:srgbClr val="000000"/>
                </a:solidFill>
                <a:effectLst/>
                <a:latin typeface="Times New Roman" panose="02020603050405020304" pitchFamily="18" charset="0"/>
                <a:ea typeface="Cambria" panose="02040503050406030204" pitchFamily="18" charset="0"/>
              </a:rPr>
              <a:t>, in all other  cases p-value is less than 0.05, so we reject  the null hypothesis. This shows that there is  serial correlation. </a:t>
            </a:r>
            <a:r>
              <a:rPr lang="en-IN" sz="1800" dirty="0" err="1">
                <a:solidFill>
                  <a:srgbClr val="000000"/>
                </a:solidFill>
                <a:effectLst/>
                <a:latin typeface="Times New Roman" panose="02020603050405020304" pitchFamily="18" charset="0"/>
                <a:ea typeface="Cambria" panose="02040503050406030204" pitchFamily="18" charset="0"/>
              </a:rPr>
              <a:t>i.e</a:t>
            </a:r>
            <a:r>
              <a:rPr lang="en-IN" sz="1800" dirty="0">
                <a:solidFill>
                  <a:srgbClr val="000000"/>
                </a:solidFill>
                <a:effectLst/>
                <a:latin typeface="Times New Roman" panose="02020603050405020304" pitchFamily="18" charset="0"/>
                <a:ea typeface="Cambria" panose="02040503050406030204" pitchFamily="18" charset="0"/>
              </a:rPr>
              <a:t>, The data are not independently distributed; they exhibit serial correlation.</a:t>
            </a:r>
            <a:endParaRPr lang="en-IN" dirty="0"/>
          </a:p>
        </p:txBody>
      </p:sp>
    </p:spTree>
    <p:extLst>
      <p:ext uri="{BB962C8B-B14F-4D97-AF65-F5344CB8AC3E}">
        <p14:creationId xmlns:p14="http://schemas.microsoft.com/office/powerpoint/2010/main" val="265282033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1D7B1-099A-307C-B69A-260E7E7709DE}"/>
              </a:ext>
            </a:extLst>
          </p:cNvPr>
          <p:cNvSpPr txBox="1"/>
          <p:nvPr/>
        </p:nvSpPr>
        <p:spPr>
          <a:xfrm>
            <a:off x="0" y="22428"/>
            <a:ext cx="12019611" cy="2148089"/>
          </a:xfrm>
          <a:prstGeom prst="rect">
            <a:avLst/>
          </a:prstGeom>
          <a:noFill/>
        </p:spPr>
        <p:txBody>
          <a:bodyPr wrap="square">
            <a:spAutoFit/>
          </a:bodyPr>
          <a:lstStyle/>
          <a:p>
            <a:pPr marL="8890" marR="34925" indent="222885" algn="ctr">
              <a:lnSpc>
                <a:spcPct val="150000"/>
              </a:lnSpc>
              <a:spcAft>
                <a:spcPts val="3075"/>
              </a:spcAft>
            </a:pPr>
            <a:r>
              <a:rPr lang="en-IN" sz="2000" b="1" kern="100" dirty="0">
                <a:solidFill>
                  <a:srgbClr val="000000"/>
                </a:solidFill>
                <a:effectLst/>
                <a:latin typeface="Times New Roman" panose="02020603050405020304" pitchFamily="18" charset="0"/>
                <a:ea typeface="Cambria" panose="02040503050406030204" pitchFamily="18" charset="0"/>
              </a:rPr>
              <a:t> Forecasting Using ARIMA Model</a:t>
            </a:r>
            <a:endParaRPr lang="en-IN" sz="2000" b="1" kern="100" dirty="0">
              <a:solidFill>
                <a:srgbClr val="000000"/>
              </a:solidFill>
              <a:latin typeface="Calibri" panose="020F0502020204030204" pitchFamily="34" charset="0"/>
              <a:ea typeface="Calibri" panose="020F0502020204030204" pitchFamily="34" charset="0"/>
            </a:endParaRPr>
          </a:p>
          <a:p>
            <a:pPr marL="8890" marR="34925" indent="222885" algn="just">
              <a:lnSpc>
                <a:spcPct val="150000"/>
              </a:lnSpc>
              <a:spcAft>
                <a:spcPts val="3075"/>
              </a:spcAft>
            </a:pPr>
            <a:r>
              <a:rPr lang="en-IN" kern="100" dirty="0">
                <a:solidFill>
                  <a:srgbClr val="000000"/>
                </a:solidFill>
                <a:effectLst/>
                <a:latin typeface="Times New Roman" panose="02020603050405020304" pitchFamily="18" charset="0"/>
                <a:ea typeface="Cambria" panose="02040503050406030204" pitchFamily="18" charset="0"/>
              </a:rPr>
              <a:t>An autoregressive integrated moving average, or ARIMA, is a statistical analysis model that uses time series data to either better understand the data set or to predict future trends. A statistical model is autoregressive if it predicts future values based on past values.</a:t>
            </a:r>
            <a:endParaRPr lang="en-IN" dirty="0"/>
          </a:p>
        </p:txBody>
      </p:sp>
      <p:graphicFrame>
        <p:nvGraphicFramePr>
          <p:cNvPr id="4" name="Table 3">
            <a:extLst>
              <a:ext uri="{FF2B5EF4-FFF2-40B4-BE49-F238E27FC236}">
                <a16:creationId xmlns:a16="http://schemas.microsoft.com/office/drawing/2014/main" id="{405FCC3B-B560-ABF4-0C6D-1EDC0FAA7653}"/>
              </a:ext>
            </a:extLst>
          </p:cNvPr>
          <p:cNvGraphicFramePr>
            <a:graphicFrameLocks noGrp="1"/>
          </p:cNvGraphicFramePr>
          <p:nvPr>
            <p:extLst>
              <p:ext uri="{D42A27DB-BD31-4B8C-83A1-F6EECF244321}">
                <p14:modId xmlns:p14="http://schemas.microsoft.com/office/powerpoint/2010/main" val="2265391386"/>
              </p:ext>
            </p:extLst>
          </p:nvPr>
        </p:nvGraphicFramePr>
        <p:xfrm>
          <a:off x="174855" y="2518126"/>
          <a:ext cx="5921145" cy="3346644"/>
        </p:xfrm>
        <a:graphic>
          <a:graphicData uri="http://schemas.openxmlformats.org/drawingml/2006/table">
            <a:tbl>
              <a:tblPr firstRow="1" firstCol="1" bandRow="1">
                <a:tableStyleId>{5C22544A-7EE6-4342-B048-85BDC9FD1C3A}</a:tableStyleId>
              </a:tblPr>
              <a:tblGrid>
                <a:gridCol w="1973715">
                  <a:extLst>
                    <a:ext uri="{9D8B030D-6E8A-4147-A177-3AD203B41FA5}">
                      <a16:colId xmlns:a16="http://schemas.microsoft.com/office/drawing/2014/main" val="2533399996"/>
                    </a:ext>
                  </a:extLst>
                </a:gridCol>
                <a:gridCol w="1973715">
                  <a:extLst>
                    <a:ext uri="{9D8B030D-6E8A-4147-A177-3AD203B41FA5}">
                      <a16:colId xmlns:a16="http://schemas.microsoft.com/office/drawing/2014/main" val="3989300614"/>
                    </a:ext>
                  </a:extLst>
                </a:gridCol>
                <a:gridCol w="1973715">
                  <a:extLst>
                    <a:ext uri="{9D8B030D-6E8A-4147-A177-3AD203B41FA5}">
                      <a16:colId xmlns:a16="http://schemas.microsoft.com/office/drawing/2014/main" val="2591167972"/>
                    </a:ext>
                  </a:extLst>
                </a:gridCol>
              </a:tblGrid>
              <a:tr h="557774">
                <a:tc>
                  <a:txBody>
                    <a:bodyPr/>
                    <a:lstStyle/>
                    <a:p>
                      <a:pPr marL="229235" indent="-6350" algn="just">
                        <a:lnSpc>
                          <a:spcPct val="150000"/>
                        </a:lnSpc>
                        <a:spcAft>
                          <a:spcPts val="15"/>
                        </a:spcAft>
                      </a:pPr>
                      <a:r>
                        <a:rPr lang="en-IN" sz="1100" kern="100">
                          <a:effectLst/>
                        </a:rPr>
                        <a:t>State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RMSE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MAE</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816291986"/>
                  </a:ext>
                </a:extLst>
              </a:tr>
              <a:tr h="557774">
                <a:tc>
                  <a:txBody>
                    <a:bodyPr/>
                    <a:lstStyle/>
                    <a:p>
                      <a:pPr marL="229235" indent="-6350" algn="just">
                        <a:lnSpc>
                          <a:spcPct val="150000"/>
                        </a:lnSpc>
                        <a:spcAft>
                          <a:spcPts val="15"/>
                        </a:spcAft>
                      </a:pPr>
                      <a:r>
                        <a:rPr lang="en-IN" sz="1100" kern="100">
                          <a:effectLst/>
                        </a:rPr>
                        <a:t>AP</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7.487644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5.338196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764589155"/>
                  </a:ext>
                </a:extLst>
              </a:tr>
              <a:tr h="557774">
                <a:tc>
                  <a:txBody>
                    <a:bodyPr/>
                    <a:lstStyle/>
                    <a:p>
                      <a:pPr marL="229235" indent="-6350" algn="just">
                        <a:lnSpc>
                          <a:spcPct val="150000"/>
                        </a:lnSpc>
                        <a:spcAft>
                          <a:spcPts val="15"/>
                        </a:spcAft>
                      </a:pPr>
                      <a:r>
                        <a:rPr lang="en-IN" sz="1100" kern="100">
                          <a:effectLst/>
                        </a:rPr>
                        <a:t>Telangana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9.406032</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6.673317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9105394"/>
                  </a:ext>
                </a:extLst>
              </a:tr>
              <a:tr h="557774">
                <a:tc>
                  <a:txBody>
                    <a:bodyPr/>
                    <a:lstStyle/>
                    <a:p>
                      <a:pPr marL="229235" indent="-6350" algn="just">
                        <a:lnSpc>
                          <a:spcPct val="150000"/>
                        </a:lnSpc>
                        <a:spcAft>
                          <a:spcPts val="15"/>
                        </a:spcAft>
                      </a:pPr>
                      <a:r>
                        <a:rPr lang="en-IN" sz="1100" kern="100">
                          <a:effectLst/>
                        </a:rPr>
                        <a:t>Karnataka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11.1903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7.665225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740418455"/>
                  </a:ext>
                </a:extLst>
              </a:tr>
              <a:tr h="557774">
                <a:tc>
                  <a:txBody>
                    <a:bodyPr/>
                    <a:lstStyle/>
                    <a:p>
                      <a:pPr marL="229235" indent="-6350" algn="just">
                        <a:lnSpc>
                          <a:spcPct val="150000"/>
                        </a:lnSpc>
                        <a:spcAft>
                          <a:spcPts val="15"/>
                        </a:spcAft>
                      </a:pPr>
                      <a:r>
                        <a:rPr lang="en-IN" sz="1100" kern="100">
                          <a:effectLst/>
                        </a:rPr>
                        <a:t>Kerala</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3.34446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2.62369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806709203"/>
                  </a:ext>
                </a:extLst>
              </a:tr>
              <a:tr h="557774">
                <a:tc>
                  <a:txBody>
                    <a:bodyPr/>
                    <a:lstStyle/>
                    <a:p>
                      <a:pPr marL="229235" indent="-6350" algn="just">
                        <a:lnSpc>
                          <a:spcPct val="150000"/>
                        </a:lnSpc>
                        <a:spcAft>
                          <a:spcPts val="15"/>
                        </a:spcAft>
                      </a:pPr>
                      <a:r>
                        <a:rPr lang="en-IN" sz="1100" kern="100">
                          <a:effectLst/>
                        </a:rPr>
                        <a:t>Tamil Nadu</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15.58327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11.97935</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32959739"/>
                  </a:ext>
                </a:extLst>
              </a:tr>
            </a:tbl>
          </a:graphicData>
        </a:graphic>
      </p:graphicFrame>
      <p:sp>
        <p:nvSpPr>
          <p:cNvPr id="5" name="Rectangle 1">
            <a:extLst>
              <a:ext uri="{FF2B5EF4-FFF2-40B4-BE49-F238E27FC236}">
                <a16:creationId xmlns:a16="http://schemas.microsoft.com/office/drawing/2014/main" id="{0994AFA7-18B3-86B8-3414-FA26FAED5295}"/>
              </a:ext>
            </a:extLst>
          </p:cNvPr>
          <p:cNvSpPr>
            <a:spLocks noChangeArrowheads="1"/>
          </p:cNvSpPr>
          <p:nvPr/>
        </p:nvSpPr>
        <p:spPr bwMode="auto">
          <a:xfrm>
            <a:off x="172389" y="2095345"/>
            <a:ext cx="48099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Forecasting Measures of states by ARIMA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3EDA1A0-8C71-9570-B9DC-51E4114DDAA5}"/>
              </a:ext>
            </a:extLst>
          </p:cNvPr>
          <p:cNvSpPr txBox="1"/>
          <p:nvPr/>
        </p:nvSpPr>
        <p:spPr>
          <a:xfrm>
            <a:off x="6237889" y="2988892"/>
            <a:ext cx="5618863" cy="1709892"/>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From both table we can see that RMSE and MAE values of ARIMA model is less than that of Holt model. Lower value of RMSE and MAE gives the better prediction, so we can say that ARIMA model is better.</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59714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6D44D6E-DDA4-C444-E256-4A1D08D1D6BD}"/>
              </a:ext>
            </a:extLst>
          </p:cNvPr>
          <p:cNvGraphicFramePr>
            <a:graphicFrameLocks noGrp="1"/>
          </p:cNvGraphicFramePr>
          <p:nvPr>
            <p:extLst>
              <p:ext uri="{D42A27DB-BD31-4B8C-83A1-F6EECF244321}">
                <p14:modId xmlns:p14="http://schemas.microsoft.com/office/powerpoint/2010/main" val="308207849"/>
              </p:ext>
            </p:extLst>
          </p:nvPr>
        </p:nvGraphicFramePr>
        <p:xfrm>
          <a:off x="157479" y="2015619"/>
          <a:ext cx="5938521" cy="2976108"/>
        </p:xfrm>
        <a:graphic>
          <a:graphicData uri="http://schemas.openxmlformats.org/drawingml/2006/table">
            <a:tbl>
              <a:tblPr firstRow="1" firstCol="1" bandRow="1">
                <a:tableStyleId>{5C22544A-7EE6-4342-B048-85BDC9FD1C3A}</a:tableStyleId>
              </a:tblPr>
              <a:tblGrid>
                <a:gridCol w="1979507">
                  <a:extLst>
                    <a:ext uri="{9D8B030D-6E8A-4147-A177-3AD203B41FA5}">
                      <a16:colId xmlns:a16="http://schemas.microsoft.com/office/drawing/2014/main" val="1649926092"/>
                    </a:ext>
                  </a:extLst>
                </a:gridCol>
                <a:gridCol w="1979507">
                  <a:extLst>
                    <a:ext uri="{9D8B030D-6E8A-4147-A177-3AD203B41FA5}">
                      <a16:colId xmlns:a16="http://schemas.microsoft.com/office/drawing/2014/main" val="3969612992"/>
                    </a:ext>
                  </a:extLst>
                </a:gridCol>
                <a:gridCol w="1979507">
                  <a:extLst>
                    <a:ext uri="{9D8B030D-6E8A-4147-A177-3AD203B41FA5}">
                      <a16:colId xmlns:a16="http://schemas.microsoft.com/office/drawing/2014/main" val="2154822448"/>
                    </a:ext>
                  </a:extLst>
                </a:gridCol>
              </a:tblGrid>
              <a:tr h="496018">
                <a:tc>
                  <a:txBody>
                    <a:bodyPr/>
                    <a:lstStyle/>
                    <a:p>
                      <a:pPr marL="229235" indent="-6350" algn="just">
                        <a:lnSpc>
                          <a:spcPct val="150000"/>
                        </a:lnSpc>
                        <a:spcAft>
                          <a:spcPts val="15"/>
                        </a:spcAft>
                      </a:pPr>
                      <a:r>
                        <a:rPr lang="en-IN" sz="1100" kern="100">
                          <a:effectLst/>
                        </a:rPr>
                        <a:t>Observations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Forecast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CI[95 %]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051853173"/>
                  </a:ext>
                </a:extLst>
              </a:tr>
              <a:tr h="496018">
                <a:tc>
                  <a:txBody>
                    <a:bodyPr/>
                    <a:lstStyle/>
                    <a:p>
                      <a:pPr marL="229235" indent="-6350" algn="just">
                        <a:lnSpc>
                          <a:spcPct val="150000"/>
                        </a:lnSpc>
                        <a:spcAft>
                          <a:spcPts val="15"/>
                        </a:spcAft>
                      </a:pPr>
                      <a:r>
                        <a:rPr lang="en-IN" sz="1100" kern="100">
                          <a:effectLst/>
                        </a:rPr>
                        <a:t>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197.9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[183.9, 212.6]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328539355"/>
                  </a:ext>
                </a:extLst>
              </a:tr>
              <a:tr h="496018">
                <a:tc>
                  <a:txBody>
                    <a:bodyPr/>
                    <a:lstStyle/>
                    <a:p>
                      <a:pPr marL="229235" indent="-6350" algn="just">
                        <a:lnSpc>
                          <a:spcPct val="150000"/>
                        </a:lnSpc>
                        <a:spcAft>
                          <a:spcPts val="15"/>
                        </a:spcAft>
                      </a:pPr>
                      <a:r>
                        <a:rPr lang="en-IN" sz="1100" kern="100">
                          <a:effectLst/>
                        </a:rPr>
                        <a:t>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196.4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[174.3, 218.6]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335237514"/>
                  </a:ext>
                </a:extLst>
              </a:tr>
              <a:tr h="496018">
                <a:tc>
                  <a:txBody>
                    <a:bodyPr/>
                    <a:lstStyle/>
                    <a:p>
                      <a:pPr marL="229235" indent="-6350" algn="just">
                        <a:lnSpc>
                          <a:spcPct val="150000"/>
                        </a:lnSpc>
                        <a:spcAft>
                          <a:spcPts val="15"/>
                        </a:spcAft>
                      </a:pPr>
                      <a:r>
                        <a:rPr lang="en-IN" sz="1100" kern="100">
                          <a:effectLst/>
                        </a:rPr>
                        <a:t>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195.2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[165.2, 223.6]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596645098"/>
                  </a:ext>
                </a:extLst>
              </a:tr>
              <a:tr h="496018">
                <a:tc>
                  <a:txBody>
                    <a:bodyPr/>
                    <a:lstStyle/>
                    <a:p>
                      <a:pPr marL="229235" indent="-6350" algn="just">
                        <a:lnSpc>
                          <a:spcPct val="150000"/>
                        </a:lnSpc>
                        <a:spcAft>
                          <a:spcPts val="15"/>
                        </a:spcAft>
                      </a:pPr>
                      <a:r>
                        <a:rPr lang="en-IN" sz="1100" kern="100">
                          <a:effectLst/>
                        </a:rPr>
                        <a:t>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194.4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[165.2, 223.6]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650036438"/>
                  </a:ext>
                </a:extLst>
              </a:tr>
              <a:tr h="496018">
                <a:tc>
                  <a:txBody>
                    <a:bodyPr/>
                    <a:lstStyle/>
                    <a:p>
                      <a:pPr marL="229235" indent="-6350" algn="just">
                        <a:lnSpc>
                          <a:spcPct val="150000"/>
                        </a:lnSpc>
                        <a:spcAft>
                          <a:spcPts val="15"/>
                        </a:spcAft>
                      </a:pPr>
                      <a:r>
                        <a:rPr lang="en-IN" sz="1100" kern="100">
                          <a:effectLst/>
                        </a:rPr>
                        <a:t>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193.7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[162.5, 225.0]</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448967165"/>
                  </a:ext>
                </a:extLst>
              </a:tr>
            </a:tbl>
          </a:graphicData>
        </a:graphic>
      </p:graphicFrame>
      <p:sp>
        <p:nvSpPr>
          <p:cNvPr id="3" name="Rectangle 1">
            <a:extLst>
              <a:ext uri="{FF2B5EF4-FFF2-40B4-BE49-F238E27FC236}">
                <a16:creationId xmlns:a16="http://schemas.microsoft.com/office/drawing/2014/main" id="{99DBDC9A-7F9F-F136-1502-9B01189FFFCA}"/>
              </a:ext>
            </a:extLst>
          </p:cNvPr>
          <p:cNvSpPr>
            <a:spLocks noChangeArrowheads="1"/>
          </p:cNvSpPr>
          <p:nvPr/>
        </p:nvSpPr>
        <p:spPr bwMode="auto">
          <a:xfrm>
            <a:off x="0" y="0"/>
            <a:ext cx="11667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 for Andhra Pradesh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62FFEEF6-2247-4D3C-8FCF-F1B2DAF00A9A}"/>
              </a:ext>
            </a:extLst>
          </p:cNvPr>
          <p:cNvSpPr txBox="1"/>
          <p:nvPr/>
        </p:nvSpPr>
        <p:spPr>
          <a:xfrm>
            <a:off x="2500" y="700033"/>
            <a:ext cx="6093500" cy="11387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below table gives the forecast values of AP from January and figure represents the forecast series for AP.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Forecasted values of Andhra Pradesh</a:t>
            </a:r>
            <a:endParaRPr kumimoji="0" lang="en-US" altLang="en-US" sz="1600"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D9677205-E312-CFBB-1870-A74809FBAF4B}"/>
              </a:ext>
            </a:extLst>
          </p:cNvPr>
          <p:cNvSpPr txBox="1"/>
          <p:nvPr/>
        </p:nvSpPr>
        <p:spPr>
          <a:xfrm>
            <a:off x="314794" y="5305641"/>
            <a:ext cx="593852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table represents the forecast values of AP from 1</a:t>
            </a:r>
            <a:r>
              <a:rPr kumimoji="0" lang="en-US" altLang="en-US" sz="1800"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st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January to 5</a:t>
            </a:r>
            <a:r>
              <a:rPr kumimoji="0" lang="en-US" altLang="en-US" sz="1800"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January and values are changing from day to day.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157D3D9-18F3-DEE1-039B-625B51146AF3}"/>
              </a:ext>
            </a:extLst>
          </p:cNvPr>
          <p:cNvSpPr>
            <a:spLocks noChangeArrowheads="1"/>
          </p:cNvSpPr>
          <p:nvPr/>
        </p:nvSpPr>
        <p:spPr bwMode="auto">
          <a:xfrm>
            <a:off x="6790545" y="563932"/>
            <a:ext cx="33125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 graph for Andhra Pradesh</a:t>
            </a:r>
          </a:p>
        </p:txBody>
      </p:sp>
      <p:pic>
        <p:nvPicPr>
          <p:cNvPr id="14338" name="Picture 11">
            <a:extLst>
              <a:ext uri="{FF2B5EF4-FFF2-40B4-BE49-F238E27FC236}">
                <a16:creationId xmlns:a16="http://schemas.microsoft.com/office/drawing/2014/main" id="{B5E5C221-D64E-3500-4699-F5D227C9C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775" y="902486"/>
            <a:ext cx="5927725" cy="38522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CDB51136-C711-9422-3885-D6AD0F636E3D}"/>
              </a:ext>
            </a:extLst>
          </p:cNvPr>
          <p:cNvSpPr>
            <a:spLocks noChangeArrowheads="1"/>
          </p:cNvSpPr>
          <p:nvPr/>
        </p:nvSpPr>
        <p:spPr bwMode="auto">
          <a:xfrm>
            <a:off x="6820914" y="4431539"/>
            <a:ext cx="48468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This is the plot of forecast of power consumption of Andhra Pradesh for the next five days.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53408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B805B-BEA7-3EE2-9045-B7FCA8DE53D4}"/>
              </a:ext>
            </a:extLst>
          </p:cNvPr>
          <p:cNvGraphicFramePr>
            <a:graphicFrameLocks noGrp="1"/>
          </p:cNvGraphicFramePr>
          <p:nvPr>
            <p:extLst>
              <p:ext uri="{D42A27DB-BD31-4B8C-83A1-F6EECF244321}">
                <p14:modId xmlns:p14="http://schemas.microsoft.com/office/powerpoint/2010/main" val="669719672"/>
              </p:ext>
            </p:extLst>
          </p:nvPr>
        </p:nvGraphicFramePr>
        <p:xfrm>
          <a:off x="237601" y="2146905"/>
          <a:ext cx="5858400" cy="3150306"/>
        </p:xfrm>
        <a:graphic>
          <a:graphicData uri="http://schemas.openxmlformats.org/drawingml/2006/table">
            <a:tbl>
              <a:tblPr firstRow="1" firstCol="1" bandRow="1">
                <a:tableStyleId>{5C22544A-7EE6-4342-B048-85BDC9FD1C3A}</a:tableStyleId>
              </a:tblPr>
              <a:tblGrid>
                <a:gridCol w="1952800">
                  <a:extLst>
                    <a:ext uri="{9D8B030D-6E8A-4147-A177-3AD203B41FA5}">
                      <a16:colId xmlns:a16="http://schemas.microsoft.com/office/drawing/2014/main" val="471348964"/>
                    </a:ext>
                  </a:extLst>
                </a:gridCol>
                <a:gridCol w="1952800">
                  <a:extLst>
                    <a:ext uri="{9D8B030D-6E8A-4147-A177-3AD203B41FA5}">
                      <a16:colId xmlns:a16="http://schemas.microsoft.com/office/drawing/2014/main" val="1322452018"/>
                    </a:ext>
                  </a:extLst>
                </a:gridCol>
                <a:gridCol w="1952800">
                  <a:extLst>
                    <a:ext uri="{9D8B030D-6E8A-4147-A177-3AD203B41FA5}">
                      <a16:colId xmlns:a16="http://schemas.microsoft.com/office/drawing/2014/main" val="2002762787"/>
                    </a:ext>
                  </a:extLst>
                </a:gridCol>
              </a:tblGrid>
              <a:tr h="525051">
                <a:tc>
                  <a:txBody>
                    <a:bodyPr/>
                    <a:lstStyle/>
                    <a:p>
                      <a:pPr marL="229235" indent="-6350" algn="just">
                        <a:lnSpc>
                          <a:spcPct val="150000"/>
                        </a:lnSpc>
                        <a:spcAft>
                          <a:spcPts val="15"/>
                        </a:spcAft>
                      </a:pPr>
                      <a:r>
                        <a:rPr lang="en-IN" sz="1100" kern="100">
                          <a:effectLst/>
                        </a:rPr>
                        <a:t>Observations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Forecast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CI[95 %]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646367960"/>
                  </a:ext>
                </a:extLst>
              </a:tr>
              <a:tr h="525051">
                <a:tc>
                  <a:txBody>
                    <a:bodyPr/>
                    <a:lstStyle/>
                    <a:p>
                      <a:pPr marL="229235" indent="-6350" algn="just">
                        <a:lnSpc>
                          <a:spcPct val="150000"/>
                        </a:lnSpc>
                        <a:spcAft>
                          <a:spcPts val="15"/>
                        </a:spcAft>
                      </a:pPr>
                      <a:r>
                        <a:rPr lang="en-IN" sz="1100" kern="100" dirty="0">
                          <a:effectLst/>
                        </a:rPr>
                        <a:t>1</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229.5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[210.9, 248.0]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66368796"/>
                  </a:ext>
                </a:extLst>
              </a:tr>
              <a:tr h="525051">
                <a:tc>
                  <a:txBody>
                    <a:bodyPr/>
                    <a:lstStyle/>
                    <a:p>
                      <a:pPr marL="229235" indent="-6350" algn="just">
                        <a:lnSpc>
                          <a:spcPct val="150000"/>
                        </a:lnSpc>
                        <a:spcAft>
                          <a:spcPts val="15"/>
                        </a:spcAft>
                      </a:pPr>
                      <a:r>
                        <a:rPr lang="en-IN" sz="1100" kern="100">
                          <a:effectLst/>
                        </a:rPr>
                        <a:t>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230.1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[202.6, 257.6]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975919424"/>
                  </a:ext>
                </a:extLst>
              </a:tr>
              <a:tr h="525051">
                <a:tc>
                  <a:txBody>
                    <a:bodyPr/>
                    <a:lstStyle/>
                    <a:p>
                      <a:pPr marL="229235" indent="-6350" algn="just">
                        <a:lnSpc>
                          <a:spcPct val="150000"/>
                        </a:lnSpc>
                        <a:spcAft>
                          <a:spcPts val="15"/>
                        </a:spcAft>
                      </a:pPr>
                      <a:r>
                        <a:rPr lang="en-IN" sz="1100" kern="100">
                          <a:effectLst/>
                        </a:rPr>
                        <a:t>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232.0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[198.8, 265.2]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190349079"/>
                  </a:ext>
                </a:extLst>
              </a:tr>
              <a:tr h="525051">
                <a:tc>
                  <a:txBody>
                    <a:bodyPr/>
                    <a:lstStyle/>
                    <a:p>
                      <a:pPr marL="229235" indent="-6350" algn="just">
                        <a:lnSpc>
                          <a:spcPct val="150000"/>
                        </a:lnSpc>
                        <a:spcAft>
                          <a:spcPts val="15"/>
                        </a:spcAft>
                      </a:pPr>
                      <a:r>
                        <a:rPr lang="en-IN" sz="1100" kern="100">
                          <a:effectLst/>
                        </a:rPr>
                        <a:t>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234.6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[196.3, 272.9]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090283491"/>
                  </a:ext>
                </a:extLst>
              </a:tr>
              <a:tr h="525051">
                <a:tc>
                  <a:txBody>
                    <a:bodyPr/>
                    <a:lstStyle/>
                    <a:p>
                      <a:pPr marL="229235" indent="-6350" algn="just">
                        <a:lnSpc>
                          <a:spcPct val="150000"/>
                        </a:lnSpc>
                        <a:spcAft>
                          <a:spcPts val="15"/>
                        </a:spcAft>
                      </a:pPr>
                      <a:r>
                        <a:rPr lang="en-IN" sz="1100" kern="100">
                          <a:effectLst/>
                        </a:rPr>
                        <a:t>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235.3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[193.4, 277.3]</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865921573"/>
                  </a:ext>
                </a:extLst>
              </a:tr>
            </a:tbl>
          </a:graphicData>
        </a:graphic>
      </p:graphicFrame>
      <p:sp>
        <p:nvSpPr>
          <p:cNvPr id="3" name="Rectangle 2">
            <a:extLst>
              <a:ext uri="{FF2B5EF4-FFF2-40B4-BE49-F238E27FC236}">
                <a16:creationId xmlns:a16="http://schemas.microsoft.com/office/drawing/2014/main" id="{3FC853A8-6D14-DC90-6C1A-3DD9195989B1}"/>
              </a:ext>
            </a:extLst>
          </p:cNvPr>
          <p:cNvSpPr>
            <a:spLocks noChangeArrowheads="1"/>
          </p:cNvSpPr>
          <p:nvPr/>
        </p:nvSpPr>
        <p:spPr bwMode="auto">
          <a:xfrm>
            <a:off x="58323" y="546467"/>
            <a:ext cx="629707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below table gives the forecast values of Telangana from January and figure represents the forecast series for Telangana.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Forecasted values of Telangana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1" name="Picture 10">
            <a:extLst>
              <a:ext uri="{FF2B5EF4-FFF2-40B4-BE49-F238E27FC236}">
                <a16:creationId xmlns:a16="http://schemas.microsoft.com/office/drawing/2014/main" id="{9E8CE204-39EA-7EE9-10C5-63A406423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673790"/>
            <a:ext cx="5867400" cy="3623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5FFD56E-39DA-972D-58E3-4990823D4B71}"/>
              </a:ext>
            </a:extLst>
          </p:cNvPr>
          <p:cNvSpPr>
            <a:spLocks noChangeArrowheads="1"/>
          </p:cNvSpPr>
          <p:nvPr/>
        </p:nvSpPr>
        <p:spPr bwMode="auto">
          <a:xfrm>
            <a:off x="6649192" y="4951525"/>
            <a:ext cx="52182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This is the plot of forecast of power consumption of Telangana for the next five days.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33DDFF0-AB6F-03F1-26B7-16F43A6D124F}"/>
              </a:ext>
            </a:extLst>
          </p:cNvPr>
          <p:cNvSpPr txBox="1"/>
          <p:nvPr/>
        </p:nvSpPr>
        <p:spPr>
          <a:xfrm>
            <a:off x="299803" y="222921"/>
            <a:ext cx="11677338" cy="677108"/>
          </a:xfrm>
          <a:prstGeom prst="rect">
            <a:avLst/>
          </a:prstGeom>
          <a:noFill/>
        </p:spPr>
        <p:txBody>
          <a:bodyPr wrap="square" rtlCol="0">
            <a:spAutoFit/>
          </a:bodyPr>
          <a:lstStyle/>
          <a:p>
            <a:pPr algn="ctr"/>
            <a:r>
              <a:rPr kumimoji="0" lang="en-US" altLang="en-US" sz="20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 for Telangana</a:t>
            </a:r>
          </a:p>
          <a:p>
            <a:endParaRPr lang="en-IN" dirty="0"/>
          </a:p>
        </p:txBody>
      </p:sp>
      <p:sp>
        <p:nvSpPr>
          <p:cNvPr id="8" name="TextBox 7">
            <a:extLst>
              <a:ext uri="{FF2B5EF4-FFF2-40B4-BE49-F238E27FC236}">
                <a16:creationId xmlns:a16="http://schemas.microsoft.com/office/drawing/2014/main" id="{34758695-B6BB-A804-01FD-87CAF179E73D}"/>
              </a:ext>
            </a:extLst>
          </p:cNvPr>
          <p:cNvSpPr txBox="1"/>
          <p:nvPr/>
        </p:nvSpPr>
        <p:spPr>
          <a:xfrm>
            <a:off x="58323" y="5343758"/>
            <a:ext cx="6037677"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table represents the forecast values of Telangana from 1st January to 5</a:t>
            </a:r>
            <a:r>
              <a:rPr kumimoji="0" lang="en-US" altLang="en-US" sz="1800"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January and values are changing from day to day.</a:t>
            </a:r>
            <a:endParaRPr kumimoji="0" lang="en-US" altLang="en-US" sz="1050" b="0" i="0" u="none" strike="noStrike" cap="none" normalizeH="0" baseline="0" dirty="0">
              <a:ln>
                <a:noFill/>
              </a:ln>
              <a:solidFill>
                <a:schemeClr val="tx1"/>
              </a:solidFill>
              <a:effectLst/>
            </a:endParaRPr>
          </a:p>
          <a:p>
            <a:endParaRPr lang="en-IN" dirty="0"/>
          </a:p>
        </p:txBody>
      </p:sp>
      <p:sp>
        <p:nvSpPr>
          <p:cNvPr id="10" name="TextBox 9">
            <a:extLst>
              <a:ext uri="{FF2B5EF4-FFF2-40B4-BE49-F238E27FC236}">
                <a16:creationId xmlns:a16="http://schemas.microsoft.com/office/drawing/2014/main" id="{44E8719B-D3AB-C46D-4355-142C3B39130B}"/>
              </a:ext>
            </a:extLst>
          </p:cNvPr>
          <p:cNvSpPr txBox="1"/>
          <p:nvPr/>
        </p:nvSpPr>
        <p:spPr>
          <a:xfrm>
            <a:off x="6904844" y="1316705"/>
            <a:ext cx="4706912" cy="646331"/>
          </a:xfrm>
          <a:prstGeom prst="rect">
            <a:avLst/>
          </a:prstGeom>
          <a:noFill/>
        </p:spPr>
        <p:txBody>
          <a:bodyPr wrap="square" rtlCol="0">
            <a:spAutoFit/>
          </a:bodyPr>
          <a:lstStyle/>
          <a:p>
            <a:r>
              <a:rPr kumimoji="0" lang="en-US" altLang="en-US" sz="18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 graph for Telangana</a:t>
            </a:r>
            <a:endParaRPr kumimoji="0" lang="en-US" altLang="en-US" sz="105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16714924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6878A-08CA-2B36-04D2-A92323814A13}"/>
              </a:ext>
            </a:extLst>
          </p:cNvPr>
          <p:cNvSpPr txBox="1"/>
          <p:nvPr/>
        </p:nvSpPr>
        <p:spPr>
          <a:xfrm>
            <a:off x="2500" y="724311"/>
            <a:ext cx="6093500" cy="1294393"/>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The below table gives the forecast values of Karnataka from January and figure represents the forecast series for Karnataka.</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AC9A5CE0-A3AA-223E-173E-C67EBD50E88F}"/>
              </a:ext>
            </a:extLst>
          </p:cNvPr>
          <p:cNvSpPr txBox="1"/>
          <p:nvPr/>
        </p:nvSpPr>
        <p:spPr>
          <a:xfrm>
            <a:off x="509666" y="225502"/>
            <a:ext cx="11557416" cy="504625"/>
          </a:xfrm>
          <a:prstGeom prst="rect">
            <a:avLst/>
          </a:prstGeom>
          <a:noFill/>
        </p:spPr>
        <p:txBody>
          <a:bodyPr wrap="square">
            <a:spAutoFit/>
          </a:bodyPr>
          <a:lstStyle/>
          <a:p>
            <a:pPr marL="229235" indent="-6350" algn="ctr">
              <a:lnSpc>
                <a:spcPct val="150000"/>
              </a:lnSpc>
              <a:spcAft>
                <a:spcPts val="15"/>
              </a:spcAft>
            </a:pPr>
            <a:r>
              <a:rPr lang="en-IN" sz="2000" b="1" kern="100" dirty="0">
                <a:solidFill>
                  <a:srgbClr val="000000"/>
                </a:solidFill>
                <a:effectLst/>
                <a:latin typeface="Times New Roman" panose="02020603050405020304" pitchFamily="18" charset="0"/>
                <a:ea typeface="Cambria" panose="02040503050406030204" pitchFamily="18" charset="0"/>
              </a:rPr>
              <a:t>Forecast for Karnataka</a:t>
            </a:r>
            <a:endParaRPr lang="en-IN" sz="20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7F24E09D-C631-DAD0-1B8F-EBBF4A8D2C6B}"/>
              </a:ext>
            </a:extLst>
          </p:cNvPr>
          <p:cNvGraphicFramePr>
            <a:graphicFrameLocks noGrp="1"/>
          </p:cNvGraphicFramePr>
          <p:nvPr>
            <p:extLst>
              <p:ext uri="{D42A27DB-BD31-4B8C-83A1-F6EECF244321}">
                <p14:modId xmlns:p14="http://schemas.microsoft.com/office/powerpoint/2010/main" val="4097112243"/>
              </p:ext>
            </p:extLst>
          </p:nvPr>
        </p:nvGraphicFramePr>
        <p:xfrm>
          <a:off x="179884" y="2705282"/>
          <a:ext cx="5938521" cy="2417340"/>
        </p:xfrm>
        <a:graphic>
          <a:graphicData uri="http://schemas.openxmlformats.org/drawingml/2006/table">
            <a:tbl>
              <a:tblPr firstRow="1" firstCol="1" bandRow="1">
                <a:tableStyleId>{5C22544A-7EE6-4342-B048-85BDC9FD1C3A}</a:tableStyleId>
              </a:tblPr>
              <a:tblGrid>
                <a:gridCol w="1979507">
                  <a:extLst>
                    <a:ext uri="{9D8B030D-6E8A-4147-A177-3AD203B41FA5}">
                      <a16:colId xmlns:a16="http://schemas.microsoft.com/office/drawing/2014/main" val="2278059755"/>
                    </a:ext>
                  </a:extLst>
                </a:gridCol>
                <a:gridCol w="1979507">
                  <a:extLst>
                    <a:ext uri="{9D8B030D-6E8A-4147-A177-3AD203B41FA5}">
                      <a16:colId xmlns:a16="http://schemas.microsoft.com/office/drawing/2014/main" val="2536806225"/>
                    </a:ext>
                  </a:extLst>
                </a:gridCol>
                <a:gridCol w="1979507">
                  <a:extLst>
                    <a:ext uri="{9D8B030D-6E8A-4147-A177-3AD203B41FA5}">
                      <a16:colId xmlns:a16="http://schemas.microsoft.com/office/drawing/2014/main" val="1944024005"/>
                    </a:ext>
                  </a:extLst>
                </a:gridCol>
              </a:tblGrid>
              <a:tr h="402890">
                <a:tc>
                  <a:txBody>
                    <a:bodyPr/>
                    <a:lstStyle/>
                    <a:p>
                      <a:pPr marL="229235" indent="-6350" algn="just">
                        <a:lnSpc>
                          <a:spcPct val="150000"/>
                        </a:lnSpc>
                        <a:spcAft>
                          <a:spcPts val="15"/>
                        </a:spcAft>
                      </a:pPr>
                      <a:r>
                        <a:rPr lang="en-IN" sz="1100" kern="100">
                          <a:effectLst/>
                        </a:rPr>
                        <a:t>Observations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Forecast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CI[95 %]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916719867"/>
                  </a:ext>
                </a:extLst>
              </a:tr>
              <a:tr h="402890">
                <a:tc>
                  <a:txBody>
                    <a:bodyPr/>
                    <a:lstStyle/>
                    <a:p>
                      <a:pPr marL="229235" indent="-6350" algn="just">
                        <a:lnSpc>
                          <a:spcPct val="150000"/>
                        </a:lnSpc>
                        <a:spcAft>
                          <a:spcPts val="15"/>
                        </a:spcAft>
                      </a:pPr>
                      <a:r>
                        <a:rPr lang="en-IN" sz="1100" kern="100">
                          <a:effectLst/>
                        </a:rPr>
                        <a:t>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224.1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[202.1, 246.1]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268482746"/>
                  </a:ext>
                </a:extLst>
              </a:tr>
              <a:tr h="402890">
                <a:tc>
                  <a:txBody>
                    <a:bodyPr/>
                    <a:lstStyle/>
                    <a:p>
                      <a:pPr marL="229235" indent="-6350" algn="just">
                        <a:lnSpc>
                          <a:spcPct val="150000"/>
                        </a:lnSpc>
                        <a:spcAft>
                          <a:spcPts val="15"/>
                        </a:spcAft>
                      </a:pPr>
                      <a:r>
                        <a:rPr lang="en-IN" sz="1100" kern="100">
                          <a:effectLst/>
                        </a:rPr>
                        <a:t>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223.1</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[192.4, 253.9]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384317126"/>
                  </a:ext>
                </a:extLst>
              </a:tr>
              <a:tr h="402890">
                <a:tc>
                  <a:txBody>
                    <a:bodyPr/>
                    <a:lstStyle/>
                    <a:p>
                      <a:pPr marL="229235" indent="-6350" algn="just">
                        <a:lnSpc>
                          <a:spcPct val="150000"/>
                        </a:lnSpc>
                        <a:spcAft>
                          <a:spcPts val="15"/>
                        </a:spcAft>
                      </a:pPr>
                      <a:r>
                        <a:rPr lang="en-IN" sz="1100" kern="100">
                          <a:effectLst/>
                        </a:rPr>
                        <a:t>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220.6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[184.5, 256.7]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103269271"/>
                  </a:ext>
                </a:extLst>
              </a:tr>
              <a:tr h="402890">
                <a:tc>
                  <a:txBody>
                    <a:bodyPr/>
                    <a:lstStyle/>
                    <a:p>
                      <a:pPr marL="229235" indent="-6350" algn="just">
                        <a:lnSpc>
                          <a:spcPct val="150000"/>
                        </a:lnSpc>
                        <a:spcAft>
                          <a:spcPts val="15"/>
                        </a:spcAft>
                      </a:pPr>
                      <a:r>
                        <a:rPr lang="en-IN" sz="1100" kern="100">
                          <a:effectLst/>
                        </a:rPr>
                        <a:t>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219.8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[179.3, 260.3]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604542129"/>
                  </a:ext>
                </a:extLst>
              </a:tr>
              <a:tr h="402890">
                <a:tc>
                  <a:txBody>
                    <a:bodyPr/>
                    <a:lstStyle/>
                    <a:p>
                      <a:pPr marL="229235" indent="-6350" algn="just">
                        <a:lnSpc>
                          <a:spcPct val="150000"/>
                        </a:lnSpc>
                        <a:spcAft>
                          <a:spcPts val="15"/>
                        </a:spcAft>
                      </a:pPr>
                      <a:r>
                        <a:rPr lang="en-IN" sz="1100" kern="100">
                          <a:effectLst/>
                        </a:rPr>
                        <a:t>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217.9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[174.2, 261.7]</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2712757316"/>
                  </a:ext>
                </a:extLst>
              </a:tr>
            </a:tbl>
          </a:graphicData>
        </a:graphic>
      </p:graphicFrame>
      <p:sp>
        <p:nvSpPr>
          <p:cNvPr id="7" name="Rectangle 1">
            <a:extLst>
              <a:ext uri="{FF2B5EF4-FFF2-40B4-BE49-F238E27FC236}">
                <a16:creationId xmlns:a16="http://schemas.microsoft.com/office/drawing/2014/main" id="{03ACB594-7C9D-B369-9EF7-9AEF6719CE7E}"/>
              </a:ext>
            </a:extLst>
          </p:cNvPr>
          <p:cNvSpPr>
            <a:spLocks noChangeArrowheads="1"/>
          </p:cNvSpPr>
          <p:nvPr/>
        </p:nvSpPr>
        <p:spPr bwMode="auto">
          <a:xfrm>
            <a:off x="323328" y="5193647"/>
            <a:ext cx="545184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table represents the forecast values of Karnataka from 1</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st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January to 5</a:t>
            </a:r>
            <a:r>
              <a:rPr kumimoji="0" lang="en-US" altLang="en-US" b="0" i="1" u="none" strike="noStrike" cap="none" normalizeH="0" baseline="3000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 </a:t>
            </a: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January and values are changing from day to day.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491A4B6-24F1-BC53-DD9E-24C79839465C}"/>
              </a:ext>
            </a:extLst>
          </p:cNvPr>
          <p:cNvSpPr txBox="1"/>
          <p:nvPr/>
        </p:nvSpPr>
        <p:spPr>
          <a:xfrm>
            <a:off x="194874" y="2085988"/>
            <a:ext cx="60935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Forecasted values of Karnataka</a:t>
            </a:r>
            <a:endParaRPr kumimoji="0" lang="en-US" altLang="en-US" sz="1050" b="0" i="0" u="none" strike="noStrike" cap="none" normalizeH="0" baseline="0" dirty="0">
              <a:ln>
                <a:noFill/>
              </a:ln>
              <a:solidFill>
                <a:schemeClr val="tx1"/>
              </a:solidFill>
              <a:effectLst/>
            </a:endParaRPr>
          </a:p>
        </p:txBody>
      </p:sp>
      <p:sp>
        <p:nvSpPr>
          <p:cNvPr id="10" name="Rectangle 3">
            <a:extLst>
              <a:ext uri="{FF2B5EF4-FFF2-40B4-BE49-F238E27FC236}">
                <a16:creationId xmlns:a16="http://schemas.microsoft.com/office/drawing/2014/main" id="{A52CBAFF-DFD7-529C-EB71-11844399A440}"/>
              </a:ext>
            </a:extLst>
          </p:cNvPr>
          <p:cNvSpPr>
            <a:spLocks noChangeArrowheads="1"/>
          </p:cNvSpPr>
          <p:nvPr/>
        </p:nvSpPr>
        <p:spPr bwMode="auto">
          <a:xfrm>
            <a:off x="6493325" y="891629"/>
            <a:ext cx="31963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Forecast graph for Karnataka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6" name="Picture 9">
            <a:extLst>
              <a:ext uri="{FF2B5EF4-FFF2-40B4-BE49-F238E27FC236}">
                <a16:creationId xmlns:a16="http://schemas.microsoft.com/office/drawing/2014/main" id="{E5B4F493-122F-8EED-7570-B13DBF0F2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301" y="1228936"/>
            <a:ext cx="5965825" cy="4904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6338599E-6A4D-2F80-7010-1238F1385D38}"/>
              </a:ext>
            </a:extLst>
          </p:cNvPr>
          <p:cNvSpPr>
            <a:spLocks noChangeArrowheads="1"/>
          </p:cNvSpPr>
          <p:nvPr/>
        </p:nvSpPr>
        <p:spPr bwMode="auto">
          <a:xfrm>
            <a:off x="6493325" y="5289440"/>
            <a:ext cx="49504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l-IN"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Mangal" panose="02040503050203030202" pitchFamily="18" charset="0"/>
              </a:rPr>
              <a:t>This is the plot of forecast of power consumption of Karnataka for the next five day.</a:t>
            </a:r>
            <a:r>
              <a:rPr kumimoji="0" lang="ml-IN" altLang="en-US" b="0" i="0" u="none" strike="noStrike" cap="none" normalizeH="0" baseline="0" dirty="0">
                <a:ln>
                  <a:noFill/>
                </a:ln>
                <a:solidFill>
                  <a:schemeClr val="tx1"/>
                </a:solidFill>
                <a:effectLst/>
                <a:cs typeface="Mangal" panose="02040503050203030202"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2459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F067C-46D3-A201-C67F-DE2B8690E9F3}"/>
              </a:ext>
            </a:extLst>
          </p:cNvPr>
          <p:cNvSpPr txBox="1"/>
          <p:nvPr/>
        </p:nvSpPr>
        <p:spPr>
          <a:xfrm>
            <a:off x="449705" y="209862"/>
            <a:ext cx="11992131" cy="400110"/>
          </a:xfrm>
          <a:prstGeom prst="rect">
            <a:avLst/>
          </a:prstGeom>
          <a:noFill/>
        </p:spPr>
        <p:txBody>
          <a:bodyPr wrap="square">
            <a:spAutoFit/>
          </a:bodyPr>
          <a:lstStyle/>
          <a:p>
            <a:pPr algn="ctr"/>
            <a:r>
              <a:rPr lang="en-IN" sz="2000" b="1" dirty="0">
                <a:solidFill>
                  <a:srgbClr val="000000"/>
                </a:solidFill>
                <a:effectLst/>
                <a:latin typeface="Times New Roman" panose="02020603050405020304" pitchFamily="18" charset="0"/>
                <a:ea typeface="Cambria" panose="02040503050406030204" pitchFamily="18" charset="0"/>
              </a:rPr>
              <a:t>Forecast for Kerala</a:t>
            </a:r>
            <a:endParaRPr lang="en-IN" sz="2000" dirty="0"/>
          </a:p>
        </p:txBody>
      </p:sp>
      <p:sp>
        <p:nvSpPr>
          <p:cNvPr id="5" name="TextBox 4">
            <a:extLst>
              <a:ext uri="{FF2B5EF4-FFF2-40B4-BE49-F238E27FC236}">
                <a16:creationId xmlns:a16="http://schemas.microsoft.com/office/drawing/2014/main" id="{2E25AFD1-C64F-A720-8DE9-6253D8E49057}"/>
              </a:ext>
            </a:extLst>
          </p:cNvPr>
          <p:cNvSpPr txBox="1"/>
          <p:nvPr/>
        </p:nvSpPr>
        <p:spPr>
          <a:xfrm>
            <a:off x="-232347" y="722290"/>
            <a:ext cx="6220918" cy="878895"/>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The below table gives the forecast values of Kerala from January and figure represents the forecast series for Kerala.</a:t>
            </a:r>
            <a:endParaRPr lang="en-IN" sz="16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32B81492-A92A-0524-E588-0B2162C27527}"/>
              </a:ext>
            </a:extLst>
          </p:cNvPr>
          <p:cNvGraphicFramePr>
            <a:graphicFrameLocks noGrp="1"/>
          </p:cNvGraphicFramePr>
          <p:nvPr>
            <p:extLst>
              <p:ext uri="{D42A27DB-BD31-4B8C-83A1-F6EECF244321}">
                <p14:modId xmlns:p14="http://schemas.microsoft.com/office/powerpoint/2010/main" val="595617105"/>
              </p:ext>
            </p:extLst>
          </p:nvPr>
        </p:nvGraphicFramePr>
        <p:xfrm>
          <a:off x="342358" y="1970517"/>
          <a:ext cx="5353904" cy="2683914"/>
        </p:xfrm>
        <a:graphic>
          <a:graphicData uri="http://schemas.openxmlformats.org/drawingml/2006/table">
            <a:tbl>
              <a:tblPr firstRow="1" firstCol="1" bandRow="1">
                <a:tableStyleId>{5C22544A-7EE6-4342-B048-85BDC9FD1C3A}</a:tableStyleId>
              </a:tblPr>
              <a:tblGrid>
                <a:gridCol w="1979507">
                  <a:extLst>
                    <a:ext uri="{9D8B030D-6E8A-4147-A177-3AD203B41FA5}">
                      <a16:colId xmlns:a16="http://schemas.microsoft.com/office/drawing/2014/main" val="3725945221"/>
                    </a:ext>
                  </a:extLst>
                </a:gridCol>
                <a:gridCol w="1350725">
                  <a:extLst>
                    <a:ext uri="{9D8B030D-6E8A-4147-A177-3AD203B41FA5}">
                      <a16:colId xmlns:a16="http://schemas.microsoft.com/office/drawing/2014/main" val="2475839562"/>
                    </a:ext>
                  </a:extLst>
                </a:gridCol>
                <a:gridCol w="2023672">
                  <a:extLst>
                    <a:ext uri="{9D8B030D-6E8A-4147-A177-3AD203B41FA5}">
                      <a16:colId xmlns:a16="http://schemas.microsoft.com/office/drawing/2014/main" val="2304720548"/>
                    </a:ext>
                  </a:extLst>
                </a:gridCol>
              </a:tblGrid>
              <a:tr h="442205">
                <a:tc>
                  <a:txBody>
                    <a:bodyPr/>
                    <a:lstStyle/>
                    <a:p>
                      <a:pPr marL="229235" indent="-6350" algn="just">
                        <a:lnSpc>
                          <a:spcPct val="150000"/>
                        </a:lnSpc>
                        <a:spcAft>
                          <a:spcPts val="15"/>
                        </a:spcAft>
                      </a:pPr>
                      <a:r>
                        <a:rPr lang="en-IN" sz="1100" kern="100">
                          <a:effectLst/>
                        </a:rPr>
                        <a:t>Observations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Forecast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CI[95 %]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692670239"/>
                  </a:ext>
                </a:extLst>
              </a:tr>
              <a:tr h="442205">
                <a:tc>
                  <a:txBody>
                    <a:bodyPr/>
                    <a:lstStyle/>
                    <a:p>
                      <a:pPr marL="229235" indent="-6350" algn="just">
                        <a:lnSpc>
                          <a:spcPct val="150000"/>
                        </a:lnSpc>
                        <a:spcAft>
                          <a:spcPts val="15"/>
                        </a:spcAft>
                      </a:pPr>
                      <a:r>
                        <a:rPr lang="en-IN" sz="1100" kern="100">
                          <a:effectLst/>
                        </a:rPr>
                        <a:t>1</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75.0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[68.4, 81.6]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880057898"/>
                  </a:ext>
                </a:extLst>
              </a:tr>
              <a:tr h="472889">
                <a:tc>
                  <a:txBody>
                    <a:bodyPr/>
                    <a:lstStyle/>
                    <a:p>
                      <a:pPr marL="229235" indent="-6350" algn="just">
                        <a:lnSpc>
                          <a:spcPct val="150000"/>
                        </a:lnSpc>
                        <a:spcAft>
                          <a:spcPts val="15"/>
                        </a:spcAft>
                      </a:pPr>
                      <a:r>
                        <a:rPr lang="en-IN" sz="1100" kern="100">
                          <a:effectLst/>
                        </a:rPr>
                        <a:t>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76.8</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[68.8, 84.9]</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943493682"/>
                  </a:ext>
                </a:extLst>
              </a:tr>
              <a:tr h="442205">
                <a:tc>
                  <a:txBody>
                    <a:bodyPr/>
                    <a:lstStyle/>
                    <a:p>
                      <a:pPr marL="229235" indent="-6350" algn="just">
                        <a:lnSpc>
                          <a:spcPct val="150000"/>
                        </a:lnSpc>
                        <a:spcAft>
                          <a:spcPts val="15"/>
                        </a:spcAft>
                      </a:pPr>
                      <a:r>
                        <a:rPr lang="en-IN" sz="1100" kern="100">
                          <a:effectLst/>
                        </a:rPr>
                        <a:t>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75.2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[ 66.3, 84.2]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767957034"/>
                  </a:ext>
                </a:extLst>
              </a:tr>
              <a:tr h="442205">
                <a:tc>
                  <a:txBody>
                    <a:bodyPr/>
                    <a:lstStyle/>
                    <a:p>
                      <a:pPr marL="229235" indent="-6350" algn="just">
                        <a:lnSpc>
                          <a:spcPct val="150000"/>
                        </a:lnSpc>
                        <a:spcAft>
                          <a:spcPts val="15"/>
                        </a:spcAft>
                      </a:pPr>
                      <a:r>
                        <a:rPr lang="en-IN" sz="1100" kern="100">
                          <a:effectLst/>
                        </a:rPr>
                        <a:t>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76.2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[67.0, 85.4]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014679898"/>
                  </a:ext>
                </a:extLst>
              </a:tr>
              <a:tr h="442205">
                <a:tc>
                  <a:txBody>
                    <a:bodyPr/>
                    <a:lstStyle/>
                    <a:p>
                      <a:pPr marL="229235" indent="-6350" algn="just">
                        <a:lnSpc>
                          <a:spcPct val="150000"/>
                        </a:lnSpc>
                        <a:spcAft>
                          <a:spcPts val="15"/>
                        </a:spcAft>
                      </a:pPr>
                      <a:r>
                        <a:rPr lang="en-IN" sz="1100" kern="100">
                          <a:effectLst/>
                        </a:rPr>
                        <a:t>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76.0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[66.4, 85.7]</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183129660"/>
                  </a:ext>
                </a:extLst>
              </a:tr>
            </a:tbl>
          </a:graphicData>
        </a:graphic>
      </p:graphicFrame>
      <p:sp>
        <p:nvSpPr>
          <p:cNvPr id="7" name="Rectangle 1">
            <a:extLst>
              <a:ext uri="{FF2B5EF4-FFF2-40B4-BE49-F238E27FC236}">
                <a16:creationId xmlns:a16="http://schemas.microsoft.com/office/drawing/2014/main" id="{A2F289D2-DBEB-B1B7-B9C4-2931AC9464EE}"/>
              </a:ext>
            </a:extLst>
          </p:cNvPr>
          <p:cNvSpPr>
            <a:spLocks noChangeArrowheads="1"/>
          </p:cNvSpPr>
          <p:nvPr/>
        </p:nvSpPr>
        <p:spPr bwMode="auto">
          <a:xfrm>
            <a:off x="0" y="1601185"/>
            <a:ext cx="2976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Forecasted values of Kerala</a:t>
            </a:r>
          </a:p>
        </p:txBody>
      </p:sp>
      <p:sp>
        <p:nvSpPr>
          <p:cNvPr id="9" name="TextBox 8">
            <a:extLst>
              <a:ext uri="{FF2B5EF4-FFF2-40B4-BE49-F238E27FC236}">
                <a16:creationId xmlns:a16="http://schemas.microsoft.com/office/drawing/2014/main" id="{EB24D7D7-05C4-DA7E-8A33-469A9D39832F}"/>
              </a:ext>
            </a:extLst>
          </p:cNvPr>
          <p:cNvSpPr txBox="1"/>
          <p:nvPr/>
        </p:nvSpPr>
        <p:spPr>
          <a:xfrm>
            <a:off x="0" y="5151217"/>
            <a:ext cx="6333344" cy="878895"/>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The table represents the forecast values of Kerala from 1</a:t>
            </a:r>
            <a:r>
              <a:rPr lang="en-IN" sz="1800" i="1" kern="100" baseline="30000" dirty="0">
                <a:solidFill>
                  <a:srgbClr val="000000"/>
                </a:solidFill>
                <a:effectLst/>
                <a:latin typeface="Times New Roman" panose="02020603050405020304" pitchFamily="18" charset="0"/>
                <a:ea typeface="Cambria" panose="02040503050406030204" pitchFamily="18" charset="0"/>
              </a:rPr>
              <a:t>st </a:t>
            </a:r>
            <a:r>
              <a:rPr lang="en-IN" sz="1800" kern="100" dirty="0">
                <a:solidFill>
                  <a:srgbClr val="000000"/>
                </a:solidFill>
                <a:effectLst/>
                <a:latin typeface="Times New Roman" panose="02020603050405020304" pitchFamily="18" charset="0"/>
                <a:ea typeface="Cambria" panose="02040503050406030204" pitchFamily="18" charset="0"/>
              </a:rPr>
              <a:t>January to 5</a:t>
            </a:r>
            <a:r>
              <a:rPr lang="en-IN" sz="1800" i="1" kern="100" baseline="30000" dirty="0">
                <a:solidFill>
                  <a:srgbClr val="000000"/>
                </a:solidFill>
                <a:effectLst/>
                <a:latin typeface="Times New Roman" panose="02020603050405020304" pitchFamily="18" charset="0"/>
                <a:ea typeface="Cambria" panose="02040503050406030204" pitchFamily="18" charset="0"/>
              </a:rPr>
              <a:t>th </a:t>
            </a:r>
            <a:r>
              <a:rPr lang="en-IN" sz="1800" kern="100" dirty="0">
                <a:solidFill>
                  <a:srgbClr val="000000"/>
                </a:solidFill>
                <a:effectLst/>
                <a:latin typeface="Times New Roman" panose="02020603050405020304" pitchFamily="18" charset="0"/>
                <a:ea typeface="Cambria" panose="02040503050406030204" pitchFamily="18" charset="0"/>
              </a:rPr>
              <a:t>January and values are changing from day to day.</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a16="http://schemas.microsoft.com/office/drawing/2014/main" id="{AD41D031-D42A-2427-FB54-AC947A8DCE93}"/>
              </a:ext>
            </a:extLst>
          </p:cNvPr>
          <p:cNvSpPr txBox="1"/>
          <p:nvPr/>
        </p:nvSpPr>
        <p:spPr>
          <a:xfrm>
            <a:off x="4920522" y="875059"/>
            <a:ext cx="6333344" cy="463397"/>
          </a:xfrm>
          <a:prstGeom prst="rect">
            <a:avLst/>
          </a:prstGeom>
          <a:noFill/>
        </p:spPr>
        <p:txBody>
          <a:bodyPr wrap="square">
            <a:spAutoFit/>
          </a:bodyPr>
          <a:lstStyle/>
          <a:p>
            <a:pPr marL="229235" indent="-6350" algn="ctr">
              <a:lnSpc>
                <a:spcPct val="150000"/>
              </a:lnSpc>
              <a:spcAft>
                <a:spcPts val="15"/>
              </a:spcAft>
            </a:pPr>
            <a:r>
              <a:rPr lang="en-IN" sz="1800" b="1" kern="100" dirty="0">
                <a:solidFill>
                  <a:srgbClr val="000000"/>
                </a:solidFill>
                <a:effectLst/>
                <a:latin typeface="Times New Roman" panose="02020603050405020304" pitchFamily="18" charset="0"/>
                <a:ea typeface="Cambria" panose="02040503050406030204" pitchFamily="18" charset="0"/>
              </a:rPr>
              <a:t> Forecast graph for Kerala</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18" name="Rectangle 3">
            <a:extLst>
              <a:ext uri="{FF2B5EF4-FFF2-40B4-BE49-F238E27FC236}">
                <a16:creationId xmlns:a16="http://schemas.microsoft.com/office/drawing/2014/main" id="{34308677-3372-623A-3314-EE0FEF4797EA}"/>
              </a:ext>
            </a:extLst>
          </p:cNvPr>
          <p:cNvSpPr>
            <a:spLocks noChangeArrowheads="1"/>
          </p:cNvSpPr>
          <p:nvPr/>
        </p:nvSpPr>
        <p:spPr bwMode="auto">
          <a:xfrm>
            <a:off x="6102329" y="11067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410" name="Picture 8">
            <a:extLst>
              <a:ext uri="{FF2B5EF4-FFF2-40B4-BE49-F238E27FC236}">
                <a16:creationId xmlns:a16="http://schemas.microsoft.com/office/drawing/2014/main" id="{97F02B29-F227-E46E-658D-9626CC9A7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571" y="1338456"/>
            <a:ext cx="6019800" cy="46916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a:extLst>
              <a:ext uri="{FF2B5EF4-FFF2-40B4-BE49-F238E27FC236}">
                <a16:creationId xmlns:a16="http://schemas.microsoft.com/office/drawing/2014/main" id="{6B302005-E08F-85DA-19A3-0943AA9E6E10}"/>
              </a:ext>
            </a:extLst>
          </p:cNvPr>
          <p:cNvSpPr>
            <a:spLocks noChangeArrowheads="1"/>
          </p:cNvSpPr>
          <p:nvPr/>
        </p:nvSpPr>
        <p:spPr bwMode="auto">
          <a:xfrm>
            <a:off x="6445770" y="5267498"/>
            <a:ext cx="5409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This is the plot of forecast of power consumption of Kerala for the next five days.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13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63B64-AA78-8568-C92C-1BE465A40FC6}"/>
              </a:ext>
            </a:extLst>
          </p:cNvPr>
          <p:cNvSpPr txBox="1"/>
          <p:nvPr/>
        </p:nvSpPr>
        <p:spPr>
          <a:xfrm>
            <a:off x="0" y="239844"/>
            <a:ext cx="11782268" cy="504625"/>
          </a:xfrm>
          <a:prstGeom prst="rect">
            <a:avLst/>
          </a:prstGeom>
          <a:noFill/>
        </p:spPr>
        <p:txBody>
          <a:bodyPr wrap="square">
            <a:spAutoFit/>
          </a:bodyPr>
          <a:lstStyle/>
          <a:p>
            <a:pPr marL="229235" indent="-6350" algn="ctr">
              <a:lnSpc>
                <a:spcPct val="150000"/>
              </a:lnSpc>
              <a:spcAft>
                <a:spcPts val="15"/>
              </a:spcAft>
            </a:pPr>
            <a:r>
              <a:rPr lang="en-IN" sz="2000" b="1" kern="100" dirty="0">
                <a:solidFill>
                  <a:srgbClr val="000000"/>
                </a:solidFill>
                <a:effectLst/>
                <a:latin typeface="Times New Roman" panose="02020603050405020304" pitchFamily="18" charset="0"/>
                <a:ea typeface="Cambria" panose="02040503050406030204" pitchFamily="18" charset="0"/>
              </a:rPr>
              <a:t>Forecast for Tamil Nadu</a:t>
            </a:r>
            <a:endParaRPr lang="en-IN" sz="2000" kern="1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1E0976E-3E57-E1FF-A49C-8EF6489E5BD9}"/>
              </a:ext>
            </a:extLst>
          </p:cNvPr>
          <p:cNvSpPr txBox="1"/>
          <p:nvPr/>
        </p:nvSpPr>
        <p:spPr>
          <a:xfrm>
            <a:off x="-74951" y="744469"/>
            <a:ext cx="5336499" cy="1294393"/>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The below table gives the forecast values of Tamil Nadu from January and figure represents the forecast series for Tamil Nadu.</a:t>
            </a:r>
            <a:endParaRPr lang="en-IN" sz="1600" kern="1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B24B1799-EDF1-2392-10DB-D225B23B98B8}"/>
              </a:ext>
            </a:extLst>
          </p:cNvPr>
          <p:cNvGraphicFramePr>
            <a:graphicFrameLocks noGrp="1"/>
          </p:cNvGraphicFramePr>
          <p:nvPr>
            <p:extLst>
              <p:ext uri="{D42A27DB-BD31-4B8C-83A1-F6EECF244321}">
                <p14:modId xmlns:p14="http://schemas.microsoft.com/office/powerpoint/2010/main" val="413443848"/>
              </p:ext>
            </p:extLst>
          </p:nvPr>
        </p:nvGraphicFramePr>
        <p:xfrm>
          <a:off x="157478" y="2360012"/>
          <a:ext cx="4969157" cy="2721654"/>
        </p:xfrm>
        <a:graphic>
          <a:graphicData uri="http://schemas.openxmlformats.org/drawingml/2006/table">
            <a:tbl>
              <a:tblPr firstRow="1" firstCol="1" bandRow="1">
                <a:tableStyleId>{5C22544A-7EE6-4342-B048-85BDC9FD1C3A}</a:tableStyleId>
              </a:tblPr>
              <a:tblGrid>
                <a:gridCol w="1489820">
                  <a:extLst>
                    <a:ext uri="{9D8B030D-6E8A-4147-A177-3AD203B41FA5}">
                      <a16:colId xmlns:a16="http://schemas.microsoft.com/office/drawing/2014/main" val="3485465023"/>
                    </a:ext>
                  </a:extLst>
                </a:gridCol>
                <a:gridCol w="1653547">
                  <a:extLst>
                    <a:ext uri="{9D8B030D-6E8A-4147-A177-3AD203B41FA5}">
                      <a16:colId xmlns:a16="http://schemas.microsoft.com/office/drawing/2014/main" val="2541479139"/>
                    </a:ext>
                  </a:extLst>
                </a:gridCol>
                <a:gridCol w="1825790">
                  <a:extLst>
                    <a:ext uri="{9D8B030D-6E8A-4147-A177-3AD203B41FA5}">
                      <a16:colId xmlns:a16="http://schemas.microsoft.com/office/drawing/2014/main" val="1261280178"/>
                    </a:ext>
                  </a:extLst>
                </a:gridCol>
              </a:tblGrid>
              <a:tr h="453609">
                <a:tc>
                  <a:txBody>
                    <a:bodyPr/>
                    <a:lstStyle/>
                    <a:p>
                      <a:pPr marL="229235" indent="-6350" algn="just">
                        <a:lnSpc>
                          <a:spcPct val="150000"/>
                        </a:lnSpc>
                        <a:spcAft>
                          <a:spcPts val="15"/>
                        </a:spcAft>
                      </a:pPr>
                      <a:r>
                        <a:rPr lang="en-IN" sz="1100" kern="100">
                          <a:effectLst/>
                        </a:rPr>
                        <a:t>Observations</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Forecast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CI[95 %]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480913751"/>
                  </a:ext>
                </a:extLst>
              </a:tr>
              <a:tr h="453609">
                <a:tc>
                  <a:txBody>
                    <a:bodyPr/>
                    <a:lstStyle/>
                    <a:p>
                      <a:pPr marL="229235" indent="-6350" algn="just">
                        <a:lnSpc>
                          <a:spcPct val="150000"/>
                        </a:lnSpc>
                        <a:spcAft>
                          <a:spcPts val="15"/>
                        </a:spcAft>
                      </a:pPr>
                      <a:r>
                        <a:rPr lang="en-IN" sz="1100" kern="100" dirty="0">
                          <a:effectLst/>
                        </a:rPr>
                        <a:t>1</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296.3</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[265.7, 327.0]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922520657"/>
                  </a:ext>
                </a:extLst>
              </a:tr>
              <a:tr h="453609">
                <a:tc>
                  <a:txBody>
                    <a:bodyPr/>
                    <a:lstStyle/>
                    <a:p>
                      <a:pPr marL="229235" indent="-6350" algn="just">
                        <a:lnSpc>
                          <a:spcPct val="150000"/>
                        </a:lnSpc>
                        <a:spcAft>
                          <a:spcPts val="15"/>
                        </a:spcAft>
                      </a:pPr>
                      <a:r>
                        <a:rPr lang="en-IN" sz="1100" kern="100">
                          <a:effectLst/>
                        </a:rPr>
                        <a:t>2</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298.0</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[257.6, 338.5]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739865311"/>
                  </a:ext>
                </a:extLst>
              </a:tr>
              <a:tr h="453609">
                <a:tc>
                  <a:txBody>
                    <a:bodyPr/>
                    <a:lstStyle/>
                    <a:p>
                      <a:pPr marL="229235" indent="-6350" algn="just">
                        <a:lnSpc>
                          <a:spcPct val="150000"/>
                        </a:lnSpc>
                        <a:spcAft>
                          <a:spcPts val="15"/>
                        </a:spcAft>
                      </a:pPr>
                      <a:r>
                        <a:rPr lang="en-IN" sz="1100" kern="100">
                          <a:effectLst/>
                        </a:rPr>
                        <a:t>3</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295.7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[251.9, 339.4]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3386758476"/>
                  </a:ext>
                </a:extLst>
              </a:tr>
              <a:tr h="453609">
                <a:tc>
                  <a:txBody>
                    <a:bodyPr/>
                    <a:lstStyle/>
                    <a:p>
                      <a:pPr marL="229235" indent="-6350" algn="just">
                        <a:lnSpc>
                          <a:spcPct val="150000"/>
                        </a:lnSpc>
                        <a:spcAft>
                          <a:spcPts val="15"/>
                        </a:spcAft>
                      </a:pPr>
                      <a:r>
                        <a:rPr lang="en-IN" sz="1100" kern="100">
                          <a:effectLst/>
                        </a:rPr>
                        <a:t>4</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296.7</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[249.9, 343.6]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4292825475"/>
                  </a:ext>
                </a:extLst>
              </a:tr>
              <a:tr h="453609">
                <a:tc>
                  <a:txBody>
                    <a:bodyPr/>
                    <a:lstStyle/>
                    <a:p>
                      <a:pPr marL="229235" indent="-6350" algn="just">
                        <a:lnSpc>
                          <a:spcPct val="150000"/>
                        </a:lnSpc>
                        <a:spcAft>
                          <a:spcPts val="15"/>
                        </a:spcAft>
                      </a:pPr>
                      <a:r>
                        <a:rPr lang="en-IN" sz="1100" kern="100">
                          <a:effectLst/>
                        </a:rPr>
                        <a:t>5</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a:effectLst/>
                        </a:rPr>
                        <a:t>295.6</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tc>
                  <a:txBody>
                    <a:bodyPr/>
                    <a:lstStyle/>
                    <a:p>
                      <a:pPr marL="229235" indent="-6350" algn="just">
                        <a:lnSpc>
                          <a:spcPct val="150000"/>
                        </a:lnSpc>
                        <a:spcAft>
                          <a:spcPts val="15"/>
                        </a:spcAft>
                      </a:pPr>
                      <a:r>
                        <a:rPr lang="en-IN" sz="1100" kern="100" dirty="0">
                          <a:effectLst/>
                        </a:rPr>
                        <a:t>[247.0, 344.2]</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5400" marB="0"/>
                </a:tc>
                <a:extLst>
                  <a:ext uri="{0D108BD9-81ED-4DB2-BD59-A6C34878D82A}">
                    <a16:rowId xmlns:a16="http://schemas.microsoft.com/office/drawing/2014/main" val="1905895165"/>
                  </a:ext>
                </a:extLst>
              </a:tr>
            </a:tbl>
          </a:graphicData>
        </a:graphic>
      </p:graphicFrame>
      <p:sp>
        <p:nvSpPr>
          <p:cNvPr id="7" name="Rectangle 1">
            <a:extLst>
              <a:ext uri="{FF2B5EF4-FFF2-40B4-BE49-F238E27FC236}">
                <a16:creationId xmlns:a16="http://schemas.microsoft.com/office/drawing/2014/main" id="{5162DFBF-1B78-D4CD-EBF9-09B8DEB48EE3}"/>
              </a:ext>
            </a:extLst>
          </p:cNvPr>
          <p:cNvSpPr>
            <a:spLocks noChangeArrowheads="1"/>
          </p:cNvSpPr>
          <p:nvPr/>
        </p:nvSpPr>
        <p:spPr bwMode="auto">
          <a:xfrm>
            <a:off x="0" y="2034537"/>
            <a:ext cx="34573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Forecasted values of Tamil Nadu</a:t>
            </a:r>
          </a:p>
        </p:txBody>
      </p:sp>
      <p:sp>
        <p:nvSpPr>
          <p:cNvPr id="9" name="TextBox 8">
            <a:extLst>
              <a:ext uri="{FF2B5EF4-FFF2-40B4-BE49-F238E27FC236}">
                <a16:creationId xmlns:a16="http://schemas.microsoft.com/office/drawing/2014/main" id="{33F1AB44-6CAB-03E9-BB31-25A0255D3BB3}"/>
              </a:ext>
            </a:extLst>
          </p:cNvPr>
          <p:cNvSpPr txBox="1"/>
          <p:nvPr/>
        </p:nvSpPr>
        <p:spPr>
          <a:xfrm>
            <a:off x="-157395" y="5061800"/>
            <a:ext cx="6130976" cy="1294393"/>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The table represents the forecast values of Tamil Nadu from 1</a:t>
            </a:r>
            <a:r>
              <a:rPr lang="en-IN" sz="1800" i="1" kern="100" baseline="30000" dirty="0">
                <a:solidFill>
                  <a:srgbClr val="000000"/>
                </a:solidFill>
                <a:effectLst/>
                <a:latin typeface="Times New Roman" panose="02020603050405020304" pitchFamily="18" charset="0"/>
                <a:ea typeface="Cambria" panose="02040503050406030204" pitchFamily="18" charset="0"/>
              </a:rPr>
              <a:t>st </a:t>
            </a:r>
            <a:r>
              <a:rPr lang="en-IN" sz="1800" kern="100" dirty="0">
                <a:solidFill>
                  <a:srgbClr val="000000"/>
                </a:solidFill>
                <a:effectLst/>
                <a:latin typeface="Times New Roman" panose="02020603050405020304" pitchFamily="18" charset="0"/>
                <a:ea typeface="Cambria" panose="02040503050406030204" pitchFamily="18" charset="0"/>
              </a:rPr>
              <a:t>January to 5</a:t>
            </a:r>
            <a:r>
              <a:rPr lang="en-IN" sz="1800" i="1" kern="100" baseline="30000" dirty="0">
                <a:solidFill>
                  <a:srgbClr val="000000"/>
                </a:solidFill>
                <a:effectLst/>
                <a:latin typeface="Times New Roman" panose="02020603050405020304" pitchFamily="18" charset="0"/>
                <a:ea typeface="Cambria" panose="02040503050406030204" pitchFamily="18" charset="0"/>
              </a:rPr>
              <a:t>th </a:t>
            </a:r>
            <a:r>
              <a:rPr lang="en-IN" sz="1800" kern="100" dirty="0">
                <a:solidFill>
                  <a:srgbClr val="000000"/>
                </a:solidFill>
                <a:effectLst/>
                <a:latin typeface="Times New Roman" panose="02020603050405020304" pitchFamily="18" charset="0"/>
                <a:ea typeface="Cambria" panose="02040503050406030204" pitchFamily="18" charset="0"/>
              </a:rPr>
              <a:t>January and values are changing from day to day.</a:t>
            </a:r>
            <a:endParaRPr lang="en-IN" sz="1600" kern="100" dirty="0">
              <a:solidFill>
                <a:srgbClr val="000000"/>
              </a:solidFill>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0476CA8A-D56B-C09F-9C2B-783C448363CE}"/>
              </a:ext>
            </a:extLst>
          </p:cNvPr>
          <p:cNvSpPr txBox="1"/>
          <p:nvPr/>
        </p:nvSpPr>
        <p:spPr>
          <a:xfrm>
            <a:off x="4748134" y="853786"/>
            <a:ext cx="6168452" cy="463397"/>
          </a:xfrm>
          <a:prstGeom prst="rect">
            <a:avLst/>
          </a:prstGeom>
          <a:noFill/>
        </p:spPr>
        <p:txBody>
          <a:bodyPr wrap="square">
            <a:spAutoFit/>
          </a:bodyPr>
          <a:lstStyle/>
          <a:p>
            <a:pPr marL="229235" indent="-6350" algn="ctr">
              <a:lnSpc>
                <a:spcPct val="150000"/>
              </a:lnSpc>
              <a:spcAft>
                <a:spcPts val="15"/>
              </a:spcAft>
            </a:pPr>
            <a:r>
              <a:rPr lang="en-IN" sz="1800" b="1" kern="100" dirty="0">
                <a:solidFill>
                  <a:srgbClr val="000000"/>
                </a:solidFill>
                <a:effectLst/>
                <a:latin typeface="Times New Roman" panose="02020603050405020304" pitchFamily="18" charset="0"/>
                <a:ea typeface="Cambria" panose="02040503050406030204" pitchFamily="18" charset="0"/>
              </a:rPr>
              <a:t>Forecast graph for Tamil Nadu</a:t>
            </a:r>
            <a:endParaRPr lang="en-IN" sz="1600" kern="100" dirty="0">
              <a:solidFill>
                <a:srgbClr val="000000"/>
              </a:solidFill>
              <a:effectLst/>
              <a:latin typeface="Calibri" panose="020F050202020403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8B5CD75E-5507-5FF2-3096-86167C469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31058" y="1317183"/>
            <a:ext cx="5651209" cy="4687031"/>
          </a:xfrm>
          <a:prstGeom prst="rect">
            <a:avLst/>
          </a:prstGeom>
          <a:noFill/>
          <a:ln>
            <a:noFill/>
          </a:ln>
        </p:spPr>
      </p:pic>
      <p:sp>
        <p:nvSpPr>
          <p:cNvPr id="14" name="TextBox 13">
            <a:extLst>
              <a:ext uri="{FF2B5EF4-FFF2-40B4-BE49-F238E27FC236}">
                <a16:creationId xmlns:a16="http://schemas.microsoft.com/office/drawing/2014/main" id="{41C40C72-DD91-A7F2-DAF2-C37E66099F4E}"/>
              </a:ext>
            </a:extLst>
          </p:cNvPr>
          <p:cNvSpPr txBox="1"/>
          <p:nvPr/>
        </p:nvSpPr>
        <p:spPr>
          <a:xfrm>
            <a:off x="6060943" y="5269548"/>
            <a:ext cx="6168452" cy="878895"/>
          </a:xfrm>
          <a:prstGeom prst="rect">
            <a:avLst/>
          </a:prstGeom>
          <a:noFill/>
        </p:spPr>
        <p:txBody>
          <a:bodyPr wrap="square">
            <a:spAutoFit/>
          </a:bodyPr>
          <a:lstStyle/>
          <a:p>
            <a:pPr marL="229235" indent="-6350" algn="just">
              <a:lnSpc>
                <a:spcPct val="150000"/>
              </a:lnSpc>
              <a:spcAft>
                <a:spcPts val="15"/>
              </a:spcAft>
            </a:pPr>
            <a:r>
              <a:rPr lang="en-IN" sz="1800" kern="100" dirty="0">
                <a:solidFill>
                  <a:srgbClr val="000000"/>
                </a:solidFill>
                <a:effectLst/>
                <a:latin typeface="Times New Roman" panose="02020603050405020304" pitchFamily="18" charset="0"/>
                <a:ea typeface="Cambria" panose="02040503050406030204" pitchFamily="18" charset="0"/>
              </a:rPr>
              <a:t>This is the plot of forecast of power consumption of Tamil Nadu for the next five days.</a:t>
            </a:r>
            <a:endParaRPr lang="en-IN" sz="1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5224558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D4BE4-B79F-3D15-6903-779F8D6CD1A6}"/>
              </a:ext>
            </a:extLst>
          </p:cNvPr>
          <p:cNvSpPr txBox="1"/>
          <p:nvPr/>
        </p:nvSpPr>
        <p:spPr>
          <a:xfrm>
            <a:off x="359763" y="255283"/>
            <a:ext cx="10852879" cy="5922712"/>
          </a:xfrm>
          <a:prstGeom prst="rect">
            <a:avLst/>
          </a:prstGeom>
          <a:noFill/>
        </p:spPr>
        <p:txBody>
          <a:bodyPr wrap="square">
            <a:spAutoFit/>
          </a:bodyPr>
          <a:lstStyle/>
          <a:p>
            <a:pPr marR="35560" indent="-6350" algn="just">
              <a:lnSpc>
                <a:spcPct val="150000"/>
              </a:lnSpc>
              <a:spcAft>
                <a:spcPts val="785"/>
              </a:spcAft>
            </a:pPr>
            <a:r>
              <a:rPr lang="en-IN" sz="3200" kern="100" dirty="0">
                <a:solidFill>
                  <a:srgbClr val="000000"/>
                </a:solidFill>
                <a:effectLst/>
                <a:latin typeface="Times New Roman" panose="02020603050405020304" pitchFamily="18" charset="0"/>
                <a:ea typeface="Cambria" panose="02040503050406030204" pitchFamily="18" charset="0"/>
              </a:rPr>
              <a:t>The ARIMA model was used to predict the future power consumption of the states. For checking of the accuracy of ARIMA model the mean absolute percentage error has been calculated after  comparing the  actual consumption  and  the  forecasted consumption. The obtained result is less than 5% for most of the values. Then mean absolute percentage error was calculated which  </a:t>
            </a:r>
            <a:r>
              <a:rPr lang="en-IN" sz="3200" kern="100" dirty="0" err="1">
                <a:solidFill>
                  <a:srgbClr val="000000"/>
                </a:solidFill>
                <a:effectLst/>
                <a:latin typeface="Times New Roman" panose="02020603050405020304" pitchFamily="18" charset="0"/>
                <a:ea typeface="Cambria" panose="02040503050406030204" pitchFamily="18" charset="0"/>
              </a:rPr>
              <a:t>which</a:t>
            </a:r>
            <a:r>
              <a:rPr lang="en-IN" sz="3200" kern="100" dirty="0">
                <a:solidFill>
                  <a:srgbClr val="000000"/>
                </a:solidFill>
                <a:effectLst/>
                <a:latin typeface="Times New Roman" panose="02020603050405020304" pitchFamily="18" charset="0"/>
                <a:ea typeface="Cambria" panose="02040503050406030204" pitchFamily="18" charset="0"/>
              </a:rPr>
              <a:t>  shows ARIMA gives accuracy around 60-70%.</a:t>
            </a:r>
            <a:endParaRPr lang="en-IN" sz="32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042535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alf Frame 3">
            <a:extLst>
              <a:ext uri="{FF2B5EF4-FFF2-40B4-BE49-F238E27FC236}">
                <a16:creationId xmlns:a16="http://schemas.microsoft.com/office/drawing/2014/main" id="{9CFAD1E2-8C30-498F-9E0D-706AFEFBBFA0}"/>
              </a:ext>
            </a:extLst>
          </p:cNvPr>
          <p:cNvSpPr/>
          <p:nvPr/>
        </p:nvSpPr>
        <p:spPr>
          <a:xfrm>
            <a:off x="391886" y="-304800"/>
            <a:ext cx="11379200" cy="6154057"/>
          </a:xfrm>
          <a:custGeom>
            <a:avLst/>
            <a:gdLst>
              <a:gd name="connsiteX0" fmla="*/ 0 w 11379200"/>
              <a:gd name="connsiteY0" fmla="*/ 0 h 6154057"/>
              <a:gd name="connsiteX1" fmla="*/ 11379200 w 11379200"/>
              <a:gd name="connsiteY1" fmla="*/ 0 h 6154057"/>
              <a:gd name="connsiteX2" fmla="*/ 7586171 w 11379200"/>
              <a:gd name="connsiteY2" fmla="*/ 2051332 h 6154057"/>
              <a:gd name="connsiteX3" fmla="*/ 2051332 w 11379200"/>
              <a:gd name="connsiteY3" fmla="*/ 2051332 h 6154057"/>
              <a:gd name="connsiteX4" fmla="*/ 2051332 w 11379200"/>
              <a:gd name="connsiteY4" fmla="*/ 5044663 h 6154057"/>
              <a:gd name="connsiteX5" fmla="*/ 0 w 11379200"/>
              <a:gd name="connsiteY5" fmla="*/ 6154057 h 6154057"/>
              <a:gd name="connsiteX6" fmla="*/ 0 w 11379200"/>
              <a:gd name="connsiteY6" fmla="*/ 0 h 6154057"/>
              <a:gd name="connsiteX0" fmla="*/ 0 w 11379200"/>
              <a:gd name="connsiteY0" fmla="*/ 0 h 6154057"/>
              <a:gd name="connsiteX1" fmla="*/ 11379200 w 11379200"/>
              <a:gd name="connsiteY1" fmla="*/ 0 h 6154057"/>
              <a:gd name="connsiteX2" fmla="*/ 7586171 w 11379200"/>
              <a:gd name="connsiteY2" fmla="*/ 2051332 h 6154057"/>
              <a:gd name="connsiteX3" fmla="*/ 643447 w 11379200"/>
              <a:gd name="connsiteY3" fmla="*/ 745046 h 6154057"/>
              <a:gd name="connsiteX4" fmla="*/ 2051332 w 11379200"/>
              <a:gd name="connsiteY4" fmla="*/ 5044663 h 6154057"/>
              <a:gd name="connsiteX5" fmla="*/ 0 w 11379200"/>
              <a:gd name="connsiteY5" fmla="*/ 6154057 h 6154057"/>
              <a:gd name="connsiteX6" fmla="*/ 0 w 11379200"/>
              <a:gd name="connsiteY6" fmla="*/ 0 h 6154057"/>
              <a:gd name="connsiteX0" fmla="*/ 0 w 11379200"/>
              <a:gd name="connsiteY0" fmla="*/ 0 h 6154057"/>
              <a:gd name="connsiteX1" fmla="*/ 11379200 w 11379200"/>
              <a:gd name="connsiteY1" fmla="*/ 0 h 6154057"/>
              <a:gd name="connsiteX2" fmla="*/ 9139200 w 11379200"/>
              <a:gd name="connsiteY2" fmla="*/ 861161 h 6154057"/>
              <a:gd name="connsiteX3" fmla="*/ 643447 w 11379200"/>
              <a:gd name="connsiteY3" fmla="*/ 745046 h 6154057"/>
              <a:gd name="connsiteX4" fmla="*/ 2051332 w 11379200"/>
              <a:gd name="connsiteY4" fmla="*/ 5044663 h 6154057"/>
              <a:gd name="connsiteX5" fmla="*/ 0 w 11379200"/>
              <a:gd name="connsiteY5" fmla="*/ 6154057 h 6154057"/>
              <a:gd name="connsiteX6" fmla="*/ 0 w 11379200"/>
              <a:gd name="connsiteY6" fmla="*/ 0 h 6154057"/>
              <a:gd name="connsiteX0" fmla="*/ 0 w 11379200"/>
              <a:gd name="connsiteY0" fmla="*/ 0 h 6154057"/>
              <a:gd name="connsiteX1" fmla="*/ 11379200 w 11379200"/>
              <a:gd name="connsiteY1" fmla="*/ 0 h 6154057"/>
              <a:gd name="connsiteX2" fmla="*/ 9139200 w 11379200"/>
              <a:gd name="connsiteY2" fmla="*/ 861161 h 6154057"/>
              <a:gd name="connsiteX3" fmla="*/ 643447 w 11379200"/>
              <a:gd name="connsiteY3" fmla="*/ 745046 h 6154057"/>
              <a:gd name="connsiteX4" fmla="*/ 657961 w 11379200"/>
              <a:gd name="connsiteY4" fmla="*/ 4681806 h 6154057"/>
              <a:gd name="connsiteX5" fmla="*/ 0 w 11379200"/>
              <a:gd name="connsiteY5" fmla="*/ 6154057 h 6154057"/>
              <a:gd name="connsiteX6" fmla="*/ 0 w 11379200"/>
              <a:gd name="connsiteY6" fmla="*/ 0 h 6154057"/>
              <a:gd name="connsiteX0" fmla="*/ 0 w 11379200"/>
              <a:gd name="connsiteY0" fmla="*/ 0 h 6154057"/>
              <a:gd name="connsiteX1" fmla="*/ 11379200 w 11379200"/>
              <a:gd name="connsiteY1" fmla="*/ 0 h 6154057"/>
              <a:gd name="connsiteX2" fmla="*/ 9327886 w 11379200"/>
              <a:gd name="connsiteY2" fmla="*/ 628932 h 6154057"/>
              <a:gd name="connsiteX3" fmla="*/ 643447 w 11379200"/>
              <a:gd name="connsiteY3" fmla="*/ 745046 h 6154057"/>
              <a:gd name="connsiteX4" fmla="*/ 657961 w 11379200"/>
              <a:gd name="connsiteY4" fmla="*/ 4681806 h 6154057"/>
              <a:gd name="connsiteX5" fmla="*/ 0 w 11379200"/>
              <a:gd name="connsiteY5" fmla="*/ 6154057 h 6154057"/>
              <a:gd name="connsiteX6" fmla="*/ 0 w 11379200"/>
              <a:gd name="connsiteY6" fmla="*/ 0 h 615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79200" h="6154057">
                <a:moveTo>
                  <a:pt x="0" y="0"/>
                </a:moveTo>
                <a:lnTo>
                  <a:pt x="11379200" y="0"/>
                </a:lnTo>
                <a:lnTo>
                  <a:pt x="9327886" y="628932"/>
                </a:lnTo>
                <a:lnTo>
                  <a:pt x="643447" y="745046"/>
                </a:lnTo>
                <a:lnTo>
                  <a:pt x="657961" y="4681806"/>
                </a:lnTo>
                <a:lnTo>
                  <a:pt x="0" y="6154057"/>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12" name="TextBox 11">
            <a:extLst>
              <a:ext uri="{FF2B5EF4-FFF2-40B4-BE49-F238E27FC236}">
                <a16:creationId xmlns:a16="http://schemas.microsoft.com/office/drawing/2014/main" id="{DD186D33-9DDB-41EC-996C-2BF4AF3A9DAE}"/>
              </a:ext>
            </a:extLst>
          </p:cNvPr>
          <p:cNvSpPr txBox="1"/>
          <p:nvPr/>
        </p:nvSpPr>
        <p:spPr>
          <a:xfrm>
            <a:off x="1248228" y="1378858"/>
            <a:ext cx="10537372" cy="2492990"/>
          </a:xfrm>
          <a:prstGeom prst="rect">
            <a:avLst/>
          </a:prstGeom>
          <a:noFill/>
        </p:spPr>
        <p:txBody>
          <a:bodyPr wrap="square" rtlCol="0">
            <a:spAutoFit/>
          </a:bodyPr>
          <a:lstStyle/>
          <a:p>
            <a:r>
              <a:rPr lang="en-IN" sz="2800" b="1" dirty="0"/>
              <a:t>OBJECTIVES</a:t>
            </a:r>
          </a:p>
          <a:p>
            <a:endParaRPr lang="en-IN" sz="2800" b="1" dirty="0"/>
          </a:p>
          <a:p>
            <a:pPr marL="457200" indent="-457200">
              <a:buFont typeface="Arial" panose="020B0604020202020204" pitchFamily="34" charset="0"/>
              <a:buChar char="•"/>
            </a:pPr>
            <a:endParaRPr lang="en-IN" sz="2000" b="1" dirty="0"/>
          </a:p>
          <a:p>
            <a:pPr marL="285750" indent="-285750">
              <a:buFont typeface="Arial" panose="020B0604020202020204" pitchFamily="34" charset="0"/>
              <a:buChar char="•"/>
            </a:pPr>
            <a:r>
              <a:rPr lang="en-IN" sz="2000" dirty="0"/>
              <a:t>Identify the best forecasting method of power consumption of various states in Southern Region.</a:t>
            </a:r>
          </a:p>
          <a:p>
            <a:pPr marL="285750" indent="-285750">
              <a:buFont typeface="Arial" panose="020B0604020202020204" pitchFamily="34" charset="0"/>
              <a:buChar char="•"/>
            </a:pPr>
            <a:r>
              <a:rPr lang="en-IN" sz="2000" dirty="0"/>
              <a:t>Forecast power </a:t>
            </a:r>
            <a:r>
              <a:rPr lang="en-IN" sz="2000" dirty="0" err="1"/>
              <a:t>consumtion</a:t>
            </a:r>
            <a:r>
              <a:rPr lang="en-IN" sz="2000" dirty="0"/>
              <a:t> of states in southern region of India using best forecasting method.</a:t>
            </a:r>
          </a:p>
        </p:txBody>
      </p:sp>
    </p:spTree>
    <p:extLst>
      <p:ext uri="{BB962C8B-B14F-4D97-AF65-F5344CB8AC3E}">
        <p14:creationId xmlns:p14="http://schemas.microsoft.com/office/powerpoint/2010/main" val="1613795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ractur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F9D3F-537D-E6EB-2BA4-A41C60F65FF8}"/>
              </a:ext>
            </a:extLst>
          </p:cNvPr>
          <p:cNvSpPr txBox="1"/>
          <p:nvPr/>
        </p:nvSpPr>
        <p:spPr>
          <a:xfrm>
            <a:off x="369757" y="963889"/>
            <a:ext cx="11452485" cy="4659609"/>
          </a:xfrm>
          <a:prstGeom prst="rect">
            <a:avLst/>
          </a:prstGeom>
          <a:noFill/>
        </p:spPr>
        <p:txBody>
          <a:bodyPr wrap="square">
            <a:spAutoFit/>
          </a:bodyPr>
          <a:lstStyle/>
          <a:p>
            <a:pPr marL="8890" marR="34925" indent="222885" algn="just">
              <a:lnSpc>
                <a:spcPct val="150000"/>
              </a:lnSpc>
              <a:spcAft>
                <a:spcPts val="15"/>
              </a:spcAft>
            </a:pPr>
            <a:r>
              <a:rPr lang="en-IN" sz="2000" kern="100" dirty="0">
                <a:solidFill>
                  <a:srgbClr val="000000"/>
                </a:solidFill>
                <a:effectLst/>
                <a:latin typeface="Times New Roman" panose="02020603050405020304" pitchFamily="18" charset="0"/>
                <a:ea typeface="Cambria" panose="02040503050406030204" pitchFamily="18" charset="0"/>
              </a:rPr>
              <a:t>In this study ARIMA model is estimated. The performance of these estimated model determines on the basis of some accuracy measures. Accuracy measures used are Akaike Information Criteria, Bayesian Information Criteria, Root Mean Square error, Mean Absolute Error. Here, ARIMA(1,1,2) is fitted for the forecast of power consumption of Andhra Pradesh. ARIMA(3,1,4), ARIMA(2,1,1), ARIMA(3,1,3), ARIMA(2,1,2) are considered as the best model for Telangana, Karnataka, Kerala and Tamil Nadu Respectively. For model adequacy check, Normal Q-Q plots of standardized residuals are plotted for southern states of India. ARIMA model have less RMSE and MAE value compared to the other model.</a:t>
            </a:r>
            <a:endParaRPr lang="en-IN" sz="2000" kern="100" dirty="0">
              <a:solidFill>
                <a:srgbClr val="000000"/>
              </a:solidFill>
              <a:effectLst/>
              <a:latin typeface="Calibri" panose="020F0502020204030204" pitchFamily="34" charset="0"/>
              <a:ea typeface="Calibri" panose="020F0502020204030204" pitchFamily="34" charset="0"/>
            </a:endParaRPr>
          </a:p>
          <a:p>
            <a:pPr marR="35560" indent="-6350" algn="just">
              <a:lnSpc>
                <a:spcPct val="150000"/>
              </a:lnSpc>
              <a:spcAft>
                <a:spcPts val="785"/>
              </a:spcAft>
            </a:pPr>
            <a:r>
              <a:rPr lang="en-IN" sz="2000" kern="0" dirty="0">
                <a:solidFill>
                  <a:srgbClr val="000000"/>
                </a:solidFill>
                <a:effectLst/>
                <a:latin typeface="Times New Roman" panose="02020603050405020304" pitchFamily="18" charset="0"/>
                <a:ea typeface="Cambria" panose="02040503050406030204" pitchFamily="18" charset="0"/>
              </a:rPr>
              <a:t>In summary, our study provides valuable insights into the forecasting of power consumption of southern states of India using time series models. Our findings suggest that ARIMA model can provide reasonably accurate predictions for future periods.</a:t>
            </a:r>
            <a:endParaRPr lang="en-IN" sz="2000" kern="1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19CEA2BC-B890-DFC6-5BB3-862CAFCCFEA3}"/>
              </a:ext>
            </a:extLst>
          </p:cNvPr>
          <p:cNvSpPr txBox="1"/>
          <p:nvPr/>
        </p:nvSpPr>
        <p:spPr>
          <a:xfrm>
            <a:off x="2462134" y="129365"/>
            <a:ext cx="6093500" cy="834524"/>
          </a:xfrm>
          <a:prstGeom prst="rect">
            <a:avLst/>
          </a:prstGeom>
          <a:noFill/>
        </p:spPr>
        <p:txBody>
          <a:bodyPr wrap="square">
            <a:spAutoFit/>
          </a:bodyPr>
          <a:lstStyle/>
          <a:p>
            <a:pPr marL="229235" indent="-6350" algn="ctr">
              <a:lnSpc>
                <a:spcPct val="150000"/>
              </a:lnSpc>
              <a:spcAft>
                <a:spcPts val="15"/>
              </a:spcAft>
            </a:pPr>
            <a:r>
              <a:rPr lang="en-IN" sz="3600" b="1" kern="100" dirty="0">
                <a:solidFill>
                  <a:srgbClr val="000000"/>
                </a:solidFill>
                <a:effectLst/>
                <a:latin typeface="Times New Roman" panose="02020603050405020304" pitchFamily="18" charset="0"/>
                <a:ea typeface="Cambria" panose="02040503050406030204" pitchFamily="18" charset="0"/>
              </a:rPr>
              <a:t>CONCLUSION</a:t>
            </a:r>
            <a:endParaRPr lang="en-IN" sz="36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37139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0914 Thank You Note With Blue Pen On White Background Stock Photo |  PowerPoint Templates Download | PPT Background Template | Graphics  Presentation">
            <a:extLst>
              <a:ext uri="{FF2B5EF4-FFF2-40B4-BE49-F238E27FC236}">
                <a16:creationId xmlns:a16="http://schemas.microsoft.com/office/drawing/2014/main" id="{2E5E33F6-3F15-BC7B-3F91-DF7107EE1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45" y="704537"/>
            <a:ext cx="11347554" cy="502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76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4DC7-1A3D-4C6C-BE9C-34A415562212}"/>
              </a:ext>
            </a:extLst>
          </p:cNvPr>
          <p:cNvSpPr>
            <a:spLocks noGrp="1"/>
          </p:cNvSpPr>
          <p:nvPr>
            <p:ph type="title"/>
          </p:nvPr>
        </p:nvSpPr>
        <p:spPr/>
        <p:txBody>
          <a:bodyPr/>
          <a:lstStyle/>
          <a:p>
            <a:r>
              <a:rPr lang="en-IN" b="1" dirty="0"/>
              <a:t>Time Series Analysis</a:t>
            </a:r>
          </a:p>
        </p:txBody>
      </p:sp>
      <p:sp>
        <p:nvSpPr>
          <p:cNvPr id="5" name="TextBox 4">
            <a:extLst>
              <a:ext uri="{FF2B5EF4-FFF2-40B4-BE49-F238E27FC236}">
                <a16:creationId xmlns:a16="http://schemas.microsoft.com/office/drawing/2014/main" id="{C13502DA-F821-4FF7-9978-F156B6685520}"/>
              </a:ext>
            </a:extLst>
          </p:cNvPr>
          <p:cNvSpPr txBox="1"/>
          <p:nvPr/>
        </p:nvSpPr>
        <p:spPr>
          <a:xfrm>
            <a:off x="566057" y="2786743"/>
            <a:ext cx="10711543" cy="1938992"/>
          </a:xfrm>
          <a:prstGeom prst="rect">
            <a:avLst/>
          </a:prstGeom>
          <a:noFill/>
        </p:spPr>
        <p:txBody>
          <a:bodyPr wrap="square" rtlCol="0">
            <a:spAutoFit/>
          </a:bodyPr>
          <a:lstStyle/>
          <a:p>
            <a:r>
              <a:rPr lang="en-IN" sz="2400" dirty="0"/>
              <a:t>It is a specific way of analysing a sequence of data points collected over an interval of time.</a:t>
            </a:r>
          </a:p>
          <a:p>
            <a:r>
              <a:rPr lang="en-IN" sz="2400" dirty="0"/>
              <a:t>A Time Series Plot is a data visualisation tool that data points at the successive intervals of time.</a:t>
            </a:r>
          </a:p>
          <a:p>
            <a:r>
              <a:rPr lang="en-IN" sz="2400" dirty="0"/>
              <a:t>Time Series Plot  of Power Consumption of five states are given as follows:</a:t>
            </a:r>
          </a:p>
        </p:txBody>
      </p:sp>
    </p:spTree>
    <p:extLst>
      <p:ext uri="{BB962C8B-B14F-4D97-AF65-F5344CB8AC3E}">
        <p14:creationId xmlns:p14="http://schemas.microsoft.com/office/powerpoint/2010/main" val="3271847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17E15-19C9-4E33-836C-2B63FBC8DEDD}"/>
              </a:ext>
            </a:extLst>
          </p:cNvPr>
          <p:cNvPicPr>
            <a:picLocks noChangeAspect="1"/>
          </p:cNvPicPr>
          <p:nvPr/>
        </p:nvPicPr>
        <p:blipFill>
          <a:blip r:embed="rId2"/>
          <a:stretch>
            <a:fillRect/>
          </a:stretch>
        </p:blipFill>
        <p:spPr>
          <a:xfrm>
            <a:off x="266700" y="906461"/>
            <a:ext cx="5829300" cy="5407253"/>
          </a:xfrm>
          <a:prstGeom prst="rect">
            <a:avLst/>
          </a:prstGeom>
        </p:spPr>
      </p:pic>
      <p:pic>
        <p:nvPicPr>
          <p:cNvPr id="5" name="Picture 4">
            <a:extLst>
              <a:ext uri="{FF2B5EF4-FFF2-40B4-BE49-F238E27FC236}">
                <a16:creationId xmlns:a16="http://schemas.microsoft.com/office/drawing/2014/main" id="{6997452F-7E02-4C56-AE0F-48F597CE98A0}"/>
              </a:ext>
            </a:extLst>
          </p:cNvPr>
          <p:cNvPicPr>
            <a:picLocks noChangeAspect="1"/>
          </p:cNvPicPr>
          <p:nvPr/>
        </p:nvPicPr>
        <p:blipFill>
          <a:blip r:embed="rId3"/>
          <a:stretch>
            <a:fillRect/>
          </a:stretch>
        </p:blipFill>
        <p:spPr>
          <a:xfrm>
            <a:off x="6362700" y="906462"/>
            <a:ext cx="5829300" cy="5407253"/>
          </a:xfrm>
          <a:prstGeom prst="rect">
            <a:avLst/>
          </a:prstGeom>
        </p:spPr>
      </p:pic>
      <p:sp>
        <p:nvSpPr>
          <p:cNvPr id="6" name="TextBox 5">
            <a:extLst>
              <a:ext uri="{FF2B5EF4-FFF2-40B4-BE49-F238E27FC236}">
                <a16:creationId xmlns:a16="http://schemas.microsoft.com/office/drawing/2014/main" id="{57AD92CE-EB15-401B-94C3-8AB0EE434DAF}"/>
              </a:ext>
            </a:extLst>
          </p:cNvPr>
          <p:cNvSpPr txBox="1"/>
          <p:nvPr/>
        </p:nvSpPr>
        <p:spPr>
          <a:xfrm>
            <a:off x="870857" y="1262742"/>
            <a:ext cx="4455886" cy="369332"/>
          </a:xfrm>
          <a:prstGeom prst="rect">
            <a:avLst/>
          </a:prstGeom>
          <a:noFill/>
        </p:spPr>
        <p:txBody>
          <a:bodyPr wrap="square" rtlCol="0">
            <a:spAutoFit/>
          </a:bodyPr>
          <a:lstStyle/>
          <a:p>
            <a:r>
              <a:rPr lang="en-IN" b="1" dirty="0"/>
              <a:t>Time Series plot of Andhra Pradesh</a:t>
            </a:r>
          </a:p>
        </p:txBody>
      </p:sp>
      <p:sp>
        <p:nvSpPr>
          <p:cNvPr id="7" name="TextBox 6">
            <a:extLst>
              <a:ext uri="{FF2B5EF4-FFF2-40B4-BE49-F238E27FC236}">
                <a16:creationId xmlns:a16="http://schemas.microsoft.com/office/drawing/2014/main" id="{0CCC1895-6C2C-4F38-9257-C6DA5F06D9C9}"/>
              </a:ext>
            </a:extLst>
          </p:cNvPr>
          <p:cNvSpPr txBox="1"/>
          <p:nvPr/>
        </p:nvSpPr>
        <p:spPr>
          <a:xfrm>
            <a:off x="6995886" y="1262742"/>
            <a:ext cx="3933371" cy="369332"/>
          </a:xfrm>
          <a:prstGeom prst="rect">
            <a:avLst/>
          </a:prstGeom>
          <a:noFill/>
        </p:spPr>
        <p:txBody>
          <a:bodyPr wrap="square" rtlCol="0">
            <a:spAutoFit/>
          </a:bodyPr>
          <a:lstStyle/>
          <a:p>
            <a:r>
              <a:rPr lang="en-IN" b="1" dirty="0"/>
              <a:t>Time Series plot of </a:t>
            </a:r>
            <a:r>
              <a:rPr lang="en-IN" b="1" dirty="0" err="1"/>
              <a:t>Telengana</a:t>
            </a:r>
            <a:endParaRPr lang="en-IN" dirty="0"/>
          </a:p>
        </p:txBody>
      </p:sp>
    </p:spTree>
    <p:extLst>
      <p:ext uri="{BB962C8B-B14F-4D97-AF65-F5344CB8AC3E}">
        <p14:creationId xmlns:p14="http://schemas.microsoft.com/office/powerpoint/2010/main" val="23110284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D503CB-1C28-4ACD-A453-314581367FF8}"/>
              </a:ext>
            </a:extLst>
          </p:cNvPr>
          <p:cNvPicPr>
            <a:picLocks noChangeAspect="1"/>
          </p:cNvPicPr>
          <p:nvPr/>
        </p:nvPicPr>
        <p:blipFill>
          <a:blip r:embed="rId2"/>
          <a:stretch>
            <a:fillRect/>
          </a:stretch>
        </p:blipFill>
        <p:spPr>
          <a:xfrm>
            <a:off x="0" y="9525"/>
            <a:ext cx="5829300" cy="3419475"/>
          </a:xfrm>
          <a:prstGeom prst="rect">
            <a:avLst/>
          </a:prstGeom>
        </p:spPr>
      </p:pic>
      <p:pic>
        <p:nvPicPr>
          <p:cNvPr id="5" name="Picture 4">
            <a:extLst>
              <a:ext uri="{FF2B5EF4-FFF2-40B4-BE49-F238E27FC236}">
                <a16:creationId xmlns:a16="http://schemas.microsoft.com/office/drawing/2014/main" id="{EBDB8CAC-55BB-4AB1-BA5D-AA59F5F24871}"/>
              </a:ext>
            </a:extLst>
          </p:cNvPr>
          <p:cNvPicPr>
            <a:picLocks noChangeAspect="1"/>
          </p:cNvPicPr>
          <p:nvPr/>
        </p:nvPicPr>
        <p:blipFill>
          <a:blip r:embed="rId3"/>
          <a:stretch>
            <a:fillRect/>
          </a:stretch>
        </p:blipFill>
        <p:spPr>
          <a:xfrm>
            <a:off x="6362700" y="0"/>
            <a:ext cx="5829300" cy="3419475"/>
          </a:xfrm>
          <a:prstGeom prst="rect">
            <a:avLst/>
          </a:prstGeom>
        </p:spPr>
      </p:pic>
      <p:pic>
        <p:nvPicPr>
          <p:cNvPr id="7" name="Picture 6">
            <a:extLst>
              <a:ext uri="{FF2B5EF4-FFF2-40B4-BE49-F238E27FC236}">
                <a16:creationId xmlns:a16="http://schemas.microsoft.com/office/drawing/2014/main" id="{F8C09727-AA6C-4A42-9E05-0E1CCA80A802}"/>
              </a:ext>
            </a:extLst>
          </p:cNvPr>
          <p:cNvPicPr>
            <a:picLocks noChangeAspect="1"/>
          </p:cNvPicPr>
          <p:nvPr/>
        </p:nvPicPr>
        <p:blipFill rotWithShape="1">
          <a:blip r:embed="rId4"/>
          <a:srcRect t="9146" b="5962"/>
          <a:stretch/>
        </p:blipFill>
        <p:spPr>
          <a:xfrm>
            <a:off x="2914650" y="3438526"/>
            <a:ext cx="5829300" cy="2902857"/>
          </a:xfrm>
          <a:prstGeom prst="rect">
            <a:avLst/>
          </a:prstGeom>
        </p:spPr>
      </p:pic>
      <p:sp>
        <p:nvSpPr>
          <p:cNvPr id="8" name="TextBox 7">
            <a:extLst>
              <a:ext uri="{FF2B5EF4-FFF2-40B4-BE49-F238E27FC236}">
                <a16:creationId xmlns:a16="http://schemas.microsoft.com/office/drawing/2014/main" id="{6BC95A4E-77B8-4319-BA4A-F785BAF88162}"/>
              </a:ext>
            </a:extLst>
          </p:cNvPr>
          <p:cNvSpPr txBox="1"/>
          <p:nvPr/>
        </p:nvSpPr>
        <p:spPr>
          <a:xfrm flipH="1">
            <a:off x="7165521" y="331951"/>
            <a:ext cx="3890736" cy="369332"/>
          </a:xfrm>
          <a:prstGeom prst="rect">
            <a:avLst/>
          </a:prstGeom>
          <a:noFill/>
        </p:spPr>
        <p:txBody>
          <a:bodyPr wrap="square" rtlCol="0">
            <a:spAutoFit/>
          </a:bodyPr>
          <a:lstStyle/>
          <a:p>
            <a:r>
              <a:rPr lang="en-IN" b="1" dirty="0"/>
              <a:t>Time Series plot of Kerala</a:t>
            </a:r>
            <a:endParaRPr lang="en-IN" dirty="0"/>
          </a:p>
        </p:txBody>
      </p:sp>
      <p:sp>
        <p:nvSpPr>
          <p:cNvPr id="9" name="TextBox 8">
            <a:extLst>
              <a:ext uri="{FF2B5EF4-FFF2-40B4-BE49-F238E27FC236}">
                <a16:creationId xmlns:a16="http://schemas.microsoft.com/office/drawing/2014/main" id="{D6D214D2-49D3-4FF7-A881-D7DFAC00CDA9}"/>
              </a:ext>
            </a:extLst>
          </p:cNvPr>
          <p:cNvSpPr txBox="1"/>
          <p:nvPr/>
        </p:nvSpPr>
        <p:spPr>
          <a:xfrm>
            <a:off x="1014186" y="331951"/>
            <a:ext cx="3432629" cy="369332"/>
          </a:xfrm>
          <a:prstGeom prst="rect">
            <a:avLst/>
          </a:prstGeom>
          <a:noFill/>
        </p:spPr>
        <p:txBody>
          <a:bodyPr wrap="square" rtlCol="0">
            <a:spAutoFit/>
          </a:bodyPr>
          <a:lstStyle/>
          <a:p>
            <a:r>
              <a:rPr lang="en-IN" b="1" dirty="0"/>
              <a:t>Time Series plot of Karnataka</a:t>
            </a:r>
            <a:endParaRPr lang="en-IN" dirty="0"/>
          </a:p>
        </p:txBody>
      </p:sp>
      <p:sp>
        <p:nvSpPr>
          <p:cNvPr id="10" name="TextBox 9">
            <a:extLst>
              <a:ext uri="{FF2B5EF4-FFF2-40B4-BE49-F238E27FC236}">
                <a16:creationId xmlns:a16="http://schemas.microsoft.com/office/drawing/2014/main" id="{897B0E95-FF44-4A07-A79D-FD2F064213BB}"/>
              </a:ext>
            </a:extLst>
          </p:cNvPr>
          <p:cNvSpPr txBox="1"/>
          <p:nvPr/>
        </p:nvSpPr>
        <p:spPr>
          <a:xfrm>
            <a:off x="3645807" y="3448051"/>
            <a:ext cx="3519714" cy="369332"/>
          </a:xfrm>
          <a:prstGeom prst="rect">
            <a:avLst/>
          </a:prstGeom>
          <a:noFill/>
        </p:spPr>
        <p:txBody>
          <a:bodyPr wrap="square" rtlCol="0">
            <a:spAutoFit/>
          </a:bodyPr>
          <a:lstStyle/>
          <a:p>
            <a:r>
              <a:rPr lang="en-IN" b="1" dirty="0"/>
              <a:t>Time Series plot of Tamil Nadu</a:t>
            </a:r>
            <a:endParaRPr lang="en-IN" dirty="0"/>
          </a:p>
        </p:txBody>
      </p:sp>
    </p:spTree>
    <p:extLst>
      <p:ext uri="{BB962C8B-B14F-4D97-AF65-F5344CB8AC3E}">
        <p14:creationId xmlns:p14="http://schemas.microsoft.com/office/powerpoint/2010/main" val="1338486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9023473-1681-4D5B-9079-BDA47476C4C3}"/>
              </a:ext>
            </a:extLst>
          </p:cNvPr>
          <p:cNvSpPr txBox="1"/>
          <p:nvPr/>
        </p:nvSpPr>
        <p:spPr>
          <a:xfrm>
            <a:off x="508000" y="335845"/>
            <a:ext cx="10958286" cy="5078313"/>
          </a:xfrm>
          <a:prstGeom prst="rect">
            <a:avLst/>
          </a:prstGeom>
          <a:noFill/>
        </p:spPr>
        <p:txBody>
          <a:bodyPr wrap="square" rtlCol="0">
            <a:spAutoFit/>
          </a:bodyPr>
          <a:lstStyle/>
          <a:p>
            <a:r>
              <a:rPr lang="en-IN" sz="36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 the above figures; time-series plots, the x-axis represents the date, and the y-axis represents the power consumption of states  being measured. This time series plot shows that commonly the consumption will reach its higher value at half of a year and gradually maintains the same level at all times of the year . </a:t>
            </a:r>
            <a:r>
              <a:rPr lang="en-IN" sz="3600" kern="1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ie</a:t>
            </a:r>
            <a:r>
              <a:rPr lang="en-IN" sz="36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the power consumption of the five south Indian states are almost at high level.</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27846-DAEA-8B21-834F-4E02F0395787}"/>
              </a:ext>
            </a:extLst>
          </p:cNvPr>
          <p:cNvSpPr txBox="1"/>
          <p:nvPr/>
        </p:nvSpPr>
        <p:spPr>
          <a:xfrm>
            <a:off x="197370" y="311047"/>
            <a:ext cx="11797259" cy="6186309"/>
          </a:xfrm>
          <a:prstGeom prst="rect">
            <a:avLst/>
          </a:prstGeom>
          <a:noFill/>
        </p:spPr>
        <p:txBody>
          <a:bodyPr wrap="square" rtlCol="0">
            <a:spAutoFit/>
          </a:bodyPr>
          <a:lstStyle/>
          <a:p>
            <a:pPr algn="ctr">
              <a:lnSpc>
                <a:spcPct val="150000"/>
              </a:lnSpc>
            </a:pPr>
            <a:r>
              <a:rPr lang="en-IN" sz="36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ACF And </a:t>
            </a:r>
            <a:r>
              <a:rPr lang="en-IN" sz="36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PACF Plots</a:t>
            </a:r>
          </a:p>
          <a:p>
            <a:pPr algn="just">
              <a:lnSpc>
                <a:spcPct val="150000"/>
              </a:lnSpc>
            </a:pPr>
            <a:r>
              <a:rPr lang="en-IN" sz="36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First step in analysing time series is to examine the Autocorrelation Function (ACF) and Partial Autocorrelation Function (PACF). </a:t>
            </a:r>
            <a:r>
              <a:rPr lang="en-IN" sz="3600" kern="1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On the original data, these plots can help detect any autoregressive or moving average terms that may be significant in the time series. The ACF and PACF plots of 5 states are given below:</a:t>
            </a:r>
            <a:endParaRPr lang="en-IN"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9580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155BA70-7011-AB6E-E052-7B8EBA65B3CB}"/>
              </a:ext>
            </a:extLst>
          </p:cNvPr>
          <p:cNvSpPr>
            <a:spLocks noChangeArrowheads="1"/>
          </p:cNvSpPr>
          <p:nvPr/>
        </p:nvSpPr>
        <p:spPr bwMode="auto">
          <a:xfrm>
            <a:off x="3016882" y="912167"/>
            <a:ext cx="5408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A</a:t>
            </a:r>
            <a:r>
              <a:rPr kumimoji="0" lang="en-US" altLang="en-US" sz="2400" b="1" i="0" u="none" strike="noStrike" cap="none" normalizeH="0" baseline="0" dirty="0">
                <a:ln>
                  <a:noFill/>
                </a:ln>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CF and PACF plot of Andhra Pradesh</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grpSp>
        <p:nvGrpSpPr>
          <p:cNvPr id="3" name="Group 7">
            <a:extLst>
              <a:ext uri="{FF2B5EF4-FFF2-40B4-BE49-F238E27FC236}">
                <a16:creationId xmlns:a16="http://schemas.microsoft.com/office/drawing/2014/main" id="{A8479264-F5CB-4319-8FE9-64B83235CD77}"/>
              </a:ext>
            </a:extLst>
          </p:cNvPr>
          <p:cNvGrpSpPr>
            <a:grpSpLocks/>
          </p:cNvGrpSpPr>
          <p:nvPr/>
        </p:nvGrpSpPr>
        <p:grpSpPr bwMode="auto">
          <a:xfrm>
            <a:off x="359764" y="1701384"/>
            <a:ext cx="11152681" cy="4429593"/>
            <a:chOff x="0" y="0"/>
            <a:chExt cx="59767" cy="14897"/>
          </a:xfrm>
        </p:grpSpPr>
        <p:pic>
          <p:nvPicPr>
            <p:cNvPr id="2051" name="Picture 1318">
              <a:extLst>
                <a:ext uri="{FF2B5EF4-FFF2-40B4-BE49-F238E27FC236}">
                  <a16:creationId xmlns:a16="http://schemas.microsoft.com/office/drawing/2014/main" id="{D67A1B95-5E7C-D1D6-06AF-0ED0564E1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19" cy="148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320">
              <a:extLst>
                <a:ext uri="{FF2B5EF4-FFF2-40B4-BE49-F238E27FC236}">
                  <a16:creationId xmlns:a16="http://schemas.microsoft.com/office/drawing/2014/main" id="{1CD0CC6C-A28F-90A1-232C-A0FC078B0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8" y="0"/>
              <a:ext cx="29719" cy="1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2906256"/>
      </p:ext>
    </p:extLst>
  </p:cSld>
  <p:clrMapOvr>
    <a:masterClrMapping/>
  </p:clrMapOvr>
  <p:transition spd="med">
    <p:pull/>
  </p:transition>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{DD27CC5D-D999-4553-8E09-DC71D49F6D6A}tf22712842_win32</Template>
  <TotalTime>188</TotalTime>
  <Words>2255</Words>
  <Application>Microsoft Office PowerPoint</Application>
  <PresentationFormat>Widescreen</PresentationFormat>
  <Paragraphs>318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Bookman Old Style</vt:lpstr>
      <vt:lpstr>Calibri</vt:lpstr>
      <vt:lpstr>Cambria Math</vt:lpstr>
      <vt:lpstr>Franklin Gothic Book</vt:lpstr>
      <vt:lpstr>Mangal</vt:lpstr>
      <vt:lpstr>Times New Roman</vt:lpstr>
      <vt:lpstr>Custom</vt:lpstr>
      <vt:lpstr>Title Lorem Ipsum</vt:lpstr>
      <vt:lpstr>PowerPoint Presentation</vt:lpstr>
      <vt:lpstr>PowerPoint Presentation</vt:lpstr>
      <vt:lpstr>Time 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syam jith</dc:creator>
  <cp:lastModifiedBy>nandakishor pb</cp:lastModifiedBy>
  <cp:revision>9</cp:revision>
  <dcterms:created xsi:type="dcterms:W3CDTF">2024-07-08T13:07:01Z</dcterms:created>
  <dcterms:modified xsi:type="dcterms:W3CDTF">2024-07-21T13:59:50Z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