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embeddedFontLs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Arial Black" pitchFamily="34" charset="0"/>
      <p:bold r:id="rId48"/>
    </p:embeddedFont>
    <p:embeddedFont>
      <p:font typeface="Cambria" pitchFamily="18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3EE88F9-B9CF-414D-B118-44130BC00589}">
  <a:tblStyle styleId="{F3EE88F9-B9CF-414D-B118-44130BC0058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4C7FA-74A9-4A16-914B-1993EAEA13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 sz="1400" b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8" name="Google Shape;88;p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a2c7e113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b6a2c7e113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6a2c7e113_5_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39" name="Google Shape;239;gb6a2c7e113_5_0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b6a2c7e113_5_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b6a2c7e113_5_0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b6a2c7e113_5_0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b6a2c7e113_5_0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gb6a2c7e11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gb6a2c7e11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6a2c7e113_5_97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58" name="Google Shape;258;gb6a2c7e113_5_97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b6a2c7e113_5_9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b6a2c7e113_5_97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b6a2c7e113_5_97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gb6a2c7e113_5_97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b6a2c7e113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4" name="Google Shape;264;gb6a2c7e113_5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6a2c7e113_5_19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79" name="Google Shape;279;gb6a2c7e113_5_194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b6a2c7e113_5_19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gb6a2c7e113_5_194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b6a2c7e113_5_194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b6a2c7e113_5_194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b6a2c7e113_5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5" name="Google Shape;285;gb6a2c7e113_5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6a2c7e113_5_291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300" name="Google Shape;300;gb6a2c7e113_5_291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b6a2c7e113_5_29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gb6a2c7e113_5_291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b6a2c7e113_5_291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gb6a2c7e113_5_291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b6a2c7e113_5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6" name="Google Shape;306;gb6a2c7e113_5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6a2c7e113_5_312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321" name="Google Shape;321;gb6a2c7e113_5_312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b6a2c7e113_5_3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gb6a2c7e113_5_312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b6a2c7e113_5_312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gb6a2c7e113_5_312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b6a2c7e113_5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7" name="Google Shape;327;gb6a2c7e113_5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6a2c7e113_5_33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342" name="Google Shape;342;gb6a2c7e113_5_333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b6a2c7e113_5_33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gb6a2c7e113_5_333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b6a2c7e113_5_333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gb6a2c7e113_5_333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b6a2c7e113_5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gb6a2c7e113_5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d6581ed7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dd6581ed7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109" name="Google Shape;109;p2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aece83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aece83c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daece83c8a_0_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d6581ed7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dd6581ed7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d6581ed7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dd6581ed7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d6581ed7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dd6581ed7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6a2c7e11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b6a2c7e11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6a2c7e11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b6a2c7e11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6a2c7e113_5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b6a2c7e113_5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00" cy="3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6a2c7e113_5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b6a2c7e113_5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00" cy="3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6a2c7e113_5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b6a2c7e113_5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00" cy="3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6a2c7e113_5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b6a2c7e113_5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00" cy="3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</a:t>
            </a:fld>
            <a:endParaRPr/>
          </a:p>
        </p:txBody>
      </p:sp>
      <p:sp>
        <p:nvSpPr>
          <p:cNvPr id="120" name="Google Shape;120;p3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6a2c7e113_5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b6a2c7e113_5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00" cy="3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aeb3cb4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daeb3cb4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daeb3cb4a3_0_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aeb3cb4a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00" cy="3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aeb3cb4a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daeb3cb4a3_0_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aeb3cb4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aeb3cb4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daeb3cb4a3_0_12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d7ae961e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00" cy="3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d7ae961e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dd7ae961ec_1_17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d7ae961e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00" cy="342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d7ae961e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dd7ae961ec_1_25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6a2c7e1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gb6a2c7e1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131" name="Google Shape;131;p4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d6581ed7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dd6581ed7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9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658" name="Google Shape;658;p19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41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0" name="Google Shape;6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321050" y="815975"/>
            <a:ext cx="2498725" cy="82264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5571331" y="3066257"/>
            <a:ext cx="4054475" cy="217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153319" y="970756"/>
            <a:ext cx="4054475" cy="6361113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4037013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6613" y="3679825"/>
            <a:ext cx="4037012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267325"/>
            <a:ext cx="9144000" cy="15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7.03.069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457200" y="165100"/>
            <a:ext cx="8228013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22288" y="1665288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June 3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just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</a:t>
            </a:r>
            <a:r>
              <a:rPr lang="en-US" sz="21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hursday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1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marL="0" marR="0" lvl="0" indent="0" algn="just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685800" y="23263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r>
              <a:rPr lang="en-US" sz="4000" b="1" dirty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4000" b="1" dirty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 using Deep Learning</a:t>
            </a:r>
            <a:endParaRPr sz="4000" b="1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6811100" y="624686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648775" y="1612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400" b="1" u="sng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57200" y="2667000"/>
            <a:ext cx="82296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Neural Network(CNN) is used to identify 6 elementary emotions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i.Happy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ii.Sad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iii.Fear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iv.Anger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v.Surprise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vi.Disgust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ldNum" idx="12"/>
          </p:nvPr>
        </p:nvSpPr>
        <p:spPr>
          <a:xfrm>
            <a:off x="8141425" y="6246825"/>
            <a:ext cx="5421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648775" y="1612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400" b="1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400" b="1">
              <a:solidFill>
                <a:srgbClr val="C0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361400" y="1804950"/>
            <a:ext cx="8229600" cy="4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2.Classification is done through simple image processing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3.Different types of  layers are present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i.Input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ii.Convolution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iii.Activation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iv.Pooling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a.Mean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pooling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b.Max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pooling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v. Fully connected layer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vi.Softmax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Accuracy of 91.6 % has been achieved by the test result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ldNum" idx="12"/>
          </p:nvPr>
        </p:nvSpPr>
        <p:spPr>
          <a:xfrm>
            <a:off x="8170825" y="6246825"/>
            <a:ext cx="512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119225" y="14172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 b="1" u="sng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&amp; Disadvantages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65938" y="2307804"/>
            <a:ext cx="82296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4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.High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ii.Automatic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extraction of features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4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i.Classifies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 images to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atmost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facial expressions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ii.Less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for disgust and surprise expressions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ldNum" idx="12"/>
          </p:nvPr>
        </p:nvSpPr>
        <p:spPr>
          <a:xfrm>
            <a:off x="8004275" y="6246825"/>
            <a:ext cx="679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57200" y="1695351"/>
            <a:ext cx="7969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25"/>
          <p:cNvGraphicFramePr/>
          <p:nvPr/>
        </p:nvGraphicFramePr>
        <p:xfrm>
          <a:off x="-2" y="2438400"/>
          <a:ext cx="9144000" cy="3733795"/>
        </p:xfrm>
        <a:graphic>
          <a:graphicData uri="http://schemas.openxmlformats.org/drawingml/2006/table">
            <a:tbl>
              <a:tblPr firstRow="1" bandRow="1">
                <a:noFill/>
                <a:tableStyleId>{F3EE88F9-B9CF-414D-B118-44130BC00589}</a:tableStyleId>
              </a:tblPr>
              <a:tblGrid>
                <a:gridCol w="685800"/>
                <a:gridCol w="1295400"/>
                <a:gridCol w="1143000"/>
                <a:gridCol w="1371600"/>
                <a:gridCol w="1371600"/>
                <a:gridCol w="1447800"/>
                <a:gridCol w="1828800"/>
              </a:tblGrid>
              <a:tr h="22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to our project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</a:tr>
              <a:tr h="311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1.Convolutional Neural Network (CNN)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2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Identify 6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2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emotions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3.Implemented in MATLAB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JAFFE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1400" b="0" i="0" u="none" strike="noStrike" cap="none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Japanese Female Facial Expression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1.Take the input image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2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2.Image is pass through CNN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2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3.Feature extraction and Classification is performed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4.Accuracy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complete view of facial emotion recognition system. 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2.An accuracy of 91.6 % has been achieved by the test result.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1.Gives a complete view of facial emotion recognition system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2.CNN algorithm can be used for the project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Classifies input images to atmost 7 facial expressions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2. less accuracy for disgust and surprised expressions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  <p:sp>
        <p:nvSpPr>
          <p:cNvPr id="254" name="Google Shape;254;p25"/>
          <p:cNvSpPr txBox="1">
            <a:spLocks noGrp="1"/>
          </p:cNvSpPr>
          <p:nvPr>
            <p:ph type="dt" idx="10"/>
          </p:nvPr>
        </p:nvSpPr>
        <p:spPr>
          <a:xfrm>
            <a:off x="457200" y="6431338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7837725" y="6249600"/>
            <a:ext cx="846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57200" y="1981200"/>
            <a:ext cx="7969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26"/>
          <p:cNvGraphicFramePr/>
          <p:nvPr/>
        </p:nvGraphicFramePr>
        <p:xfrm>
          <a:off x="0" y="1981200"/>
          <a:ext cx="9143975" cy="4343400"/>
        </p:xfrm>
        <a:graphic>
          <a:graphicData uri="http://schemas.openxmlformats.org/drawingml/2006/table">
            <a:tbl>
              <a:tblPr firstRow="1" bandRow="1">
                <a:noFill/>
                <a:tableStyleId>{F3EE88F9-B9CF-414D-B118-44130BC00589}</a:tableStyleId>
              </a:tblPr>
              <a:tblGrid>
                <a:gridCol w="685800"/>
                <a:gridCol w="1676400"/>
                <a:gridCol w="1066800"/>
                <a:gridCol w="1371600"/>
                <a:gridCol w="1730825"/>
                <a:gridCol w="1306275"/>
                <a:gridCol w="1306275"/>
              </a:tblGrid>
              <a:tr h="43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1.Detect people’s emotions in natural conditions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2.outperform traditional approaches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3.Human-level performance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4..Convolutional Neural Network (CNN)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FER-2013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1.Take the input image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2.Image is passed through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a)Baseline model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b)Five layer model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c)ResNet50 model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d)ED NET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3.Feature extraction and Classification is performed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4.Accuracy calculation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1.Accuracies of some of the models achieved on the FER2013 test data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a)Human_level - 65±5%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b) Yichuan Tan- 71.2%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c) Shervin Minaee-70.02%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d) Baseline -61%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e) Five-layer model -66.2%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f) ResNet50 - 73%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g) ED NET - 73.9%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h) State_of_the_art - 76.8%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CNN algorithm can be used for the project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Only 7 facial expression</a:t>
                      </a: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2. More time is required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26"/>
          <p:cNvSpPr txBox="1">
            <a:spLocks noGrp="1"/>
          </p:cNvSpPr>
          <p:nvPr>
            <p:ph type="dt" idx="10"/>
          </p:nvPr>
        </p:nvSpPr>
        <p:spPr>
          <a:xfrm>
            <a:off x="398425" y="6491738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sldNum" idx="12"/>
          </p:nvPr>
        </p:nvSpPr>
        <p:spPr>
          <a:xfrm>
            <a:off x="8072850" y="6246825"/>
            <a:ext cx="610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457200" y="1981200"/>
            <a:ext cx="7969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4" name="Google Shape;294;p27"/>
          <p:cNvGraphicFramePr/>
          <p:nvPr/>
        </p:nvGraphicFramePr>
        <p:xfrm>
          <a:off x="3" y="1905000"/>
          <a:ext cx="9143925" cy="4572000"/>
        </p:xfrm>
        <a:graphic>
          <a:graphicData uri="http://schemas.openxmlformats.org/drawingml/2006/table">
            <a:tbl>
              <a:tblPr firstRow="1" bandRow="1">
                <a:noFill/>
                <a:tableStyleId>{F3EE88F9-B9CF-414D-B118-44130BC00589}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1306275"/>
                <a:gridCol w="1306275"/>
              </a:tblGrid>
              <a:tr h="457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1.To improve the accuracy in classifying emotions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To classify the facial expressions to  angry, happy, fear, neutral, sad and surprise using CNN architecture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Combination of CK+, RaFD, MUG,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KDEF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1.Take the input image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2.Fine tuning CNN architecture by VGG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3.Fine tuning CNN architecture by first model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4.Accuracy calculation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1.Accuracies obtained on different datasets: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a)CK+ - 99.33%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b)MUG – 87.65%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c)RaFD – 93.33%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2.Highest accuracy is obtained for CK+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CNN algorithm can be used for the project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Considered images which has face in one position only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27"/>
          <p:cNvSpPr txBox="1">
            <a:spLocks noGrp="1"/>
          </p:cNvSpPr>
          <p:nvPr>
            <p:ph type="sldNum" idx="12"/>
          </p:nvPr>
        </p:nvSpPr>
        <p:spPr>
          <a:xfrm>
            <a:off x="8239400" y="6246825"/>
            <a:ext cx="444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dt" idx="10"/>
          </p:nvPr>
        </p:nvSpPr>
        <p:spPr>
          <a:xfrm>
            <a:off x="398425" y="6491738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457200" y="1981200"/>
            <a:ext cx="7969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28"/>
          <p:cNvGraphicFramePr/>
          <p:nvPr/>
        </p:nvGraphicFramePr>
        <p:xfrm>
          <a:off x="0" y="1905000"/>
          <a:ext cx="9143975" cy="4343400"/>
        </p:xfrm>
        <a:graphic>
          <a:graphicData uri="http://schemas.openxmlformats.org/drawingml/2006/table">
            <a:tbl>
              <a:tblPr firstRow="1" bandRow="1">
                <a:noFill/>
                <a:tableStyleId>{F3EE88F9-B9CF-414D-B118-44130BC00589}</a:tableStyleId>
              </a:tblPr>
              <a:tblGrid>
                <a:gridCol w="762000"/>
                <a:gridCol w="1371600"/>
                <a:gridCol w="914400"/>
                <a:gridCol w="1752600"/>
                <a:gridCol w="1447800"/>
                <a:gridCol w="1589300"/>
                <a:gridCol w="1306275"/>
              </a:tblGrid>
              <a:tr h="434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To avoid the explicit feature extraction process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To Classify facial expressions to  worried, angry,  disgust,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surprise, anxious,  happy,  sad, neutral emotions</a:t>
                      </a:r>
                      <a:endParaRPr/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CLDC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1.Image is normalized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2.Features are extracted and dimension is reduced using convolution layers and max pooling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3.RPN is used for region proposal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4.Softmax and regressor for classification and predicting bounding box coordinates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1.mean Average Precision obtained on different networks: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a)VGG_CNN_M _1024 – 0.8200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b)ZF – 0.8203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c)VGG16 – 0.8312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Not very good identification for surprise and neutral</a:t>
                      </a:r>
                      <a:endParaRPr/>
                    </a:p>
                  </a:txBody>
                  <a:tcPr marL="68575" marR="68575" marT="0" marB="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1.Normalization technique can be used for preprocessing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 rate for surprise and neutral is less</a:t>
                      </a: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28"/>
          <p:cNvSpPr txBox="1">
            <a:spLocks noGrp="1"/>
          </p:cNvSpPr>
          <p:nvPr>
            <p:ph type="sldNum" idx="12"/>
          </p:nvPr>
        </p:nvSpPr>
        <p:spPr>
          <a:xfrm>
            <a:off x="8239400" y="6246825"/>
            <a:ext cx="444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dt" idx="10"/>
          </p:nvPr>
        </p:nvSpPr>
        <p:spPr>
          <a:xfrm>
            <a:off x="398425" y="6491738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457200" y="1981200"/>
            <a:ext cx="7969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29"/>
          <p:cNvGraphicFramePr/>
          <p:nvPr/>
        </p:nvGraphicFramePr>
        <p:xfrm>
          <a:off x="5" y="2057400"/>
          <a:ext cx="9143975" cy="4114800"/>
        </p:xfrm>
        <a:graphic>
          <a:graphicData uri="http://schemas.openxmlformats.org/drawingml/2006/table">
            <a:tbl>
              <a:tblPr firstRow="1" bandRow="1">
                <a:noFill/>
                <a:tableStyleId>{F3EE88F9-B9CF-414D-B118-44130BC00589}</a:tableStyleId>
              </a:tblPr>
              <a:tblGrid>
                <a:gridCol w="762000"/>
                <a:gridCol w="1371600"/>
                <a:gridCol w="914400"/>
                <a:gridCol w="1752600"/>
                <a:gridCol w="1447800"/>
                <a:gridCol w="1589300"/>
                <a:gridCol w="1306275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To Classify facial expressions into 6 emotions.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2.Classifications with and without pre-processing of images.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Angry, sad, happy, disgust, surprise, fear and neutral.</a:t>
                      </a:r>
                      <a:endParaRPr/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FER-2013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1.Image pre-processing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2.Feature extraction and Classification using CNN.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Convolutional layers used.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3.Training set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4.Accuracy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1.Obtained a test accuracy of 61.7% on FER2013 in a seven-classes classification task.</a:t>
                      </a:r>
                      <a:endParaRPr/>
                    </a:p>
                  </a:txBody>
                  <a:tcPr marL="68575" marR="68575" marT="0" marB="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1.CNN algorithm can be used in our project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Misclassified images came from the emotions of fear and sad with 43.95% and 49.77% accuracy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338;p29"/>
          <p:cNvSpPr txBox="1">
            <a:spLocks noGrp="1"/>
          </p:cNvSpPr>
          <p:nvPr>
            <p:ph type="sldNum" idx="12"/>
          </p:nvPr>
        </p:nvSpPr>
        <p:spPr>
          <a:xfrm>
            <a:off x="8210000" y="6246825"/>
            <a:ext cx="473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dt" idx="10"/>
          </p:nvPr>
        </p:nvSpPr>
        <p:spPr>
          <a:xfrm>
            <a:off x="378825" y="6388188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457200" y="1981200"/>
            <a:ext cx="79692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30"/>
          <p:cNvGraphicFramePr/>
          <p:nvPr/>
        </p:nvGraphicFramePr>
        <p:xfrm>
          <a:off x="5" y="2057400"/>
          <a:ext cx="9143975" cy="4114800"/>
        </p:xfrm>
        <a:graphic>
          <a:graphicData uri="http://schemas.openxmlformats.org/drawingml/2006/table">
            <a:tbl>
              <a:tblPr firstRow="1" bandRow="1">
                <a:noFill/>
                <a:tableStyleId>{F3EE88F9-B9CF-414D-B118-44130BC00589}</a:tableStyleId>
              </a:tblPr>
              <a:tblGrid>
                <a:gridCol w="762000"/>
                <a:gridCol w="1371600"/>
                <a:gridCol w="914400"/>
                <a:gridCol w="1752600"/>
                <a:gridCol w="1447800"/>
                <a:gridCol w="1589300"/>
                <a:gridCol w="1306275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Classify facial images into 6 emotions using CNN architecture.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using dataset FER2013 for training.</a:t>
                      </a:r>
                      <a:endParaRPr/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FER-2013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1.Face detection and pre-processing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2.Feature extraction using trainable convolution kernels.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3.Max pooling by pooling layer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4.Classification by softmax layer into the 6 basic classification</a:t>
                      </a:r>
                      <a:endParaRPr/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An accuracy of 65.1 % has been achieved by the test result by CNN.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CNN architecture and CNN parameter   training explained.</a:t>
                      </a:r>
                      <a:endParaRPr/>
                    </a:p>
                  </a:txBody>
                  <a:tcPr marL="68575" marR="68575" marT="0" marB="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1.CNN architecture  can be used in our project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Distortion of image is high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30"/>
          <p:cNvSpPr txBox="1">
            <a:spLocks noGrp="1"/>
          </p:cNvSpPr>
          <p:nvPr>
            <p:ph type="dt" idx="10"/>
          </p:nvPr>
        </p:nvSpPr>
        <p:spPr>
          <a:xfrm>
            <a:off x="457200" y="646236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360" name="Google Shape;360;p30"/>
          <p:cNvSpPr txBox="1">
            <a:spLocks noGrp="1"/>
          </p:cNvSpPr>
          <p:nvPr>
            <p:ph type="sldNum" idx="12"/>
          </p:nvPr>
        </p:nvSpPr>
        <p:spPr>
          <a:xfrm>
            <a:off x="8141425" y="6246825"/>
            <a:ext cx="5421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1"/>
          <p:cNvSpPr txBox="1"/>
          <p:nvPr/>
        </p:nvSpPr>
        <p:spPr>
          <a:xfrm>
            <a:off x="457200" y="1572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400" b="1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419100" y="2319550"/>
            <a:ext cx="83058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0" name="Google Shape;370;p31"/>
          <p:cNvGraphicFramePr/>
          <p:nvPr/>
        </p:nvGraphicFramePr>
        <p:xfrm>
          <a:off x="961225" y="2715450"/>
          <a:ext cx="7239000" cy="2932310"/>
        </p:xfrm>
        <a:graphic>
          <a:graphicData uri="http://schemas.openxmlformats.org/drawingml/2006/table">
            <a:tbl>
              <a:tblPr>
                <a:noFill/>
                <a:tableStyleId>{9584C7FA-74A9-4A16-914B-1993EAEA132E}</a:tableStyleId>
              </a:tblPr>
              <a:tblGrid>
                <a:gridCol w="3619500"/>
                <a:gridCol w="3619500"/>
              </a:tblGrid>
              <a:tr h="9632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Requirement </a:t>
                      </a:r>
                      <a:endParaRPr sz="19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Functional Requirement</a:t>
                      </a:r>
                      <a:endParaRPr sz="19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9632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classify an image into one of 5 emotions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be implemented in Google Colaboratory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CDD"/>
                    </a:solidFill>
                  </a:tcPr>
                </a:tc>
              </a:tr>
              <a:tr h="96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include an automatic face expression detection algorithm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ECDD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3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sldNum" idx="12"/>
          </p:nvPr>
        </p:nvSpPr>
        <p:spPr>
          <a:xfrm>
            <a:off x="8200225" y="6246825"/>
            <a:ext cx="483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381000" y="1828800"/>
            <a:ext cx="87630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No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 :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Nova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Dileep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JEC17CS078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Shinoz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Mohammed P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JEC17CS094 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Sreelakshmi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 (Team Leader)  JEC17CS098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Name of mentor: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Ms.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Reshma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 V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Assistant Professor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7514400" y="6246826"/>
            <a:ext cx="11694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2"/>
          <p:cNvSpPr/>
          <p:nvPr/>
        </p:nvSpPr>
        <p:spPr>
          <a:xfrm>
            <a:off x="5264363" y="1921563"/>
            <a:ext cx="804672" cy="512064"/>
          </a:xfrm>
          <a:prstGeom prst="flowChartMagneticDisk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4698329" y="2661225"/>
            <a:ext cx="2769300" cy="2011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4882525" y="3226450"/>
            <a:ext cx="2127300" cy="31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4882525" y="3699025"/>
            <a:ext cx="2044200" cy="31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257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Augmentation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882524" y="4171600"/>
            <a:ext cx="2127300" cy="283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4882524" y="2742300"/>
            <a:ext cx="2127300" cy="283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Data Reformatting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4693825" y="5034950"/>
            <a:ext cx="2044200" cy="831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Facial Expression Classification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4483450" y="5980600"/>
            <a:ext cx="2473950" cy="662525"/>
          </a:xfrm>
          <a:prstGeom prst="flowChartInputOutpu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Corresponding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1984561" y="3220217"/>
            <a:ext cx="1540350" cy="831300"/>
          </a:xfrm>
          <a:prstGeom prst="flowChartInputOutpu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5281825" y="1977500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1967300" y="1500988"/>
            <a:ext cx="435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   </a:t>
            </a:r>
            <a:r>
              <a:rPr lang="en-US" sz="4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6248075" y="2337200"/>
            <a:ext cx="22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Image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6481975" y="4709275"/>
            <a:ext cx="19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CNN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cxnSp>
        <p:nvCxnSpPr>
          <p:cNvPr id="395" name="Google Shape;395;p32"/>
          <p:cNvCxnSpPr/>
          <p:nvPr/>
        </p:nvCxnSpPr>
        <p:spPr>
          <a:xfrm>
            <a:off x="5633500" y="2349800"/>
            <a:ext cx="3600" cy="37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32"/>
          <p:cNvCxnSpPr/>
          <p:nvPr/>
        </p:nvCxnSpPr>
        <p:spPr>
          <a:xfrm flipH="1">
            <a:off x="5630150" y="4644175"/>
            <a:ext cx="300" cy="41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2"/>
          <p:cNvCxnSpPr/>
          <p:nvPr/>
        </p:nvCxnSpPr>
        <p:spPr>
          <a:xfrm flipH="1">
            <a:off x="5630200" y="2981588"/>
            <a:ext cx="10200" cy="3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2"/>
          <p:cNvCxnSpPr/>
          <p:nvPr/>
        </p:nvCxnSpPr>
        <p:spPr>
          <a:xfrm flipH="1">
            <a:off x="5630200" y="3450200"/>
            <a:ext cx="10200" cy="3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2"/>
          <p:cNvCxnSpPr/>
          <p:nvPr/>
        </p:nvCxnSpPr>
        <p:spPr>
          <a:xfrm flipH="1">
            <a:off x="5625200" y="3928563"/>
            <a:ext cx="10200" cy="3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32"/>
          <p:cNvCxnSpPr/>
          <p:nvPr/>
        </p:nvCxnSpPr>
        <p:spPr>
          <a:xfrm flipH="1">
            <a:off x="5635150" y="5555925"/>
            <a:ext cx="300" cy="41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2"/>
          <p:cNvCxnSpPr>
            <a:stCxn id="387" idx="5"/>
          </p:cNvCxnSpPr>
          <p:nvPr/>
        </p:nvCxnSpPr>
        <p:spPr>
          <a:xfrm flipV="1">
            <a:off x="3370876" y="3624922"/>
            <a:ext cx="1327453" cy="1094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3"/>
          <p:cNvSpPr txBox="1"/>
          <p:nvPr/>
        </p:nvSpPr>
        <p:spPr>
          <a:xfrm>
            <a:off x="457200" y="13729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 b="1" u="sng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457200" y="2327375"/>
            <a:ext cx="83058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-0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11" name="Google Shape;411;p33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577150" y="3501163"/>
            <a:ext cx="1701000" cy="8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 sz="1800" b="1">
              <a:highlight>
                <a:schemeClr val="lt1"/>
              </a:highlight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753025" y="2954500"/>
            <a:ext cx="734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3267775" y="2972400"/>
            <a:ext cx="2319000" cy="18930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Facial Expression Detection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4046750" y="3688625"/>
            <a:ext cx="7348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6302925" y="3413200"/>
            <a:ext cx="1701000" cy="1143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7" name="Google Shape;417;p33"/>
          <p:cNvCxnSpPr>
            <a:stCxn id="412" idx="3"/>
            <a:endCxn id="414" idx="2"/>
          </p:cNvCxnSpPr>
          <p:nvPr/>
        </p:nvCxnSpPr>
        <p:spPr>
          <a:xfrm rot="10800000" flipH="1">
            <a:off x="2278150" y="3918763"/>
            <a:ext cx="9897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8" name="Google Shape;418;p33"/>
          <p:cNvCxnSpPr>
            <a:endCxn id="416" idx="1"/>
          </p:cNvCxnSpPr>
          <p:nvPr/>
        </p:nvCxnSpPr>
        <p:spPr>
          <a:xfrm rot="10800000" flipH="1">
            <a:off x="5568825" y="3984700"/>
            <a:ext cx="734100" cy="2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19" name="Google Shape;419;p3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sldNum" idx="12"/>
          </p:nvPr>
        </p:nvSpPr>
        <p:spPr>
          <a:xfrm>
            <a:off x="8161050" y="6356350"/>
            <a:ext cx="4149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4"/>
          <p:cNvSpPr txBox="1"/>
          <p:nvPr/>
        </p:nvSpPr>
        <p:spPr>
          <a:xfrm>
            <a:off x="457200" y="13729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400" b="1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400" b="1">
              <a:solidFill>
                <a:srgbClr val="C0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107425" y="1612900"/>
            <a:ext cx="8878800" cy="4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-1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29" name="Google Shape;429;p34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753025" y="2954500"/>
            <a:ext cx="734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4046750" y="3688625"/>
            <a:ext cx="7348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4"/>
          <p:cNvSpPr/>
          <p:nvPr/>
        </p:nvSpPr>
        <p:spPr>
          <a:xfrm>
            <a:off x="304000" y="2389850"/>
            <a:ext cx="1378800" cy="8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Input     image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805775" y="3276800"/>
            <a:ext cx="7348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2649913" y="1890463"/>
            <a:ext cx="3342900" cy="1840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Feature extraction(lip,</a:t>
            </a:r>
            <a:endParaRPr sz="1800" b="1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eyes and eyebrows)</a:t>
            </a:r>
            <a:endParaRPr sz="1800" b="1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6929625" y="3151450"/>
            <a:ext cx="7348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5156925" y="4008850"/>
            <a:ext cx="3606000" cy="1227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Facial expression </a:t>
            </a:r>
            <a:r>
              <a:rPr lang="en-US" sz="1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sz="1800" b="1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6213375" y="4601850"/>
            <a:ext cx="73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"/>
          <p:cNvSpPr txBox="1"/>
          <p:nvPr/>
        </p:nvSpPr>
        <p:spPr>
          <a:xfrm>
            <a:off x="6374550" y="4458600"/>
            <a:ext cx="7348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4"/>
          <p:cNvSpPr/>
          <p:nvPr/>
        </p:nvSpPr>
        <p:spPr>
          <a:xfrm>
            <a:off x="6216800" y="5640400"/>
            <a:ext cx="1719000" cy="708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Bhavas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2" name="Google Shape;442;p34"/>
          <p:cNvCxnSpPr/>
          <p:nvPr/>
        </p:nvCxnSpPr>
        <p:spPr>
          <a:xfrm>
            <a:off x="2094950" y="4514838"/>
            <a:ext cx="1450500" cy="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34"/>
          <p:cNvSpPr txBox="1"/>
          <p:nvPr/>
        </p:nvSpPr>
        <p:spPr>
          <a:xfrm>
            <a:off x="2152575" y="4580800"/>
            <a:ext cx="17190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sz="1800" b="1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4" name="Google Shape;444;p34"/>
          <p:cNvCxnSpPr/>
          <p:nvPr/>
        </p:nvCxnSpPr>
        <p:spPr>
          <a:xfrm rot="10800000" flipH="1">
            <a:off x="2061600" y="5264350"/>
            <a:ext cx="1501800" cy="1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34"/>
          <p:cNvCxnSpPr>
            <a:stCxn id="433" idx="3"/>
            <a:endCxn id="435" idx="2"/>
          </p:cNvCxnSpPr>
          <p:nvPr/>
        </p:nvCxnSpPr>
        <p:spPr>
          <a:xfrm rot="10800000" flipH="1">
            <a:off x="1682800" y="2810750"/>
            <a:ext cx="967200" cy="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34"/>
          <p:cNvCxnSpPr>
            <a:endCxn id="437" idx="0"/>
          </p:cNvCxnSpPr>
          <p:nvPr/>
        </p:nvCxnSpPr>
        <p:spPr>
          <a:xfrm flipH="1">
            <a:off x="6959925" y="2797750"/>
            <a:ext cx="3300" cy="12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34"/>
          <p:cNvCxnSpPr/>
          <p:nvPr/>
        </p:nvCxnSpPr>
        <p:spPr>
          <a:xfrm flipH="1">
            <a:off x="6957225" y="5185713"/>
            <a:ext cx="5400" cy="49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4"/>
          <p:cNvCxnSpPr/>
          <p:nvPr/>
        </p:nvCxnSpPr>
        <p:spPr>
          <a:xfrm>
            <a:off x="3818350" y="4746275"/>
            <a:ext cx="1378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sldNum" idx="12"/>
          </p:nvPr>
        </p:nvSpPr>
        <p:spPr>
          <a:xfrm>
            <a:off x="6556375" y="6388200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cxnSp>
        <p:nvCxnSpPr>
          <p:cNvPr id="451" name="Google Shape;451;p34"/>
          <p:cNvCxnSpPr>
            <a:stCxn id="435" idx="6"/>
          </p:cNvCxnSpPr>
          <p:nvPr/>
        </p:nvCxnSpPr>
        <p:spPr>
          <a:xfrm>
            <a:off x="5992813" y="2810863"/>
            <a:ext cx="10125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5"/>
          <p:cNvSpPr txBox="1"/>
          <p:nvPr/>
        </p:nvSpPr>
        <p:spPr>
          <a:xfrm>
            <a:off x="457200" y="13729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5"/>
          <p:cNvSpPr txBox="1"/>
          <p:nvPr/>
        </p:nvSpPr>
        <p:spPr>
          <a:xfrm>
            <a:off x="419100" y="2319550"/>
            <a:ext cx="83058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Dataset Creation -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 dataset created with 5 subfolders that includes 4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Bhayanakam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’, ‘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Bheebhalsam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‘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Karunam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’ &amp;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Veeram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Also another folder named ‘Others’ that contains the images of the remaining 5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lphaL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There are a total of 4664 augmented images in the dataset: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Bhayanakam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- 720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Bheebhalsam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- 620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Karunam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- 580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Veeram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- 778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- 1966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462" name="Google Shape;462;p35"/>
          <p:cNvSpPr txBox="1">
            <a:spLocks noGrp="1"/>
          </p:cNvSpPr>
          <p:nvPr>
            <p:ph type="sldNum" idx="12"/>
          </p:nvPr>
        </p:nvSpPr>
        <p:spPr>
          <a:xfrm>
            <a:off x="8268800" y="6356350"/>
            <a:ext cx="336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6"/>
          <p:cNvSpPr txBox="1"/>
          <p:nvPr/>
        </p:nvSpPr>
        <p:spPr>
          <a:xfrm>
            <a:off x="419100" y="1612900"/>
            <a:ext cx="8305800" cy="4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preprocessing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Transforms the raw sourced data into a format that enables successful model training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involved in preprocessing modules are -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reformatting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Augmentation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roman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image reformatting, all images in the dataset are rescaled in to a fixed size of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150x150</a:t>
            </a:r>
          </a:p>
          <a:p>
            <a:pPr marL="914400" lvl="1" indent="-368300" algn="just"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extraction of facial features requires translating the input data into a set of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</a:p>
          <a:p>
            <a:pPr marL="914400" lvl="1" indent="-368300" algn="just"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included in this project are - eyes, lips and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eyebrows</a:t>
            </a:r>
            <a:endParaRPr lang="en-US" sz="22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472" name="Google Shape;472;p36"/>
          <p:cNvSpPr txBox="1">
            <a:spLocks noGrp="1"/>
          </p:cNvSpPr>
          <p:nvPr>
            <p:ph type="sldNum" idx="12"/>
          </p:nvPr>
        </p:nvSpPr>
        <p:spPr>
          <a:xfrm>
            <a:off x="8307975" y="6388200"/>
            <a:ext cx="3168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7"/>
          <p:cNvSpPr txBox="1"/>
          <p:nvPr/>
        </p:nvSpPr>
        <p:spPr>
          <a:xfrm>
            <a:off x="419088" y="1713850"/>
            <a:ext cx="8305800" cy="4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914400" lvl="1" indent="-368300" algn="just"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masks are generated by detecting and localizing facial landmarks on a face image</a:t>
            </a:r>
          </a:p>
          <a:p>
            <a:pPr marL="914400" lvl="1" indent="-368300" algn="just"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augmentation, images are flipped, rotated, sheared, zoomed which helps to increase number of images</a:t>
            </a:r>
            <a:endParaRPr sz="220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involves normalizing data per pixel</a:t>
            </a:r>
          </a:p>
          <a:p>
            <a:pPr marL="914400" lvl="1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EfficientNetB5 is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</a:p>
          <a:p>
            <a:pPr marL="914400" lvl="1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IN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dense layers are used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is used for </a:t>
            </a:r>
            <a:r>
              <a:rPr lang="en-US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eriod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image to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80" name="Google Shape;480;p37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sldNum" idx="12"/>
          </p:nvPr>
        </p:nvSpPr>
        <p:spPr>
          <a:xfrm>
            <a:off x="8268775" y="6442750"/>
            <a:ext cx="3168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8"/>
          <p:cNvSpPr txBox="1"/>
          <p:nvPr/>
        </p:nvSpPr>
        <p:spPr>
          <a:xfrm>
            <a:off x="262100" y="2114750"/>
            <a:ext cx="81795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.Resizing images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90" name="Google Shape;490;p38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492" name="Google Shape;492;p38"/>
          <p:cNvSpPr txBox="1">
            <a:spLocks noGrp="1"/>
          </p:cNvSpPr>
          <p:nvPr>
            <p:ph type="sldNum" idx="12"/>
          </p:nvPr>
        </p:nvSpPr>
        <p:spPr>
          <a:xfrm>
            <a:off x="8219800" y="6356350"/>
            <a:ext cx="336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493" name="Google Shape;493;p38"/>
          <p:cNvSpPr txBox="1"/>
          <p:nvPr/>
        </p:nvSpPr>
        <p:spPr>
          <a:xfrm>
            <a:off x="1114950" y="5322325"/>
            <a:ext cx="2127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6439375" y="5066150"/>
            <a:ext cx="2034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2497500" y="1691625"/>
            <a:ext cx="4149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687" y="2602725"/>
            <a:ext cx="2892325" cy="276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88" y="2695337"/>
            <a:ext cx="3089849" cy="246758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3660400" y="3365900"/>
            <a:ext cx="1845000" cy="67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9"/>
          <p:cNvSpPr txBox="1"/>
          <p:nvPr/>
        </p:nvSpPr>
        <p:spPr>
          <a:xfrm>
            <a:off x="262100" y="2114750"/>
            <a:ext cx="88818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2.Converting RGB image to grayscale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06" name="Google Shape;506;p3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sldNum" idx="12"/>
          </p:nvPr>
        </p:nvSpPr>
        <p:spPr>
          <a:xfrm>
            <a:off x="8356950" y="6356350"/>
            <a:ext cx="219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pic>
        <p:nvPicPr>
          <p:cNvPr id="508" name="Google Shape;5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325" y="2811463"/>
            <a:ext cx="22955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500" y="2816225"/>
            <a:ext cx="23145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9"/>
          <p:cNvSpPr/>
          <p:nvPr/>
        </p:nvSpPr>
        <p:spPr>
          <a:xfrm>
            <a:off x="3828700" y="3618325"/>
            <a:ext cx="1641000" cy="4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17" name="Google Shape;517;p40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509450" y="1783075"/>
            <a:ext cx="6505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3.Landmark detection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4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520" name="Google Shape;520;p40"/>
          <p:cNvSpPr txBox="1">
            <a:spLocks noGrp="1"/>
          </p:cNvSpPr>
          <p:nvPr>
            <p:ph type="sldNum" idx="12"/>
          </p:nvPr>
        </p:nvSpPr>
        <p:spPr>
          <a:xfrm>
            <a:off x="8405950" y="6388200"/>
            <a:ext cx="2484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pic>
        <p:nvPicPr>
          <p:cNvPr id="521" name="Google Shape;5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500" y="2600475"/>
            <a:ext cx="3200625" cy="31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1"/>
          <p:cNvSpPr txBox="1"/>
          <p:nvPr/>
        </p:nvSpPr>
        <p:spPr>
          <a:xfrm>
            <a:off x="196575" y="1841725"/>
            <a:ext cx="81795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4.Segmentation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29" name="Google Shape;529;p41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531" name="Google Shape;531;p41"/>
          <p:cNvSpPr txBox="1">
            <a:spLocks noGrp="1"/>
          </p:cNvSpPr>
          <p:nvPr>
            <p:ph type="sldNum" idx="12"/>
          </p:nvPr>
        </p:nvSpPr>
        <p:spPr>
          <a:xfrm>
            <a:off x="8415725" y="6356350"/>
            <a:ext cx="228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29</a:t>
            </a:fld>
            <a:endParaRPr/>
          </a:p>
        </p:txBody>
      </p:sp>
      <p:pic>
        <p:nvPicPr>
          <p:cNvPr id="532" name="Google Shape;5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125" y="2437538"/>
            <a:ext cx="3062425" cy="30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  <a:endParaRPr/>
          </a:p>
          <a:p>
            <a:pPr marL="342900" marR="0" lvl="0" indent="-336550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  <a:endParaRPr/>
          </a:p>
          <a:p>
            <a:pPr marL="342900" marR="0" lvl="0" indent="-336550" algn="just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6556375" y="6246849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pic>
        <p:nvPicPr>
          <p:cNvPr id="538" name="Google Shape;53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2"/>
          <p:cNvSpPr txBox="1"/>
          <p:nvPr/>
        </p:nvSpPr>
        <p:spPr>
          <a:xfrm>
            <a:off x="196575" y="1841725"/>
            <a:ext cx="81795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5.Augmentation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41" name="Google Shape;541;p42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2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43" name="Google Shape;543;p42"/>
          <p:cNvSpPr txBox="1">
            <a:spLocks noGrp="1"/>
          </p:cNvSpPr>
          <p:nvPr>
            <p:ph type="sldNum" idx="12"/>
          </p:nvPr>
        </p:nvSpPr>
        <p:spPr>
          <a:xfrm>
            <a:off x="8376075" y="6356350"/>
            <a:ext cx="3075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pic>
        <p:nvPicPr>
          <p:cNvPr id="544" name="Google Shape;5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25" y="2491750"/>
            <a:ext cx="2129220" cy="22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8085" y="2491750"/>
            <a:ext cx="2174847" cy="2205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6271" y="2491750"/>
            <a:ext cx="2798404" cy="25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3"/>
          <p:cNvSpPr txBox="1"/>
          <p:nvPr/>
        </p:nvSpPr>
        <p:spPr>
          <a:xfrm>
            <a:off x="520900" y="1556110"/>
            <a:ext cx="7612500" cy="349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6. Model creation</a:t>
            </a:r>
            <a:endParaRPr sz="23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lphaLcPeriod"/>
            </a:pP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Pre-trained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‘EfficientNetB5’ model is used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lphaLcPeriod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On top of it, dense layers with ‘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’ activation functions are used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lphaLcPeriod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Total of 582 layers are used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lphaLcPeriod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576 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layers of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EfficientNetB5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lphaLcPeriod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5 dense layers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lphaLcPeriod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softmax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555" name="Google Shape;555;p43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56" name="Google Shape;556;p4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4"/>
          <p:cNvSpPr txBox="1"/>
          <p:nvPr/>
        </p:nvSpPr>
        <p:spPr>
          <a:xfrm>
            <a:off x="293900" y="1841850"/>
            <a:ext cx="5231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7. Training and Testing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66" name="Google Shape;566;p44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pic>
        <p:nvPicPr>
          <p:cNvPr id="567" name="Google Shape;567;p44"/>
          <p:cNvPicPr preferRelativeResize="0"/>
          <p:nvPr/>
        </p:nvPicPr>
        <p:blipFill rotWithShape="1">
          <a:blip r:embed="rId4">
            <a:alphaModFix/>
          </a:blip>
          <a:srcRect t="18260" b="-18260"/>
          <a:stretch/>
        </p:blipFill>
        <p:spPr>
          <a:xfrm>
            <a:off x="8750" y="2380650"/>
            <a:ext cx="9126525" cy="306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5" y="4933775"/>
            <a:ext cx="8666199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5"/>
          <p:cNvSpPr txBox="1"/>
          <p:nvPr/>
        </p:nvSpPr>
        <p:spPr>
          <a:xfrm>
            <a:off x="323300" y="1861450"/>
            <a:ext cx="57021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Accuracy and Loss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4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577" name="Google Shape;577;p45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pic>
        <p:nvPicPr>
          <p:cNvPr id="578" name="Google Shape;578;p45"/>
          <p:cNvPicPr preferRelativeResize="0"/>
          <p:nvPr/>
        </p:nvPicPr>
        <p:blipFill rotWithShape="1">
          <a:blip r:embed="rId4">
            <a:alphaModFix/>
          </a:blip>
          <a:srcRect l="2110" t="1290" r="13114" b="-1289"/>
          <a:stretch/>
        </p:blipFill>
        <p:spPr>
          <a:xfrm>
            <a:off x="4790800" y="2402050"/>
            <a:ext cx="4191926" cy="32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54450"/>
            <a:ext cx="42386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6"/>
          <p:cNvSpPr txBox="1"/>
          <p:nvPr/>
        </p:nvSpPr>
        <p:spPr>
          <a:xfrm>
            <a:off x="303700" y="1743875"/>
            <a:ext cx="5702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8. Confusion Matrix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4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89" name="Google Shape;589;p4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pic>
        <p:nvPicPr>
          <p:cNvPr id="590" name="Google Shape;59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2282675"/>
            <a:ext cx="5200750" cy="40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7"/>
          <p:cNvSpPr txBox="1"/>
          <p:nvPr/>
        </p:nvSpPr>
        <p:spPr>
          <a:xfrm>
            <a:off x="323300" y="1861450"/>
            <a:ext cx="5702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9. Model Prediction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8" name="Google Shape;5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100" y="2400250"/>
            <a:ext cx="5066274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600" name="Google Shape;600;p47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01" name="Google Shape;601;p47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8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48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381000" y="2514600"/>
            <a:ext cx="85416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marR="0" lvl="0" indent="-29845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helps to identify each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help of modern technology</a:t>
            </a:r>
            <a:endParaRPr sz="2200"/>
          </a:p>
          <a:p>
            <a:pPr marL="336550" marR="0" lvl="0" indent="-29845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additional human facial expressions compared to existing systems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marR="0" lvl="0" indent="-298450" algn="just" rtl="0">
              <a:spcBef>
                <a:spcPts val="7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Preliminary tests achieved 86.5%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recognition accuracy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48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8"/>
          <p:cNvSpPr txBox="1">
            <a:spLocks noGrp="1"/>
          </p:cNvSpPr>
          <p:nvPr>
            <p:ph type="dt" idx="10"/>
          </p:nvPr>
        </p:nvSpPr>
        <p:spPr>
          <a:xfrm>
            <a:off x="381000" y="6304000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612" name="Google Shape;612;p48"/>
          <p:cNvSpPr txBox="1">
            <a:spLocks noGrp="1"/>
          </p:cNvSpPr>
          <p:nvPr>
            <p:ph type="sldNum" idx="12"/>
          </p:nvPr>
        </p:nvSpPr>
        <p:spPr>
          <a:xfrm>
            <a:off x="6635700" y="6273838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9"/>
          <p:cNvSpPr txBox="1"/>
          <p:nvPr/>
        </p:nvSpPr>
        <p:spPr>
          <a:xfrm>
            <a:off x="377200" y="1715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49"/>
          <p:cNvSpPr txBox="1"/>
          <p:nvPr/>
        </p:nvSpPr>
        <p:spPr>
          <a:xfrm>
            <a:off x="179100" y="2458775"/>
            <a:ext cx="89649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Paper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r>
              <a:rPr lang="en-US" sz="22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lang="en-US" sz="22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Facial Expression Detection using Deep Learning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-US" sz="22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</a:t>
            </a:r>
            <a:r>
              <a:rPr lang="en-US" sz="22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://</a:t>
            </a:r>
            <a:r>
              <a:rPr lang="en-US" sz="22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www.ijert.org</a:t>
            </a:r>
            <a:r>
              <a:rPr lang="en-US" sz="22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/research/review-of-facial-expression-detection-using-deep-learning-IJERTV10IS040305.pdf</a:t>
            </a:r>
            <a:endParaRPr sz="2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9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21" name="Google Shape;621;p49"/>
          <p:cNvSpPr txBox="1"/>
          <p:nvPr/>
        </p:nvSpPr>
        <p:spPr>
          <a:xfrm>
            <a:off x="838200" y="64151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623" name="Google Shape;623;p49"/>
          <p:cNvSpPr txBox="1">
            <a:spLocks noGrp="1"/>
          </p:cNvSpPr>
          <p:nvPr>
            <p:ph type="sldNum" idx="12"/>
          </p:nvPr>
        </p:nvSpPr>
        <p:spPr>
          <a:xfrm>
            <a:off x="6360425" y="6362788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0"/>
          <p:cNvSpPr txBox="1">
            <a:spLocks noGrp="1"/>
          </p:cNvSpPr>
          <p:nvPr>
            <p:ph type="body" idx="1"/>
          </p:nvPr>
        </p:nvSpPr>
        <p:spPr>
          <a:xfrm>
            <a:off x="458775" y="2000251"/>
            <a:ext cx="82263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429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u="sng"/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predict the remaining 5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‘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Sringara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’, ‘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Hasya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’, ‘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Raudra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’, ‘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Adbhuta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and ‘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Shanta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predict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 images from classical dance related videos</a:t>
            </a:r>
            <a:endParaRPr sz="2200"/>
          </a:p>
          <a:p>
            <a:pPr marL="342900" lvl="0" indent="-3429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1" name="Google Shape;6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" y="-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633" name="Google Shape;633;p50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34" name="Google Shape;634;p5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51"/>
          <p:cNvSpPr txBox="1">
            <a:spLocks noGrp="1"/>
          </p:cNvSpPr>
          <p:nvPr>
            <p:ph type="body" idx="1"/>
          </p:nvPr>
        </p:nvSpPr>
        <p:spPr>
          <a:xfrm>
            <a:off x="457200" y="1730525"/>
            <a:ext cx="88971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429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u="sng"/>
          </a:p>
          <a:p>
            <a:pPr marL="342900" lvl="0" indent="-3429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1.S.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Harshitha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Sangeetha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 P.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Shirly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C. D. Abraham, "Human facial expression recognition using deep learning technique," 2019 2nd International Conference on Signal Processing and Communication (ICSPC), Coimbatore, India, 2019, pp. 339-342,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10.1109/ICSPC46172.2019.8976876.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 startAt="2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Vamshi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N, R. and Raja S, B., “Facial Expression Recognition using Deep  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Learning”, &lt;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e-prints&lt;/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&gt;, 2020.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 startAt="3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Lv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Z.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Feng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"Facial expression recognition via deep learning," 2014 International Conference on Smart Computing, Hong Kong, 2014, pp. 303-308,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10.1109/SMARTCOMP.2014.7043872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1" name="Google Shape;64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44" name="Google Shape;644;p5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600" u="sng"/>
          </a:p>
        </p:txBody>
      </p:sp>
      <p:sp>
        <p:nvSpPr>
          <p:cNvPr id="146" name="Google Shape;146;p16"/>
          <p:cNvSpPr txBox="1"/>
          <p:nvPr/>
        </p:nvSpPr>
        <p:spPr>
          <a:xfrm>
            <a:off x="381000" y="2544225"/>
            <a:ext cx="78879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/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Publication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Future Scope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725" marR="0" lvl="0" indent="-336550" algn="just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6556375" y="6246835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2"/>
          <p:cNvSpPr txBox="1">
            <a:spLocks noGrp="1"/>
          </p:cNvSpPr>
          <p:nvPr>
            <p:ph type="body" idx="1"/>
          </p:nvPr>
        </p:nvSpPr>
        <p:spPr>
          <a:xfrm>
            <a:off x="210300" y="1730525"/>
            <a:ext cx="91440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457200" lvl="0" indent="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 startAt="4"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Jiaxing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Dexiang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Zhang,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Jingjing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Zhang, Jun Zhang,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Teng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Li, Yi Xia, Qing Yan,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Xun,Facial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 Recognition with Faster R-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CNN,Procedia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Science,</a:t>
            </a:r>
            <a:r>
              <a:rPr lang="en-US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</a:t>
            </a:r>
            <a:r>
              <a:rPr lang="en-US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://</a:t>
            </a:r>
            <a:r>
              <a:rPr lang="en-US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doi.org</a:t>
            </a:r>
            <a:r>
              <a:rPr lang="en-US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/10.1016/j.procs.2017.03.069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 startAt="4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.S. Singh and F.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Nasoz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"Facial Expression Recognition with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Neural Networks," 2020 10th Annual Computing and Communication Workshop and Conference (CCWC), Las Vegas, NV, USA, 2020, pp. 0324-0328,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10.1109/CCWC47524.2020.9031283.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 startAt="4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.L.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W. Zhou and A. Yang, "Face Expression Recognition Based on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Neural Network*," 2018 Australian &amp; New Zealand Control Conference (ANZCC), Melbourne, VIC, 2018, pp. 115-118,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10.1109/ANZCC.2018.8606597.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1" name="Google Shape;65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75" y="-12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653" name="Google Shape;653;p52"/>
          <p:cNvSpPr txBox="1"/>
          <p:nvPr/>
        </p:nvSpPr>
        <p:spPr>
          <a:xfrm>
            <a:off x="8229600" y="6681650"/>
            <a:ext cx="715200" cy="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2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55" name="Google Shape;655;p5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3"/>
          <p:cNvSpPr txBox="1"/>
          <p:nvPr/>
        </p:nvSpPr>
        <p:spPr>
          <a:xfrm>
            <a:off x="1003300" y="1524000"/>
            <a:ext cx="6629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endParaRPr sz="3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3" marR="0" lvl="0" indent="-336550" algn="ctr" rtl="0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3" marR="0" lvl="0" indent="-336550" algn="ctr" rtl="0"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r>
              <a:rPr lang="en-US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3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65" name="Google Shape;665;p5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668" name="Google Shape;668;p53"/>
          <p:cNvSpPr txBox="1">
            <a:spLocks noGrp="1"/>
          </p:cNvSpPr>
          <p:nvPr>
            <p:ph type="sldNum" idx="12"/>
          </p:nvPr>
        </p:nvSpPr>
        <p:spPr>
          <a:xfrm>
            <a:off x="6635700" y="6399094"/>
            <a:ext cx="2127300" cy="2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26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515975" y="2674825"/>
            <a:ext cx="8305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marR="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expressions are important factors in human communication that helps us to understand feelings and intensions of others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marR="0" lvl="0" indent="-29845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one of the major significant features of recognition of human emotion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marR="0" lvl="0" indent="-298450" algn="just" rtl="0">
              <a:spcBef>
                <a:spcPts val="7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the facial recognition techniques to identify different ‘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in the dance form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6556375" y="6246836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465931" y="2199368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marR="0" lvl="0" indent="-33655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marR="0" lvl="0" indent="-336550" algn="just" rtl="0"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marR="0" lvl="0" indent="-336550" algn="just" rtl="0"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/>
          </a:p>
          <a:p>
            <a:pPr marL="0" marR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8" descr="navaras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1676400"/>
            <a:ext cx="60198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ldNum" idx="12"/>
          </p:nvPr>
        </p:nvSpPr>
        <p:spPr>
          <a:xfrm>
            <a:off x="6556375" y="6246837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458850" y="1840775"/>
            <a:ext cx="8226300" cy="4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048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Sringara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Happy</a:t>
            </a:r>
            <a:endParaRPr sz="2200"/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Hasya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Comic</a:t>
            </a:r>
            <a:endParaRPr sz="2200"/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Karuna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Compassion</a:t>
            </a:r>
            <a:endParaRPr sz="2200"/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Roudra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Anger</a:t>
            </a:r>
            <a:endParaRPr sz="2200"/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Veera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Valor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Bhayankara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Fear</a:t>
            </a:r>
            <a:endParaRPr sz="2200"/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Bheebhatsya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Disgust</a:t>
            </a:r>
            <a:endParaRPr sz="2200"/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Adbhutha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Wonder</a:t>
            </a:r>
            <a:endParaRPr sz="2200"/>
          </a:p>
          <a:p>
            <a:pPr marL="342900" lvl="0" indent="-3048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Shanta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: Tranquility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467525" y="2283826"/>
            <a:ext cx="8226300" cy="2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048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classification is used to classify the ‘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navarasam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’ of classical dance</a:t>
            </a:r>
            <a:endParaRPr sz="2200"/>
          </a:p>
          <a:p>
            <a:pPr marL="342900" lvl="0" indent="-3429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Easily understands the meaning of each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2800"/>
          </a:p>
          <a:p>
            <a:pPr marL="342900" lvl="0" indent="-1651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26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US" sz="44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 b="1" u="sng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465950" y="2950025"/>
            <a:ext cx="82296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trained dancers can’t understand meaning of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navarasams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 classical dances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enjoy the dance performances in it’s full extent </a:t>
            </a:r>
            <a:endParaRPr sz="2200"/>
          </a:p>
          <a:p>
            <a:pPr marL="457200" marR="0" lvl="0" indent="-4191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classifies only human emotions and not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just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identifies and classifies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therefore is a better option</a:t>
            </a:r>
            <a:endParaRPr sz="2200"/>
          </a:p>
        </p:txBody>
      </p:sp>
      <p:sp>
        <p:nvSpPr>
          <p:cNvPr id="202" name="Google Shape;202;p2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03-06-2021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6556375" y="6246833"/>
            <a:ext cx="2127300" cy="52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2071</Words>
  <PresentationFormat>On-screen Show (4:3)</PresentationFormat>
  <Paragraphs>509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Times New Roman</vt:lpstr>
      <vt:lpstr>Arial Black</vt:lpstr>
      <vt:lpstr>Cambria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Administrator</cp:lastModifiedBy>
  <cp:revision>31</cp:revision>
  <dcterms:modified xsi:type="dcterms:W3CDTF">2021-06-02T14:51:05Z</dcterms:modified>
</cp:coreProperties>
</file>