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7" r:id="rId16"/>
    <p:sldId id="278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 type="screen4x3"/>
  <p:notesSz cx="6858000" cy="9144000"/>
  <p:embeddedFontLst>
    <p:embeddedFont>
      <p:font typeface="Calibri" pitchFamily="34" charset="0"/>
      <p:regular r:id="rId26"/>
      <p:bold r:id="rId27"/>
      <p:italic r:id="rId28"/>
      <p:boldItalic r:id="rId29"/>
    </p:embeddedFont>
    <p:embeddedFont>
      <p:font typeface="Arial Black" pitchFamily="34" charset="0"/>
      <p:bold r:id="rId30"/>
    </p:embeddedFont>
    <p:embeddedFont>
      <p:font typeface="Cambria" pitchFamily="18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333D760F-FDC2-42D1-AD11-967BD22F9608}">
  <a:tblStyle styleId="{333D760F-FDC2-42D1-AD11-967BD22F960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F6EF"/>
          </a:solidFill>
        </a:fill>
      </a:tcStyle>
    </a:wholeTbl>
    <a:band1H>
      <a:tcTxStyle b="off" i="off"/>
      <a:tcStyle>
        <a:tcBdr/>
        <a:fill>
          <a:solidFill>
            <a:srgbClr val="CAECDD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ECDD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Google Shape;5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3388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dt" idx="10"/>
          </p:nvPr>
        </p:nvSpPr>
        <p:spPr>
          <a:xfrm>
            <a:off x="3881438" y="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3388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‹#›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88" name="Google Shape;88;p1:notes"/>
          <p:cNvSpPr txBox="1"/>
          <p:nvPr/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:notes"/>
          <p:cNvSpPr txBox="1"/>
          <p:nvPr/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Times New Roman"/>
                <a:buNone/>
              </a:pPr>
              <a:t>1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:notes"/>
          <p:cNvSpPr/>
          <p:nvPr/>
        </p:nvSpPr>
        <p:spPr>
          <a:xfrm>
            <a:off x="3881438" y="8685213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:notes"/>
          <p:cNvSpPr/>
          <p:nvPr/>
        </p:nvSpPr>
        <p:spPr>
          <a:xfrm>
            <a:off x="3881438" y="8685213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3" name="Google Shape;26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7" name="Google Shape;2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2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12</a:t>
            </a:fld>
            <a:endParaRPr/>
          </a:p>
        </p:txBody>
      </p:sp>
      <p:sp>
        <p:nvSpPr>
          <p:cNvPr id="299" name="Google Shape;299;p12:notes"/>
          <p:cNvSpPr txBox="1"/>
          <p:nvPr/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2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12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12:notes"/>
          <p:cNvSpPr txBox="1"/>
          <p:nvPr/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Times New Roman"/>
                <a:buNone/>
              </a:pPr>
              <a:t>12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2:notes"/>
          <p:cNvSpPr/>
          <p:nvPr/>
        </p:nvSpPr>
        <p:spPr>
          <a:xfrm>
            <a:off x="3881438" y="8685213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12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12:notes"/>
          <p:cNvSpPr/>
          <p:nvPr/>
        </p:nvSpPr>
        <p:spPr>
          <a:xfrm>
            <a:off x="3881438" y="8685213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12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5" name="Google Shape;30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13</a:t>
            </a:fld>
            <a:endParaRPr/>
          </a:p>
        </p:txBody>
      </p:sp>
      <p:sp>
        <p:nvSpPr>
          <p:cNvPr id="321" name="Google Shape;321;p13:notes"/>
          <p:cNvSpPr txBox="1"/>
          <p:nvPr/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3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13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13:notes"/>
          <p:cNvSpPr txBox="1"/>
          <p:nvPr/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Times New Roman"/>
                <a:buNone/>
              </a:pPr>
              <a:t>13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3:notes"/>
          <p:cNvSpPr/>
          <p:nvPr/>
        </p:nvSpPr>
        <p:spPr>
          <a:xfrm>
            <a:off x="3881438" y="8685213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13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13:notes"/>
          <p:cNvSpPr/>
          <p:nvPr/>
        </p:nvSpPr>
        <p:spPr>
          <a:xfrm>
            <a:off x="3881438" y="8685213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13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7" name="Google Shape;32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4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14</a:t>
            </a:fld>
            <a:endParaRPr/>
          </a:p>
        </p:txBody>
      </p:sp>
      <p:sp>
        <p:nvSpPr>
          <p:cNvPr id="342" name="Google Shape;342;p14:notes"/>
          <p:cNvSpPr txBox="1"/>
          <p:nvPr/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4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14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14:notes"/>
          <p:cNvSpPr txBox="1"/>
          <p:nvPr/>
        </p:nvSpPr>
        <p:spPr>
          <a:xfrm>
            <a:off x="0" y="0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Times New Roman"/>
                <a:buNone/>
              </a:pPr>
              <a:t>14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4:notes"/>
          <p:cNvSpPr/>
          <p:nvPr/>
        </p:nvSpPr>
        <p:spPr>
          <a:xfrm>
            <a:off x="3881438" y="8685213"/>
            <a:ext cx="29685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14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14:notes"/>
          <p:cNvSpPr/>
          <p:nvPr/>
        </p:nvSpPr>
        <p:spPr>
          <a:xfrm>
            <a:off x="3881438" y="8685213"/>
            <a:ext cx="29703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14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8" name="Google Shape;3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5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17</a:t>
            </a:fld>
            <a:endParaRPr/>
          </a:p>
        </p:txBody>
      </p:sp>
      <p:sp>
        <p:nvSpPr>
          <p:cNvPr id="363" name="Google Shape;363;p15:notes"/>
          <p:cNvSpPr txBox="1"/>
          <p:nvPr/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5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17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15:notes"/>
          <p:cNvSpPr txBox="1"/>
          <p:nvPr/>
        </p:nvSpPr>
        <p:spPr>
          <a:xfrm>
            <a:off x="0" y="0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Times New Roman"/>
                <a:buNone/>
              </a:pPr>
              <a:t>17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5:notes"/>
          <p:cNvSpPr/>
          <p:nvPr/>
        </p:nvSpPr>
        <p:spPr>
          <a:xfrm>
            <a:off x="3881438" y="8685213"/>
            <a:ext cx="29685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17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" name="Google Shape;367;p15:notes"/>
          <p:cNvSpPr/>
          <p:nvPr/>
        </p:nvSpPr>
        <p:spPr>
          <a:xfrm>
            <a:off x="3881438" y="8685213"/>
            <a:ext cx="29703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17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9" name="Google Shape;36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6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18</a:t>
            </a:fld>
            <a:endParaRPr/>
          </a:p>
        </p:txBody>
      </p:sp>
      <p:sp>
        <p:nvSpPr>
          <p:cNvPr id="385" name="Google Shape;385;p16:notes"/>
          <p:cNvSpPr txBox="1"/>
          <p:nvPr/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16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18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7" name="Google Shape;387;p16:notes"/>
          <p:cNvSpPr txBox="1"/>
          <p:nvPr/>
        </p:nvSpPr>
        <p:spPr>
          <a:xfrm>
            <a:off x="0" y="0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Times New Roman"/>
                <a:buNone/>
              </a:pPr>
              <a:t>18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6:notes"/>
          <p:cNvSpPr/>
          <p:nvPr/>
        </p:nvSpPr>
        <p:spPr>
          <a:xfrm>
            <a:off x="3881438" y="8685213"/>
            <a:ext cx="29685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18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16:notes"/>
          <p:cNvSpPr/>
          <p:nvPr/>
        </p:nvSpPr>
        <p:spPr>
          <a:xfrm>
            <a:off x="3881438" y="8685213"/>
            <a:ext cx="29703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18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0" name="Google Shape;39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1" name="Google Shape;39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7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19</a:t>
            </a:fld>
            <a:endParaRPr/>
          </a:p>
        </p:txBody>
      </p:sp>
      <p:sp>
        <p:nvSpPr>
          <p:cNvPr id="404" name="Google Shape;404;p17:notes"/>
          <p:cNvSpPr txBox="1"/>
          <p:nvPr/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19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17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19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6" name="Google Shape;406;p17:notes"/>
          <p:cNvSpPr txBox="1"/>
          <p:nvPr/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Times New Roman"/>
                <a:buNone/>
              </a:pPr>
              <a:t>19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17:notes"/>
          <p:cNvSpPr/>
          <p:nvPr/>
        </p:nvSpPr>
        <p:spPr>
          <a:xfrm>
            <a:off x="3881438" y="8685213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19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8" name="Google Shape;408;p17:notes"/>
          <p:cNvSpPr/>
          <p:nvPr/>
        </p:nvSpPr>
        <p:spPr>
          <a:xfrm>
            <a:off x="3881438" y="8685213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19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9" name="Google Shape;40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0" name="Google Shape;41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8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20</a:t>
            </a:fld>
            <a:endParaRPr/>
          </a:p>
        </p:txBody>
      </p:sp>
      <p:sp>
        <p:nvSpPr>
          <p:cNvPr id="427" name="Google Shape;427;p18:notes"/>
          <p:cNvSpPr txBox="1"/>
          <p:nvPr/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20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18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20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9" name="Google Shape;429;p18:notes"/>
          <p:cNvSpPr txBox="1"/>
          <p:nvPr/>
        </p:nvSpPr>
        <p:spPr>
          <a:xfrm>
            <a:off x="0" y="0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Times New Roman"/>
                <a:buNone/>
              </a:pPr>
              <a:t>20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18:notes"/>
          <p:cNvSpPr/>
          <p:nvPr/>
        </p:nvSpPr>
        <p:spPr>
          <a:xfrm>
            <a:off x="3881438" y="8685213"/>
            <a:ext cx="29685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20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1" name="Google Shape;431;p18:notes"/>
          <p:cNvSpPr/>
          <p:nvPr/>
        </p:nvSpPr>
        <p:spPr>
          <a:xfrm>
            <a:off x="3881438" y="8685213"/>
            <a:ext cx="29703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20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2" name="Google Shape;43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33" name="Google Shape;43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9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21</a:t>
            </a:fld>
            <a:endParaRPr/>
          </a:p>
        </p:txBody>
      </p:sp>
      <p:sp>
        <p:nvSpPr>
          <p:cNvPr id="450" name="Google Shape;450;p19:notes"/>
          <p:cNvSpPr txBox="1"/>
          <p:nvPr/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21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19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21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2" name="Google Shape;452;p19:notes"/>
          <p:cNvSpPr txBox="1"/>
          <p:nvPr/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Times New Roman"/>
                <a:buNone/>
              </a:pPr>
              <a:t>21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19:notes"/>
          <p:cNvSpPr/>
          <p:nvPr/>
        </p:nvSpPr>
        <p:spPr>
          <a:xfrm>
            <a:off x="3881438" y="8685213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21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4" name="Google Shape;454;p19:notes"/>
          <p:cNvSpPr/>
          <p:nvPr/>
        </p:nvSpPr>
        <p:spPr>
          <a:xfrm>
            <a:off x="3881438" y="8685213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21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5" name="Google Shape;45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6" name="Google Shape;45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110" name="Google Shape;110;p2:notes"/>
          <p:cNvSpPr txBox="1"/>
          <p:nvPr/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0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22</a:t>
            </a:fld>
            <a:endParaRPr/>
          </a:p>
        </p:txBody>
      </p:sp>
      <p:sp>
        <p:nvSpPr>
          <p:cNvPr id="473" name="Google Shape;473;p20:notes"/>
          <p:cNvSpPr txBox="1"/>
          <p:nvPr/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22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20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22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5" name="Google Shape;475;p20:notes"/>
          <p:cNvSpPr txBox="1"/>
          <p:nvPr/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Times New Roman"/>
                <a:buNone/>
              </a:pPr>
              <a:t>22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20:notes"/>
          <p:cNvSpPr/>
          <p:nvPr/>
        </p:nvSpPr>
        <p:spPr>
          <a:xfrm>
            <a:off x="3881438" y="8685213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22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7" name="Google Shape;477;p20:notes"/>
          <p:cNvSpPr/>
          <p:nvPr/>
        </p:nvSpPr>
        <p:spPr>
          <a:xfrm>
            <a:off x="3881438" y="8685213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22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8" name="Google Shape;47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9" name="Google Shape;47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1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23</a:t>
            </a:fld>
            <a:endParaRPr/>
          </a:p>
        </p:txBody>
      </p:sp>
      <p:sp>
        <p:nvSpPr>
          <p:cNvPr id="496" name="Google Shape;496;p21:notes"/>
          <p:cNvSpPr txBox="1"/>
          <p:nvPr/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23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8" name="Google Shape;49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</a:t>
            </a:fld>
            <a:endParaRPr/>
          </a:p>
        </p:txBody>
      </p:sp>
      <p:sp>
        <p:nvSpPr>
          <p:cNvPr id="123" name="Google Shape;123;p3:notes"/>
          <p:cNvSpPr txBox="1"/>
          <p:nvPr/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</a:t>
            </a:fld>
            <a:endParaRPr/>
          </a:p>
        </p:txBody>
      </p:sp>
      <p:sp>
        <p:nvSpPr>
          <p:cNvPr id="136" name="Google Shape;136;p4:notes"/>
          <p:cNvSpPr txBox="1"/>
          <p:nvPr/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4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4:notes"/>
          <p:cNvSpPr txBox="1"/>
          <p:nvPr/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Times New Roman"/>
                <a:buNone/>
              </a:pPr>
              <a:t>4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:notes"/>
          <p:cNvSpPr/>
          <p:nvPr/>
        </p:nvSpPr>
        <p:spPr>
          <a:xfrm>
            <a:off x="3881438" y="8685213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4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4:notes"/>
          <p:cNvSpPr/>
          <p:nvPr/>
        </p:nvSpPr>
        <p:spPr>
          <a:xfrm>
            <a:off x="3881438" y="8685213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4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2" name="Google Shape;14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</a:t>
            </a:fld>
            <a:endParaRPr/>
          </a:p>
        </p:txBody>
      </p:sp>
      <p:sp>
        <p:nvSpPr>
          <p:cNvPr id="159" name="Google Shape;159;p5:notes"/>
          <p:cNvSpPr txBox="1"/>
          <p:nvPr/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5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5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5:notes"/>
          <p:cNvSpPr txBox="1"/>
          <p:nvPr/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Times New Roman"/>
                <a:buNone/>
              </a:pPr>
              <a:t>5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5:notes"/>
          <p:cNvSpPr/>
          <p:nvPr/>
        </p:nvSpPr>
        <p:spPr>
          <a:xfrm>
            <a:off x="3881438" y="8685213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5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5:notes"/>
          <p:cNvSpPr/>
          <p:nvPr/>
        </p:nvSpPr>
        <p:spPr>
          <a:xfrm>
            <a:off x="3881438" y="8685213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5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</a:t>
            </a:fld>
            <a:endParaRPr/>
          </a:p>
        </p:txBody>
      </p:sp>
      <p:sp>
        <p:nvSpPr>
          <p:cNvPr id="182" name="Google Shape;182;p6:notes"/>
          <p:cNvSpPr txBox="1"/>
          <p:nvPr/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6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6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6:notes"/>
          <p:cNvSpPr txBox="1"/>
          <p:nvPr/>
        </p:nvSpPr>
        <p:spPr>
          <a:xfrm>
            <a:off x="0" y="0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Times New Roman"/>
                <a:buNone/>
              </a:pPr>
              <a:t>6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6:notes"/>
          <p:cNvSpPr/>
          <p:nvPr/>
        </p:nvSpPr>
        <p:spPr>
          <a:xfrm>
            <a:off x="3881438" y="8685213"/>
            <a:ext cx="29685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6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6:notes"/>
          <p:cNvSpPr/>
          <p:nvPr/>
        </p:nvSpPr>
        <p:spPr>
          <a:xfrm>
            <a:off x="3881438" y="8685213"/>
            <a:ext cx="29703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6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8" name="Google Shape;18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7</a:t>
            </a:fld>
            <a:endParaRPr/>
          </a:p>
        </p:txBody>
      </p:sp>
      <p:sp>
        <p:nvSpPr>
          <p:cNvPr id="205" name="Google Shape;205;p7:notes"/>
          <p:cNvSpPr txBox="1"/>
          <p:nvPr/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7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7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7:notes"/>
          <p:cNvSpPr txBox="1"/>
          <p:nvPr/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Times New Roman"/>
                <a:buNone/>
              </a:pPr>
              <a:t>7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7:notes"/>
          <p:cNvSpPr/>
          <p:nvPr/>
        </p:nvSpPr>
        <p:spPr>
          <a:xfrm>
            <a:off x="3881438" y="8685213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7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7:notes"/>
          <p:cNvSpPr/>
          <p:nvPr/>
        </p:nvSpPr>
        <p:spPr>
          <a:xfrm>
            <a:off x="3881438" y="8685213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7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1" name="Google Shape;21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8</a:t>
            </a:fld>
            <a:endParaRPr/>
          </a:p>
        </p:txBody>
      </p:sp>
      <p:sp>
        <p:nvSpPr>
          <p:cNvPr id="229" name="Google Shape;229;p8:notes"/>
          <p:cNvSpPr txBox="1"/>
          <p:nvPr/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8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8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8:notes"/>
          <p:cNvSpPr txBox="1"/>
          <p:nvPr/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Times New Roman"/>
                <a:buNone/>
              </a:pPr>
              <a:t>8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8:notes"/>
          <p:cNvSpPr/>
          <p:nvPr/>
        </p:nvSpPr>
        <p:spPr>
          <a:xfrm>
            <a:off x="3881438" y="8685213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8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8:notes"/>
          <p:cNvSpPr/>
          <p:nvPr/>
        </p:nvSpPr>
        <p:spPr>
          <a:xfrm>
            <a:off x="3881438" y="8685213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8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5" name="Google Shape;23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0" y="2124075"/>
            <a:ext cx="8226425" cy="1141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3321050" y="815975"/>
            <a:ext cx="2498725" cy="8226425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938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463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3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5571331" y="3066257"/>
            <a:ext cx="4054475" cy="217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1153319" y="970756"/>
            <a:ext cx="4054475" cy="6361113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938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463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3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0" y="2124075"/>
            <a:ext cx="8226425" cy="1141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3679825"/>
            <a:ext cx="8226425" cy="2498725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938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463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3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lvl="0" algn="ctr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3000"/>
              </a:lnSpc>
              <a:spcBef>
                <a:spcPts val="938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3000"/>
              </a:lnSpc>
              <a:spcBef>
                <a:spcPts val="463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3000"/>
              </a:lnSpc>
              <a:spcBef>
                <a:spcPts val="238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2400"/>
              <a:buNone/>
              <a:defRPr sz="2400"/>
            </a:lvl1pPr>
            <a:lvl2pPr marL="914400" lvl="1" indent="-228600" algn="l">
              <a:lnSpc>
                <a:spcPct val="93000"/>
              </a:lnSpc>
              <a:spcBef>
                <a:spcPts val="938"/>
              </a:spcBef>
              <a:spcAft>
                <a:spcPts val="0"/>
              </a:spcAft>
              <a:buSzPts val="2000"/>
              <a:buNone/>
              <a:defRPr sz="2000"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3pPr>
            <a:lvl4pPr marL="1828800" lvl="3" indent="-228600" algn="l">
              <a:lnSpc>
                <a:spcPct val="93000"/>
              </a:lnSpc>
              <a:spcBef>
                <a:spcPts val="463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lnSpc>
                <a:spcPct val="93000"/>
              </a:lnSpc>
              <a:spcBef>
                <a:spcPts val="238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0" y="2124075"/>
            <a:ext cx="8226425" cy="1141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457200" y="3679825"/>
            <a:ext cx="4037013" cy="2498725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938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463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3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646613" y="3679825"/>
            <a:ext cx="4037012" cy="2498725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938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463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3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b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3000"/>
              </a:lnSpc>
              <a:spcBef>
                <a:spcPts val="938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3000"/>
              </a:lnSpc>
              <a:spcBef>
                <a:spcPts val="463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3000"/>
              </a:lnSpc>
              <a:spcBef>
                <a:spcPts val="238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938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463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3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b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3000"/>
              </a:lnSpc>
              <a:spcBef>
                <a:spcPts val="938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3000"/>
              </a:lnSpc>
              <a:spcBef>
                <a:spcPts val="463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3000"/>
              </a:lnSpc>
              <a:spcBef>
                <a:spcPts val="238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938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463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3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0" y="2124075"/>
            <a:ext cx="8226425" cy="1141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>
              <a:lnSpc>
                <a:spcPct val="93000"/>
              </a:lnSpc>
              <a:spcBef>
                <a:spcPts val="938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lnSpc>
                <a:spcPct val="93000"/>
              </a:lnSpc>
              <a:spcBef>
                <a:spcPts val="463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>
              <a:lnSpc>
                <a:spcPct val="93000"/>
              </a:lnSpc>
              <a:spcBef>
                <a:spcPts val="238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3000"/>
              </a:lnSpc>
              <a:spcBef>
                <a:spcPts val="938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3000"/>
              </a:lnSpc>
              <a:spcBef>
                <a:spcPts val="463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3000"/>
              </a:lnSpc>
              <a:spcBef>
                <a:spcPts val="238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93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46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23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3000"/>
              </a:lnSpc>
              <a:spcBef>
                <a:spcPts val="938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3000"/>
              </a:lnSpc>
              <a:spcBef>
                <a:spcPts val="463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3000"/>
              </a:lnSpc>
              <a:spcBef>
                <a:spcPts val="238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5267325"/>
            <a:ext cx="9144000" cy="159226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0" y="2124075"/>
            <a:ext cx="8226425" cy="1141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457200" y="3679825"/>
            <a:ext cx="8226425" cy="2498725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9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4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2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reelakshmi182000/Group2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457200" y="165100"/>
            <a:ext cx="8228013" cy="63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760413" y="1612900"/>
            <a:ext cx="8032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2900"/>
              <a:buFont typeface="Times New Roman"/>
              <a:buNone/>
            </a:pPr>
            <a:r>
              <a:rPr lang="en-US" sz="2900" b="0" i="0" u="none" strike="noStrike" cap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131763" y="0"/>
            <a:ext cx="1587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195263" y="1306513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522288" y="1665288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381000" y="4114800"/>
            <a:ext cx="82296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 CSE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APRIL, 2021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			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			                                                        			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Pts val="4000"/>
              <a:buFont typeface="Times New Roman"/>
              <a:buNone/>
            </a:pPr>
            <a:r>
              <a:rPr lang="en-US" sz="4000" b="1" i="0" u="none" strike="noStrike" cap="none">
                <a:solidFill>
                  <a:srgbClr val="C050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Bhavas Classification Using Deep Learning </a:t>
            </a:r>
            <a:endParaRPr sz="4000" b="1" i="0" u="none" strike="noStrike" cap="none">
              <a:solidFill>
                <a:srgbClr val="C050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4" name="Google Shape;10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3"/>
          <p:cNvSpPr txBox="1"/>
          <p:nvPr/>
        </p:nvSpPr>
        <p:spPr>
          <a:xfrm>
            <a:off x="427825" y="6356363"/>
            <a:ext cx="830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4/16/2021</a:t>
            </a:r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2"/>
          <p:cNvSpPr txBox="1">
            <a:spLocks noGrp="1"/>
          </p:cNvSpPr>
          <p:nvPr>
            <p:ph type="body" idx="1"/>
          </p:nvPr>
        </p:nvSpPr>
        <p:spPr>
          <a:xfrm>
            <a:off x="457200" y="1676401"/>
            <a:ext cx="8226425" cy="450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025" rIns="0" bIns="0" anchor="t" anchorCtr="0">
            <a:noAutofit/>
          </a:bodyPr>
          <a:lstStyle/>
          <a:p>
            <a:pPr marL="342900" lvl="0" indent="-3429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DFD</a:t>
            </a:r>
            <a:endParaRPr/>
          </a:p>
          <a:p>
            <a:pPr marL="342900" lvl="0" indent="-342900" algn="l" rtl="0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-0</a:t>
            </a:r>
            <a:endParaRPr/>
          </a:p>
          <a:p>
            <a:pPr marL="342900" lvl="0" indent="-342900" algn="ctr" rtl="0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1400"/>
              <a:buNone/>
            </a:pPr>
            <a:endParaRPr sz="40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ctr" rtl="0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1400"/>
              <a:buNone/>
            </a:pPr>
            <a:endParaRPr sz="40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1400"/>
              <a:buNone/>
            </a:pPr>
            <a:endParaRPr sz="1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22"/>
          <p:cNvSpPr/>
          <p:nvPr/>
        </p:nvSpPr>
        <p:spPr>
          <a:xfrm>
            <a:off x="914400" y="3124200"/>
            <a:ext cx="1981200" cy="990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Input image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2"/>
          <p:cNvSpPr/>
          <p:nvPr/>
        </p:nvSpPr>
        <p:spPr>
          <a:xfrm>
            <a:off x="7239000" y="3124200"/>
            <a:ext cx="1676400" cy="914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Bhavas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9" name="Google Shape;269;p22"/>
          <p:cNvCxnSpPr>
            <a:stCxn id="267" idx="3"/>
          </p:cNvCxnSpPr>
          <p:nvPr/>
        </p:nvCxnSpPr>
        <p:spPr>
          <a:xfrm>
            <a:off x="2895600" y="3619500"/>
            <a:ext cx="990600" cy="0"/>
          </a:xfrm>
          <a:prstGeom prst="straightConnector1">
            <a:avLst/>
          </a:prstGeom>
          <a:solidFill>
            <a:srgbClr val="00B8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70" name="Google Shape;270;p22"/>
          <p:cNvCxnSpPr>
            <a:stCxn id="271" idx="6"/>
            <a:endCxn id="268" idx="1"/>
          </p:cNvCxnSpPr>
          <p:nvPr/>
        </p:nvCxnSpPr>
        <p:spPr>
          <a:xfrm rot="10800000" flipH="1">
            <a:off x="5950634" y="3581298"/>
            <a:ext cx="1288500" cy="55200"/>
          </a:xfrm>
          <a:prstGeom prst="straightConnector1">
            <a:avLst/>
          </a:prstGeom>
          <a:solidFill>
            <a:srgbClr val="00B8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72" name="Google Shape;272;p22"/>
          <p:cNvSpPr txBox="1"/>
          <p:nvPr/>
        </p:nvSpPr>
        <p:spPr>
          <a:xfrm>
            <a:off x="419100" y="6253163"/>
            <a:ext cx="830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2"/>
          <p:cNvSpPr/>
          <p:nvPr/>
        </p:nvSpPr>
        <p:spPr>
          <a:xfrm>
            <a:off x="3910819" y="2869809"/>
            <a:ext cx="2039815" cy="1533378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Facial expression      classification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2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7294098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4/16/2021</a:t>
            </a:r>
            <a:r>
              <a:rPr lang="en-US" sz="1600" b="1">
                <a:latin typeface="Arial Black"/>
                <a:ea typeface="Arial Black"/>
                <a:cs typeface="Arial Black"/>
                <a:sym typeface="Arial Black"/>
              </a:rPr>
              <a:t>                                        </a:t>
            </a:r>
            <a:r>
              <a:rPr lang="en-US"/>
              <a:t>CSE Department, JECC</a:t>
            </a:r>
            <a:endParaRPr/>
          </a:p>
        </p:txBody>
      </p:sp>
      <p:sp>
        <p:nvSpPr>
          <p:cNvPr id="274" name="Google Shape;274;p22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26536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3"/>
          <p:cNvSpPr txBox="1">
            <a:spLocks noGrp="1"/>
          </p:cNvSpPr>
          <p:nvPr>
            <p:ph type="body" idx="1"/>
          </p:nvPr>
        </p:nvSpPr>
        <p:spPr>
          <a:xfrm>
            <a:off x="457200" y="1676401"/>
            <a:ext cx="8226300" cy="45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025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-1</a:t>
            </a:r>
            <a:endParaRPr/>
          </a:p>
          <a:p>
            <a:pPr marL="342900" lvl="0" indent="-342900" algn="ctr" rtl="0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1400"/>
              <a:buNone/>
            </a:pPr>
            <a:endParaRPr sz="40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ctr" rtl="0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1400"/>
              <a:buNone/>
            </a:pPr>
            <a:endParaRPr sz="40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1400"/>
              <a:buNone/>
            </a:pPr>
            <a:endParaRPr sz="1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23"/>
          <p:cNvSpPr txBox="1"/>
          <p:nvPr/>
        </p:nvSpPr>
        <p:spPr>
          <a:xfrm>
            <a:off x="419100" y="6253163"/>
            <a:ext cx="830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3"/>
          <p:cNvSpPr/>
          <p:nvPr/>
        </p:nvSpPr>
        <p:spPr>
          <a:xfrm>
            <a:off x="633046" y="2940148"/>
            <a:ext cx="1603717" cy="900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image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23"/>
          <p:cNvSpPr/>
          <p:nvPr/>
        </p:nvSpPr>
        <p:spPr>
          <a:xfrm>
            <a:off x="5202701" y="5399650"/>
            <a:ext cx="1603717" cy="57911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Bhavas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23"/>
          <p:cNvSpPr/>
          <p:nvPr/>
        </p:nvSpPr>
        <p:spPr>
          <a:xfrm>
            <a:off x="5130017" y="2757268"/>
            <a:ext cx="1917897" cy="909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extraction(lip,eyes and eyebrows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3"/>
          <p:cNvSpPr/>
          <p:nvPr/>
        </p:nvSpPr>
        <p:spPr>
          <a:xfrm>
            <a:off x="2982351" y="2926079"/>
            <a:ext cx="1533379" cy="942536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23"/>
          <p:cNvSpPr/>
          <p:nvPr/>
        </p:nvSpPr>
        <p:spPr>
          <a:xfrm>
            <a:off x="5146430" y="4161692"/>
            <a:ext cx="1887416" cy="942536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Facial expression clasification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7" name="Google Shape;287;p23"/>
          <p:cNvCxnSpPr>
            <a:stCxn id="282" idx="3"/>
            <a:endCxn id="285" idx="2"/>
          </p:cNvCxnSpPr>
          <p:nvPr/>
        </p:nvCxnSpPr>
        <p:spPr>
          <a:xfrm>
            <a:off x="2236763" y="3390314"/>
            <a:ext cx="745500" cy="6900"/>
          </a:xfrm>
          <a:prstGeom prst="straightConnector1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</p:cxnSp>
      <p:cxnSp>
        <p:nvCxnSpPr>
          <p:cNvPr id="288" name="Google Shape;288;p23"/>
          <p:cNvCxnSpPr/>
          <p:nvPr/>
        </p:nvCxnSpPr>
        <p:spPr>
          <a:xfrm>
            <a:off x="4471181" y="3317631"/>
            <a:ext cx="691662" cy="30480"/>
          </a:xfrm>
          <a:prstGeom prst="straightConnector1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</p:cxnSp>
      <p:cxnSp>
        <p:nvCxnSpPr>
          <p:cNvPr id="289" name="Google Shape;289;p23"/>
          <p:cNvCxnSpPr>
            <a:stCxn id="284" idx="2"/>
          </p:cNvCxnSpPr>
          <p:nvPr/>
        </p:nvCxnSpPr>
        <p:spPr>
          <a:xfrm>
            <a:off x="6088966" y="3666978"/>
            <a:ext cx="16500" cy="539400"/>
          </a:xfrm>
          <a:prstGeom prst="straightConnector1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</p:cxnSp>
      <p:cxnSp>
        <p:nvCxnSpPr>
          <p:cNvPr id="290" name="Google Shape;290;p23"/>
          <p:cNvCxnSpPr/>
          <p:nvPr/>
        </p:nvCxnSpPr>
        <p:spPr>
          <a:xfrm rot="-5400000" flipH="1">
            <a:off x="5922500" y="5233185"/>
            <a:ext cx="358729" cy="7032"/>
          </a:xfrm>
          <a:prstGeom prst="straightConnector1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</p:cxnSp>
      <p:cxnSp>
        <p:nvCxnSpPr>
          <p:cNvPr id="291" name="Google Shape;291;p23"/>
          <p:cNvCxnSpPr/>
          <p:nvPr/>
        </p:nvCxnSpPr>
        <p:spPr>
          <a:xfrm>
            <a:off x="3038621" y="4375053"/>
            <a:ext cx="1012874" cy="1588"/>
          </a:xfrm>
          <a:prstGeom prst="straightConnector1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</p:cxnSp>
      <p:cxnSp>
        <p:nvCxnSpPr>
          <p:cNvPr id="292" name="Google Shape;292;p23"/>
          <p:cNvCxnSpPr/>
          <p:nvPr/>
        </p:nvCxnSpPr>
        <p:spPr>
          <a:xfrm>
            <a:off x="3036278" y="5090161"/>
            <a:ext cx="1012874" cy="1588"/>
          </a:xfrm>
          <a:prstGeom prst="straightConnector1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</p:cxnSp>
      <p:sp>
        <p:nvSpPr>
          <p:cNvPr id="293" name="Google Shape;293;p23"/>
          <p:cNvSpPr txBox="1"/>
          <p:nvPr/>
        </p:nvSpPr>
        <p:spPr>
          <a:xfrm>
            <a:off x="3094891" y="4572003"/>
            <a:ext cx="10128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4" name="Google Shape;294;p23"/>
          <p:cNvCxnSpPr>
            <a:endCxn id="286" idx="2"/>
          </p:cNvCxnSpPr>
          <p:nvPr/>
        </p:nvCxnSpPr>
        <p:spPr>
          <a:xfrm>
            <a:off x="4149830" y="4628160"/>
            <a:ext cx="996600" cy="4800"/>
          </a:xfrm>
          <a:prstGeom prst="straightConnector1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</p:cxnSp>
      <p:sp>
        <p:nvSpPr>
          <p:cNvPr id="295" name="Google Shape;295;p23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6843932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4/16/2021</a:t>
            </a:r>
            <a:r>
              <a:rPr lang="en-US" sz="1600" b="1">
                <a:latin typeface="Arial Black"/>
                <a:ea typeface="Arial Black"/>
                <a:cs typeface="Arial Black"/>
                <a:sym typeface="Arial Black"/>
              </a:rPr>
              <a:t>                              </a:t>
            </a:r>
            <a:r>
              <a:rPr lang="en-US"/>
              <a:t>CSE Department, JECC</a:t>
            </a:r>
            <a:endParaRPr/>
          </a:p>
        </p:txBody>
      </p:sp>
      <p:sp>
        <p:nvSpPr>
          <p:cNvPr id="296" name="Google Shape;296;p23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4"/>
          <p:cNvSpPr/>
          <p:nvPr/>
        </p:nvSpPr>
        <p:spPr>
          <a:xfrm>
            <a:off x="457200" y="990600"/>
            <a:ext cx="8228013" cy="476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4"/>
          <p:cNvSpPr/>
          <p:nvPr/>
        </p:nvSpPr>
        <p:spPr>
          <a:xfrm>
            <a:off x="131763" y="0"/>
            <a:ext cx="1587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4"/>
          <p:cNvSpPr/>
          <p:nvPr/>
        </p:nvSpPr>
        <p:spPr>
          <a:xfrm>
            <a:off x="195263" y="1306513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4"/>
          <p:cNvSpPr txBox="1"/>
          <p:nvPr/>
        </p:nvSpPr>
        <p:spPr>
          <a:xfrm>
            <a:off x="457200" y="1981200"/>
            <a:ext cx="7969250" cy="7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2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4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4"/>
          <p:cNvSpPr txBox="1"/>
          <p:nvPr/>
        </p:nvSpPr>
        <p:spPr>
          <a:xfrm>
            <a:off x="495300" y="1601775"/>
            <a:ext cx="82296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endParaRPr sz="44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 sz="4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in Detail</a:t>
            </a:r>
            <a:endParaRPr sz="44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4" name="Google Shape;31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4"/>
          <p:cNvSpPr txBox="1"/>
          <p:nvPr/>
        </p:nvSpPr>
        <p:spPr>
          <a:xfrm>
            <a:off x="457200" y="6326200"/>
            <a:ext cx="830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4"/>
          <p:cNvSpPr txBox="1"/>
          <p:nvPr/>
        </p:nvSpPr>
        <p:spPr>
          <a:xfrm>
            <a:off x="457200" y="2980228"/>
            <a:ext cx="8535900" cy="30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coding for the module - feature extraction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i.e, the extraction of facial features such as eyes, lips and eyebrows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Images are collected for the new dataset creation 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24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4/16/2021</a:t>
            </a:r>
            <a:endParaRPr/>
          </a:p>
        </p:txBody>
      </p:sp>
      <p:sp>
        <p:nvSpPr>
          <p:cNvPr id="318" name="Google Shape;318;p24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5"/>
          <p:cNvSpPr/>
          <p:nvPr/>
        </p:nvSpPr>
        <p:spPr>
          <a:xfrm>
            <a:off x="457200" y="990600"/>
            <a:ext cx="8228013" cy="476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5"/>
          <p:cNvSpPr/>
          <p:nvPr/>
        </p:nvSpPr>
        <p:spPr>
          <a:xfrm>
            <a:off x="131763" y="0"/>
            <a:ext cx="1587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5"/>
          <p:cNvSpPr/>
          <p:nvPr/>
        </p:nvSpPr>
        <p:spPr>
          <a:xfrm>
            <a:off x="195263" y="1306513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5"/>
          <p:cNvSpPr txBox="1"/>
          <p:nvPr/>
        </p:nvSpPr>
        <p:spPr>
          <a:xfrm>
            <a:off x="457200" y="1981200"/>
            <a:ext cx="7969250" cy="7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2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5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5"/>
          <p:cNvSpPr txBox="1"/>
          <p:nvPr/>
        </p:nvSpPr>
        <p:spPr>
          <a:xfrm>
            <a:off x="457200" y="6356350"/>
            <a:ext cx="830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5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4/16/2021</a:t>
            </a:r>
            <a:endParaRPr/>
          </a:p>
        </p:txBody>
      </p:sp>
      <p:sp>
        <p:nvSpPr>
          <p:cNvPr id="339" name="Google Shape;339;p25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13</a:t>
            </a:fld>
            <a:endParaRPr/>
          </a:p>
        </p:txBody>
      </p:sp>
      <p:pic>
        <p:nvPicPr>
          <p:cNvPr id="13" name="Picture 12" descr="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33009"/>
            <a:ext cx="9144000" cy="452350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6"/>
          <p:cNvSpPr/>
          <p:nvPr/>
        </p:nvSpPr>
        <p:spPr>
          <a:xfrm>
            <a:off x="457200" y="990600"/>
            <a:ext cx="8228100" cy="47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6"/>
          <p:cNvSpPr/>
          <p:nvPr/>
        </p:nvSpPr>
        <p:spPr>
          <a:xfrm>
            <a:off x="131763" y="0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6"/>
          <p:cNvSpPr/>
          <p:nvPr/>
        </p:nvSpPr>
        <p:spPr>
          <a:xfrm>
            <a:off x="195263" y="1306513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6"/>
          <p:cNvSpPr txBox="1"/>
          <p:nvPr/>
        </p:nvSpPr>
        <p:spPr>
          <a:xfrm>
            <a:off x="457200" y="1981200"/>
            <a:ext cx="79692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26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Times New Roman"/>
                <a:buNone/>
              </a:pPr>
              <a:t>14</a:t>
            </a:fld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6"/>
          <p:cNvSpPr/>
          <p:nvPr/>
        </p:nvSpPr>
        <p:spPr>
          <a:xfrm>
            <a:off x="1905000" y="6324600"/>
            <a:ext cx="5410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Google Shape;35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3" y="11113"/>
            <a:ext cx="9126536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6"/>
          <p:cNvSpPr txBox="1"/>
          <p:nvPr/>
        </p:nvSpPr>
        <p:spPr>
          <a:xfrm>
            <a:off x="457200" y="6356350"/>
            <a:ext cx="830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1/16/2021</a:t>
            </a: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26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4/16/2021</a:t>
            </a:r>
            <a:endParaRPr/>
          </a:p>
        </p:txBody>
      </p:sp>
      <p:sp>
        <p:nvSpPr>
          <p:cNvPr id="360" name="Google Shape;360;p26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14</a:t>
            </a:fld>
            <a:endParaRPr/>
          </a:p>
        </p:txBody>
      </p:sp>
      <p:pic>
        <p:nvPicPr>
          <p:cNvPr id="13" name="Picture 12" descr="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047" y="1716689"/>
            <a:ext cx="7532704" cy="432495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64898"/>
            <a:ext cx="8226425" cy="3913652"/>
          </a:xfrm>
          <a:noFill/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-US"/>
          </a:p>
        </p:txBody>
      </p:sp>
      <p:pic>
        <p:nvPicPr>
          <p:cNvPr id="5" name="Google Shape;335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43" y="1744395"/>
            <a:ext cx="7679697" cy="441555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-US"/>
          </a:p>
        </p:txBody>
      </p:sp>
      <p:pic>
        <p:nvPicPr>
          <p:cNvPr id="5" name="Google Shape;335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02" y="1936344"/>
            <a:ext cx="7316222" cy="442021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7"/>
          <p:cNvSpPr/>
          <p:nvPr/>
        </p:nvSpPr>
        <p:spPr>
          <a:xfrm>
            <a:off x="457200" y="990600"/>
            <a:ext cx="8228100" cy="47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7"/>
          <p:cNvSpPr/>
          <p:nvPr/>
        </p:nvSpPr>
        <p:spPr>
          <a:xfrm>
            <a:off x="131763" y="0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7"/>
          <p:cNvSpPr/>
          <p:nvPr/>
        </p:nvSpPr>
        <p:spPr>
          <a:xfrm>
            <a:off x="195263" y="1306513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7"/>
          <p:cNvSpPr txBox="1"/>
          <p:nvPr/>
        </p:nvSpPr>
        <p:spPr>
          <a:xfrm>
            <a:off x="457200" y="1981200"/>
            <a:ext cx="79692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27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Times New Roman"/>
                <a:buNone/>
              </a:pPr>
              <a:t>17</a:t>
            </a:fld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7"/>
          <p:cNvSpPr/>
          <p:nvPr/>
        </p:nvSpPr>
        <p:spPr>
          <a:xfrm>
            <a:off x="1905000" y="6324600"/>
            <a:ext cx="5410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3" y="11113"/>
            <a:ext cx="9126536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7"/>
          <p:cNvSpPr txBox="1"/>
          <p:nvPr/>
        </p:nvSpPr>
        <p:spPr>
          <a:xfrm>
            <a:off x="457200" y="6356350"/>
            <a:ext cx="830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1/16/2021</a:t>
            </a: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7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4/16/2021</a:t>
            </a:r>
            <a:endParaRPr/>
          </a:p>
        </p:txBody>
      </p:sp>
      <p:sp>
        <p:nvSpPr>
          <p:cNvPr id="380" name="Google Shape;380;p27"/>
          <p:cNvSpPr txBox="1">
            <a:spLocks noGrp="1"/>
          </p:cNvSpPr>
          <p:nvPr>
            <p:ph type="sldNum" idx="12"/>
          </p:nvPr>
        </p:nvSpPr>
        <p:spPr>
          <a:xfrm>
            <a:off x="6556375" y="6119446"/>
            <a:ext cx="2127250" cy="597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17</a:t>
            </a:fld>
            <a:endParaRPr/>
          </a:p>
        </p:txBody>
      </p:sp>
      <p:pic>
        <p:nvPicPr>
          <p:cNvPr id="381" name="Google Shape;381;p27" descr="2021-04-16_08-48-48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0326" y="2002595"/>
            <a:ext cx="5500468" cy="31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27"/>
          <p:cNvSpPr txBox="1"/>
          <p:nvPr/>
        </p:nvSpPr>
        <p:spPr>
          <a:xfrm>
            <a:off x="1814732" y="5247249"/>
            <a:ext cx="558487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Image collection for the dataset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8"/>
          <p:cNvSpPr/>
          <p:nvPr/>
        </p:nvSpPr>
        <p:spPr>
          <a:xfrm>
            <a:off x="131763" y="0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8"/>
          <p:cNvSpPr/>
          <p:nvPr/>
        </p:nvSpPr>
        <p:spPr>
          <a:xfrm>
            <a:off x="195263" y="1306513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8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8"/>
          <p:cNvSpPr/>
          <p:nvPr/>
        </p:nvSpPr>
        <p:spPr>
          <a:xfrm>
            <a:off x="1905000" y="6324600"/>
            <a:ext cx="5410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3" y="11113"/>
            <a:ext cx="9126536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8"/>
          <p:cNvSpPr txBox="1"/>
          <p:nvPr/>
        </p:nvSpPr>
        <p:spPr>
          <a:xfrm>
            <a:off x="457200" y="6356350"/>
            <a:ext cx="830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8"/>
          <p:cNvSpPr txBox="1"/>
          <p:nvPr/>
        </p:nvSpPr>
        <p:spPr>
          <a:xfrm>
            <a:off x="323850" y="2646525"/>
            <a:ext cx="8572500" cy="2516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lang="en-US" sz="2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Contribution of each members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○"/>
            </a:pPr>
            <a:r>
              <a:rPr lang="en-US" sz="1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Nova - Coding </a:t>
            </a:r>
            <a:r>
              <a:rPr lang="en-US" sz="19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(segmentation) 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PPT creation</a:t>
            </a:r>
            <a:endParaRPr sz="19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○"/>
            </a:pPr>
            <a:r>
              <a:rPr lang="en-US" sz="19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Shinoz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Image collection for the dataset, PPT creation</a:t>
            </a:r>
            <a:endParaRPr sz="19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○"/>
            </a:pPr>
            <a:r>
              <a:rPr lang="en-US" sz="19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Sreelakshmi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Coding (landmark detection)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PPT creation</a:t>
            </a:r>
            <a:endParaRPr sz="19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0" name="Google Shape;400;p28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4/16/2021</a:t>
            </a:r>
            <a:endParaRPr/>
          </a:p>
        </p:txBody>
      </p:sp>
      <p:sp>
        <p:nvSpPr>
          <p:cNvPr id="401" name="Google Shape;401;p28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/>
          <p:nvPr/>
        </p:nvSpPr>
        <p:spPr>
          <a:xfrm>
            <a:off x="457200" y="990600"/>
            <a:ext cx="8228013" cy="476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9"/>
          <p:cNvSpPr/>
          <p:nvPr/>
        </p:nvSpPr>
        <p:spPr>
          <a:xfrm>
            <a:off x="760413" y="1612900"/>
            <a:ext cx="8032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Expected Completion time - 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30th, 2021</a:t>
            </a: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4" name="Google Shape;414;p29"/>
          <p:cNvSpPr/>
          <p:nvPr/>
        </p:nvSpPr>
        <p:spPr>
          <a:xfrm>
            <a:off x="131763" y="0"/>
            <a:ext cx="1587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9"/>
          <p:cNvSpPr/>
          <p:nvPr/>
        </p:nvSpPr>
        <p:spPr>
          <a:xfrm>
            <a:off x="195263" y="1306513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9"/>
          <p:cNvSpPr txBox="1"/>
          <p:nvPr/>
        </p:nvSpPr>
        <p:spPr>
          <a:xfrm>
            <a:off x="457200" y="1981200"/>
            <a:ext cx="7969250" cy="7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7" name="Google Shape;417;p29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29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9"/>
          <p:cNvSpPr txBox="1"/>
          <p:nvPr/>
        </p:nvSpPr>
        <p:spPr>
          <a:xfrm>
            <a:off x="457200" y="152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 sz="4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Pending works</a:t>
            </a:r>
            <a:endParaRPr sz="44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20" name="Google Shape;42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29"/>
          <p:cNvSpPr txBox="1"/>
          <p:nvPr/>
        </p:nvSpPr>
        <p:spPr>
          <a:xfrm>
            <a:off x="457200" y="6356350"/>
            <a:ext cx="830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29"/>
          <p:cNvSpPr txBox="1"/>
          <p:nvPr/>
        </p:nvSpPr>
        <p:spPr>
          <a:xfrm>
            <a:off x="457200" y="2442501"/>
            <a:ext cx="8535900" cy="13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51435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4000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eriod"/>
            </a:pPr>
            <a:r>
              <a:rPr lang="en-US"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endParaRPr/>
          </a:p>
          <a:p>
            <a:pPr marL="514350" marR="0" lvl="0" indent="-514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eriod"/>
            </a:pPr>
            <a:r>
              <a:rPr lang="en-US"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and Testing</a:t>
            </a:r>
            <a:endParaRPr/>
          </a:p>
        </p:txBody>
      </p:sp>
      <p:sp>
        <p:nvSpPr>
          <p:cNvPr id="423" name="Google Shape;423;p29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4/16/2021</a:t>
            </a:r>
            <a:endParaRPr/>
          </a:p>
        </p:txBody>
      </p:sp>
      <p:sp>
        <p:nvSpPr>
          <p:cNvPr id="424" name="Google Shape;424;p29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/>
        </p:nvSpPr>
        <p:spPr>
          <a:xfrm>
            <a:off x="381000" y="1828800"/>
            <a:ext cx="8763000" cy="429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 No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 Members 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Nova Dileep                                 JEC17CS078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Shinoz Mohammed P P             JEC17CS094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Sreelakshmi C (Team Leader)  JEC17CS098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Github repo. : </a:t>
            </a:r>
            <a:r>
              <a:rPr lang="en-US" sz="2400" b="1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https://github.com/sreelakshmi182000/Group24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Name of mentor: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Ms. Reshma K 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Assistant Professor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427838" y="6342075"/>
            <a:ext cx="830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4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4/16/2021</a:t>
            </a:r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0"/>
          <p:cNvSpPr/>
          <p:nvPr/>
        </p:nvSpPr>
        <p:spPr>
          <a:xfrm>
            <a:off x="457200" y="990600"/>
            <a:ext cx="8228100" cy="47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0"/>
          <p:cNvSpPr/>
          <p:nvPr/>
        </p:nvSpPr>
        <p:spPr>
          <a:xfrm>
            <a:off x="760413" y="1612900"/>
            <a:ext cx="803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2900"/>
              <a:buFont typeface="Times New Roman"/>
              <a:buNone/>
            </a:pPr>
            <a:r>
              <a:rPr lang="en-US" sz="2900" b="0" i="0" u="none" strike="noStrike" cap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0"/>
          <p:cNvSpPr/>
          <p:nvPr/>
        </p:nvSpPr>
        <p:spPr>
          <a:xfrm>
            <a:off x="131763" y="0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0"/>
          <p:cNvSpPr/>
          <p:nvPr/>
        </p:nvSpPr>
        <p:spPr>
          <a:xfrm>
            <a:off x="195263" y="1306513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30"/>
          <p:cNvSpPr txBox="1"/>
          <p:nvPr/>
        </p:nvSpPr>
        <p:spPr>
          <a:xfrm>
            <a:off x="457200" y="1981200"/>
            <a:ext cx="79692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0" name="Google Shape;440;p30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30"/>
          <p:cNvSpPr/>
          <p:nvPr/>
        </p:nvSpPr>
        <p:spPr>
          <a:xfrm>
            <a:off x="1905000" y="6324600"/>
            <a:ext cx="5410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0"/>
          <p:cNvSpPr txBox="1"/>
          <p:nvPr/>
        </p:nvSpPr>
        <p:spPr>
          <a:xfrm>
            <a:off x="457200" y="152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 sz="4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44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3" name="Google Shape;44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26536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30"/>
          <p:cNvSpPr txBox="1"/>
          <p:nvPr/>
        </p:nvSpPr>
        <p:spPr>
          <a:xfrm>
            <a:off x="457200" y="6356350"/>
            <a:ext cx="830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30"/>
          <p:cNvSpPr txBox="1"/>
          <p:nvPr/>
        </p:nvSpPr>
        <p:spPr>
          <a:xfrm>
            <a:off x="457200" y="3003250"/>
            <a:ext cx="8434500" cy="177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Coding for 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 first and basic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module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our project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, feature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extraction module has been completed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which helps to 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utomatically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rather than manual extraction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Images have been collected for the creation of dataset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is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pending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has to be completed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6" name="Google Shape;446;p30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4/16/2021</a:t>
            </a:r>
            <a:endParaRPr/>
          </a:p>
        </p:txBody>
      </p:sp>
      <p:sp>
        <p:nvSpPr>
          <p:cNvPr id="447" name="Google Shape;447;p30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1"/>
          <p:cNvSpPr/>
          <p:nvPr/>
        </p:nvSpPr>
        <p:spPr>
          <a:xfrm>
            <a:off x="457200" y="990600"/>
            <a:ext cx="8228013" cy="476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760413" y="1612900"/>
            <a:ext cx="8032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2900"/>
              <a:buFont typeface="Times New Roman"/>
              <a:buNone/>
            </a:pPr>
            <a:r>
              <a:rPr lang="en-US" sz="2900" b="0" i="0" u="none" strike="noStrike" cap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31"/>
          <p:cNvSpPr/>
          <p:nvPr/>
        </p:nvSpPr>
        <p:spPr>
          <a:xfrm>
            <a:off x="131763" y="0"/>
            <a:ext cx="1587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31"/>
          <p:cNvSpPr/>
          <p:nvPr/>
        </p:nvSpPr>
        <p:spPr>
          <a:xfrm>
            <a:off x="195263" y="1306513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31"/>
          <p:cNvSpPr txBox="1"/>
          <p:nvPr/>
        </p:nvSpPr>
        <p:spPr>
          <a:xfrm>
            <a:off x="457200" y="1981200"/>
            <a:ext cx="7969250" cy="7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3" name="Google Shape;463;p3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31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1"/>
          <p:cNvSpPr txBox="1"/>
          <p:nvPr/>
        </p:nvSpPr>
        <p:spPr>
          <a:xfrm>
            <a:off x="457200" y="152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 sz="4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44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66" name="Google Shape;46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31"/>
          <p:cNvSpPr txBox="1"/>
          <p:nvPr/>
        </p:nvSpPr>
        <p:spPr>
          <a:xfrm>
            <a:off x="457200" y="6356350"/>
            <a:ext cx="830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31"/>
          <p:cNvSpPr txBox="1"/>
          <p:nvPr/>
        </p:nvSpPr>
        <p:spPr>
          <a:xfrm>
            <a:off x="455600" y="2431001"/>
            <a:ext cx="8535900" cy="3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51435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 Harshitha, N. Sangeetha, A. P. Shirly and C. D. Abraham, "Human facial expression recognition using deep learning technique," 2019 2nd International Conference on Signal Processing and Communication (ICSPC), Coimbatore, India, 2019, pp. 339-342, doi: 10.1109/ICSPC46172.2019.8976876.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Vamshi. N, R. and Raja S, B., “Facial Expression Recognition using Deep Learning”, &lt;i&gt;arXiv e-prints&lt;/i&gt;, 2020.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Y. Lv, Z. Feng and C. Xu, "Facial expression recognition via deep learning," 2014 International Conference on Smart Computing, Hong Kong, 2014, pp. 303-308, doi: 10.1109/SMARTCOMP.2014.7043872.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Jiaxing Li, Dexiang Zhang, Jingjing Zhang, Jun Zhang, Teng Li, Yi Xia, Qing Yan, Lina Xun,Facial Expression Recognition with Faster R-CNN,Procedia Computer Science,https://doi.org/10.1016/j.procs.2017.03.069.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9" name="Google Shape;469;p31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4/16/2021</a:t>
            </a:r>
            <a:endParaRPr/>
          </a:p>
        </p:txBody>
      </p:sp>
      <p:sp>
        <p:nvSpPr>
          <p:cNvPr id="470" name="Google Shape;470;p31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2"/>
          <p:cNvSpPr/>
          <p:nvPr/>
        </p:nvSpPr>
        <p:spPr>
          <a:xfrm>
            <a:off x="457200" y="990600"/>
            <a:ext cx="8228013" cy="476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32"/>
          <p:cNvSpPr/>
          <p:nvPr/>
        </p:nvSpPr>
        <p:spPr>
          <a:xfrm>
            <a:off x="760413" y="1612900"/>
            <a:ext cx="8032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2900"/>
              <a:buFont typeface="Times New Roman"/>
              <a:buNone/>
            </a:pPr>
            <a:r>
              <a:rPr lang="en-US" sz="2900" b="0" i="0" u="none" strike="noStrike" cap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32"/>
          <p:cNvSpPr/>
          <p:nvPr/>
        </p:nvSpPr>
        <p:spPr>
          <a:xfrm>
            <a:off x="131763" y="0"/>
            <a:ext cx="1587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32"/>
          <p:cNvSpPr/>
          <p:nvPr/>
        </p:nvSpPr>
        <p:spPr>
          <a:xfrm>
            <a:off x="195263" y="1306513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32"/>
          <p:cNvSpPr txBox="1"/>
          <p:nvPr/>
        </p:nvSpPr>
        <p:spPr>
          <a:xfrm>
            <a:off x="457200" y="1981200"/>
            <a:ext cx="7969250" cy="7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6" name="Google Shape;486;p3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32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32"/>
          <p:cNvSpPr txBox="1"/>
          <p:nvPr/>
        </p:nvSpPr>
        <p:spPr>
          <a:xfrm>
            <a:off x="457200" y="152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endParaRPr sz="44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89" name="Google Shape;48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32"/>
          <p:cNvSpPr txBox="1"/>
          <p:nvPr/>
        </p:nvSpPr>
        <p:spPr>
          <a:xfrm>
            <a:off x="457200" y="6356350"/>
            <a:ext cx="830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32"/>
          <p:cNvSpPr txBox="1"/>
          <p:nvPr/>
        </p:nvSpPr>
        <p:spPr>
          <a:xfrm>
            <a:off x="342113" y="1878800"/>
            <a:ext cx="8535900" cy="41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51435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4000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 startAt="5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 Singh and F. Nasoz, "Facial Expression Recognition with Convolutional Neural Networks," 2020 10th Annual Computing and Communication Workshop and Conference (CCWC), Las Vegas, NV, USA, 2020, pp. 0324-0328, doi: 10.1109/CCWC47524.2020.9031283.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4000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 startAt="5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L. Xu, M. Fei, W. Zhou and A. Yang, "Face Expression Recognition Based on Convolutional Neural Network*," 2018 Australian &amp; New Zealand Control Conference (ANZCC), Melbourne, VIC, 2018, pp. 115-118, doi: 10.1109/ANZCC.2018.8606597.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4000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2" name="Google Shape;492;p32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4/16/2021</a:t>
            </a:r>
            <a:endParaRPr/>
          </a:p>
        </p:txBody>
      </p:sp>
      <p:sp>
        <p:nvSpPr>
          <p:cNvPr id="493" name="Google Shape;493;p32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3"/>
          <p:cNvSpPr txBox="1"/>
          <p:nvPr/>
        </p:nvSpPr>
        <p:spPr>
          <a:xfrm>
            <a:off x="1003300" y="1600200"/>
            <a:ext cx="6629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imes New Roman"/>
              <a:buNone/>
            </a:pPr>
            <a:endParaRPr sz="3200" b="0" i="0" u="none" strike="noStrike" cap="none">
              <a:solidFill>
                <a:srgbClr val="0D0D0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1313" marR="0" lvl="0" indent="-336550" algn="ctr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endParaRPr sz="4400" b="1" i="0" u="none" strike="noStrike" cap="none">
              <a:solidFill>
                <a:srgbClr val="0D0D0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1313" marR="0" lvl="0" indent="-336550" algn="ctr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 sz="44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44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Thank You</a:t>
            </a:r>
            <a:r>
              <a:rPr lang="en-US" sz="44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33"/>
          <p:cNvSpPr txBox="1"/>
          <p:nvPr/>
        </p:nvSpPr>
        <p:spPr>
          <a:xfrm>
            <a:off x="457200" y="6356350"/>
            <a:ext cx="830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33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3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4" name="Google Shape;504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33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4/16/2021</a:t>
            </a:r>
            <a:endParaRPr/>
          </a:p>
        </p:txBody>
      </p:sp>
      <p:sp>
        <p:nvSpPr>
          <p:cNvPr id="506" name="Google Shape;506;p33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23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36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sng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Vision of the Department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9725" marR="0" lvl="0" indent="-33337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eminent and ethical leaders in the domain of Computational Sciences through quality professional education with a focus on holistic learning and excellence.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655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sng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Mission of the Department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9725" marR="0" lvl="0" indent="-33337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create technically competent and ethically conscious graduates in the field of Computer Science and Engineering by encouraging holistic learning and excellence.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9725" marR="0" lvl="0" indent="-33337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prepare students for careers in Industry, Academia and the Government.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9725" marR="0" lvl="0" indent="-33337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instill Entrepreneurial Orientation and research motivation among the students of the department.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9725" marR="0" lvl="0" indent="-33337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emerge as a leader in education in the region by encouraging teaching, learning, industry and societal connect.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655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5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457200" y="6356350"/>
            <a:ext cx="830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5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4/16/2021</a:t>
            </a:r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/>
          <p:nvPr/>
        </p:nvSpPr>
        <p:spPr>
          <a:xfrm>
            <a:off x="457200" y="990600"/>
            <a:ext cx="8228013" cy="476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760413" y="1612900"/>
            <a:ext cx="8032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2900"/>
              <a:buFont typeface="Times New Roman"/>
              <a:buNone/>
            </a:pPr>
            <a:r>
              <a:rPr lang="en-US" sz="2900" b="0" i="0" u="none" strike="noStrike" cap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131763" y="0"/>
            <a:ext cx="1587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195263" y="1306513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457200" y="1981200"/>
            <a:ext cx="7969250" cy="7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455625" y="13065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 sz="4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563563" y="2155805"/>
            <a:ext cx="8229600" cy="41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-38735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AutoNum type="arabicPeriod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7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AutoNum type="arabicPeriod"/>
            </a:pPr>
            <a:r>
              <a:rPr lang="en-US" sz="2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25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7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AutoNum type="arabicPeriod"/>
            </a:pPr>
            <a:r>
              <a:rPr lang="en-US" sz="2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25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7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AutoNum type="arabicPeriod"/>
            </a:pPr>
            <a:r>
              <a:rPr lang="en-US" sz="2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SRS</a:t>
            </a:r>
            <a:endParaRPr sz="25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7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AutoNum type="arabicPeriod"/>
            </a:pPr>
            <a:r>
              <a:rPr lang="en-US" sz="2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 sz="25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7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AutoNum type="arabicPeriod"/>
            </a:pPr>
            <a:r>
              <a:rPr lang="en-US" sz="2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in detail</a:t>
            </a:r>
            <a:endParaRPr sz="25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7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AutoNum type="arabicPeriod"/>
            </a:pPr>
            <a:r>
              <a:rPr lang="en-US" sz="2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Pending works</a:t>
            </a:r>
            <a:endParaRPr sz="25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7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AutoNum type="arabicPeriod"/>
            </a:pPr>
            <a:r>
              <a:rPr lang="en-US" sz="2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5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7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AutoNum type="arabicPeriod"/>
            </a:pPr>
            <a:r>
              <a:rPr lang="en-US" sz="2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5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3" name="Google Shape;15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3" y="11113"/>
            <a:ext cx="9126536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/>
        </p:nvSpPr>
        <p:spPr>
          <a:xfrm>
            <a:off x="457200" y="6356350"/>
            <a:ext cx="830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6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4/16/2021</a:t>
            </a:r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/>
          <p:nvPr/>
        </p:nvSpPr>
        <p:spPr>
          <a:xfrm>
            <a:off x="457200" y="990600"/>
            <a:ext cx="8228100" cy="47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760413" y="1612900"/>
            <a:ext cx="803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2900"/>
              <a:buFont typeface="Times New Roman"/>
              <a:buNone/>
            </a:pPr>
            <a:r>
              <a:rPr lang="en-US" sz="2900" b="0" i="0" u="none" strike="noStrike" cap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131763" y="0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195263" y="1306513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457200" y="1981200"/>
            <a:ext cx="79692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7"/>
          <p:cNvSpPr/>
          <p:nvPr/>
        </p:nvSpPr>
        <p:spPr>
          <a:xfrm>
            <a:off x="1905000" y="6324600"/>
            <a:ext cx="5410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457200" y="152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 sz="4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44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" name="Google Shape;17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3" y="11113"/>
            <a:ext cx="9126536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7"/>
          <p:cNvSpPr txBox="1"/>
          <p:nvPr/>
        </p:nvSpPr>
        <p:spPr>
          <a:xfrm>
            <a:off x="457200" y="6356350"/>
            <a:ext cx="830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7"/>
          <p:cNvSpPr txBox="1"/>
          <p:nvPr/>
        </p:nvSpPr>
        <p:spPr>
          <a:xfrm>
            <a:off x="253150" y="2496950"/>
            <a:ext cx="8940900" cy="323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Bhavas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classification using deep learning is used to classify the 9 </a:t>
            </a:r>
            <a:r>
              <a:rPr lang="en-US" sz="1800" b="0" i="0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bhavas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classical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dance such as ‘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Sringara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’(Love), ‘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Hasya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’(Comic), ‘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Karuna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’(Compassion),‘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Raudra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(Anger),‘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Veera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 (Valor), ‘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Bhayankara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’(Fear), ‘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BhiBhatsa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’(Disgust), ‘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Adbhuta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’(Wonder),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Shantam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’(Tranquility). 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2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Steps involved in this system are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Identifying the dataset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Preprocessing of images 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Extracting features from images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Identifying and classifying of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bhavas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and testing 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Finally accuracy is calculated.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17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4/16/2021</a:t>
            </a:r>
            <a:endParaRPr/>
          </a:p>
        </p:txBody>
      </p:sp>
      <p:sp>
        <p:nvSpPr>
          <p:cNvPr id="179" name="Google Shape;179;p17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/>
          <p:nvPr/>
        </p:nvSpPr>
        <p:spPr>
          <a:xfrm>
            <a:off x="457200" y="990600"/>
            <a:ext cx="8228100" cy="47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760413" y="1612900"/>
            <a:ext cx="803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2900"/>
              <a:buFont typeface="Times New Roman"/>
              <a:buNone/>
            </a:pPr>
            <a:r>
              <a:rPr lang="en-US" sz="2900" b="0" i="0" u="none" strike="noStrike" cap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131763" y="0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195263" y="1306513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457200" y="1981200"/>
            <a:ext cx="79692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18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8"/>
          <p:cNvSpPr/>
          <p:nvPr/>
        </p:nvSpPr>
        <p:spPr>
          <a:xfrm>
            <a:off x="1905000" y="6324600"/>
            <a:ext cx="5410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8"/>
          <p:cNvSpPr txBox="1"/>
          <p:nvPr/>
        </p:nvSpPr>
        <p:spPr>
          <a:xfrm>
            <a:off x="457200" y="152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 sz="4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44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8" name="Google Shape;19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3" y="11113"/>
            <a:ext cx="9126536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8"/>
          <p:cNvSpPr txBox="1"/>
          <p:nvPr/>
        </p:nvSpPr>
        <p:spPr>
          <a:xfrm>
            <a:off x="457200" y="6356350"/>
            <a:ext cx="830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8"/>
          <p:cNvSpPr txBox="1"/>
          <p:nvPr/>
        </p:nvSpPr>
        <p:spPr>
          <a:xfrm>
            <a:off x="173853" y="2228901"/>
            <a:ext cx="8535900" cy="3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creation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detection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and Testing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18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4/16/2021</a:t>
            </a:r>
            <a:endParaRPr/>
          </a:p>
        </p:txBody>
      </p:sp>
      <p:sp>
        <p:nvSpPr>
          <p:cNvPr id="202" name="Google Shape;202;p18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"/>
          <p:cNvSpPr/>
          <p:nvPr/>
        </p:nvSpPr>
        <p:spPr>
          <a:xfrm>
            <a:off x="457200" y="990600"/>
            <a:ext cx="8228013" cy="476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760413" y="1612900"/>
            <a:ext cx="8032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2900"/>
              <a:buFont typeface="Times New Roman"/>
              <a:buNone/>
            </a:pPr>
            <a:r>
              <a:rPr lang="en-US" sz="2900" b="0" i="0" u="none" strike="noStrike" cap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131763" y="0"/>
            <a:ext cx="1587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9"/>
          <p:cNvSpPr/>
          <p:nvPr/>
        </p:nvSpPr>
        <p:spPr>
          <a:xfrm>
            <a:off x="195263" y="1306513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9"/>
          <p:cNvSpPr txBox="1"/>
          <p:nvPr/>
        </p:nvSpPr>
        <p:spPr>
          <a:xfrm>
            <a:off x="457200" y="1600201"/>
            <a:ext cx="7969250" cy="76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 sz="4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44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9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9"/>
          <p:cNvSpPr txBox="1"/>
          <p:nvPr/>
        </p:nvSpPr>
        <p:spPr>
          <a:xfrm>
            <a:off x="457200" y="152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endParaRPr sz="44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1" name="Google Shape;22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26536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9"/>
          <p:cNvSpPr txBox="1"/>
          <p:nvPr/>
        </p:nvSpPr>
        <p:spPr>
          <a:xfrm>
            <a:off x="457200" y="6356350"/>
            <a:ext cx="830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9"/>
          <p:cNvSpPr txBox="1"/>
          <p:nvPr/>
        </p:nvSpPr>
        <p:spPr>
          <a:xfrm>
            <a:off x="304038" y="985488"/>
            <a:ext cx="8535900" cy="47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1320800" marR="0" lvl="2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92400" marR="0" lvl="5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9"/>
          <p:cNvSpPr txBox="1"/>
          <p:nvPr/>
        </p:nvSpPr>
        <p:spPr>
          <a:xfrm>
            <a:off x="457200" y="2519950"/>
            <a:ext cx="84345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Human facial expression recognition using deep learning technique -                              S. Harshitha, N. Sangeetha, A. P. Shirly and C. D. Abraham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Facial Expression Recognition using Deep Learning -                                       Vamshi. N  R. and Raja S    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Facial expression recognition via deep learning -                                                        Y. Lv, Z. Feng and C. Xu        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Facial Expression Recognition with Faster R-CNN -                                                 Jiaxing Li, Dexiang Zhang, Jingjing Zhang, Jun Zhang, Teng Li, Yi Xia, Qing Yan, Lina Xun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Facial Expression Recognition with Convolutional Neural Networks -                      S. Singh and F. Nasoz     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Face Expression Recognition Based on Convolutional Neural Network -                  L. Xu, M. Fei, W. Zhou and A. Yang        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19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4/16/2021</a:t>
            </a:r>
            <a:endParaRPr/>
          </a:p>
        </p:txBody>
      </p:sp>
      <p:sp>
        <p:nvSpPr>
          <p:cNvPr id="226" name="Google Shape;226;p19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/>
          <p:nvPr/>
        </p:nvSpPr>
        <p:spPr>
          <a:xfrm>
            <a:off x="457200" y="990600"/>
            <a:ext cx="8228013" cy="476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0"/>
          <p:cNvSpPr/>
          <p:nvPr/>
        </p:nvSpPr>
        <p:spPr>
          <a:xfrm>
            <a:off x="760413" y="1612900"/>
            <a:ext cx="8032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2900"/>
              <a:buFont typeface="Times New Roman"/>
              <a:buNone/>
            </a:pPr>
            <a:r>
              <a:rPr lang="en-US" sz="2900" b="0" i="0" u="none" strike="noStrike" cap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0"/>
          <p:cNvSpPr/>
          <p:nvPr/>
        </p:nvSpPr>
        <p:spPr>
          <a:xfrm>
            <a:off x="131763" y="0"/>
            <a:ext cx="1587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0"/>
          <p:cNvSpPr/>
          <p:nvPr/>
        </p:nvSpPr>
        <p:spPr>
          <a:xfrm>
            <a:off x="195263" y="1306513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0"/>
          <p:cNvSpPr txBox="1"/>
          <p:nvPr/>
        </p:nvSpPr>
        <p:spPr>
          <a:xfrm>
            <a:off x="457200" y="1981200"/>
            <a:ext cx="7969250" cy="7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2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0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0"/>
          <p:cNvSpPr txBox="1"/>
          <p:nvPr/>
        </p:nvSpPr>
        <p:spPr>
          <a:xfrm>
            <a:off x="457200" y="152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 sz="4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SRS</a:t>
            </a:r>
            <a:endParaRPr sz="44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5" name="Google Shape;24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0"/>
          <p:cNvSpPr txBox="1"/>
          <p:nvPr/>
        </p:nvSpPr>
        <p:spPr>
          <a:xfrm>
            <a:off x="457200" y="6356350"/>
            <a:ext cx="830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0"/>
          <p:cNvSpPr txBox="1"/>
          <p:nvPr/>
        </p:nvSpPr>
        <p:spPr>
          <a:xfrm>
            <a:off x="455600" y="2431002"/>
            <a:ext cx="8535900" cy="28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51435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4000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48" name="Google Shape;248;p20"/>
          <p:cNvGraphicFramePr/>
          <p:nvPr/>
        </p:nvGraphicFramePr>
        <p:xfrm>
          <a:off x="673150" y="2667000"/>
          <a:ext cx="8089850" cy="2369940"/>
        </p:xfrm>
        <a:graphic>
          <a:graphicData uri="http://schemas.openxmlformats.org/drawingml/2006/table">
            <a:tbl>
              <a:tblPr firstRow="1" bandRow="1">
                <a:noFill/>
                <a:tableStyleId>{333D760F-FDC2-42D1-AD11-967BD22F9608}</a:tableStyleId>
              </a:tblPr>
              <a:tblGrid>
                <a:gridCol w="4051250"/>
                <a:gridCol w="4038600"/>
              </a:tblGrid>
              <a:tr h="62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Functional Requirement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 Functional Requirement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  <a:tr h="845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system should classify an image into one of 9 emotions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system should be implemented in jupyter notebook 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  <a:tr h="883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system should include an automatic face detection algorithm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249" name="Google Shape;249;p20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4/16/2021</a:t>
            </a:r>
            <a:endParaRPr/>
          </a:p>
        </p:txBody>
      </p:sp>
      <p:sp>
        <p:nvSpPr>
          <p:cNvPr id="250" name="Google Shape;250;p20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1"/>
          <p:cNvSpPr txBox="1">
            <a:spLocks noGrp="1"/>
          </p:cNvSpPr>
          <p:nvPr>
            <p:ph type="body" idx="1"/>
          </p:nvPr>
        </p:nvSpPr>
        <p:spPr>
          <a:xfrm>
            <a:off x="457200" y="1676401"/>
            <a:ext cx="8226425" cy="450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025" rIns="0" bIns="0" anchor="t" anchorCtr="0">
            <a:noAutofit/>
          </a:bodyPr>
          <a:lstStyle/>
          <a:p>
            <a:pPr marL="342900" lvl="0" indent="-3429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/>
          </a:p>
          <a:p>
            <a:pPr marL="342900" lvl="0" indent="-342900" algn="just" rtl="0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1400"/>
              <a:buNone/>
            </a:pPr>
            <a:endParaRPr sz="1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21"/>
          <p:cNvSpPr txBox="1"/>
          <p:nvPr/>
        </p:nvSpPr>
        <p:spPr>
          <a:xfrm>
            <a:off x="427825" y="6356363"/>
            <a:ext cx="830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21" descr="2021-04-14_19-59-35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3551" y="2335237"/>
            <a:ext cx="6934273" cy="3418962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1"/>
          <p:cNvSpPr txBox="1">
            <a:spLocks noGrp="1"/>
          </p:cNvSpPr>
          <p:nvPr>
            <p:ph type="dt" idx="10"/>
          </p:nvPr>
        </p:nvSpPr>
        <p:spPr>
          <a:xfrm>
            <a:off x="457199" y="6246813"/>
            <a:ext cx="7251895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4/16/2021</a:t>
            </a:r>
            <a:r>
              <a:rPr lang="en-US" sz="1600" b="1">
                <a:latin typeface="Arial Black"/>
                <a:ea typeface="Arial Black"/>
                <a:cs typeface="Arial Black"/>
                <a:sym typeface="Arial Black"/>
              </a:rPr>
              <a:t>                                   </a:t>
            </a:r>
            <a:r>
              <a:rPr lang="en-US"/>
              <a:t>CSE Department, JECC</a:t>
            </a:r>
            <a:endParaRPr/>
          </a:p>
        </p:txBody>
      </p:sp>
      <p:sp>
        <p:nvSpPr>
          <p:cNvPr id="260" name="Google Shape;260;p21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1087</Words>
  <PresentationFormat>On-screen Show (4:3)</PresentationFormat>
  <Paragraphs>302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Times New Roman</vt:lpstr>
      <vt:lpstr>Arial Black</vt:lpstr>
      <vt:lpstr>Cambria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9</cp:revision>
  <dcterms:modified xsi:type="dcterms:W3CDTF">2021-04-17T04:39:44Z</dcterms:modified>
</cp:coreProperties>
</file>