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F0AB9317-BD17-4776-86C3-5BF3035E6B1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9D302B-EF18-4806-81CB-2BAAB0E4441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256" name="Google Shape;256;p8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8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8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278" name="Google Shape;278;p9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9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95" name="Google Shape;295;p10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0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0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317" name="Google Shape;317;p1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336" name="Google Shape;336;p1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2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2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357" name="Google Shape;357;p1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3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3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379" name="Google Shape;379;p1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5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5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5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400" name="Google Shape;400;p16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6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6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f8ffe6251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421" name="Google Shape;421;gaf8ffe6251_0_0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af8ffe6251_0_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gaf8ffe6251_0_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af8ffe6251_0_0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gaf8ffe6251_0_0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gaf8ffe62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gaf8ffe62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8ffe6251_0_2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442" name="Google Shape;442;gaf8ffe6251_0_23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af8ffe6251_0_2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gaf8ffe6251_0_23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af8ffe6251_0_23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gaf8ffe6251_0_23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gaf8ffe625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8" name="Google Shape;448;gaf8ffe625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108" name="Google Shape;108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f8ffe6251_0_6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462" name="Google Shape;462;gaf8ffe6251_0_63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af8ffe6251_0_6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af8ffe6251_0_63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af8ffe6251_0_63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gaf8ffe6251_0_63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gaf8ffe62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8" name="Google Shape;468;gaf8ffe625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482" name="Google Shape;482;p17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17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7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17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e36c91e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ae36c91e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535" name="Google Shape;535;p20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20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0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0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574" name="Google Shape;574;p2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3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3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23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0" name="Google Shape;5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74489c97e_0_2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29</a:t>
            </a:fld>
            <a:endParaRPr/>
          </a:p>
        </p:txBody>
      </p:sp>
      <p:sp>
        <p:nvSpPr>
          <p:cNvPr id="595" name="Google Shape;595;gb74489c97e_0_20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b74489c97e_0_2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b74489c97e_0_2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b74489c97e_0_20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gb74489c97e_0_20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gb74489c9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1" name="Google Shape;601;gb74489c9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19" name="Google Shape;119;p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30</a:t>
            </a:fld>
            <a:endParaRPr/>
          </a:p>
        </p:txBody>
      </p:sp>
      <p:sp>
        <p:nvSpPr>
          <p:cNvPr id="616" name="Google Shape;616;p2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24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24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2" name="Google Shape;6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637" name="Google Shape;637;p2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25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5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5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3" name="Google Shape;6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658" name="Google Shape;658;p26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0" name="Google Shape;6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30" name="Google Shape;130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151" name="Google Shape;151;p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5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4489c97e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172" name="Google Shape;172;gb74489c97e_0_0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74489c97e_0_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b74489c97e_0_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74489c97e_0_0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b74489c97e_0_0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b74489c9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b74489c9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93" name="Google Shape;193;p6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6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6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214" name="Google Shape;214;p7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7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7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e36c91e3e_0_0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973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235" name="Google Shape;235;gae36c91e3e_0_0:notes"/>
          <p:cNvSpPr txBox="1"/>
          <p:nvPr/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ae36c91e3e_0_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ae36c91e3e_0_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t>9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ae36c91e3e_0_0:notes"/>
          <p:cNvSpPr/>
          <p:nvPr/>
        </p:nvSpPr>
        <p:spPr>
          <a:xfrm>
            <a:off x="3881438" y="8685213"/>
            <a:ext cx="2968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ae36c91e3e_0_0:notes"/>
          <p:cNvSpPr/>
          <p:nvPr/>
        </p:nvSpPr>
        <p:spPr>
          <a:xfrm>
            <a:off x="3881438" y="8685213"/>
            <a:ext cx="2970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ae36c91e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gae36c91e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571331" y="3066257"/>
            <a:ext cx="4054475" cy="217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153319" y="970756"/>
            <a:ext cx="4054475" cy="6361113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4037013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6613" y="3679825"/>
            <a:ext cx="4037012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38"/>
              </a:spcBef>
              <a:spcAft>
                <a:spcPts val="0"/>
              </a:spcAft>
              <a:buSzPts val="1400"/>
              <a:buNone/>
              <a:defRPr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3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38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22288" y="1665288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  Engineering  College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January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just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  <a:endParaRPr/>
          </a:p>
          <a:p>
            <a:pPr marL="0" marR="0" lvl="0" indent="0" algn="just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 Classification Using Deep Learning </a:t>
            </a:r>
            <a:endParaRPr sz="4000" b="1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427825" y="63563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57200" y="1600201"/>
            <a:ext cx="7969250" cy="7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304038" y="985488"/>
            <a:ext cx="8535900" cy="47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320800" marR="0" lvl="2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2400" marR="0" lvl="5" indent="-5143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2"/>
          <p:cNvGraphicFramePr/>
          <p:nvPr/>
        </p:nvGraphicFramePr>
        <p:xfrm>
          <a:off x="-2" y="2275800"/>
          <a:ext cx="9144000" cy="4582200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685800"/>
                <a:gridCol w="1335575"/>
                <a:gridCol w="1179025"/>
                <a:gridCol w="1304650"/>
                <a:gridCol w="1362350"/>
                <a:gridCol w="1447800"/>
                <a:gridCol w="1828800"/>
              </a:tblGrid>
              <a:tr h="67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</a:tr>
              <a:tr h="3909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6</a:t>
                      </a:r>
                      <a:r>
                        <a:rPr lang="en-US" sz="1800"/>
                        <a:t>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emotions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mplemented in MATLAB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JAFFE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14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Japanese Female Facial Expression)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the input image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is pass through CNN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 and Classification is performed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omplete view of facial emotion recognition system. 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91.6 % 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a complete view of facial emotion recognition system</a:t>
                      </a:r>
                      <a:endParaRPr sz="1800" u="none" strike="noStrike" cap="none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 can be used for the project</a:t>
                      </a:r>
                      <a:endParaRPr sz="1800" u="none" strike="noStrike" cap="none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lassifies input images to atmost </a:t>
                      </a: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facial expressions</a:t>
                      </a:r>
                      <a:endParaRPr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" name="Google Shape;292;p23"/>
          <p:cNvGraphicFramePr/>
          <p:nvPr/>
        </p:nvGraphicFramePr>
        <p:xfrm>
          <a:off x="-12" y="1663300"/>
          <a:ext cx="9182100" cy="5214470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661825"/>
                <a:gridCol w="1676375"/>
                <a:gridCol w="979850"/>
                <a:gridCol w="1520675"/>
                <a:gridCol w="1730825"/>
                <a:gridCol w="1306275"/>
                <a:gridCol w="1306275"/>
              </a:tblGrid>
              <a:tr h="59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9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people’s emotions in natural conditions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outperform traditional approaches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Human-level performance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the input image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is passed through 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model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Five layer</a:t>
                      </a:r>
                      <a:r>
                        <a:rPr lang="en-US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ResNet50 model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 NET</a:t>
                      </a:r>
                      <a:endParaRPr dirty="0"/>
                    </a:p>
                    <a:p>
                      <a:pPr marL="4826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+mj-lt"/>
                        <a:buAutoNum type="arabicPeriod" startAt="2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 and Classification is performed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 startAt="2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calculation</a:t>
                      </a:r>
                      <a:endParaRPr sz="14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Accuracies of some of the models achieved on the FER2013 test data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Human_level - 65±5%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-61%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Five-layer model -66.2%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ResNet50 - 73%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 NET - 73.9%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State_of_the_art - 76.8%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 can be used for the project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7 facial expression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time is required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55612" y="1828801"/>
            <a:ext cx="8535987" cy="477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320800" marR="0" lvl="2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2400" marR="0" lvl="5" indent="-5143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p24"/>
          <p:cNvGraphicFramePr/>
          <p:nvPr/>
        </p:nvGraphicFramePr>
        <p:xfrm>
          <a:off x="-9" y="1684475"/>
          <a:ext cx="9143175" cy="5173525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696525"/>
                <a:gridCol w="1723125"/>
                <a:gridCol w="1409750"/>
                <a:gridCol w="1365400"/>
                <a:gridCol w="1335825"/>
                <a:gridCol w="1318625"/>
                <a:gridCol w="1293925"/>
              </a:tblGrid>
              <a:tr h="66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improve the accuracy in classifying emotions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classify the facial expressions to  angry, happy, fear, neutral, sad and surprise using CNN architecture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 of CK+, RaFD, MUG,KDEF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the input image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 tuning CNN architecture by VGG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 tuning CNN architecture by first model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calculation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Accuracies obtained on different datasets: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CK+ - 9</a:t>
                      </a: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6.9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3%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MUG – 87.65%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RaFD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93.33%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826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+mj-lt"/>
                        <a:buAutoNum type="arabicPeriod" startAt="2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Highest accuracy is obtained for CK+</a:t>
                      </a:r>
                      <a:endParaRPr sz="1400" b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 can be used for the project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Considered images which has face in one position only</a:t>
                      </a:r>
                      <a:endParaRPr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" name="Google Shape;333;p25"/>
          <p:cNvGraphicFramePr/>
          <p:nvPr/>
        </p:nvGraphicFramePr>
        <p:xfrm>
          <a:off x="13" y="1622425"/>
          <a:ext cx="9143975" cy="5235575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609475"/>
                <a:gridCol w="1434450"/>
                <a:gridCol w="1004075"/>
                <a:gridCol w="1752600"/>
                <a:gridCol w="1447800"/>
                <a:gridCol w="1589300"/>
                <a:gridCol w="1306275"/>
              </a:tblGrid>
              <a:tr h="64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9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avoid the explicit feature extraction process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Classify facial expressions to  worried, angry,  disgust,</a:t>
                      </a:r>
                      <a:endParaRPr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surprise, anxious,  happy,  sad, neutral emotions</a:t>
                      </a:r>
                      <a:endParaRPr/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CLDC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is normalized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 are extracted and dimension is reduced using convolution layers and max pooling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RPN is used for region proposal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Softmax and regressor for classification and predicting bounding box coordinates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ean Average Precision obtained on different networks: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VGG_CNN_M _1024 – 0.8200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ZF – 0.8203</a:t>
                      </a:r>
                      <a:endParaRPr dirty="0"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romanLcParenR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 – 0.8312</a:t>
                      </a:r>
                      <a:endParaRPr dirty="0"/>
                    </a:p>
                    <a:p>
                      <a:pPr marL="4826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+mj-lt"/>
                        <a:buAutoNum type="arabicPeriod" startAt="2"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very good identification for surprise and neutral</a:t>
                      </a:r>
                      <a:endParaRPr dirty="0"/>
                    </a:p>
                  </a:txBody>
                  <a:tcPr marL="68575" marR="68575" marT="0" marB="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Normalization technique can be used for preprocessing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rate for surprise and neutral is less</a:t>
                      </a:r>
                      <a:endParaRPr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4" name="Google Shape;354;p26"/>
          <p:cNvGraphicFramePr/>
          <p:nvPr/>
        </p:nvGraphicFramePr>
        <p:xfrm>
          <a:off x="17" y="1698375"/>
          <a:ext cx="9143975" cy="5330110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762000"/>
                <a:gridCol w="1371600"/>
                <a:gridCol w="914400"/>
                <a:gridCol w="1752600"/>
                <a:gridCol w="1447800"/>
                <a:gridCol w="1589300"/>
                <a:gridCol w="1306275"/>
              </a:tblGrid>
              <a:tr h="65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0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Classify facial expressions into 6 emotions.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Classifications with and without pre-processing of images.  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Angry, sad, happy, disgust, surprise, fear and neutral.</a:t>
                      </a:r>
                      <a:endParaRPr/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pre-processing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 and Classification using CNN.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Convolutional layers used.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set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AutoNum type="arabicPeriod"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Obtained a test accuracy of 61.7%.</a:t>
                      </a:r>
                      <a:endParaRPr/>
                    </a:p>
                  </a:txBody>
                  <a:tcPr marL="68575" marR="68575" marT="0" marB="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 can be used in our project</a:t>
                      </a:r>
                      <a:endParaRPr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Misclassified images came from the emotions of fear and sad with 43.95% and 49.77% accuracy.</a:t>
                      </a:r>
                      <a:endParaRPr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15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1/16/2021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455612" y="1828801"/>
            <a:ext cx="8535987" cy="477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320800" marR="0" lvl="2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2400" marR="0" lvl="5" indent="-5143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27"/>
          <p:cNvGraphicFramePr/>
          <p:nvPr/>
        </p:nvGraphicFramePr>
        <p:xfrm>
          <a:off x="5" y="1708150"/>
          <a:ext cx="9143975" cy="5149850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620650"/>
                <a:gridCol w="1453825"/>
                <a:gridCol w="973525"/>
                <a:gridCol w="1752600"/>
                <a:gridCol w="1447800"/>
                <a:gridCol w="1530175"/>
                <a:gridCol w="1365400"/>
              </a:tblGrid>
              <a:tr h="66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to our project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8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●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Classify facial images into 6 emotions using CNN architecture.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●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dataset FER2013 for training.</a:t>
                      </a:r>
                      <a:endParaRPr sz="1500"/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FER-2013</a:t>
                      </a:r>
                      <a:endParaRPr sz="15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Face detection and pre-processing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 using trainable convolution kernels.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 pooling by pooling layer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by softmax layer into the 6 basic classification</a:t>
                      </a:r>
                      <a:endParaRPr sz="1500"/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accuracy of 65.1 %.</a:t>
                      </a:r>
                      <a:endParaRPr sz="15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AutoNum type="arabicPeriod"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architecture and CNN parameter   training explained.</a:t>
                      </a:r>
                      <a:endParaRPr sz="1500"/>
                    </a:p>
                  </a:txBody>
                  <a:tcPr marL="68575" marR="68575" marT="0" marB="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architecture  can be used in our project</a:t>
                      </a:r>
                      <a:endParaRPr sz="15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Distortion of image is high</a:t>
                      </a:r>
                      <a:endParaRPr sz="15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0" marR="95250" marT="95250" marB="95250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BE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708738" y="13081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16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394" name="Google Shape;394;p28"/>
          <p:cNvSpPr txBox="1"/>
          <p:nvPr/>
        </p:nvSpPr>
        <p:spPr>
          <a:xfrm>
            <a:off x="457200" y="1791650"/>
            <a:ext cx="82296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8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457200" y="2597751"/>
            <a:ext cx="8535900" cy="2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to identify the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given input facial image </a:t>
            </a:r>
            <a:endParaRPr dirty="0"/>
          </a:p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CNN architecture and  appropriate dataset we can train the system to classify them to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allows the normal users (Other than dancers) to easily understand the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920750" marR="0" lvl="1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the proposed system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455600" y="2431001"/>
            <a:ext cx="853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3 CNNs are used to segment eyes, lips and the cheeks regions from facial images because of the importance of these regions to recognize the bhavas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first 3 CNN outputs, the proposed system forms a face-iconized image that is used by the fourth CNN as input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image block is classified as eyes, lips and the cheeks versus background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training masks are generated by detecting and localizing facial landmarks on a face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masks are used for determining majority and mixed classes in the facial component segmentation step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 layer is used for classification and images are classified into bhavas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of proposed system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7" name="Google Shape;4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0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455600" y="2431001"/>
            <a:ext cx="8535900" cy="3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-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 normalizing data per image  and then normalizing data per pixel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 data per image: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3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from each image the mean value over that image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3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appropriate value for the standard deviation of the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 data per pixel: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3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mean image over the training 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3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training image, subtract from each pixel its mean value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3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standard deviation of each pixel over all training images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19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pic>
        <p:nvPicPr>
          <p:cNvPr id="457" name="Google Shape;4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457212" y="1718043"/>
            <a:ext cx="85359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Feature Extraction -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extraction of facial features requires translating the input data into a set of features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included in this project are - eyes, lips and cheeks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three CNNs are trained to segment eye, lip and cheek regions from facial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image block is classified as eye, lips and the cheeks versus background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training masks are generated by detecting and localizing facial landmarks on a face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masks are used for determining majority and mixed classes in the facial component segmentation step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381000" y="1828800"/>
            <a:ext cx="87630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No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 :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Nova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Dileep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JEC17CS078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Shinoz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Mohammed P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JEC17CS094 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Sreelakshmi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 (Team Leader)  JEC17CS098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Name of mentor: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Ms. </a:t>
            </a: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Reshma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 V</a:t>
            </a: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Assistant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  <a:p>
            <a:pPr marL="342900" marR="0" lvl="0" indent="-3365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27838" y="6342075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pic>
        <p:nvPicPr>
          <p:cNvPr id="477" name="Google Shape;4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2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457212" y="1691268"/>
            <a:ext cx="85359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Identification and Classification -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 layer is used for classification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image to bhavas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455600" y="2431002"/>
            <a:ext cx="85359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1" name="Google Shape;501;p33"/>
          <p:cNvGraphicFramePr/>
          <p:nvPr/>
        </p:nvGraphicFramePr>
        <p:xfrm>
          <a:off x="673150" y="2667000"/>
          <a:ext cx="8089850" cy="2369940"/>
        </p:xfrm>
        <a:graphic>
          <a:graphicData uri="http://schemas.openxmlformats.org/drawingml/2006/table">
            <a:tbl>
              <a:tblPr firstRow="1" bandRow="1">
                <a:noFill/>
                <a:tableStyleId>{F0AB9317-BD17-4776-86C3-5BF3035E6B1D}</a:tableStyleId>
              </a:tblPr>
              <a:tblGrid>
                <a:gridCol w="4051250"/>
                <a:gridCol w="40386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Requirement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Functional Requirement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84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classify an image into one of 9 emotions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be implemented in jupyter notebook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88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should include an automatic face detection algorithm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4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4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4"/>
          <p:cNvSpPr txBox="1">
            <a:spLocks noGrp="1"/>
          </p:cNvSpPr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Department, JECC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27825" y="63563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550" y="2279675"/>
            <a:ext cx="6189200" cy="40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5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425" cy="4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</a:t>
            </a:r>
            <a:endParaRPr/>
          </a:p>
          <a:p>
            <a:pPr marL="342900" lvl="0" indent="-34290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-0</a:t>
            </a:r>
            <a:endParaRPr/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5"/>
          <p:cNvSpPr txBox="1">
            <a:spLocks noGrp="1"/>
          </p:cNvSpPr>
          <p:nvPr>
            <p:ph type="ftr" idx="11"/>
          </p:nvPr>
        </p:nvSpPr>
        <p:spPr>
          <a:xfrm>
            <a:off x="3124200" y="6356363"/>
            <a:ext cx="289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Department, JECC</a:t>
            </a:r>
            <a:endParaRPr/>
          </a:p>
        </p:txBody>
      </p:sp>
      <p:sp>
        <p:nvSpPr>
          <p:cNvPr id="518" name="Google Shape;518;p35"/>
          <p:cNvSpPr/>
          <p:nvPr/>
        </p:nvSpPr>
        <p:spPr>
          <a:xfrm>
            <a:off x="914400" y="3124200"/>
            <a:ext cx="1981200" cy="99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image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7239000" y="3124200"/>
            <a:ext cx="1676400" cy="91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Bhavas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35"/>
          <p:cNvCxnSpPr>
            <a:stCxn id="518" idx="3"/>
          </p:cNvCxnSpPr>
          <p:nvPr/>
        </p:nvCxnSpPr>
        <p:spPr>
          <a:xfrm>
            <a:off x="2895600" y="3619500"/>
            <a:ext cx="990600" cy="0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2" name="Google Shape;522;p35"/>
          <p:cNvCxnSpPr>
            <a:stCxn id="11" idx="6"/>
            <a:endCxn id="520" idx="1"/>
          </p:cNvCxnSpPr>
          <p:nvPr/>
        </p:nvCxnSpPr>
        <p:spPr>
          <a:xfrm flipV="1">
            <a:off x="5950634" y="3581400"/>
            <a:ext cx="1288366" cy="55098"/>
          </a:xfrm>
          <a:prstGeom prst="straightConnector1">
            <a:avLst/>
          </a:prstGeom>
          <a:solidFill>
            <a:srgbClr val="00B8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23" name="Google Shape;523;p35"/>
          <p:cNvSpPr txBox="1"/>
          <p:nvPr/>
        </p:nvSpPr>
        <p:spPr>
          <a:xfrm>
            <a:off x="419100" y="6253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10819" y="2869809"/>
            <a:ext cx="2039815" cy="153337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800" dirty="0" smtClean="0">
                <a:latin typeface="Times New Roman" pitchFamily="18" charset="0"/>
                <a:ea typeface="Arial"/>
                <a:cs typeface="Times New Roman" pitchFamily="18" charset="0"/>
              </a:rPr>
              <a:t>Facial expression      classification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>
            <a:spLocks noGrp="1"/>
          </p:cNvSpPr>
          <p:nvPr>
            <p:ph type="body" idx="1"/>
          </p:nvPr>
        </p:nvSpPr>
        <p:spPr>
          <a:xfrm>
            <a:off x="457200" y="1676401"/>
            <a:ext cx="82263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-1</a:t>
            </a:r>
            <a:endParaRPr/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6"/>
          <p:cNvSpPr txBox="1">
            <a:spLocks noGrp="1"/>
          </p:cNvSpPr>
          <p:nvPr>
            <p:ph type="ftr" idx="11"/>
          </p:nvPr>
        </p:nvSpPr>
        <p:spPr>
          <a:xfrm>
            <a:off x="3124200" y="6356363"/>
            <a:ext cx="289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Department, JECC</a:t>
            </a:r>
            <a:endParaRPr/>
          </a:p>
        </p:txBody>
      </p:sp>
      <p:sp>
        <p:nvSpPr>
          <p:cNvPr id="531" name="Google Shape;531;p36"/>
          <p:cNvSpPr txBox="1"/>
          <p:nvPr/>
        </p:nvSpPr>
        <p:spPr>
          <a:xfrm>
            <a:off x="419100" y="6253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046" y="2940148"/>
            <a:ext cx="1603717" cy="900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 image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2701" y="5399650"/>
            <a:ext cx="1603717" cy="5791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Bhavas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0017" y="2757268"/>
            <a:ext cx="1917897" cy="909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Feature extraction(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lip,eyes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cheeks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82351" y="2926079"/>
            <a:ext cx="1533379" cy="94253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46430" y="4161692"/>
            <a:ext cx="1887416" cy="94253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Facial expression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clasification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10" idx="2"/>
          </p:cNvCxnSpPr>
          <p:nvPr/>
        </p:nvCxnSpPr>
        <p:spPr>
          <a:xfrm>
            <a:off x="2236763" y="3390314"/>
            <a:ext cx="745588" cy="7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71181" y="3317631"/>
            <a:ext cx="691662" cy="30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</p:cNvCxnSpPr>
          <p:nvPr/>
        </p:nvCxnSpPr>
        <p:spPr>
          <a:xfrm rot="16200000" flipH="1">
            <a:off x="5827542" y="3928402"/>
            <a:ext cx="539265" cy="1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922500" y="5233185"/>
            <a:ext cx="358729" cy="7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38621" y="4375053"/>
            <a:ext cx="101287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6278" y="5090161"/>
            <a:ext cx="1012874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94891" y="4572003"/>
            <a:ext cx="10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endCxn id="11" idx="2"/>
          </p:cNvCxnSpPr>
          <p:nvPr/>
        </p:nvCxnSpPr>
        <p:spPr>
          <a:xfrm>
            <a:off x="4149969" y="4628271"/>
            <a:ext cx="996461" cy="4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25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the proposed system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1" name="Google Shape;55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7"/>
          <p:cNvSpPr txBox="1"/>
          <p:nvPr/>
        </p:nvSpPr>
        <p:spPr>
          <a:xfrm>
            <a:off x="457200" y="632620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455600" y="2431002"/>
            <a:ext cx="8535900" cy="2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 beginners can easily understand each bhavas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to detect mental health disorder like depression</a:t>
            </a:r>
            <a:endParaRPr/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helpful for measuring customer satisfaction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for understanding mood of humans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7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  <a:endParaRPr/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C410.1 The students will be able to analyse a current topic of professional interest and present it before an audience</a:t>
            </a:r>
            <a:endParaRPr/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C410.2 Students will be able to identify an engineering problem, analyse it and propose a work plan to solve 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C410.3 Students will have gained thorough knowledge in design, implementations and execution of Computer science related projects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C410.4 Students will have attained the practical knowledge of what they learned in theory subjects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C410.5 Students will become familiar with usage of modern tools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C410.6 Students will have ability to plan and work in a team</a:t>
            </a:r>
            <a:endParaRPr/>
          </a:p>
          <a:p>
            <a:pPr marL="457200" lvl="0" indent="-330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410363" y="6244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8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"/>
          <p:cNvSpPr txBox="1">
            <a:spLocks noGrp="1"/>
          </p:cNvSpPr>
          <p:nvPr>
            <p:ph type="title"/>
          </p:nvPr>
        </p:nvSpPr>
        <p:spPr>
          <a:xfrm>
            <a:off x="0" y="2124075"/>
            <a:ext cx="8226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7" name="Google Shape;56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9"/>
          <p:cNvSpPr txBox="1">
            <a:spLocks noGrp="1"/>
          </p:cNvSpPr>
          <p:nvPr>
            <p:ph type="body" idx="1"/>
          </p:nvPr>
        </p:nvSpPr>
        <p:spPr>
          <a:xfrm>
            <a:off x="458838" y="1447800"/>
            <a:ext cx="82263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025" rIns="0" bIns="0" anchor="t" anchorCtr="0">
            <a:noAutofit/>
          </a:bodyPr>
          <a:lstStyle/>
          <a:p>
            <a:pPr marL="342900" lvl="0" indent="-3429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of Course Outcome to PO</a:t>
            </a:r>
            <a:endParaRPr/>
          </a:p>
          <a:p>
            <a:pPr marL="342900" lvl="0" indent="-342900" algn="just" rtl="0">
              <a:lnSpc>
                <a:spcPct val="93000"/>
              </a:lnSpc>
              <a:spcBef>
                <a:spcPts val="1163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69" name="Google Shape;569;p39"/>
          <p:cNvGraphicFramePr/>
          <p:nvPr/>
        </p:nvGraphicFramePr>
        <p:xfrm>
          <a:off x="0" y="2124075"/>
          <a:ext cx="9143975" cy="4023385"/>
        </p:xfrm>
        <a:graphic>
          <a:graphicData uri="http://schemas.openxmlformats.org/drawingml/2006/table">
            <a:tbl>
              <a:tblPr firstRow="1" bandRow="1">
                <a:noFill/>
                <a:tableStyleId>{619D302B-EF18-4806-81CB-2BAAB0E44416}</a:tableStyleId>
              </a:tblPr>
              <a:tblGrid>
                <a:gridCol w="1264275"/>
                <a:gridCol w="1157750"/>
                <a:gridCol w="1157750"/>
                <a:gridCol w="1157750"/>
                <a:gridCol w="1157750"/>
                <a:gridCol w="1157750"/>
                <a:gridCol w="1157750"/>
                <a:gridCol w="933200"/>
              </a:tblGrid>
              <a:tr h="199725">
                <a:tc gridSpan="8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 Outcome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 row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Programme Outcomes</a:t>
                      </a:r>
                      <a:endParaRPr sz="18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C410.1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C410.4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C410.5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C410.6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39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71" name="Google Shape;571;p39"/>
          <p:cNvSpPr txBox="1"/>
          <p:nvPr/>
        </p:nvSpPr>
        <p:spPr>
          <a:xfrm>
            <a:off x="419100" y="6253163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0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589" name="Google Shape;589;p4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Pending works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0" name="Google Shape;59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0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455600" y="2431002"/>
            <a:ext cx="85359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1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29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1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455600" y="2431002"/>
            <a:ext cx="85359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algorithm is used for facial feature extraction and emotion classification </a:t>
            </a:r>
            <a:endParaRPr dirty="0"/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extracts features rather than manual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</a:t>
            </a:r>
            <a:endParaRPr lang="en-US" dirty="0">
              <a:ea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classifies the facial expression into corresponding ‘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lang="en-US" dirty="0">
              <a:ea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trained dancers easily to  identify each of the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  <a:endParaRPr/>
          </a:p>
          <a:p>
            <a:pPr marL="342900" marR="0" lvl="0" indent="-336550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  <a:endParaRPr/>
          </a:p>
          <a:p>
            <a:pPr marL="339725" marR="0" lvl="0" indent="-333375" algn="just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  <a:endParaRPr/>
          </a:p>
          <a:p>
            <a:pPr marL="342900" marR="0" lvl="0" indent="-336550" algn="just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mes New Roman"/>
              <a:buNone/>
            </a:pP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3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626" name="Google Shape;626;p42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2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30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31" name="Google Shape;631;p42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2" name="Google Shape;63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2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455600" y="2431001"/>
            <a:ext cx="85359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Harshitha, N. Sangeetha, A. P. Shirly and C. D. Abraham, "Human facial expression recognition using deep learning technique," 2019 2nd International Conference on Signal Processing and Communication (ICSPC), Coimbatore, India, 2019, pp. 339-342, doi: 10.1109/ICSPC46172.2019.8976876.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[1]Vamshi. N, R. and Raja S, B., “Facial Expression Recognition using Deep Learning”, &lt;i&gt;arXiv e-prints&lt;/i&gt;, 2020.</a:t>
            </a:r>
            <a:endParaRPr/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Y. Lv, Z. Feng and C. Xu, "Facial expression recognition via deep learning," 2014 International Conference on Smart Computing, Hong Kong, 2014, pp. 303-308, doi: 10.1109/SMARTCOMP.2014.7043872.</a:t>
            </a:r>
            <a:endParaRPr/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Jiaxing Li, Dexiang Zhang, Jingjing Zhang, Jun Zhang, Teng Li, Yi Xia, Qing Yan, Lina Xun,Facial Expression Recognition with Faster R-CNN,Procedia Computer Science,https://doi.org/10.1016/j.procs.2017.03.069.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647" name="Google Shape;647;p43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31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52" name="Google Shape;652;p43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3" name="Google Shape;6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3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3"/>
          <p:cNvSpPr txBox="1"/>
          <p:nvPr/>
        </p:nvSpPr>
        <p:spPr>
          <a:xfrm>
            <a:off x="342113" y="1878800"/>
            <a:ext cx="85359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 startAt="5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Singh and F.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Nasoz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"Facial Expression Recognition with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Networks," 2020 10th Annual Computing and Communication Workshop and Conference (CCWC), Las Vegas, NV, USA, 2020, pp. 0324-0328,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10.1109/CCWC47524.2020.9031283.</a:t>
            </a:r>
            <a:endParaRPr lang="en-US" dirty="0">
              <a:ea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 startAt="5"/>
            </a:pPr>
            <a:endParaRPr lang="en-US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 startAt="5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W. Zhou and A. Yang, "Face Expression Recognition Based on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Network*," 2018 Australian &amp; New Zealand Control Conference (ANZCC), Melbourne, VIC, 2018, pp. 115-118,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10.1109/ANZCC.2018.8606597.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4"/>
          <p:cNvSpPr txBox="1"/>
          <p:nvPr/>
        </p:nvSpPr>
        <p:spPr>
          <a:xfrm>
            <a:off x="10033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3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</a:pPr>
            <a:endParaRPr sz="3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36550" algn="ctr" rtl="0"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r>
              <a:rPr lang="en-US" sz="4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sp>
        <p:nvSpPr>
          <p:cNvPr id="663" name="Google Shape;663;p44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01/20/21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665" name="Google Shape;665;p4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32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4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57200" y="136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63563" y="2383780"/>
            <a:ext cx="8229600" cy="4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8735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Pending works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7" name="Google Shape;67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1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"/>
          <p:cNvSpPr txBox="1"/>
          <p:nvPr/>
        </p:nvSpPr>
        <p:spPr>
          <a:xfrm>
            <a:off x="455600" y="2431001"/>
            <a:ext cx="853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lvl="0" indent="-514350">
              <a:buSzPts val="1800"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>
              <a:buSzPts val="1800"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using deep learning is used to classify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navarasams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</a:t>
            </a:r>
          </a:p>
          <a:p>
            <a:pPr marL="514350" lvl="0" indent="-514350">
              <a:buSzPts val="1800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Sringara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’(Love),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Hasya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’(Comic),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Karuna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’(Compassion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Raudra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’(Anger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</a:p>
          <a:p>
            <a:pPr marL="514350" lvl="0" indent="-514350">
              <a:buSzPts val="1800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Veera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’(Valor),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Bhayankara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’(Fear),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BhiBhatsa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’(Disgust), 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Adbhuta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’(Wonder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</a:p>
          <a:p>
            <a:pPr marL="514350" lvl="0" indent="-514350">
              <a:buSzPts val="1800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Tranquility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are identifying the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dataset,</a:t>
            </a:r>
          </a:p>
          <a:p>
            <a:pPr marL="514350" lvl="0" indent="-514350"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images, extracting features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images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identifying and classifying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</a:p>
          <a:p>
            <a:pPr marL="514350" lvl="0" indent="-514350">
              <a:buSzPts val="1800"/>
            </a:pP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bhavas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training and testing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,and finally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calculated.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9" name="Google Shape;6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"/>
          <p:cNvSpPr txBox="1"/>
          <p:nvPr/>
        </p:nvSpPr>
        <p:spPr>
          <a:xfrm>
            <a:off x="173853" y="2228901"/>
            <a:ext cx="8535900" cy="3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facial expressions into 9 Bhavas using CNN such as Sringara’(Love), ‘Hasya’(Comic), ‘Karuna’(Compassion), ‘Raudra’(Anger), ‘Veera’(Valor), ‘Bhayankara’(Fear), ‘BhiBhatsa’(Disgust), ‘Adbhuta’(Wonder), ‘Shantam’(Tranquility)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7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55600" y="2431001"/>
            <a:ext cx="85359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Network(CNN) is used to identify 6 elementary emotions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Anger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Surprise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Disgust</a:t>
            </a:r>
            <a:endParaRPr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 startAt="2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is done through simple image processing</a:t>
            </a:r>
            <a:endParaRPr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 startAt="2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Different types of  layers are present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layer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romanLcPeriod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laye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>
            <a:off x="457200" y="990600"/>
            <a:ext cx="8228013" cy="47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57200" y="1981200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8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endParaRPr sz="4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55600" y="1828800"/>
            <a:ext cx="8535900" cy="3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320800" marR="0" lvl="2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0800" marR="0" lvl="2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romanLcPeriod" startAt="4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Pooling layer</a:t>
            </a:r>
            <a:endParaRPr/>
          </a:p>
          <a:p>
            <a:pPr marL="2692400" marR="0" lvl="5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92400" marR="0" lvl="5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pooling</a:t>
            </a:r>
            <a:endParaRPr/>
          </a:p>
          <a:p>
            <a:pPr marL="2692400" marR="0" lvl="5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pooling</a:t>
            </a:r>
            <a:endParaRPr/>
          </a:p>
          <a:p>
            <a:pPr marL="1320800" marR="0" lvl="2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0800" marR="0" lvl="2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romanLcPeriod" startAt="5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Fully connected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20800" marR="0" lvl="2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romanLcPeriod" startAt="5"/>
            </a:pP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Softmax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Accuracy of 91.6 % has been achieved by the test result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"/>
          <p:cNvSpPr/>
          <p:nvPr/>
        </p:nvSpPr>
        <p:spPr>
          <a:xfrm>
            <a:off x="457200" y="990600"/>
            <a:ext cx="8228100" cy="47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"/>
          <p:cNvSpPr/>
          <p:nvPr/>
        </p:nvSpPr>
        <p:spPr>
          <a:xfrm>
            <a:off x="760413" y="1612900"/>
            <a:ext cx="803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/>
              <a:buNone/>
            </a:pPr>
            <a:r>
              <a:rPr lang="en-US" sz="2900" b="0" i="0" u="none" strike="noStrike" cap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"/>
          <p:cNvSpPr/>
          <p:nvPr/>
        </p:nvSpPr>
        <p:spPr>
          <a:xfrm>
            <a:off x="131763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"/>
          <p:cNvSpPr/>
          <p:nvPr/>
        </p:nvSpPr>
        <p:spPr>
          <a:xfrm>
            <a:off x="195263" y="1306513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"/>
          <p:cNvSpPr txBox="1"/>
          <p:nvPr/>
        </p:nvSpPr>
        <p:spPr>
          <a:xfrm>
            <a:off x="457200" y="1981200"/>
            <a:ext cx="7969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"/>
          <p:cNvSpPr/>
          <p:nvPr/>
        </p:nvSpPr>
        <p:spPr>
          <a:xfrm>
            <a:off x="1905000" y="6324600"/>
            <a:ext cx="541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&amp; Disadvantages</a:t>
            </a:r>
            <a:endParaRPr sz="4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1" name="Google Shape;7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11113"/>
            <a:ext cx="9126536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"/>
          <p:cNvSpPr txBox="1"/>
          <p:nvPr/>
        </p:nvSpPr>
        <p:spPr>
          <a:xfrm>
            <a:off x="457200" y="6356350"/>
            <a:ext cx="830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1/20/2021</a:t>
            </a: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"/>
          <p:cNvSpPr txBox="1"/>
          <p:nvPr/>
        </p:nvSpPr>
        <p:spPr>
          <a:xfrm>
            <a:off x="455600" y="2431001"/>
            <a:ext cx="8535900" cy="3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51435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0750" marR="0" lvl="1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0750" marR="0" lvl="1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roman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accuracy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0750" marR="0" lvl="1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roman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extraction of features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2"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0750" marR="0" lvl="1" indent="-400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0750" marR="0" lvl="1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romanL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input images to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atmost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facial expressions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0750" marR="0" lvl="1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romanLcPeriod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accuracy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disgust and surprise expressions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20800" marR="0" lvl="2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2279</Words>
  <Application>Microsoft Office PowerPoint</Application>
  <PresentationFormat>On-screen Show (4:3)</PresentationFormat>
  <Paragraphs>718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modified xsi:type="dcterms:W3CDTF">2021-01-20T08:52:41Z</dcterms:modified>
</cp:coreProperties>
</file>