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2.xml" ContentType="application/vnd.openxmlformats-officedocument.presentationml.notes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Slides/notesSlide4.xml" ContentType="application/vnd.openxmlformats-officedocument.presentationml.notes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restored" preferSingleView="0">
    <p:restoredLeft sz="15620"/>
    <p:restoredTop sz="94660"/>
  </p:normalViewPr>
  <p:slideViewPr>
    <p:cSldViewPr showGuides="0" snapToGrid="1" snapToObjects="0">
      <p:cViewPr varScale="1">
        <p:scale>
          <a:sx n="55" d="100"/>
          <a:sy n="55" d="100"/>
        </p:scale>
        <p:origin x="-2904" y="-102"/>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tableStyles" Target="tableStyles.xml"/><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42" name=""/>
        <p:cNvGrpSpPr/>
        <p:nvPr/>
      </p:nvGrpSpPr>
      <p:grpSpPr>
        <a:xfrm rot="0">
          <a:off x="0" y="0"/>
          <a:ext cx="0" cy="0"/>
          <a:chOff x="0" y="0"/>
          <a:chExt cx="0" cy="0"/>
        </a:xfrm>
      </p:grpSpPr>
      <p:sp>
        <p:nvSpPr>
          <p:cNvPr id="1048869"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US"/>
          </a:p>
        </p:txBody>
      </p:sp>
      <p:sp>
        <p:nvSpPr>
          <p:cNvPr id="1048870" name=""/>
          <p:cNvSpPr/>
          <p:nvPr>
            <p:ph type="dt" sz="quarter" idx="1"/>
          </p:nvPr>
        </p:nvSpPr>
        <p:spPr>
          <a:xfrm rot="0">
            <a:off x="3884612" y="0"/>
            <a:ext cx="2971800" cy="457200"/>
          </a:xfrm>
          <a:prstGeom prst="rect"/>
          <a:noFill/>
          <a:ln>
            <a:noFill/>
          </a:ln>
        </p:spPr>
        <p:txBody>
          <a:bodyPr anchor="t" bIns="45720" lIns="91440" rIns="91440" tIns="45720" vert="horz"/>
          <a:p>
            <a:pPr algn="r" eaLnBrk="1" hangingPunct="1" latinLnBrk="1" lvl="0"/>
            <a:fld id="{566ABCEB-ACFC-4714-9973-3DA970169C29}" type="datetime1">
              <a:rPr altLang="en-US" sz="1200" lang="en-US"/>
              <a:pPr algn="r" eaLnBrk="1" hangingPunct="1" latinLnBrk="1" lvl="0"/>
            </a:fld>
            <a:endParaRPr altLang="en-US" sz="1200" lang="en-US"/>
          </a:p>
        </p:txBody>
      </p:sp>
      <p:sp>
        <p:nvSpPr>
          <p:cNvPr id="1048871" name=""/>
          <p:cNvSpPr/>
          <p:nvPr>
            <p:ph type="ftr" sz="quarter" idx="2"/>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en-US"/>
          </a:p>
        </p:txBody>
      </p:sp>
      <p:sp>
        <p:nvSpPr>
          <p:cNvPr id="1048872" name=""/>
          <p:cNvSpPr/>
          <p:nvPr>
            <p:ph type="sldNum" sz="quarter" idx="3"/>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pPr algn="r" eaLnBrk="1" hangingPunct="1" latinLnBrk="1" lvl="0"/>
            </a:fld>
            <a:endParaRPr altLang="en-US" sz="1200" lang="en-US"/>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40" name=""/>
        <p:cNvGrpSpPr/>
        <p:nvPr/>
      </p:nvGrpSpPr>
      <p:grpSpPr>
        <a:xfrm rot="0">
          <a:off x="0" y="0"/>
          <a:ext cx="0" cy="0"/>
          <a:chOff x="0" y="0"/>
          <a:chExt cx="0" cy="0"/>
        </a:xfrm>
      </p:grpSpPr>
      <p:sp>
        <p:nvSpPr>
          <p:cNvPr id="1048863"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IN">
              <a:latin typeface="Calibri" pitchFamily="34" charset="0"/>
            </a:endParaRPr>
          </a:p>
        </p:txBody>
      </p:sp>
      <p:sp>
        <p:nvSpPr>
          <p:cNvPr id="1048864" name=""/>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fld id="{566ABCEB-ACFC-4714-9973-3DA970169C29}" type="datetime1">
              <a:rPr altLang="en-US" sz="1200" lang="en-IN">
                <a:latin typeface="Calibri" pitchFamily="34" charset="0"/>
              </a:rPr>
              <a:pPr algn="r" eaLnBrk="1" hangingPunct="1" latinLnBrk="1" lvl="0"/>
            </a:fld>
            <a:endParaRPr altLang="en-US" sz="1200" lang="en-IN">
              <a:latin typeface="Calibri" pitchFamily="34" charset="0"/>
            </a:endParaRPr>
          </a:p>
        </p:txBody>
      </p:sp>
      <p:sp>
        <p:nvSpPr>
          <p:cNvPr id="1048865" name=""/>
          <p:cNvSpPr/>
          <p:nvPr>
            <p:ph type="sldImg" sz="full" idx="2"/>
          </p:nvPr>
        </p:nvSpPr>
        <p:spPr>
          <a:xfrm rot="0">
            <a:off x="1143000" y="685800"/>
            <a:ext cx="4572000" cy="3429000"/>
          </a:xfrm>
          <a:prstGeom prst="rect"/>
          <a:noFill/>
          <a:ln w="12700" cap="flat" cmpd="sng">
            <a:solidFill>
              <a:srgbClr val="000000">
                <a:alpha val="100000"/>
              </a:srgbClr>
            </a:solidFill>
            <a:prstDash val="solid"/>
            <a:round/>
          </a:ln>
        </p:spPr>
        <p:txBody>
          <a:bodyPr anchor="ctr" bIns="45720" lIns="91440" rIns="91440" tIns="45720" vert="horz"/>
          <a:p/>
        </p:txBody>
      </p:sp>
      <p:sp>
        <p:nvSpPr>
          <p:cNvPr id="1048866" name=""/>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867" name=""/>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en-IN">
              <a:latin typeface="Calibri" pitchFamily="34" charset="0"/>
            </a:endParaRPr>
          </a:p>
        </p:txBody>
      </p:sp>
      <p:sp>
        <p:nvSpPr>
          <p:cNvPr id="1048868" name=""/>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IN">
                <a:latin typeface="Calibri" pitchFamily="34" charset="0"/>
              </a:rPr>
              <a:pPr algn="r" eaLnBrk="1" hangingPunct="1" latinLnBrk="1" lvl="0"/>
            </a:fld>
            <a:endParaRPr altLang="en-US" sz="1200" lang="en-IN">
              <a:latin typeface="Calibri" pitchFamily="34"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Calibri" pitchFamily="34" charset="0"/>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rot="0">
          <a:off x="0" y="0"/>
          <a:ext cx="0" cy="0"/>
          <a:chOff x="0" y="0"/>
          <a:chExt cx="0" cy="0"/>
        </a:xfrm>
      </p:grpSpPr>
      <p:sp>
        <p:nvSpPr>
          <p:cNvPr id="1048611"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12" name=""/>
          <p:cNvSpPr/>
          <p:nvPr>
            <p:ph type="body" sz="full" idx="1"/>
          </p:nvPr>
        </p:nvSpPr>
        <p:spPr bwMode="auto">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
        <p:nvSpPr>
          <p:cNvPr id="1048613"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IN">
                <a:latin typeface="Calibri" pitchFamily="34" charset="0"/>
              </a:rPr>
              <a:pPr algn="r" eaLnBrk="1" hangingPunct="1" latinLnBrk="1" lvl="0"/>
            </a:fld>
            <a:endParaRPr altLang="en-US" sz="1200" lang="en-IN">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rot="0">
          <a:off x="0" y="0"/>
          <a:ext cx="0" cy="0"/>
          <a:chOff x="0" y="0"/>
          <a:chExt cx="0" cy="0"/>
        </a:xfrm>
      </p:grpSpPr>
      <p:sp>
        <p:nvSpPr>
          <p:cNvPr id="1048625"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26" name=""/>
          <p:cNvSpPr/>
          <p:nvPr>
            <p:ph type="body" sz="full" idx="1"/>
          </p:nvPr>
        </p:nvSpPr>
        <p:spPr bwMode="auto">
          <a:xfrm rot="0">
            <a:off x="685800" y="4343400"/>
            <a:ext cx="5486400" cy="4114800"/>
          </a:xfrm>
          <a:prstGeom prst="rect"/>
          <a:noFill/>
          <a:ln>
            <a:noFill/>
          </a:ln>
        </p:spPr>
        <p:txBody>
          <a:bodyPr anchor="t" bIns="45720" lIns="91440" rIns="91440" tIns="45720" vert="horz"/>
          <a:p>
            <a:pPr eaLnBrk="1" hangingPunct="1" latinLnBrk="1" lvl="0"/>
            <a:endParaRPr altLang="en-US" lang="en-US"/>
          </a:p>
        </p:txBody>
      </p:sp>
      <p:sp>
        <p:nvSpPr>
          <p:cNvPr id="1048627"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IN">
                <a:latin typeface="Calibri" pitchFamily="34" charset="0"/>
              </a:rPr>
              <a:pPr algn="r" eaLnBrk="1" hangingPunct="1" latinLnBrk="1" lvl="0"/>
            </a:fld>
            <a:endParaRPr altLang="en-US" sz="1200" lang="en-IN">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rot="0">
          <a:off x="0" y="0"/>
          <a:ext cx="0" cy="0"/>
          <a:chOff x="0" y="0"/>
          <a:chExt cx="0" cy="0"/>
        </a:xfrm>
      </p:grpSpPr>
      <p:sp>
        <p:nvSpPr>
          <p:cNvPr id="1048635" name=""/>
          <p:cNvSpPr txBox="1"/>
          <p:nvPr/>
        </p:nvSpPr>
        <p:spPr>
          <a:xfrm rot="0">
            <a:off x="0" y="0"/>
            <a:ext cx="2971800" cy="457200"/>
          </a:xfrm>
          <a:prstGeom prst="rect"/>
          <a:noFill/>
          <a:ln>
            <a:noFill/>
          </a:ln>
        </p:spPr>
        <p:txBody>
          <a:bodyPr anchor="t" bIns="45720" lIns="91440" rIns="91440" tIns="45720" vert="horz"/>
          <a:p>
            <a:pPr eaLnBrk="1" hangingPunct="1" latinLnBrk="1" lvl="0"/>
            <a:r>
              <a:rPr altLang="en-US" sz="1200" lang="en-US">
                <a:latin typeface="Calibri" pitchFamily="34" charset="0"/>
              </a:rPr>
              <a:t>*</a:t>
            </a:r>
          </a:p>
        </p:txBody>
      </p:sp>
      <p:sp>
        <p:nvSpPr>
          <p:cNvPr id="1048636" name=""/>
          <p:cNvSpPr txBox="1"/>
          <p:nvPr/>
        </p:nvSpPr>
        <p:spPr>
          <a:xfrm rot="0">
            <a:off x="3884612" y="0"/>
            <a:ext cx="2971800" cy="457200"/>
          </a:xfrm>
          <a:prstGeom prst="rect"/>
          <a:noFill/>
          <a:ln>
            <a:noFill/>
          </a:ln>
        </p:spPr>
        <p:txBody>
          <a:bodyPr anchor="t" bIns="45720" lIns="91440" rIns="91440" tIns="45720" vert="horz"/>
          <a:p>
            <a:pPr algn="r" eaLnBrk="1" hangingPunct="1" latinLnBrk="1" lvl="0"/>
            <a:fld id="{566ABCEB-ACFC-4714-9973-3DA970169C29}" type="datetime1">
              <a:rPr altLang="en-US" sz="1200" lang="en-US">
                <a:latin typeface="Calibri" pitchFamily="34" charset="0"/>
              </a:rPr>
              <a:pPr algn="r" eaLnBrk="1" hangingPunct="1" latinLnBrk="1" lvl="0"/>
            </a:fld>
            <a:r>
              <a:rPr altLang="en-US" sz="1200" lang="en-US">
                <a:latin typeface="Calibri" pitchFamily="34" charset="0"/>
              </a:rPr>
              <a:t>07/16/96</a:t>
            </a:r>
          </a:p>
        </p:txBody>
      </p:sp>
      <p:sp>
        <p:nvSpPr>
          <p:cNvPr id="1048637" name=""/>
          <p:cNvSpPr txBox="1"/>
          <p:nvPr/>
        </p:nvSpPr>
        <p:spPr>
          <a:xfrm rot="0">
            <a:off x="0" y="8685212"/>
            <a:ext cx="2971800" cy="457200"/>
          </a:xfrm>
          <a:prstGeom prst="rect"/>
          <a:noFill/>
          <a:ln>
            <a:noFill/>
          </a:ln>
        </p:spPr>
        <p:txBody>
          <a:bodyPr anchor="b" bIns="45720" lIns="91440" rIns="91440" tIns="45720" vert="horz"/>
          <a:p>
            <a:pPr eaLnBrk="1" hangingPunct="1" latinLnBrk="1" lvl="0"/>
            <a:r>
              <a:rPr altLang="en-US" sz="1200" lang="en-US">
                <a:latin typeface="Calibri" pitchFamily="34" charset="0"/>
              </a:rPr>
              <a:t>*</a:t>
            </a:r>
          </a:p>
        </p:txBody>
      </p:sp>
      <p:sp>
        <p:nvSpPr>
          <p:cNvPr id="104863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latin typeface="Calibri" pitchFamily="34" charset="0"/>
              </a:rPr>
              <a:pPr algn="r" eaLnBrk="1" hangingPunct="1" latinLnBrk="1" lvl="0"/>
            </a:fld>
            <a:r>
              <a:rPr altLang="en-US" sz="1200" lang="en-US">
                <a:latin typeface="Calibri" pitchFamily="34" charset="0"/>
              </a:rPr>
              <a:t>##</a:t>
            </a:r>
          </a:p>
        </p:txBody>
      </p:sp>
      <p:sp>
        <p:nvSpPr>
          <p:cNvPr id="1048639"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40" name=""/>
          <p:cNvSpPr/>
          <p:nvPr>
            <p:ph type="body" sz="full" idx="1"/>
          </p:nvPr>
        </p:nvSpPr>
        <p:spPr bwMode="auto">
          <a:xfrm rot="0">
            <a:off x="685800" y="4343400"/>
            <a:ext cx="5486400" cy="4114800"/>
          </a:xfrm>
          <a:prstGeom prst="rect"/>
          <a:noFill/>
          <a:ln>
            <a:noFill/>
          </a:ln>
        </p:spPr>
        <p:txBody>
          <a:bodyPr anchor="t" bIns="45720" lIns="91440" rIns="91440" tIns="45720" vert="horz"/>
          <a:p>
            <a:pPr eaLnBrk="1" hangingPunct="1" latinLnBrk="1" lvl="0">
              <a:spcBef>
                <a:spcPct val="0"/>
              </a:spcBef>
            </a:pPr>
            <a:endParaRPr altLang="en-US"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19" name=""/>
        <p:cNvGrpSpPr/>
        <p:nvPr/>
      </p:nvGrpSpPr>
      <p:grpSpPr>
        <a:xfrm rot="0">
          <a:off x="0" y="0"/>
          <a:ext cx="0" cy="0"/>
          <a:chOff x="0" y="0"/>
          <a:chExt cx="0" cy="0"/>
        </a:xfrm>
      </p:grpSpPr>
      <p:sp>
        <p:nvSpPr>
          <p:cNvPr id="1048813" name=""/>
          <p:cNvSpPr/>
          <p:nvPr>
            <p:ph type="sldImg" sz="full" idx="0"/>
          </p:nvPr>
        </p:nvSpPr>
        <p:spPr bwMode="auto">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vert="horz"/>
          <a:p/>
        </p:txBody>
      </p:sp>
      <p:sp>
        <p:nvSpPr>
          <p:cNvPr id="1048814" name=""/>
          <p:cNvSpPr/>
          <p:nvPr>
            <p:ph type="body" sz="full" idx="1"/>
          </p:nvPr>
        </p:nvSpPr>
        <p:spPr bwMode="auto">
          <a:xfrm rot="0">
            <a:off x="685800" y="4343400"/>
            <a:ext cx="5486400" cy="4114800"/>
          </a:xfrm>
          <a:prstGeom prst="rect"/>
          <a:noFill/>
          <a:ln>
            <a:noFill/>
          </a:ln>
        </p:spPr>
        <p:txBody>
          <a:bodyPr anchor="t" bIns="45720" lIns="91440" rIns="91440" tIns="45720" vert="horz"/>
          <a:p>
            <a:r>
              <a:rPr altLang="en-US" lang="en-US"/>
              <a:t>Extrapolated - concluded</a:t>
            </a:r>
          </a:p>
        </p:txBody>
      </p:sp>
      <p:sp>
        <p:nvSpPr>
          <p:cNvPr id="1048815"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IN">
                <a:latin typeface="Calibri" pitchFamily="34" charset="0"/>
              </a:rPr>
              <a:pPr algn="r" eaLnBrk="1" hangingPunct="1" latinLnBrk="1" lvl="0"/>
            </a:fld>
            <a:endParaRPr altLang="en-US" sz="1200" lang="en-IN">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6" name=""/>
        <p:cNvGrpSpPr/>
        <p:nvPr/>
      </p:nvGrpSpPr>
      <p:grpSpPr>
        <a:xfrm rot="0">
          <a:off x="0" y="0"/>
          <a:ext cx="0" cy="0"/>
          <a:chOff x="0" y="0"/>
          <a:chExt cx="0" cy="0"/>
        </a:xfrm>
      </p:grpSpPr>
      <p:sp>
        <p:nvSpPr>
          <p:cNvPr id="1048585" name=""/>
          <p:cNvSpPr/>
          <p:nvPr/>
        </p:nvSpPr>
        <p:spPr bwMode="auto">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sp>
      <p:sp>
        <p:nvSpPr>
          <p:cNvPr id="1048586" name=""/>
          <p:cNvSpPr/>
          <p:nvPr/>
        </p:nvSpPr>
        <p:spPr bwMode="auto">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sp>
      <p:grpSp>
        <p:nvGrpSpPr>
          <p:cNvPr id="27" name=""/>
          <p:cNvGrpSpPr/>
          <p:nvPr/>
        </p:nvGrpSpPr>
        <p:grpSpPr>
          <a:xfrm rot="0">
            <a:off x="-19050" y="203200"/>
            <a:ext cx="9180512" cy="647700"/>
            <a:chOff x="-19045" y="216550"/>
            <a:chExt cx="9180548" cy="649224"/>
          </a:xfrm>
        </p:grpSpPr>
        <p:grpSp>
          <p:nvGrpSpPr>
            <p:cNvPr id="28" name=""/>
            <p:cNvGrpSpPr/>
            <p:nvPr/>
          </p:nvGrpSpPr>
          <p:grpSpPr>
            <a:xfrm rot="0">
              <a:off x="-6091" y="-11569"/>
              <a:ext cx="9131843" cy="1050979"/>
              <a:chOff x="-6096" y="-24384"/>
              <a:chExt cx="9131808" cy="1048512"/>
            </a:xfrm>
          </p:grpSpPr>
          <p:pic>
            <p:nvPicPr>
              <p:cNvPr id="2097154" name=""/>
              <p:cNvPicPr>
                <a:picLocks/>
              </p:cNvPicPr>
              <p:nvPr/>
            </p:nvPicPr>
            <p:blipFill>
              <a:blip xmlns:r="http://schemas.openxmlformats.org/officeDocument/2006/relationships" r:embed="rId2"/>
              <a:srcRect l="0" t="0" r="0" b="0"/>
              <a:stretch>
                <a:fillRect/>
              </a:stretch>
            </p:blipFill>
            <p:spPr>
              <a:xfrm rot="0">
                <a:off x="-6096" y="-24384"/>
                <a:ext cx="9131808" cy="1048512"/>
              </a:xfrm>
              <a:prstGeom prst="rect"/>
              <a:noFill/>
              <a:ln>
                <a:noFill/>
              </a:ln>
            </p:spPr>
          </p:pic>
          <p:sp>
            <p:nvSpPr>
              <p:cNvPr id="1048587" name=""/>
              <p:cNvSpPr txBox="1"/>
              <p:nvPr/>
            </p:nvSpPr>
            <p:spPr>
              <a:xfrm rot="21435692">
                <a:off x="-29291" y="422461"/>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lang="en-US">
                  <a:latin typeface="Constantia" pitchFamily="18" charset="0"/>
                </a:endParaRPr>
              </a:p>
            </p:txBody>
          </p:sp>
        </p:grpSp>
        <p:grpSp>
          <p:nvGrpSpPr>
            <p:cNvPr id="29" name=""/>
            <p:cNvGrpSpPr/>
            <p:nvPr/>
          </p:nvGrpSpPr>
          <p:grpSpPr>
            <a:xfrm rot="0">
              <a:off x="-6091" y="61755"/>
              <a:ext cx="9156227" cy="910441"/>
              <a:chOff x="-6096" y="48768"/>
              <a:chExt cx="9156192" cy="908304"/>
            </a:xfrm>
          </p:grpSpPr>
          <p:pic>
            <p:nvPicPr>
              <p:cNvPr id="2097155" name=""/>
              <p:cNvPicPr>
                <a:picLocks/>
              </p:cNvPicPr>
              <p:nvPr/>
            </p:nvPicPr>
            <p:blipFill>
              <a:blip xmlns:r="http://schemas.openxmlformats.org/officeDocument/2006/relationships" r:embed="rId3"/>
              <a:srcRect l="0" t="0" r="0" b="0"/>
              <a:stretch>
                <a:fillRect/>
              </a:stretch>
            </p:blipFill>
            <p:spPr>
              <a:xfrm rot="0">
                <a:off x="-6096" y="48768"/>
                <a:ext cx="9156192" cy="908304"/>
              </a:xfrm>
              <a:prstGeom prst="rect"/>
              <a:noFill/>
              <a:ln>
                <a:noFill/>
              </a:ln>
            </p:spPr>
          </p:pic>
          <p:sp>
            <p:nvSpPr>
              <p:cNvPr id="1048588" name=""/>
              <p:cNvSpPr txBox="1"/>
              <p:nvPr/>
            </p:nvSpPr>
            <p:spPr>
              <a:xfrm rot="21435692">
                <a:off x="-21714" y="495979"/>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lang="en-US">
                  <a:latin typeface="Constantia" pitchFamily="18" charset="0"/>
                </a:endParaRPr>
              </a:p>
            </p:txBody>
          </p:sp>
        </p:grpSp>
      </p:grpSp>
      <p:sp>
        <p:nvSpPr>
          <p:cNvPr id="1048591"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D1EAEE"/>
                </a:solidFill>
                <a:latin typeface="Constantia" pitchFamily="18" charset="0"/>
              </a:rPr>
              <a:pPr eaLnBrk="1" hangingPunct="1" latinLnBrk="1" lvl="0"/>
            </a:fld>
            <a:endParaRPr altLang="en-US" sz="1200" lang="en-US">
              <a:solidFill>
                <a:srgbClr val="D1EAEE"/>
              </a:solidFill>
              <a:latin typeface="Constantia" pitchFamily="18" charset="0"/>
            </a:endParaRPr>
          </a:p>
        </p:txBody>
      </p:sp>
      <p:sp>
        <p:nvSpPr>
          <p:cNvPr id="1048592"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D1EAEE"/>
              </a:solidFill>
              <a:latin typeface="Constantia" pitchFamily="18" charset="0"/>
            </a:endParaRPr>
          </a:p>
        </p:txBody>
      </p:sp>
      <p:sp>
        <p:nvSpPr>
          <p:cNvPr id="1048593"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D1EAEE"/>
                </a:solidFill>
                <a:latin typeface="Constantia" pitchFamily="18" charset="0"/>
              </a:rPr>
              <a:pPr algn="r" eaLnBrk="1" hangingPunct="1" latinLnBrk="1" lvl="0"/>
            </a:fld>
            <a:endParaRPr altLang="en-US" sz="1200" lang="en-IN">
              <a:solidFill>
                <a:srgbClr val="D1EAEE"/>
              </a:solidFill>
              <a:latin typeface="Constantia" pitchFamily="18" charset="0"/>
            </a:endParaRPr>
          </a:p>
        </p:txBody>
      </p:sp>
      <p:sp>
        <p:nvSpPr>
          <p:cNvPr id="1048595"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94" name="Title 8"/>
          <p:cNvSpPr>
            <a:spLocks noGrp="1"/>
          </p:cNvSpPr>
          <p:nvPr>
            <p:ph type="ctrTitle"/>
          </p:nvPr>
        </p:nvSpPr>
        <p:spPr>
          <a:xfrm>
            <a:off x="533400" y="1371600"/>
            <a:ext cx="7851648" cy="1828800"/>
          </a:xfrm>
          <a:ln>
            <a:noFill/>
          </a:ln>
        </p:spPr>
        <p:txBody>
          <a:bodyPr rIns="18288" tIns="0">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37" name=""/>
        <p:cNvGrpSpPr/>
        <p:nvPr/>
      </p:nvGrpSpPr>
      <p:grpSpPr>
        <a:xfrm>
          <a:off x="0" y="0"/>
          <a:ext cx="0" cy="0"/>
          <a:chOff x="0" y="0"/>
          <a:chExt cx="0" cy="0"/>
        </a:xfrm>
      </p:grpSpPr>
      <p:sp>
        <p:nvSpPr>
          <p:cNvPr id="1048859" name="Title 1"/>
          <p:cNvSpPr>
            <a:spLocks noGrp="1"/>
          </p:cNvSpPr>
          <p:nvPr>
            <p:ph type="title"/>
          </p:nvPr>
        </p:nvSpPr>
        <p:spPr/>
        <p:txBody>
          <a:bodyPr/>
          <a:p>
            <a:r>
              <a:rPr lang="en-US" smtClean="0"/>
              <a:t>Click to edit Master title style</a:t>
            </a:r>
            <a:endParaRPr lang="en-US"/>
          </a:p>
        </p:txBody>
      </p:sp>
      <p:sp>
        <p:nvSpPr>
          <p:cNvPr id="104886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38" name=""/>
        <p:cNvGrpSpPr/>
        <p:nvPr/>
      </p:nvGrpSpPr>
      <p:grpSpPr>
        <a:xfrm>
          <a:off x="0" y="0"/>
          <a:ext cx="0" cy="0"/>
          <a:chOff x="0" y="0"/>
          <a:chExt cx="0" cy="0"/>
        </a:xfrm>
      </p:grpSpPr>
      <p:sp>
        <p:nvSpPr>
          <p:cNvPr id="1048861" name="Vertical Title 1"/>
          <p:cNvSpPr>
            <a:spLocks noGrp="1"/>
          </p:cNvSpPr>
          <p:nvPr>
            <p:ph type="title" orient="vert"/>
          </p:nvPr>
        </p:nvSpPr>
        <p:spPr>
          <a:xfrm>
            <a:off x="6629400" y="914401"/>
            <a:ext cx="2057400" cy="5211763"/>
          </a:xfrm>
        </p:spPr>
        <p:txBody>
          <a:bodyPr vert="eaVert"/>
          <a:p>
            <a:r>
              <a:rPr lang="en-US" smtClean="0"/>
              <a:t>Click to edit Master title style</a:t>
            </a:r>
            <a:endParaRPr lang="en-US"/>
          </a:p>
        </p:txBody>
      </p:sp>
      <p:sp>
        <p:nvSpPr>
          <p:cNvPr id="1048862" name="Vertical Text Placeholder 2"/>
          <p:cNvSpPr>
            <a:spLocks noGrp="1"/>
          </p:cNvSpPr>
          <p:nvPr>
            <p:ph type="body" orient="vert" idx="1"/>
          </p:nvPr>
        </p:nvSpPr>
        <p:spPr>
          <a:xfrm>
            <a:off x="457200" y="914401"/>
            <a:ext cx="6019800" cy="52117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0" name=""/>
        <p:cNvGrpSpPr/>
        <p:nvPr/>
      </p:nvGrpSpPr>
      <p:grpSpPr>
        <a:xfrm>
          <a:off x="0" y="0"/>
          <a:ext cx="0" cy="0"/>
          <a:chOff x="0" y="0"/>
          <a:chExt cx="0" cy="0"/>
        </a:xfrm>
      </p:grpSpPr>
      <p:sp>
        <p:nvSpPr>
          <p:cNvPr id="1048599" name="Title 1"/>
          <p:cNvSpPr>
            <a:spLocks noGrp="1"/>
          </p:cNvSpPr>
          <p:nvPr>
            <p:ph type="title"/>
          </p:nvPr>
        </p:nvSpPr>
        <p:spPr/>
        <p:txBody>
          <a:bodyPr/>
          <a:p>
            <a:r>
              <a:rPr lang="en-US" smtClean="0"/>
              <a:t>Click to edit Master title style</a:t>
            </a:r>
            <a:endParaRPr lang="en-US"/>
          </a:p>
        </p:txBody>
      </p:sp>
      <p:sp>
        <p:nvSpPr>
          <p:cNvPr id="104860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23" name=""/>
        <p:cNvGrpSpPr/>
        <p:nvPr/>
      </p:nvGrpSpPr>
      <p:grpSpPr>
        <a:xfrm rot="0">
          <a:off x="0" y="0"/>
          <a:ext cx="0" cy="0"/>
          <a:chOff x="0" y="0"/>
          <a:chExt cx="0" cy="0"/>
        </a:xfrm>
      </p:grpSpPr>
      <p:sp>
        <p:nvSpPr>
          <p:cNvPr id="1048824" name=""/>
          <p:cNvSpPr/>
          <p:nvPr/>
        </p:nvSpPr>
        <p:spPr bwMode="auto">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sp>
      <p:sp>
        <p:nvSpPr>
          <p:cNvPr id="1048825" name=""/>
          <p:cNvSpPr/>
          <p:nvPr/>
        </p:nvSpPr>
        <p:spPr bwMode="auto">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sp>
      <p:grpSp>
        <p:nvGrpSpPr>
          <p:cNvPr id="224" name=""/>
          <p:cNvGrpSpPr/>
          <p:nvPr/>
        </p:nvGrpSpPr>
        <p:grpSpPr>
          <a:xfrm rot="0">
            <a:off x="-19050" y="203200"/>
            <a:ext cx="9180512" cy="647700"/>
            <a:chOff x="-19045" y="216550"/>
            <a:chExt cx="9180548" cy="649224"/>
          </a:xfrm>
        </p:grpSpPr>
        <p:grpSp>
          <p:nvGrpSpPr>
            <p:cNvPr id="225" name=""/>
            <p:cNvGrpSpPr/>
            <p:nvPr/>
          </p:nvGrpSpPr>
          <p:grpSpPr>
            <a:xfrm rot="0">
              <a:off x="-6091" y="-11569"/>
              <a:ext cx="9131843" cy="1050979"/>
              <a:chOff x="-6096" y="-24384"/>
              <a:chExt cx="9131808" cy="1048512"/>
            </a:xfrm>
          </p:grpSpPr>
          <p:pic>
            <p:nvPicPr>
              <p:cNvPr id="2097172" name=""/>
              <p:cNvPicPr>
                <a:picLocks/>
              </p:cNvPicPr>
              <p:nvPr/>
            </p:nvPicPr>
            <p:blipFill>
              <a:blip xmlns:r="http://schemas.openxmlformats.org/officeDocument/2006/relationships" r:embed="rId2"/>
              <a:srcRect l="0" t="0" r="0" b="0"/>
              <a:stretch>
                <a:fillRect/>
              </a:stretch>
            </p:blipFill>
            <p:spPr>
              <a:xfrm rot="0">
                <a:off x="-6096" y="-24384"/>
                <a:ext cx="9131808" cy="1048512"/>
              </a:xfrm>
              <a:prstGeom prst="rect"/>
              <a:noFill/>
              <a:ln>
                <a:noFill/>
              </a:ln>
            </p:spPr>
          </p:pic>
          <p:sp>
            <p:nvSpPr>
              <p:cNvPr id="1048826" name=""/>
              <p:cNvSpPr txBox="1"/>
              <p:nvPr/>
            </p:nvSpPr>
            <p:spPr>
              <a:xfrm rot="21435692">
                <a:off x="-29291" y="422461"/>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lang="en-US">
                  <a:latin typeface="Constantia" pitchFamily="18" charset="0"/>
                </a:endParaRPr>
              </a:p>
            </p:txBody>
          </p:sp>
        </p:grpSp>
        <p:grpSp>
          <p:nvGrpSpPr>
            <p:cNvPr id="226" name=""/>
            <p:cNvGrpSpPr/>
            <p:nvPr/>
          </p:nvGrpSpPr>
          <p:grpSpPr>
            <a:xfrm rot="0">
              <a:off x="-6091" y="61755"/>
              <a:ext cx="9156227" cy="910441"/>
              <a:chOff x="-6096" y="48768"/>
              <a:chExt cx="9156192" cy="908304"/>
            </a:xfrm>
          </p:grpSpPr>
          <p:pic>
            <p:nvPicPr>
              <p:cNvPr id="2097173" name=""/>
              <p:cNvPicPr>
                <a:picLocks/>
              </p:cNvPicPr>
              <p:nvPr/>
            </p:nvPicPr>
            <p:blipFill>
              <a:blip xmlns:r="http://schemas.openxmlformats.org/officeDocument/2006/relationships" r:embed="rId3"/>
              <a:srcRect l="0" t="0" r="0" b="0"/>
              <a:stretch>
                <a:fillRect/>
              </a:stretch>
            </p:blipFill>
            <p:spPr>
              <a:xfrm rot="0">
                <a:off x="-6096" y="48768"/>
                <a:ext cx="9156192" cy="908304"/>
              </a:xfrm>
              <a:prstGeom prst="rect"/>
              <a:noFill/>
              <a:ln>
                <a:noFill/>
              </a:ln>
            </p:spPr>
          </p:pic>
          <p:sp>
            <p:nvSpPr>
              <p:cNvPr id="1048827" name=""/>
              <p:cNvSpPr txBox="1"/>
              <p:nvPr/>
            </p:nvSpPr>
            <p:spPr>
              <a:xfrm rot="21435692">
                <a:off x="-21714" y="495979"/>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lang="en-US">
                  <a:latin typeface="Constantia" pitchFamily="18" charset="0"/>
                </a:endParaRPr>
              </a:p>
            </p:txBody>
          </p:sp>
        </p:grpSp>
      </p:grpSp>
      <p:sp>
        <p:nvSpPr>
          <p:cNvPr id="104883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D1EAEE"/>
                </a:solidFill>
                <a:latin typeface="Constantia" pitchFamily="18" charset="0"/>
              </a:rPr>
              <a:pPr eaLnBrk="1" hangingPunct="1" latinLnBrk="1" lvl="0"/>
            </a:fld>
            <a:endParaRPr altLang="en-US" sz="1200" lang="en-US">
              <a:solidFill>
                <a:srgbClr val="D1EAEE"/>
              </a:solidFill>
              <a:latin typeface="Constantia" pitchFamily="18" charset="0"/>
            </a:endParaRPr>
          </a:p>
        </p:txBody>
      </p:sp>
      <p:sp>
        <p:nvSpPr>
          <p:cNvPr id="104883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D1EAEE"/>
              </a:solidFill>
              <a:latin typeface="Constantia" pitchFamily="18" charset="0"/>
            </a:endParaRPr>
          </a:p>
        </p:txBody>
      </p:sp>
      <p:sp>
        <p:nvSpPr>
          <p:cNvPr id="104883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D1EAEE"/>
                </a:solidFill>
                <a:latin typeface="Constantia" pitchFamily="18" charset="0"/>
              </a:rPr>
              <a:pPr algn="r" eaLnBrk="1" hangingPunct="1" latinLnBrk="1" lvl="0"/>
            </a:fld>
            <a:endParaRPr altLang="en-US" sz="1200" lang="en-IN">
              <a:solidFill>
                <a:srgbClr val="D1EAEE"/>
              </a:solidFill>
              <a:latin typeface="Constantia" pitchFamily="18" charset="0"/>
            </a:endParaRPr>
          </a:p>
        </p:txBody>
      </p:sp>
      <p:sp>
        <p:nvSpPr>
          <p:cNvPr id="1048834" name="Text Placeholder 2"/>
          <p:cNvSpPr>
            <a:spLocks noGrp="1"/>
          </p:cNvSpPr>
          <p:nvPr>
            <p:ph type="body" idx="1"/>
          </p:nvPr>
        </p:nvSpPr>
        <p:spPr>
          <a:xfrm>
            <a:off x="530352" y="2704664"/>
            <a:ext cx="7772400" cy="1509712"/>
          </a:xfrm>
        </p:spPr>
        <p:txBody>
          <a:bodyPr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8833" name="Title 1"/>
          <p:cNvSpPr>
            <a:spLocks noGrp="1"/>
          </p:cNvSpPr>
          <p:nvPr>
            <p:ph type="title"/>
          </p:nvPr>
        </p:nvSpPr>
        <p:spPr>
          <a:xfrm>
            <a:off x="530352" y="1316736"/>
            <a:ext cx="7772400" cy="1362456"/>
          </a:xfrm>
          <a:ln>
            <a:noFill/>
          </a:ln>
        </p:spPr>
        <p:txBody>
          <a:bodyPr tIns="0">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32" name=""/>
        <p:cNvGrpSpPr/>
        <p:nvPr/>
      </p:nvGrpSpPr>
      <p:grpSpPr>
        <a:xfrm>
          <a:off x="0" y="0"/>
          <a:ext cx="0" cy="0"/>
          <a:chOff x="0" y="0"/>
          <a:chExt cx="0" cy="0"/>
        </a:xfrm>
      </p:grpSpPr>
      <p:sp>
        <p:nvSpPr>
          <p:cNvPr id="1048847" name="Title 1"/>
          <p:cNvSpPr>
            <a:spLocks noGrp="1"/>
          </p:cNvSpPr>
          <p:nvPr>
            <p:ph type="title"/>
          </p:nvPr>
        </p:nvSpPr>
        <p:spPr>
          <a:xfrm>
            <a:off x="457200" y="704088"/>
            <a:ext cx="8229600" cy="1143000"/>
          </a:xfrm>
        </p:spPr>
        <p:txBody>
          <a:bodyPr/>
          <a:p>
            <a:r>
              <a:rPr lang="en-US" smtClean="0"/>
              <a:t>Click to edit Master title style</a:t>
            </a:r>
            <a:endParaRPr lang="en-US"/>
          </a:p>
        </p:txBody>
      </p:sp>
      <p:sp>
        <p:nvSpPr>
          <p:cNvPr id="1048848"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49"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3" name=""/>
        <p:cNvGrpSpPr/>
        <p:nvPr/>
      </p:nvGrpSpPr>
      <p:grpSpPr>
        <a:xfrm>
          <a:off x="0" y="0"/>
          <a:ext cx="0" cy="0"/>
          <a:chOff x="0" y="0"/>
          <a:chExt cx="0" cy="0"/>
        </a:xfrm>
      </p:grpSpPr>
      <p:sp>
        <p:nvSpPr>
          <p:cNvPr id="1048850" name="Title 1"/>
          <p:cNvSpPr>
            <a:spLocks noGrp="1"/>
          </p:cNvSpPr>
          <p:nvPr>
            <p:ph type="title"/>
          </p:nvPr>
        </p:nvSpPr>
        <p:spPr>
          <a:xfrm>
            <a:off x="457200" y="704088"/>
            <a:ext cx="8229600" cy="1143000"/>
          </a:xfrm>
        </p:spPr>
        <p:txBody>
          <a:bodyPr/>
          <a:p>
            <a:r>
              <a:rPr lang="en-US" smtClean="0"/>
              <a:t>Click to edit Master title style</a:t>
            </a:r>
            <a:endParaRPr lang="en-US"/>
          </a:p>
        </p:txBody>
      </p:sp>
      <p:sp>
        <p:nvSpPr>
          <p:cNvPr id="1048851"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852"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lvl="0"/>
            <a:r>
              <a:rPr lang="en-US" smtClean="0"/>
              <a:t>Click to edit Master text styles</a:t>
            </a:r>
          </a:p>
        </p:txBody>
      </p:sp>
      <p:sp>
        <p:nvSpPr>
          <p:cNvPr id="1048853"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54"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4" name=""/>
        <p:cNvGrpSpPr/>
        <p:nvPr/>
      </p:nvGrpSpPr>
      <p:grpSpPr>
        <a:xfrm>
          <a:off x="0" y="0"/>
          <a:ext cx="0" cy="0"/>
          <a:chOff x="0" y="0"/>
          <a:chExt cx="0" cy="0"/>
        </a:xfrm>
      </p:grpSpPr>
      <p:sp>
        <p:nvSpPr>
          <p:cNvPr id="1048855" name="Title 1"/>
          <p:cNvSpPr>
            <a:spLocks noGrp="1"/>
          </p:cNvSpPr>
          <p:nvPr>
            <p:ph type="title"/>
          </p:nvPr>
        </p:nvSpPr>
        <p:spPr>
          <a:xfrm>
            <a:off x="457200" y="704088"/>
            <a:ext cx="8305800" cy="1143000"/>
          </a:xfrm>
        </p:spPr>
        <p:txBody>
          <a:bodyPr>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lang="en-US" smtClean="0"/>
              <a:t>Click to edit Master title style</a:t>
            </a:r>
            <a:endParaRPr lang="en-US"/>
          </a:p>
        </p:txBody>
      </p:sp>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5" name=""/>
        <p:cNvGrpSpPr/>
        <p:nvPr/>
      </p:nvGrpSpPr>
      <p:grpSpPr>
        <a:xfrm>
          <a:off x="0" y="0"/>
          <a:ext cx="0" cy="0"/>
          <a:chOff x="0" y="0"/>
          <a:chExt cx="0" cy="0"/>
        </a:xfrm>
      </p:grpSpPr>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36" name=""/>
        <p:cNvGrpSpPr/>
        <p:nvPr/>
      </p:nvGrpSpPr>
      <p:grpSpPr>
        <a:xfrm>
          <a:off x="0" y="0"/>
          <a:ext cx="0" cy="0"/>
          <a:chOff x="0" y="0"/>
          <a:chExt cx="0" cy="0"/>
        </a:xfrm>
      </p:grpSpPr>
      <p:sp>
        <p:nvSpPr>
          <p:cNvPr id="1048856" name="Title 1"/>
          <p:cNvSpPr>
            <a:spLocks noGrp="1"/>
          </p:cNvSpPr>
          <p:nvPr>
            <p:ph type="title"/>
          </p:nvPr>
        </p:nvSpPr>
        <p:spPr>
          <a:xfrm>
            <a:off x="685800" y="514352"/>
            <a:ext cx="2743200" cy="1162050"/>
          </a:xfrm>
        </p:spPr>
        <p:txBody>
          <a:bodyPr>
            <a:noAutofit/>
          </a:bodyPr>
          <a:lstStyle>
            <a:lvl1pPr algn="l" rtl="0">
              <a:spcBef>
                <a:spcPct val="0"/>
              </a:spcBef>
              <a:buNone/>
              <a:defRPr b="0" sz="2600">
                <a:ln>
                  <a:noFill/>
                </a:ln>
                <a:solidFill>
                  <a:schemeClr val="tx2"/>
                </a:solidFill>
                <a:effectLst/>
                <a:latin typeface="+mj-lt"/>
                <a:ea typeface="+mj-ea"/>
                <a:cs typeface="+mj-cs"/>
              </a:defRPr>
            </a:lvl1pPr>
          </a:lstStyle>
          <a:p>
            <a:r>
              <a:rPr lang="en-US" smtClean="0"/>
              <a:t>Click to edit Master title style</a:t>
            </a:r>
            <a:endParaRPr lang="en-US"/>
          </a:p>
        </p:txBody>
      </p:sp>
      <p:sp>
        <p:nvSpPr>
          <p:cNvPr id="1048857"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lvl="0"/>
            <a:r>
              <a:rPr lang="en-US" smtClean="0"/>
              <a:t>Click to edit Master text styles</a:t>
            </a:r>
          </a:p>
        </p:txBody>
      </p:sp>
      <p:sp>
        <p:nvSpPr>
          <p:cNvPr id="1048858"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29" name=""/>
        <p:cNvGrpSpPr/>
        <p:nvPr/>
      </p:nvGrpSpPr>
      <p:grpSpPr>
        <a:xfrm rot="0">
          <a:off x="0" y="0"/>
          <a:ext cx="0" cy="0"/>
          <a:chOff x="0" y="0"/>
          <a:chExt cx="0" cy="0"/>
        </a:xfrm>
      </p:grpSpPr>
      <p:sp>
        <p:nvSpPr>
          <p:cNvPr id="1048835" name=""/>
          <p:cNvSpPr/>
          <p:nvPr/>
        </p:nvSpPr>
        <p:spPr>
          <a:xfrm rot="420000" flipV="1">
            <a:off x="3165475" y="1108075"/>
            <a:ext cx="5257800" cy="4114800"/>
          </a:xfrm>
          <a:custGeom>
            <a:avLst/>
            <a:ahLst/>
            <a:rect l="0" t="0" r="r" b="b"/>
            <a:pathLst>
              <a:path w="5257800" h="4114800">
                <a:moveTo>
                  <a:pt x="0" y="0"/>
                </a:moveTo>
                <a:lnTo>
                  <a:pt x="5107774" y="0"/>
                </a:lnTo>
                <a:lnTo>
                  <a:pt x="5257800" y="150026"/>
                </a:lnTo>
                <a:lnTo>
                  <a:pt x="5257800" y="4114800"/>
                </a:lnTo>
                <a:lnTo>
                  <a:pt x="0" y="4114800"/>
                </a:lnTo>
                <a:lnTo>
                  <a:pt x="0" y="0"/>
                </a:lnTo>
                <a:lnTo>
                  <a:pt x="0" y="0"/>
                </a:lnTo>
              </a:path>
            </a:pathLst>
          </a:custGeom>
          <a:solidFill>
            <a:srgbClr val="FFFFFF">
              <a:alpha val="100000"/>
            </a:srgbClr>
          </a:solidFill>
          <a:ln w="3175" cap="rnd" cmpd="sng">
            <a:solidFill>
              <a:srgbClr val="C0C0C0">
                <a:alpha val="100000"/>
              </a:srgbClr>
            </a:solidFill>
            <a:prstDash val="solid"/>
            <a:round/>
          </a:ln>
          <a:effectLst>
            <a:outerShdw algn="tl" dir="7500040" dist="38499" kx="98485" sx="98500" sy="100079">
              <a:srgbClr val="000000">
                <a:alpha val="25000"/>
              </a:srgbClr>
            </a:outerShdw>
          </a:effectLst>
        </p:spPr>
      </p:sp>
      <p:sp>
        <p:nvSpPr>
          <p:cNvPr id="1048836" name=""/>
          <p:cNvSpPr/>
          <p:nvPr/>
        </p:nvSpPr>
        <p:spPr>
          <a:xfrm rot="420000" flipV="1">
            <a:off x="8004175" y="5359400"/>
            <a:ext cx="155575" cy="155575"/>
          </a:xfrm>
          <a:prstGeom prst="rtTriangle"/>
          <a:solidFill>
            <a:srgbClr val="FFFFFF"/>
          </a:solidFill>
          <a:ln w="12700" cap="flat" cmpd="sng">
            <a:solidFill>
              <a:srgbClr val="FFFFFF">
                <a:alpha val="100000"/>
              </a:srgbClr>
            </a:solidFill>
            <a:prstDash val="solid"/>
            <a:bevel/>
          </a:ln>
          <a:effectLst>
            <a:outerShdw algn="tl" dir="12899788" dist="6350" kx="0" sx="100000" sy="100000">
              <a:srgbClr val="000000">
                <a:alpha val="46999"/>
              </a:srgbClr>
            </a:outerShdw>
          </a:effectLst>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ctr" eaLnBrk="1" hangingPunct="1" latinLnBrk="1" lvl="0"/>
            <a:endParaRPr altLang="en-US" lang="en-US">
              <a:solidFill>
                <a:srgbClr val="FFFFFF"/>
              </a:solidFill>
              <a:latin typeface="Constantia" pitchFamily="18" charset="0"/>
            </a:endParaRPr>
          </a:p>
        </p:txBody>
      </p:sp>
      <p:sp>
        <p:nvSpPr>
          <p:cNvPr id="1048837" name=""/>
          <p:cNvSpPr/>
          <p:nvPr/>
        </p:nvSpPr>
        <p:spPr bwMode="auto">
          <a:xfrm rot="0" flipV="1">
            <a:off x="-9525" y="5816600"/>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sp>
      <p:sp>
        <p:nvSpPr>
          <p:cNvPr id="1048838" name=""/>
          <p:cNvSpPr/>
          <p:nvPr/>
        </p:nvSpPr>
        <p:spPr bwMode="auto">
          <a:xfrm rot="0" flipV="1">
            <a:off x="4381500" y="6219825"/>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sp>
      <p:sp>
        <p:nvSpPr>
          <p:cNvPr id="1048841"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842"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
        <p:nvSpPr>
          <p:cNvPr id="1048843" name=""/>
          <p:cNvSpPr/>
          <p:nvPr>
            <p:ph type="sldNum" sz="quarter" idx="4"/>
          </p:nvPr>
        </p:nvSpPr>
        <p:spPr>
          <a:xfrm rot="0">
            <a:off x="8077200" y="6356350"/>
            <a:ext cx="609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sp>
        <p:nvSpPr>
          <p:cNvPr id="1048846"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nchor="t" anchorCtr="0" bIns="45720" compatLnSpc="1" lIns="91440" numCol="1" rIns="91440" tIns="45720" vert="horz" wrap="square">
            <a:prstTxWarp prst="textNoShape"/>
            <a:normAutofit/>
          </a:bodyPr>
          <a:lstStyle>
            <a:lvl1pPr indent="0" marL="0">
              <a:buNone/>
              <a:defRPr sz="3200"/>
            </a:lvl1pPr>
          </a:lstStyle>
          <a:p>
            <a:pPr algn="l" defTabSz="914400" eaLnBrk="0" fontAlgn="base" hangingPunct="0" indent="0" latinLnBrk="0" lvl="0" marL="0" marR="0" rtl="0">
              <a:lnSpc>
                <a:spcPct val="100000"/>
              </a:lnSpc>
              <a:spcBef>
                <a:spcPct val="20000"/>
              </a:spcBef>
              <a:spcAft>
                <a:spcPct val="0"/>
              </a:spcAft>
              <a:buClr>
                <a:srgbClr val="0BD0D9"/>
              </a:buClr>
              <a:buSzPct val="95000"/>
              <a:buFont typeface="Wingdings 2" pitchFamily="18" charset="2"/>
              <a:buNone/>
            </a:pPr>
            <a:r>
              <a:rPr baseline="0" b="0" cap="none" sz="3200" i="0" kern="1200" kumimoji="0" lang="en-US" noProof="0" normalizeH="0" spc="0" strike="noStrike" u="none" smtClean="0">
                <a:ln>
                  <a:noFill/>
                </a:ln>
                <a:solidFill>
                  <a:schemeClr val="tx1"/>
                </a:solidFill>
                <a:effectLst/>
                <a:uLnTx/>
                <a:uFillTx/>
                <a:latin typeface="+mn-lt"/>
                <a:ea typeface="+mn-ea"/>
                <a:cs typeface="+mn-cs"/>
              </a:rPr>
              <a:t>Click icon to add picture</a:t>
            </a:r>
            <a:endParaRPr baseline="0" b="0" cap="none" dirty="0" sz="3200" i="0" kern="1200" kumimoji="0" lang="en-US" noProof="0" normalizeH="0" spc="0" strike="noStrike" u="none">
              <a:ln>
                <a:noFill/>
              </a:ln>
              <a:solidFill>
                <a:schemeClr val="tx1"/>
              </a:solidFill>
              <a:effectLst/>
              <a:uLnTx/>
              <a:uFillTx/>
              <a:latin typeface="+mn-lt"/>
              <a:ea typeface="+mn-ea"/>
              <a:cs typeface="+mn-cs"/>
            </a:endParaRPr>
          </a:p>
        </p:txBody>
      </p:sp>
      <p:sp>
        <p:nvSpPr>
          <p:cNvPr id="1048845" name="Text Placeholder 3"/>
          <p:cNvSpPr>
            <a:spLocks noGrp="1"/>
          </p:cNvSpPr>
          <p:nvPr>
            <p:ph type="body" sz="half" idx="2"/>
          </p:nvPr>
        </p:nvSpPr>
        <p:spPr>
          <a:xfrm>
            <a:off x="609600" y="2828785"/>
            <a:ext cx="2209800" cy="2179320"/>
          </a:xfrm>
        </p:spPr>
        <p:txBody>
          <a:bodyPr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1048844" name="Title 1"/>
          <p:cNvSpPr>
            <a:spLocks noGrp="1"/>
          </p:cNvSpPr>
          <p:nvPr>
            <p:ph type="title"/>
          </p:nvPr>
        </p:nvSpPr>
        <p:spPr>
          <a:xfrm>
            <a:off x="609600" y="1176996"/>
            <a:ext cx="2212848" cy="1582621"/>
          </a:xfrm>
        </p:spPr>
        <p:txBody>
          <a:bodyPr bIns="45720" lIns="45720" rIns="45720"/>
          <a:lstStyle>
            <a:lvl1pPr algn="l">
              <a:buNone/>
              <a:defRPr b="1" sz="2000">
                <a:solidFill>
                  <a:schemeClr val="tx2"/>
                </a:solidFill>
              </a:defRPr>
            </a:lvl1p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4.jpeg"/><Relationship Id="rId13" Type="http://schemas.openxmlformats.org/officeDocument/2006/relationships/image" Target="../media/image5.png"/><Relationship Id="rId14" Type="http://schemas.openxmlformats.org/officeDocument/2006/relationships/image" Target="../media/image3.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2" name=""/>
        <p:cNvGrpSpPr/>
        <p:nvPr/>
      </p:nvGrpSpPr>
      <p:grpSpPr>
        <a:xfrm rot="0">
          <a:off x="0" y="0"/>
          <a:ext cx="0" cy="0"/>
          <a:chOff x="0" y="0"/>
          <a:chExt cx="0" cy="0"/>
        </a:xfrm>
      </p:grpSpPr>
      <p:sp>
        <p:nvSpPr>
          <p:cNvPr id="1048576" name=""/>
          <p:cNvSpPr/>
          <p:nvPr/>
        </p:nvSpPr>
        <p:spPr bwMode="auto">
          <a:xfrm rot="0">
            <a:off x="-9525" y="-7937"/>
            <a:ext cx="9163050" cy="1041400"/>
          </a:xfrm>
          <a:custGeom>
            <a:avLst/>
            <a:gdLst>
              <a:gd name="l" fmla="*/ 0 w 5772"/>
              <a:gd name="t" fmla="*/ 0 h 656"/>
              <a:gd name="r" fmla="*/ 5772 w 5772"/>
              <a:gd name="b" fmla="*/ 656 h 656"/>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Lst>
            <a:lin ang="5400000" scaled="1"/>
          </a:gradFill>
          <a:ln>
            <a:noFill/>
          </a:ln>
        </p:spPr>
      </p:sp>
      <p:sp>
        <p:nvSpPr>
          <p:cNvPr id="1048577" name=""/>
          <p:cNvSpPr/>
          <p:nvPr/>
        </p:nvSpPr>
        <p:spPr bwMode="auto">
          <a:xfrm rot="0">
            <a:off x="4381500" y="-7937"/>
            <a:ext cx="4762500" cy="638175"/>
          </a:xfrm>
          <a:custGeom>
            <a:avLst/>
            <a:gdLst>
              <a:gd name="l" fmla="*/ 0 w 3000"/>
              <a:gd name="t" fmla="*/ 0 h 595"/>
              <a:gd name="r" fmla="*/ 3000 w 3000"/>
              <a:gd name="b" fmla="*/ 595 h 595"/>
            </a:gdLst>
            <a:ahLst/>
            <a:rect l="l" t="t"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0">
                <a:srgbClr val="00ADB6">
                  <a:alpha val="29999"/>
                </a:srgbClr>
              </a:gs>
              <a:gs pos="80000">
                <a:srgbClr val="009BE5">
                  <a:alpha val="45000"/>
                </a:srgbClr>
              </a:gs>
              <a:gs pos="100000">
                <a:srgbClr val="009BE5">
                  <a:alpha val="48750"/>
                </a:srgbClr>
              </a:gs>
            </a:gsLst>
            <a:lin ang="5400000" scaled="1"/>
          </a:gradFill>
          <a:ln>
            <a:noFill/>
          </a:ln>
        </p:spPr>
      </p:sp>
      <p:sp>
        <p:nvSpPr>
          <p:cNvPr id="1048578" name=""/>
          <p:cNvSpPr/>
          <p:nvPr>
            <p:ph type="title" sz="full" idx="0"/>
          </p:nvPr>
        </p:nvSpPr>
        <p:spPr>
          <a:xfrm rot="0">
            <a:off x="457200" y="704850"/>
            <a:ext cx="8229600" cy="1143000"/>
          </a:xfrm>
          <a:prstGeom prst="rect"/>
          <a:noFill/>
          <a:ln>
            <a:noFill/>
          </a:ln>
        </p:spPr>
        <p:txBody>
          <a:bodyPr anchor="b" bIns="0" lIns="0" rIns="0" tIns="45720" vert="horz"/>
          <a:p>
            <a:pPr lvl="0"/>
            <a:r>
              <a:rPr altLang="en-US" lang="en-US"/>
              <a:t>Click to edit Master title style</a:t>
            </a:r>
          </a:p>
        </p:txBody>
      </p:sp>
      <p:sp>
        <p:nvSpPr>
          <p:cNvPr id="1048579" name=""/>
          <p:cNvSpPr/>
          <p:nvPr>
            <p:ph type="body" sz="full" idx="1"/>
          </p:nvPr>
        </p:nvSpPr>
        <p:spPr>
          <a:xfrm rot="0">
            <a:off x="457200" y="1935162"/>
            <a:ext cx="8229600" cy="4389437"/>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80" name=""/>
          <p:cNvSpPr/>
          <p:nvPr>
            <p:ph type="dt" sz="half" idx="2"/>
          </p:nvPr>
        </p:nvSpPr>
        <p:spPr>
          <a:xfrm rot="0">
            <a:off x="457200" y="6356350"/>
            <a:ext cx="21336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fld id="{566ABCEB-ACFC-4714-9973-3DA970169C29}" type="datetime1">
              <a:rPr altLang="en-US" sz="1200" lang="en-US">
                <a:solidFill>
                  <a:srgbClr val="045C75"/>
                </a:solidFill>
                <a:latin typeface="Constantia" pitchFamily="18" charset="0"/>
              </a:rPr>
              <a:pPr eaLnBrk="1" hangingPunct="1" latinLnBrk="1" lvl="0"/>
            </a:fld>
            <a:endParaRPr altLang="en-US" sz="1200" lang="en-US">
              <a:solidFill>
                <a:srgbClr val="045C75"/>
              </a:solidFill>
              <a:latin typeface="Constantia" pitchFamily="18" charset="0"/>
            </a:endParaRPr>
          </a:p>
        </p:txBody>
      </p:sp>
      <p:sp>
        <p:nvSpPr>
          <p:cNvPr id="1048581" name=""/>
          <p:cNvSpPr/>
          <p:nvPr>
            <p:ph type="ftr" sz="quarter" idx="3"/>
          </p:nvPr>
        </p:nvSpPr>
        <p:spPr>
          <a:xfrm rot="0">
            <a:off x="2667000" y="6356350"/>
            <a:ext cx="33528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sz="1200" lang="en-IN">
              <a:solidFill>
                <a:srgbClr val="045C75"/>
              </a:solidFill>
              <a:latin typeface="Constantia" pitchFamily="18" charset="0"/>
            </a:endParaRPr>
          </a:p>
        </p:txBody>
      </p:sp>
      <p:sp>
        <p:nvSpPr>
          <p:cNvPr id="1048582" name=""/>
          <p:cNvSpPr/>
          <p:nvPr>
            <p:ph type="sldNum" sz="quarter" idx="4"/>
          </p:nvPr>
        </p:nvSpPr>
        <p:spPr>
          <a:xfrm rot="0">
            <a:off x="7924800" y="6356350"/>
            <a:ext cx="762000" cy="365125"/>
          </a:xfrm>
          <a:prstGeom prst="rect"/>
          <a:noFill/>
          <a:ln>
            <a:noFill/>
          </a:ln>
        </p:spPr>
        <p:txBody>
          <a:bodyPr anchor="b" bIns="0" lIns="0" rIns="0" tIns="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algn="r" eaLnBrk="1" hangingPunct="1" latinLnBrk="1" lvl="0"/>
            <a:fld id="{566ABCEB-ACFC-4714-9973-3DA970169C29}" type="slidenum">
              <a:rPr altLang="en-US" sz="1200" lang="en-IN">
                <a:solidFill>
                  <a:srgbClr val="045C75"/>
                </a:solidFill>
                <a:latin typeface="Constantia" pitchFamily="18" charset="0"/>
              </a:rPr>
              <a:pPr algn="r" eaLnBrk="1" hangingPunct="1" latinLnBrk="1" lvl="0"/>
            </a:fld>
            <a:endParaRPr altLang="en-US" sz="1200" lang="en-IN">
              <a:solidFill>
                <a:srgbClr val="045C75"/>
              </a:solidFill>
              <a:latin typeface="Constantia" pitchFamily="18" charset="0"/>
            </a:endParaRPr>
          </a:p>
        </p:txBody>
      </p:sp>
      <p:grpSp>
        <p:nvGrpSpPr>
          <p:cNvPr id="23" name=""/>
          <p:cNvGrpSpPr/>
          <p:nvPr/>
        </p:nvGrpSpPr>
        <p:grpSpPr>
          <a:xfrm rot="0">
            <a:off x="-19050" y="203200"/>
            <a:ext cx="9180512" cy="647700"/>
            <a:chOff x="-19045" y="216550"/>
            <a:chExt cx="9180548" cy="649224"/>
          </a:xfrm>
        </p:grpSpPr>
        <p:grpSp>
          <p:nvGrpSpPr>
            <p:cNvPr id="24" name=""/>
            <p:cNvGrpSpPr/>
            <p:nvPr/>
          </p:nvGrpSpPr>
          <p:grpSpPr>
            <a:xfrm rot="0">
              <a:off x="-6091" y="-11569"/>
              <a:ext cx="9131843" cy="1050979"/>
              <a:chOff x="-6096" y="-24384"/>
              <a:chExt cx="9131808" cy="1048512"/>
            </a:xfrm>
          </p:grpSpPr>
          <p:pic>
            <p:nvPicPr>
              <p:cNvPr id="2097152" name=""/>
              <p:cNvPicPr>
                <a:picLocks/>
              </p:cNvPicPr>
              <p:nvPr/>
            </p:nvPicPr>
            <p:blipFill>
              <a:blip xmlns:r="http://schemas.openxmlformats.org/officeDocument/2006/relationships" r:embed="rId13"/>
              <a:srcRect l="0" t="0" r="0" b="0"/>
              <a:stretch>
                <a:fillRect/>
              </a:stretch>
            </p:blipFill>
            <p:spPr>
              <a:xfrm rot="0">
                <a:off x="-6096" y="-24384"/>
                <a:ext cx="9131808" cy="1048512"/>
              </a:xfrm>
              <a:prstGeom prst="rect"/>
              <a:noFill/>
              <a:ln>
                <a:noFill/>
              </a:ln>
            </p:spPr>
          </p:pic>
          <p:sp>
            <p:nvSpPr>
              <p:cNvPr id="1048583" name=""/>
              <p:cNvSpPr txBox="1"/>
              <p:nvPr/>
            </p:nvSpPr>
            <p:spPr>
              <a:xfrm rot="21435692">
                <a:off x="-29291" y="422461"/>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lang="en-US">
                  <a:latin typeface="Constantia" pitchFamily="18" charset="0"/>
                </a:endParaRPr>
              </a:p>
            </p:txBody>
          </p:sp>
        </p:grpSp>
        <p:grpSp>
          <p:nvGrpSpPr>
            <p:cNvPr id="25" name=""/>
            <p:cNvGrpSpPr/>
            <p:nvPr/>
          </p:nvGrpSpPr>
          <p:grpSpPr>
            <a:xfrm rot="0">
              <a:off x="-6091" y="61755"/>
              <a:ext cx="9156227" cy="910441"/>
              <a:chOff x="-6096" y="48768"/>
              <a:chExt cx="9156192" cy="908304"/>
            </a:xfrm>
          </p:grpSpPr>
          <p:pic>
            <p:nvPicPr>
              <p:cNvPr id="2097153" name=""/>
              <p:cNvPicPr>
                <a:picLocks/>
              </p:cNvPicPr>
              <p:nvPr/>
            </p:nvPicPr>
            <p:blipFill>
              <a:blip xmlns:r="http://schemas.openxmlformats.org/officeDocument/2006/relationships" r:embed="rId14"/>
              <a:srcRect l="0" t="0" r="0" b="0"/>
              <a:stretch>
                <a:fillRect/>
              </a:stretch>
            </p:blipFill>
            <p:spPr>
              <a:xfrm rot="0">
                <a:off x="-6096" y="48768"/>
                <a:ext cx="9156192" cy="908304"/>
              </a:xfrm>
              <a:prstGeom prst="rect"/>
              <a:noFill/>
              <a:ln>
                <a:noFill/>
              </a:ln>
            </p:spPr>
          </p:pic>
          <p:sp>
            <p:nvSpPr>
              <p:cNvPr id="1048584" name=""/>
              <p:cNvSpPr txBox="1"/>
              <p:nvPr/>
            </p:nvSpPr>
            <p:spPr>
              <a:xfrm rot="21435692">
                <a:off x="-21714" y="495979"/>
                <a:ext cx="0" cy="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onstantia" pitchFamily="18" charset="0"/>
                    <a:sym typeface="Arial" pitchFamily="34" charset="0"/>
                  </a:defRPr>
                </a:lvl5pPr>
              </a:lstStyle>
              <a:p>
                <a:pPr eaLnBrk="1" hangingPunct="1" latinLnBrk="1" lvl="0"/>
                <a:endParaRPr altLang="en-US" lang="en-US">
                  <a:latin typeface="Constantia" pitchFamily="18" charset="0"/>
                </a:endParaRPr>
              </a:p>
            </p:txBody>
          </p:sp>
        </p:grpSp>
      </p:gr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eaLnBrk="0" fontAlgn="base" hangingPunct="0" rtl="0">
        <a:spcBef>
          <a:spcPct val="0"/>
        </a:spcBef>
        <a:spcAft>
          <a:spcPct val="0"/>
        </a:spcAft>
        <a:defRPr sz="5000" kern="1200">
          <a:solidFill>
            <a:schemeClr val="tx2"/>
          </a:solidFill>
          <a:latin typeface="+mj-lt"/>
          <a:ea typeface="+mj-ea"/>
          <a:cs typeface="+mj-cs"/>
        </a:defRPr>
      </a:lvl1pPr>
      <a:lvl2pPr algn="l" eaLnBrk="0" fontAlgn="base" hangingPunct="0" rtl="0">
        <a:spcBef>
          <a:spcPct val="0"/>
        </a:spcBef>
        <a:spcAft>
          <a:spcPct val="0"/>
        </a:spcAft>
        <a:defRPr sz="5000">
          <a:solidFill>
            <a:schemeClr val="tx2"/>
          </a:solidFill>
          <a:latin typeface="Calibri" pitchFamily="34" charset="0"/>
        </a:defRPr>
      </a:lvl2pPr>
      <a:lvl3pPr algn="l" eaLnBrk="0" fontAlgn="base" hangingPunct="0" rtl="0">
        <a:spcBef>
          <a:spcPct val="0"/>
        </a:spcBef>
        <a:spcAft>
          <a:spcPct val="0"/>
        </a:spcAft>
        <a:defRPr sz="5000">
          <a:solidFill>
            <a:schemeClr val="tx2"/>
          </a:solidFill>
          <a:latin typeface="Calibri" pitchFamily="34" charset="0"/>
        </a:defRPr>
      </a:lvl3pPr>
      <a:lvl4pPr algn="l" eaLnBrk="0" fontAlgn="base" hangingPunct="0" rtl="0">
        <a:spcBef>
          <a:spcPct val="0"/>
        </a:spcBef>
        <a:spcAft>
          <a:spcPct val="0"/>
        </a:spcAft>
        <a:defRPr sz="5000">
          <a:solidFill>
            <a:schemeClr val="tx2"/>
          </a:solidFill>
          <a:latin typeface="Calibri" pitchFamily="34" charset="0"/>
        </a:defRPr>
      </a:lvl4pPr>
      <a:lvl5pPr algn="l" eaLnBrk="0" fontAlgn="base" hangingPunct="0" rtl="0">
        <a:spcBef>
          <a:spcPct val="0"/>
        </a:spcBef>
        <a:spcAft>
          <a:spcPct val="0"/>
        </a:spcAft>
        <a:defRPr sz="5000">
          <a:solidFill>
            <a:schemeClr val="tx2"/>
          </a:solidFill>
          <a:latin typeface="Calibri" pitchFamily="34" charset="0"/>
        </a:defRPr>
      </a:lvl5pPr>
      <a:lvl6pPr algn="l" fontAlgn="base" marL="457200" rtl="0">
        <a:spcBef>
          <a:spcPct val="0"/>
        </a:spcBef>
        <a:spcAft>
          <a:spcPct val="0"/>
        </a:spcAft>
        <a:defRPr sz="5000">
          <a:solidFill>
            <a:schemeClr val="tx2"/>
          </a:solidFill>
          <a:latin typeface="Calibri" pitchFamily="34" charset="0"/>
        </a:defRPr>
      </a:lvl6pPr>
      <a:lvl7pPr algn="l" fontAlgn="base" marL="914400" rtl="0">
        <a:spcBef>
          <a:spcPct val="0"/>
        </a:spcBef>
        <a:spcAft>
          <a:spcPct val="0"/>
        </a:spcAft>
        <a:defRPr sz="5000">
          <a:solidFill>
            <a:schemeClr val="tx2"/>
          </a:solidFill>
          <a:latin typeface="Calibri" pitchFamily="34" charset="0"/>
        </a:defRPr>
      </a:lvl7pPr>
      <a:lvl8pPr algn="l" fontAlgn="base" marL="1371600" rtl="0">
        <a:spcBef>
          <a:spcPct val="0"/>
        </a:spcBef>
        <a:spcAft>
          <a:spcPct val="0"/>
        </a:spcAft>
        <a:defRPr sz="5000">
          <a:solidFill>
            <a:schemeClr val="tx2"/>
          </a:solidFill>
          <a:latin typeface="Calibri" pitchFamily="34" charset="0"/>
        </a:defRPr>
      </a:lvl8pPr>
      <a:lvl9pPr algn="l" fontAlgn="base" marL="1828800" rtl="0">
        <a:spcBef>
          <a:spcPct val="0"/>
        </a:spcBef>
        <a:spcAft>
          <a:spcPct val="0"/>
        </a:spcAft>
        <a:defRPr sz="5000">
          <a:solidFill>
            <a:schemeClr val="tx2"/>
          </a:solidFill>
          <a:latin typeface="Calibri" pitchFamily="34" charset="0"/>
        </a:defRPr>
      </a:lvl9pPr>
    </p:titleStyle>
    <p:bodyStyle>
      <a:lvl1pPr algn="l" eaLnBrk="0" fontAlgn="base" hangingPunct="0" indent="-273050" marL="273050" rtl="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algn="l" eaLnBrk="0" fontAlgn="base" hangingPunct="0" indent="-246063" marL="639763" rtl="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algn="l" eaLnBrk="0" fontAlgn="base" hangingPunct="0" indent="-246063" marL="914400" rtl="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algn="l" eaLnBrk="0" fontAlgn="base" hangingPunct="0" indent="-209550" marL="1187450" rtl="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algn="l" eaLnBrk="0" fontAlgn="base" hangingPunct="0" indent="-209550" marL="1462088" rtl="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2" name=""/>
        <p:cNvGrpSpPr/>
        <p:nvPr/>
      </p:nvGrpSpPr>
      <p:grpSpPr>
        <a:xfrm rot="0">
          <a:off x="0" y="0"/>
          <a:ext cx="0" cy="0"/>
          <a:chOff x="0" y="0"/>
          <a:chExt cx="0" cy="0"/>
        </a:xfrm>
      </p:grpSpPr>
      <p:pic>
        <p:nvPicPr>
          <p:cNvPr id="2097156" name=""/>
          <p:cNvPicPr>
            <a:picLocks/>
          </p:cNvPicPr>
          <p:nvPr>
            <p:ph type="ctrTitle" sz="full" idx="7"/>
          </p:nvPr>
        </p:nvPicPr>
        <p:blipFill>
          <a:blip xmlns:r="http://schemas.openxmlformats.org/officeDocument/2006/relationships" r:embed="rId1"/>
          <a:srcRect l="0" t="0" r="0" b="0"/>
          <a:stretch>
            <a:fillRect/>
          </a:stretch>
        </p:blipFill>
        <p:spPr>
          <a:xfrm rot="0">
            <a:off x="536575" y="1255712"/>
            <a:ext cx="8461375" cy="2438400"/>
          </a:xfrm>
          <a:prstGeom prst="rect"/>
          <a:noFill/>
          <a:ln>
            <a:noFill/>
          </a:ln>
        </p:spPr>
      </p:pic>
      <p:sp>
        <p:nvSpPr>
          <p:cNvPr id="1048596" name=""/>
          <p:cNvSpPr/>
          <p:nvPr>
            <p:ph type="subTitle" sz="full" idx="4294967295"/>
          </p:nvPr>
        </p:nvSpPr>
        <p:spPr>
          <a:xfrm rot="0">
            <a:off x="533400" y="3228975"/>
            <a:ext cx="7854950" cy="1752600"/>
          </a:xfrm>
          <a:prstGeom prst="rect"/>
          <a:noFill/>
          <a:ln>
            <a:noFill/>
          </a:ln>
        </p:spPr>
        <p:txBody>
          <a:bodyPr anchor="t" bIns="45720" lIns="0" rIns="18288" tIns="45720" vert="horz"/>
          <a:lstStyle>
            <a:lvl1pPr algn="ctr" marL="0">
              <a:buNone/>
              <a:defRPr sz="2600">
                <a:solidFill>
                  <a:schemeClr val="dk1"/>
                </a:solidFill>
              </a:defRPr>
            </a:lvl1pPr>
            <a:lvl2pPr algn="ctr" marL="393700">
              <a:buNone/>
            </a:lvl2pPr>
            <a:lvl3pPr algn="ctr" marL="668337">
              <a:buNone/>
            </a:lvl3pPr>
            <a:lvl4pPr algn="ctr" marL="977900">
              <a:buNone/>
            </a:lvl4pPr>
            <a:lvl5pPr algn="ctr" marL="1252537">
              <a:buNone/>
            </a:lvl5pPr>
          </a:lstStyle>
          <a:p>
            <a:pPr algn="r" eaLnBrk="1" hangingPunct="1" latinLnBrk="1" lvl="0">
              <a:buNone/>
            </a:pPr>
            <a:endParaRPr altLang="en-US" lang="en-IN"/>
          </a:p>
          <a:p>
            <a:pPr algn="r" eaLnBrk="1" hangingPunct="1" latinLnBrk="1" lvl="0">
              <a:buNone/>
            </a:pPr>
            <a:endParaRPr altLang="en-US" lang="en-IN"/>
          </a:p>
          <a:p>
            <a:pPr algn="r" eaLnBrk="1" hangingPunct="1" latinLnBrk="1" lvl="0">
              <a:buNone/>
            </a:pPr>
            <a:r>
              <a:rPr altLang="en-US" lang="en-IN"/>
              <a:t>Module -2 </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rot="0">
          <a:off x="0" y="0"/>
          <a:ext cx="0" cy="0"/>
          <a:chOff x="0" y="0"/>
          <a:chExt cx="0" cy="0"/>
        </a:xfrm>
      </p:grpSpPr>
      <p:sp>
        <p:nvSpPr>
          <p:cNvPr id="1048617" name=""/>
          <p:cNvSpPr/>
          <p:nvPr>
            <p:ph type="title" sz="full" idx="0"/>
          </p:nvPr>
        </p:nvSpPr>
        <p:spPr>
          <a:xfrm rot="0">
            <a:off x="714375" y="0"/>
            <a:ext cx="8429625"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b="1" sz="4400" lang="en-IN">
                <a:solidFill>
                  <a:schemeClr val="dk1"/>
                </a:solidFill>
              </a:rPr>
              <a:t>PREDICTIVE DEVELOPMENT MODEL</a:t>
            </a:r>
          </a:p>
        </p:txBody>
      </p:sp>
      <p:sp>
        <p:nvSpPr>
          <p:cNvPr id="1048618" name=""/>
          <p:cNvSpPr/>
          <p:nvPr>
            <p:ph sz="full" idx="1"/>
          </p:nvPr>
        </p:nvSpPr>
        <p:spPr>
          <a:xfrm rot="0">
            <a:off x="500062" y="1214437"/>
            <a:ext cx="8186737" cy="5643562"/>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sz="2800" lang="en-IN">
                <a:latin typeface="Arial" pitchFamily="34" charset="0"/>
                <a:ea typeface="Arial" pitchFamily="34" charset="0"/>
              </a:rPr>
              <a:t>Predict in advance what needs to be done </a:t>
            </a:r>
          </a:p>
          <a:p>
            <a:pPr algn="just" eaLnBrk="1" hangingPunct="1" latinLnBrk="1" lvl="0"/>
            <a:r>
              <a:rPr altLang="en-US" sz="2800" lang="en-IN">
                <a:latin typeface="Arial" pitchFamily="34" charset="0"/>
                <a:ea typeface="Arial" pitchFamily="34" charset="0"/>
              </a:rPr>
              <a:t>Based on past experience, it is easy to predict the time, cost etc.</a:t>
            </a:r>
          </a:p>
          <a:p>
            <a:pPr algn="just" eaLnBrk="1" hangingPunct="1" latinLnBrk="1" lvl="0"/>
            <a:r>
              <a:rPr altLang="en-US" sz="2800" lang="en-IN">
                <a:latin typeface="Arial" pitchFamily="34" charset="0"/>
                <a:ea typeface="Arial" pitchFamily="34" charset="0"/>
              </a:rPr>
              <a:t>It’s often hard to predict exactly what a software application needs to do and also the duration.</a:t>
            </a:r>
          </a:p>
          <a:p>
            <a:pPr algn="just" eaLnBrk="1" hangingPunct="1" latinLnBrk="1" lvl="1"/>
            <a:r>
              <a:rPr altLang="en-US" lang="en-IN">
                <a:latin typeface="Arial" pitchFamily="34" charset="0"/>
                <a:ea typeface="Arial" pitchFamily="34" charset="0"/>
              </a:rPr>
              <a:t>Sometimes, may not be familiar with the new programming tool.</a:t>
            </a:r>
          </a:p>
          <a:p>
            <a:pPr algn="just" eaLnBrk="1" hangingPunct="1" latinLnBrk="1" lvl="1"/>
            <a:r>
              <a:rPr altLang="en-US" lang="en-IN">
                <a:latin typeface="Arial" pitchFamily="34" charset="0"/>
                <a:ea typeface="Arial" pitchFamily="34" charset="0"/>
              </a:rPr>
              <a:t>In changing business situations ,customer’s needs also changes as time goes.</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rot="0">
          <a:off x="0" y="0"/>
          <a:ext cx="0" cy="0"/>
          <a:chOff x="0" y="0"/>
          <a:chExt cx="0" cy="0"/>
        </a:xfrm>
      </p:grpSpPr>
      <p:sp>
        <p:nvSpPr>
          <p:cNvPr id="1048619" name=""/>
          <p:cNvSpPr/>
          <p:nvPr>
            <p:ph type="title" sz="full" idx="0"/>
          </p:nvPr>
        </p:nvSpPr>
        <p:spPr>
          <a:xfrm rot="0">
            <a:off x="468312" y="285750"/>
            <a:ext cx="8161337" cy="703262"/>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algn="ctr" eaLnBrk="1" hangingPunct="1" latinLnBrk="1" lvl="0"/>
            <a:r>
              <a:rPr altLang="en-US" b="1" sz="4400" lang="en-IN">
                <a:solidFill>
                  <a:schemeClr val="dk1"/>
                </a:solidFill>
              </a:rPr>
              <a:t>ADAPTIVE DEVELOPMENT MODEL</a:t>
            </a:r>
          </a:p>
        </p:txBody>
      </p:sp>
      <p:sp>
        <p:nvSpPr>
          <p:cNvPr id="1048620" name=""/>
          <p:cNvSpPr/>
          <p:nvPr>
            <p:ph sz="full" idx="1"/>
          </p:nvPr>
        </p:nvSpPr>
        <p:spPr>
          <a:xfrm rot="0">
            <a:off x="714375" y="928687"/>
            <a:ext cx="7972425" cy="5091112"/>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sz="2800" lang="en-IN">
                <a:latin typeface="Arial" pitchFamily="34" charset="0"/>
                <a:ea typeface="Arial" pitchFamily="34" charset="0"/>
              </a:rPr>
              <a:t>Enables you to change the project’s goals if necessary during the development.</a:t>
            </a:r>
          </a:p>
          <a:p>
            <a:pPr eaLnBrk="1" hangingPunct="1" latinLnBrk="1" lvl="0"/>
            <a:r>
              <a:rPr altLang="en-US" sz="2800" lang="en-IN">
                <a:latin typeface="Arial" pitchFamily="34" charset="0"/>
                <a:ea typeface="Arial" pitchFamily="34" charset="0"/>
              </a:rPr>
              <a:t>Periodically reevaluate and decide whether need to change the direction.</a:t>
            </a:r>
          </a:p>
          <a:p>
            <a:pPr algn="just" eaLnBrk="1" hangingPunct="1" latinLnBrk="1" lvl="1"/>
            <a:r>
              <a:rPr altLang="en-US" lang="en-IN">
                <a:latin typeface="Arial" pitchFamily="34" charset="0"/>
                <a:ea typeface="Arial" pitchFamily="34" charset="0"/>
              </a:rPr>
              <a:t>Eg: detective film. It starts with a murder.(Your goal is to find the killer.) but you don’t know exactly where the case will lead. </a:t>
            </a:r>
          </a:p>
          <a:p>
            <a:pPr algn="just" eaLnBrk="1" hangingPunct="1" latinLnBrk="1" lvl="1"/>
            <a:r>
              <a:rPr altLang="en-US" lang="en-IN">
                <a:latin typeface="Arial" pitchFamily="34" charset="0"/>
                <a:ea typeface="Arial" pitchFamily="34" charset="0"/>
              </a:rPr>
              <a:t>You follow the first clue, and it leads to a second, which leads to a third, and so forth. Each time you find a new clue, you update the direction of the investigation.</a:t>
            </a:r>
          </a:p>
          <a:p>
            <a:pPr algn="just" eaLnBrk="1" hangingPunct="1" latinLnBrk="1" lvl="0"/>
            <a:endParaRPr altLang="en-US" sz="2800" lang="en-IN">
              <a:latin typeface="Arial" pitchFamily="34" charset="0"/>
              <a:ea typeface="Arial" pitchFamily="34" charset="0"/>
            </a:endParaRPr>
          </a:p>
          <a:p>
            <a:pPr eaLnBrk="1" hangingPunct="1" latinLnBrk="1" lvl="0"/>
            <a:endParaRPr altLang="en-US" sz="2800" lang="en-IN">
              <a:latin typeface="Arial" pitchFamily="34" charset="0"/>
              <a:ea typeface="Arial"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62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Which model is better?</a:t>
            </a:r>
          </a:p>
        </p:txBody>
      </p:sp>
      <p:sp>
        <p:nvSpPr>
          <p:cNvPr id="1048622"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US">
                <a:latin typeface="Arial" pitchFamily="34" charset="0"/>
                <a:ea typeface="Arial" pitchFamily="34" charset="0"/>
              </a:rPr>
              <a:t>We might think an adaptive model is always better than a predictive one, but there are cases in which a predictive model works quite well.</a:t>
            </a:r>
          </a:p>
          <a:p>
            <a:pPr algn="just" eaLnBrk="1" hangingPunct="1" latinLnBrk="1" lvl="0"/>
            <a:r>
              <a:rPr altLang="en-US" lang="en-IN">
                <a:latin typeface="Arial" pitchFamily="34" charset="0"/>
                <a:ea typeface="Arial" pitchFamily="34" charset="0"/>
              </a:rPr>
              <a:t>Predictive models work well when the project is relatively </a:t>
            </a:r>
            <a:r>
              <a:rPr altLang="en-US" lang="en-IN">
                <a:solidFill>
                  <a:srgbClr val="FF0000"/>
                </a:solidFill>
                <a:latin typeface="Arial" pitchFamily="34" charset="0"/>
                <a:ea typeface="Arial" pitchFamily="34" charset="0"/>
              </a:rPr>
              <a:t>small</a:t>
            </a:r>
            <a:r>
              <a:rPr altLang="en-US" lang="en-IN">
                <a:latin typeface="Arial" pitchFamily="34" charset="0"/>
                <a:ea typeface="Arial" pitchFamily="34" charset="0"/>
              </a:rPr>
              <a:t>; you know exactly what you need to do, and the timescale is short enough that the requirements won’t change during development.</a:t>
            </a:r>
          </a:p>
          <a:p>
            <a:pPr eaLnBrk="1" hangingPunct="1" latinLnBrk="1" lvl="0"/>
            <a:endParaRPr altLang="en-US" lang="en-IN"/>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623" name=""/>
          <p:cNvSpPr/>
          <p:nvPr>
            <p:ph type="title" sz="full" idx="0"/>
          </p:nvPr>
        </p:nvSpPr>
        <p:spPr>
          <a:xfrm rot="0">
            <a:off x="285750" y="285750"/>
            <a:ext cx="9144000" cy="479425"/>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b="1" sz="4500" lang="en-IN">
                <a:solidFill>
                  <a:schemeClr val="dk1"/>
                </a:solidFill>
              </a:rPr>
              <a:t>Success And Failure Indicators</a:t>
            </a:r>
          </a:p>
        </p:txBody>
      </p:sp>
      <p:sp>
        <p:nvSpPr>
          <p:cNvPr id="1048624" name=""/>
          <p:cNvSpPr/>
          <p:nvPr>
            <p:ph sz="full" idx="1"/>
          </p:nvPr>
        </p:nvSpPr>
        <p:spPr>
          <a:xfrm rot="0">
            <a:off x="179387" y="765175"/>
            <a:ext cx="8472488" cy="5786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indent="0" latinLnBrk="1" lvl="0" marL="0">
              <a:buNone/>
            </a:pPr>
            <a:r>
              <a:rPr altLang="en-US" b="1" sz="2000" lang="en-IN">
                <a:latin typeface="Arial" pitchFamily="34" charset="0"/>
                <a:ea typeface="Arial" pitchFamily="34" charset="0"/>
              </a:rPr>
              <a:t>Success indicators</a:t>
            </a:r>
          </a:p>
          <a:p>
            <a:pPr eaLnBrk="1" hangingPunct="1" indent="0" latinLnBrk="1" lvl="0" marL="0"/>
            <a:r>
              <a:rPr altLang="en-US" b="1" sz="2000" lang="en-IN">
                <a:latin typeface="Arial" pitchFamily="34" charset="0"/>
                <a:ea typeface="Arial" pitchFamily="34" charset="0"/>
              </a:rPr>
              <a:t>User involvement</a:t>
            </a:r>
          </a:p>
          <a:p>
            <a:pPr eaLnBrk="1" hangingPunct="1" latinLnBrk="1" lvl="1"/>
            <a:r>
              <a:rPr altLang="en-US" sz="1800" lang="en-US"/>
              <a:t>If the users help </a:t>
            </a:r>
            <a:r>
              <a:rPr altLang="en-US" sz="1800" lang="en-US"/>
              <a:t>define </a:t>
            </a:r>
            <a:r>
              <a:rPr altLang="en-US" sz="1800" lang="en-US"/>
              <a:t>the requirements, they’re more likely to be correct.</a:t>
            </a:r>
          </a:p>
          <a:p>
            <a:pPr eaLnBrk="1" hangingPunct="1" indent="0" latinLnBrk="1" lvl="0" marL="0"/>
            <a:r>
              <a:rPr altLang="en-US" b="1" sz="2000" lang="en-IN">
                <a:latin typeface="Arial" pitchFamily="34" charset="0"/>
                <a:ea typeface="Arial" pitchFamily="34" charset="0"/>
              </a:rPr>
              <a:t>Clear vision</a:t>
            </a:r>
          </a:p>
          <a:p>
            <a:pPr eaLnBrk="1" hangingPunct="1" latinLnBrk="1" lvl="1"/>
            <a:r>
              <a:rPr altLang="en-US" sz="1800" lang="en-US"/>
              <a:t>If </a:t>
            </a:r>
            <a:r>
              <a:rPr altLang="en-US" sz="1800" lang="en-US"/>
              <a:t>the customers and developers have the same clear vision about the </a:t>
            </a:r>
            <a:r>
              <a:rPr altLang="en-US" sz="1800" lang="en-US"/>
              <a:t>project’s goals</a:t>
            </a:r>
            <a:r>
              <a:rPr altLang="en-US" sz="1800" lang="en-US"/>
              <a:t>, development will stay on track.</a:t>
            </a:r>
          </a:p>
          <a:p>
            <a:pPr eaLnBrk="1" hangingPunct="1" indent="0" latinLnBrk="1" lvl="0" marL="0"/>
            <a:r>
              <a:rPr altLang="en-US" b="1" sz="2000" lang="en-IN">
                <a:latin typeface="Arial" pitchFamily="34" charset="0"/>
                <a:ea typeface="Arial" pitchFamily="34" charset="0"/>
              </a:rPr>
              <a:t>Limited size</a:t>
            </a:r>
          </a:p>
          <a:p>
            <a:pPr eaLnBrk="1" hangingPunct="1" latinLnBrk="1" lvl="1"/>
            <a:r>
              <a:rPr altLang="en-US" sz="1800" lang="en-US"/>
              <a:t>A small size helps the customers and team members see the whole picture all </a:t>
            </a:r>
            <a:r>
              <a:rPr altLang="en-US" sz="1800" lang="en-US"/>
              <a:t>at once</a:t>
            </a:r>
            <a:r>
              <a:rPr altLang="en-US" sz="1800" lang="en-US"/>
              <a:t>. Requirements won’t have time to change.</a:t>
            </a:r>
          </a:p>
          <a:p>
            <a:pPr eaLnBrk="1" hangingPunct="1" indent="0" latinLnBrk="1" lvl="0" marL="0"/>
            <a:r>
              <a:rPr altLang="en-US" b="1" sz="2000" lang="en-IN">
                <a:latin typeface="Arial" pitchFamily="34" charset="0"/>
                <a:ea typeface="Arial" pitchFamily="34" charset="0"/>
              </a:rPr>
              <a:t>Experienced team</a:t>
            </a:r>
          </a:p>
          <a:p>
            <a:pPr eaLnBrk="1" hangingPunct="1" latinLnBrk="1" lvl="1"/>
            <a:r>
              <a:rPr altLang="en-US" sz="1800" lang="en-US"/>
              <a:t>Experienced team members are less likely to design something </a:t>
            </a:r>
            <a:r>
              <a:rPr altLang="en-US" sz="1800" lang="en-US"/>
              <a:t>they can’t </a:t>
            </a:r>
            <a:r>
              <a:rPr altLang="en-US" sz="1800" lang="en-US"/>
              <a:t>build.</a:t>
            </a:r>
          </a:p>
          <a:p>
            <a:pPr eaLnBrk="1" hangingPunct="1" indent="0" latinLnBrk="1" lvl="0" marL="0"/>
            <a:r>
              <a:rPr altLang="en-US" b="1" sz="2000" lang="en-IN">
                <a:latin typeface="Arial" pitchFamily="34" charset="0"/>
                <a:ea typeface="Arial" pitchFamily="34" charset="0"/>
              </a:rPr>
              <a:t>Realistic</a:t>
            </a:r>
          </a:p>
          <a:p>
            <a:pPr eaLnBrk="1" hangingPunct="1" indent="0" latinLnBrk="1" lvl="0" marL="0"/>
            <a:r>
              <a:rPr altLang="en-US" b="1" sz="2000" lang="en-IN">
                <a:latin typeface="Arial" pitchFamily="34" charset="0"/>
                <a:ea typeface="Arial" pitchFamily="34" charset="0"/>
              </a:rPr>
              <a:t>Established technology</a:t>
            </a:r>
          </a:p>
          <a:p>
            <a:pPr eaLnBrk="1" hangingPunct="1" latinLnBrk="1" lvl="1"/>
            <a:r>
              <a:rPr altLang="en-US" sz="1800" lang="en-US"/>
              <a:t>If you stick to technology that you’ve used before, you’ll </a:t>
            </a:r>
            <a:r>
              <a:rPr altLang="en-US" sz="1800" lang="en-US"/>
              <a:t>understand how </a:t>
            </a:r>
            <a:r>
              <a:rPr altLang="en-US" sz="1800" lang="en-US"/>
              <a:t>to use it correctly</a:t>
            </a:r>
            <a:r>
              <a:rPr altLang="en-US" sz="2000" lang="en-US"/>
              <a:t>.</a:t>
            </a:r>
          </a:p>
          <a:p>
            <a:pPr eaLnBrk="1" hangingPunct="1" indent="0" latinLnBrk="1" lvl="0" marL="0">
              <a:buFont typeface="Wingdings" pitchFamily="2" charset="2"/>
              <a:buChar char="Ø"/>
            </a:pPr>
            <a:endParaRPr altLang="en-US" sz="2000" lang="en-IN">
              <a:latin typeface="Arial" pitchFamily="34" charset="0"/>
              <a:ea typeface="Arial" pitchFamily="34" charset="0"/>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rot="0">
          <a:off x="0" y="0"/>
          <a:ext cx="0" cy="0"/>
          <a:chOff x="0" y="0"/>
          <a:chExt cx="0" cy="0"/>
        </a:xfrm>
      </p:grpSpPr>
      <p:sp>
        <p:nvSpPr>
          <p:cNvPr id="1048628" name=""/>
          <p:cNvSpPr/>
          <p:nvPr>
            <p:ph type="title" sz="full" idx="0"/>
          </p:nvPr>
        </p:nvSpPr>
        <p:spPr>
          <a:xfrm rot="0">
            <a:off x="468312" y="188912"/>
            <a:ext cx="8229600" cy="936625"/>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5400" lang="en-IN">
                <a:latin typeface="Arial" pitchFamily="34" charset="0"/>
                <a:ea typeface="Arial" pitchFamily="34" charset="0"/>
              </a:rPr>
              <a:t>Failure indicators</a:t>
            </a:r>
          </a:p>
        </p:txBody>
      </p:sp>
      <p:sp>
        <p:nvSpPr>
          <p:cNvPr id="1048629" name=""/>
          <p:cNvSpPr/>
          <p:nvPr>
            <p:ph sz="full" idx="1"/>
          </p:nvPr>
        </p:nvSpPr>
        <p:spPr>
          <a:xfrm rot="0">
            <a:off x="395287" y="1125537"/>
            <a:ext cx="8229600" cy="532765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sz="3200" lang="en-IN">
                <a:latin typeface="Arial" pitchFamily="34" charset="0"/>
                <a:ea typeface="Arial" pitchFamily="34" charset="0"/>
              </a:rPr>
              <a:t>Incomplete requirements</a:t>
            </a:r>
          </a:p>
          <a:p>
            <a:pPr eaLnBrk="1" hangingPunct="1" latinLnBrk="1" lvl="1"/>
            <a:r>
              <a:rPr altLang="en-US" sz="2000" lang="en-US"/>
              <a:t>If the requirements don’t say you should do something, it won’t get done.</a:t>
            </a:r>
          </a:p>
          <a:p>
            <a:pPr eaLnBrk="1" hangingPunct="1" latinLnBrk="1" lvl="0"/>
            <a:r>
              <a:rPr altLang="en-US" sz="3200" lang="en-IN">
                <a:latin typeface="Arial" pitchFamily="34" charset="0"/>
                <a:ea typeface="Arial" pitchFamily="34" charset="0"/>
              </a:rPr>
              <a:t>Unclear requirements</a:t>
            </a:r>
          </a:p>
          <a:p>
            <a:pPr eaLnBrk="1" hangingPunct="1" latinLnBrk="1" lvl="1"/>
            <a:r>
              <a:rPr altLang="en-US" sz="2000" lang="en-US"/>
              <a:t>If the customers and developers don’t all have the same vision of what the application should do, you’ll have trouble satisfying everyone.</a:t>
            </a:r>
          </a:p>
          <a:p>
            <a:pPr eaLnBrk="1" hangingPunct="1" latinLnBrk="1" lvl="0"/>
            <a:r>
              <a:rPr altLang="en-US" sz="3200" lang="en-IN">
                <a:latin typeface="Arial" pitchFamily="34" charset="0"/>
                <a:ea typeface="Arial" pitchFamily="34" charset="0"/>
              </a:rPr>
              <a:t>Changing requirements</a:t>
            </a:r>
          </a:p>
          <a:p>
            <a:pPr eaLnBrk="1" hangingPunct="1" latinLnBrk="1" lvl="1"/>
            <a:r>
              <a:rPr altLang="en-US" sz="2000" lang="en-US"/>
              <a:t>The requirements are like railroad tracks: After they’re set, changing course is difficult.</a:t>
            </a:r>
          </a:p>
          <a:p>
            <a:pPr eaLnBrk="1" hangingPunct="1" latinLnBrk="1" lvl="0"/>
            <a:r>
              <a:rPr altLang="en-US" sz="3200" lang="en-IN">
                <a:latin typeface="Arial" pitchFamily="34" charset="0"/>
                <a:ea typeface="Arial" pitchFamily="34" charset="0"/>
              </a:rPr>
              <a:t>No resources</a:t>
            </a:r>
          </a:p>
          <a:p>
            <a:pPr eaLnBrk="1" hangingPunct="1" latinLnBrk="1" lvl="1"/>
            <a:r>
              <a:rPr altLang="en-US" sz="2000" lang="en-US"/>
              <a:t>Even if you have clear requirements and a perfect design, a single programmer  can’t write a 10,000‐line program in a week.</a:t>
            </a:r>
          </a:p>
          <a:p>
            <a:pPr eaLnBrk="1" hangingPunct="1" latinLnBrk="1" lvl="1"/>
            <a:endParaRPr altLang="en-US" sz="2800" lang="en-IN">
              <a:latin typeface="Arial" pitchFamily="34" charset="0"/>
              <a:ea typeface="Arial" pitchFamily="34" charset="0"/>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sp>
        <p:nvSpPr>
          <p:cNvPr id="1048630" name=""/>
          <p:cNvSpPr/>
          <p:nvPr>
            <p:ph type="title" sz="full" idx="0"/>
          </p:nvPr>
        </p:nvSpPr>
        <p:spPr>
          <a:xfrm rot="0">
            <a:off x="395287" y="188912"/>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b="1" sz="4500" lang="en-IN">
                <a:solidFill>
                  <a:schemeClr val="dk1"/>
                </a:solidFill>
              </a:rPr>
              <a:t>Advantages of predictive model</a:t>
            </a:r>
          </a:p>
        </p:txBody>
      </p:sp>
      <p:sp>
        <p:nvSpPr>
          <p:cNvPr id="1048631" name=""/>
          <p:cNvSpPr/>
          <p:nvPr>
            <p:ph sz="full" idx="1"/>
          </p:nvPr>
        </p:nvSpPr>
        <p:spPr>
          <a:xfrm rot="0">
            <a:off x="468312" y="1341437"/>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sz="3200" lang="en-IN">
                <a:latin typeface="Arial" pitchFamily="34" charset="0"/>
                <a:ea typeface="Arial" pitchFamily="34" charset="0"/>
              </a:rPr>
              <a:t>Predictability</a:t>
            </a:r>
          </a:p>
          <a:p>
            <a:pPr eaLnBrk="1" hangingPunct="1" latinLnBrk="1" lvl="0">
              <a:lnSpc>
                <a:spcPct val="90000"/>
              </a:lnSpc>
            </a:pPr>
            <a:r>
              <a:rPr altLang="en-US" sz="3200" lang="en-IN">
                <a:latin typeface="Arial" pitchFamily="34" charset="0"/>
                <a:ea typeface="Arial" pitchFamily="34" charset="0"/>
              </a:rPr>
              <a:t>Stability</a:t>
            </a:r>
          </a:p>
          <a:p>
            <a:pPr eaLnBrk="1" hangingPunct="1" latinLnBrk="1" lvl="0">
              <a:lnSpc>
                <a:spcPct val="90000"/>
              </a:lnSpc>
            </a:pPr>
            <a:r>
              <a:rPr altLang="en-US" sz="3200" lang="en-IN">
                <a:latin typeface="Arial" pitchFamily="34" charset="0"/>
                <a:ea typeface="Arial" pitchFamily="34" charset="0"/>
              </a:rPr>
              <a:t>Cost-savings</a:t>
            </a:r>
          </a:p>
          <a:p>
            <a:pPr eaLnBrk="1" hangingPunct="1" latinLnBrk="1" lvl="0">
              <a:lnSpc>
                <a:spcPct val="90000"/>
              </a:lnSpc>
            </a:pPr>
            <a:r>
              <a:rPr altLang="en-US" sz="3200" lang="en-IN">
                <a:latin typeface="Arial" pitchFamily="34" charset="0"/>
                <a:ea typeface="Arial" pitchFamily="34" charset="0"/>
              </a:rPr>
              <a:t>Detailed design</a:t>
            </a:r>
          </a:p>
          <a:p>
            <a:pPr eaLnBrk="1" hangingPunct="1" latinLnBrk="1" lvl="0">
              <a:lnSpc>
                <a:spcPct val="90000"/>
              </a:lnSpc>
            </a:pPr>
            <a:r>
              <a:rPr altLang="en-US" sz="3200" lang="en-IN">
                <a:latin typeface="Arial" pitchFamily="34" charset="0"/>
                <a:ea typeface="Arial" pitchFamily="34" charset="0"/>
              </a:rPr>
              <a:t>Less refactoring</a:t>
            </a:r>
          </a:p>
          <a:p>
            <a:pPr eaLnBrk="1" hangingPunct="1" latinLnBrk="1" lvl="0">
              <a:lnSpc>
                <a:spcPct val="90000"/>
              </a:lnSpc>
            </a:pPr>
            <a:r>
              <a:rPr altLang="en-US" sz="3200" lang="en-IN">
                <a:latin typeface="Arial" pitchFamily="34" charset="0"/>
                <a:ea typeface="Arial" pitchFamily="34" charset="0"/>
              </a:rPr>
              <a:t>Fix bugs early</a:t>
            </a:r>
          </a:p>
          <a:p>
            <a:pPr eaLnBrk="1" hangingPunct="1" latinLnBrk="1" lvl="0">
              <a:lnSpc>
                <a:spcPct val="90000"/>
              </a:lnSpc>
            </a:pPr>
            <a:r>
              <a:rPr altLang="en-US" sz="3200" lang="en-IN">
                <a:latin typeface="Arial" pitchFamily="34" charset="0"/>
                <a:ea typeface="Arial" pitchFamily="34" charset="0"/>
              </a:rPr>
              <a:t>Better documentation</a:t>
            </a:r>
          </a:p>
          <a:p>
            <a:pPr eaLnBrk="1" hangingPunct="1" latinLnBrk="1" lvl="0">
              <a:lnSpc>
                <a:spcPct val="90000"/>
              </a:lnSpc>
            </a:pPr>
            <a:r>
              <a:rPr altLang="en-US" sz="3200" lang="en-IN">
                <a:latin typeface="Arial" pitchFamily="34" charset="0"/>
                <a:ea typeface="Arial" pitchFamily="34" charset="0"/>
              </a:rPr>
              <a:t>Easy maintenance </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38" name=""/>
        <p:cNvGrpSpPr/>
        <p:nvPr/>
      </p:nvGrpSpPr>
      <p:grpSpPr>
        <a:xfrm rot="0">
          <a:off x="0" y="0"/>
          <a:ext cx="0" cy="0"/>
          <a:chOff x="0" y="0"/>
          <a:chExt cx="0" cy="0"/>
        </a:xfrm>
      </p:grpSpPr>
      <p:sp>
        <p:nvSpPr>
          <p:cNvPr id="1048632"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b="1" sz="4500" lang="en-IN">
                <a:solidFill>
                  <a:schemeClr val="dk1"/>
                </a:solidFill>
              </a:rPr>
              <a:t>Disadvantages of predictive model</a:t>
            </a:r>
          </a:p>
        </p:txBody>
      </p:sp>
      <p:sp>
        <p:nvSpPr>
          <p:cNvPr id="1048633"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sz="3200" lang="en-IN">
                <a:latin typeface="Arial" pitchFamily="34" charset="0"/>
                <a:ea typeface="Arial" pitchFamily="34" charset="0"/>
              </a:rPr>
              <a:t>Inflexible</a:t>
            </a:r>
          </a:p>
          <a:p>
            <a:pPr eaLnBrk="1" hangingPunct="1" latinLnBrk="1" lvl="0"/>
            <a:r>
              <a:rPr altLang="en-US" sz="3200" lang="en-IN">
                <a:latin typeface="Arial" pitchFamily="34" charset="0"/>
                <a:ea typeface="Arial" pitchFamily="34" charset="0"/>
              </a:rPr>
              <a:t>Later initial release</a:t>
            </a:r>
          </a:p>
          <a:p>
            <a:pPr algn="just" eaLnBrk="1" hangingPunct="1" latinLnBrk="1" lvl="0"/>
            <a:r>
              <a:rPr altLang="en-US" sz="3200" lang="en-IN">
                <a:latin typeface="Arial" pitchFamily="34" charset="0"/>
                <a:ea typeface="Arial" pitchFamily="34" charset="0"/>
              </a:rPr>
              <a:t>Big Design Up Front(BDUF)- you can’t start cranking out code until the requirements and designs are finished. For that reason, these models are sometimes called </a:t>
            </a:r>
            <a:r>
              <a:rPr altLang="en-US" sz="3200" i="1" lang="en-IN">
                <a:solidFill>
                  <a:srgbClr val="FF0000"/>
                </a:solidFill>
                <a:latin typeface="Arial" pitchFamily="34" charset="0"/>
                <a:ea typeface="Arial" pitchFamily="34" charset="0"/>
              </a:rPr>
              <a:t>Big Design Up Front ( BDUF ) </a:t>
            </a:r>
            <a:r>
              <a:rPr altLang="en-US" sz="3200" i="1" lang="en-IN">
                <a:latin typeface="Arial" pitchFamily="34" charset="0"/>
                <a:ea typeface="Arial" pitchFamily="34" charset="0"/>
              </a:rPr>
              <a:t>models.</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1" showMasterSp="1">
  <p:cSld>
    <p:spTree>
      <p:nvGrpSpPr>
        <p:cNvPr id="139" name=""/>
        <p:cNvGrpSpPr/>
        <p:nvPr/>
      </p:nvGrpSpPr>
      <p:grpSpPr>
        <a:xfrm rot="0">
          <a:off x="0" y="0"/>
          <a:ext cx="0" cy="0"/>
          <a:chOff x="0" y="0"/>
          <a:chExt cx="0" cy="0"/>
        </a:xfrm>
      </p:grpSpPr>
      <p:sp>
        <p:nvSpPr>
          <p:cNvPr id="1048634" name=""/>
          <p:cNvSpPr/>
          <p:nvPr/>
        </p:nvSpPr>
        <p:spPr>
          <a:xfrm rot="0">
            <a:off x="771525" y="1847850"/>
            <a:ext cx="7600950" cy="736600"/>
          </a:xfrm>
          <a:prstGeom prst="rect"/>
          <a:noFill/>
          <a:ln>
            <a:noFill/>
          </a:ln>
          <a:effectLst>
            <a:outerShdw algn="ctr" dir="2699999" dist="17960" kx="0" sx="100000" sy="100000">
              <a:srgbClr val="FFFFFF">
                <a:alpha val="100000"/>
              </a:srgbClr>
            </a:outerShdw>
          </a:effectLst>
        </p:spPr>
        <p:txBody>
          <a:bodyPr anchor="t" bIns="46038" lIns="92075" rIns="92075" tIns="46038"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lnSpc>
                <a:spcPct val="95000"/>
              </a:lnSpc>
              <a:spcBef>
                <a:spcPct val="40000"/>
              </a:spcBef>
              <a:buClr>
                <a:schemeClr val="dk1"/>
              </a:buClr>
              <a:buFontTx/>
              <a:buNone/>
            </a:pPr>
            <a:r>
              <a:rPr altLang="en-US" sz="4400" lang="en-US">
                <a:effectLst>
                  <a:outerShdw algn="tl" blurRad="38100" dir="2700000" dist="38100">
                    <a:srgbClr val="C0C0C0"/>
                  </a:outerShdw>
                </a:effectLst>
                <a:latin typeface="Constantia" pitchFamily="18" charset="0"/>
              </a:rPr>
              <a:t>The Waterfall Model</a:t>
            </a:r>
          </a:p>
        </p:txBody>
      </p:sp>
      <p:pic>
        <p:nvPicPr>
          <p:cNvPr id="2097158" name="" descr="Waterfall-1"/>
          <p:cNvPicPr>
            <a:picLocks/>
          </p:cNvPicPr>
          <p:nvPr/>
        </p:nvPicPr>
        <p:blipFill>
          <a:blip xmlns:r="http://schemas.openxmlformats.org/officeDocument/2006/relationships" r:embed="rId1"/>
          <a:srcRect l="0" t="0" r="0" b="0"/>
          <a:stretch>
            <a:fillRect/>
          </a:stretch>
        </p:blipFill>
        <p:spPr>
          <a:xfrm rot="0">
            <a:off x="684212" y="3443287"/>
            <a:ext cx="1944687" cy="2674937"/>
          </a:xfrm>
          <a:prstGeom prst="rect"/>
          <a:noFill/>
          <a:ln w="3175" cap="flat" cmpd="sng">
            <a:solidFill>
              <a:schemeClr val="dk1">
                <a:alpha val="100000"/>
              </a:schemeClr>
            </a:solidFill>
            <a:prstDash val="solid"/>
            <a:round/>
          </a:ln>
        </p:spPr>
      </p:pic>
      <p:pic>
        <p:nvPicPr>
          <p:cNvPr id="2097159" name="" descr="Waterfall-2"/>
          <p:cNvPicPr>
            <a:picLocks/>
          </p:cNvPicPr>
          <p:nvPr/>
        </p:nvPicPr>
        <p:blipFill>
          <a:blip xmlns:r="http://schemas.openxmlformats.org/officeDocument/2006/relationships" r:embed="rId2"/>
          <a:srcRect l="0" t="0" r="0" b="0"/>
          <a:stretch>
            <a:fillRect/>
          </a:stretch>
        </p:blipFill>
        <p:spPr>
          <a:xfrm rot="0">
            <a:off x="3059112" y="4102100"/>
            <a:ext cx="3024187" cy="2279650"/>
          </a:xfrm>
          <a:prstGeom prst="rect"/>
          <a:noFill/>
          <a:ln w="3175" cap="flat" cmpd="sng">
            <a:solidFill>
              <a:schemeClr val="dk1">
                <a:alpha val="100000"/>
              </a:schemeClr>
            </a:solidFill>
            <a:prstDash val="solid"/>
            <a:round/>
          </a:ln>
        </p:spPr>
      </p:pic>
      <p:pic>
        <p:nvPicPr>
          <p:cNvPr id="2097160" name="" descr="Waterfall-3"/>
          <p:cNvPicPr>
            <a:picLocks/>
          </p:cNvPicPr>
          <p:nvPr/>
        </p:nvPicPr>
        <p:blipFill>
          <a:blip xmlns:r="http://schemas.openxmlformats.org/officeDocument/2006/relationships" r:embed="rId3"/>
          <a:srcRect l="0" t="0" r="0" b="0"/>
          <a:stretch>
            <a:fillRect/>
          </a:stretch>
        </p:blipFill>
        <p:spPr>
          <a:xfrm rot="0">
            <a:off x="6516687" y="3443287"/>
            <a:ext cx="1947862" cy="2674937"/>
          </a:xfrm>
          <a:prstGeom prst="rect"/>
          <a:noFill/>
          <a:ln w="3175" cap="flat" cmpd="sng">
            <a:solidFill>
              <a:schemeClr val="dk1">
                <a:alpha val="100000"/>
              </a:schemeClr>
            </a:solidFill>
            <a:prstDash val="solid"/>
            <a:round/>
          </a:ln>
        </p:spPr>
      </p:pic>
    </p:spTree>
  </p:cSld>
  <p:clrMapOvr>
    <a:masterClrMapping/>
  </p:clrMapOvr>
  <p:transition spd="fast" advClick="1">
    <p:cut/>
  </p:transition>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42" name=""/>
        <p:cNvGrpSpPr/>
        <p:nvPr/>
      </p:nvGrpSpPr>
      <p:grpSpPr>
        <a:xfrm rot="0">
          <a:off x="0" y="0"/>
          <a:ext cx="0" cy="0"/>
          <a:chOff x="0" y="0"/>
          <a:chExt cx="0" cy="0"/>
        </a:xfrm>
      </p:grpSpPr>
      <p:sp>
        <p:nvSpPr>
          <p:cNvPr id="104864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WATERFALL MODEL</a:t>
            </a:r>
          </a:p>
        </p:txBody>
      </p:sp>
      <p:sp>
        <p:nvSpPr>
          <p:cNvPr id="1048642"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endParaRPr altLang="en-US" lang="en-IN"/>
          </a:p>
        </p:txBody>
      </p:sp>
      <p:sp>
        <p:nvSpPr>
          <p:cNvPr id="1048643" name=""/>
          <p:cNvSpPr/>
          <p:nvPr/>
        </p:nvSpPr>
        <p:spPr>
          <a:xfrm rot="0">
            <a:off x="285750" y="1857375"/>
            <a:ext cx="1928812"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Requirements</a:t>
            </a:r>
          </a:p>
        </p:txBody>
      </p:sp>
      <p:sp>
        <p:nvSpPr>
          <p:cNvPr id="1048644" name=""/>
          <p:cNvSpPr/>
          <p:nvPr/>
        </p:nvSpPr>
        <p:spPr>
          <a:xfrm rot="0">
            <a:off x="1714500" y="2643187"/>
            <a:ext cx="1785937"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Design</a:t>
            </a:r>
          </a:p>
        </p:txBody>
      </p:sp>
      <p:sp>
        <p:nvSpPr>
          <p:cNvPr id="1048645" name=""/>
          <p:cNvSpPr/>
          <p:nvPr/>
        </p:nvSpPr>
        <p:spPr>
          <a:xfrm rot="0">
            <a:off x="3500437" y="3286125"/>
            <a:ext cx="1857375"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implementation</a:t>
            </a:r>
          </a:p>
        </p:txBody>
      </p:sp>
      <p:sp>
        <p:nvSpPr>
          <p:cNvPr id="1048646" name=""/>
          <p:cNvSpPr/>
          <p:nvPr/>
        </p:nvSpPr>
        <p:spPr>
          <a:xfrm rot="0">
            <a:off x="4429125" y="4143375"/>
            <a:ext cx="1714500"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verification</a:t>
            </a:r>
          </a:p>
        </p:txBody>
      </p:sp>
      <p:sp>
        <p:nvSpPr>
          <p:cNvPr id="1048647" name=""/>
          <p:cNvSpPr/>
          <p:nvPr/>
        </p:nvSpPr>
        <p:spPr>
          <a:xfrm rot="0">
            <a:off x="5929312" y="4857750"/>
            <a:ext cx="1785937"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Deployment</a:t>
            </a:r>
          </a:p>
        </p:txBody>
      </p:sp>
      <p:sp>
        <p:nvSpPr>
          <p:cNvPr id="1048648" name=""/>
          <p:cNvSpPr/>
          <p:nvPr/>
        </p:nvSpPr>
        <p:spPr>
          <a:xfrm rot="0">
            <a:off x="6715125" y="5643562"/>
            <a:ext cx="1857375"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Maintenance</a:t>
            </a:r>
          </a:p>
        </p:txBody>
      </p:sp>
      <p:cxnSp>
        <p:nvCxnSpPr>
          <p:cNvPr id="3145728" name=""/>
          <p:cNvCxnSpPr>
            <a:cxnSpLocks/>
          </p:cNvCxnSpPr>
          <p:nvPr/>
        </p:nvCxnSpPr>
        <p:spPr>
          <a:xfrm rot="16200000" flipH="1">
            <a:off x="1232694" y="2339181"/>
            <a:ext cx="534987" cy="428625"/>
          </a:xfrm>
          <a:prstGeom prst="bentConnector2"/>
          <a:noFill/>
          <a:ln w="9525" cap="flat" cmpd="sng">
            <a:solidFill>
              <a:srgbClr val="065093">
                <a:alpha val="100000"/>
              </a:srgbClr>
            </a:solidFill>
            <a:prstDash val="solid"/>
            <a:round/>
            <a:tailEnd type="arrow" w="med" len="med"/>
          </a:ln>
        </p:spPr>
      </p:cxnSp>
      <p:cxnSp>
        <p:nvCxnSpPr>
          <p:cNvPr id="3145729" name=""/>
          <p:cNvCxnSpPr>
            <a:cxnSpLocks/>
          </p:cNvCxnSpPr>
          <p:nvPr/>
        </p:nvCxnSpPr>
        <p:spPr>
          <a:xfrm rot="16200000" flipH="1">
            <a:off x="2803525" y="2803525"/>
            <a:ext cx="357187" cy="750887"/>
          </a:xfrm>
          <a:prstGeom prst="bentConnector2"/>
          <a:noFill/>
          <a:ln w="9525" cap="flat" cmpd="sng">
            <a:solidFill>
              <a:srgbClr val="065093">
                <a:alpha val="100000"/>
              </a:srgbClr>
            </a:solidFill>
            <a:prstDash val="solid"/>
            <a:round/>
            <a:tailEnd type="arrow" w="med" len="med"/>
          </a:ln>
        </p:spPr>
      </p:cxnSp>
      <p:cxnSp>
        <p:nvCxnSpPr>
          <p:cNvPr id="3145730" name=""/>
          <p:cNvCxnSpPr>
            <a:cxnSpLocks/>
          </p:cNvCxnSpPr>
          <p:nvPr/>
        </p:nvCxnSpPr>
        <p:spPr>
          <a:xfrm rot="16200000" flipH="1">
            <a:off x="3767930" y="3661569"/>
            <a:ext cx="679450" cy="642937"/>
          </a:xfrm>
          <a:prstGeom prst="bentConnector2"/>
          <a:noFill/>
          <a:ln w="9525" cap="flat" cmpd="sng">
            <a:solidFill>
              <a:srgbClr val="065093">
                <a:alpha val="100000"/>
              </a:srgbClr>
            </a:solidFill>
            <a:prstDash val="solid"/>
            <a:round/>
            <a:tailEnd type="arrow" w="med" len="med"/>
          </a:ln>
        </p:spPr>
      </p:cxnSp>
      <p:cxnSp>
        <p:nvCxnSpPr>
          <p:cNvPr id="3145731" name=""/>
          <p:cNvCxnSpPr>
            <a:cxnSpLocks/>
          </p:cNvCxnSpPr>
          <p:nvPr/>
        </p:nvCxnSpPr>
        <p:spPr>
          <a:xfrm rot="0">
            <a:off x="5000625" y="4500562"/>
            <a:ext cx="857250" cy="642937"/>
          </a:xfrm>
          <a:prstGeom prst="bentConnector3"/>
          <a:noFill/>
          <a:ln w="9525" cap="flat" cmpd="sng">
            <a:solidFill>
              <a:srgbClr val="065093">
                <a:alpha val="100000"/>
              </a:srgbClr>
            </a:solidFill>
            <a:prstDash val="solid"/>
            <a:round/>
            <a:tailEnd type="arrow" w="med" len="med"/>
          </a:ln>
        </p:spPr>
      </p:cxnSp>
      <p:cxnSp>
        <p:nvCxnSpPr>
          <p:cNvPr id="3145732" name=""/>
          <p:cNvCxnSpPr>
            <a:cxnSpLocks/>
          </p:cNvCxnSpPr>
          <p:nvPr/>
        </p:nvCxnSpPr>
        <p:spPr>
          <a:xfrm rot="0">
            <a:off x="6143625" y="5286375"/>
            <a:ext cx="571500" cy="536575"/>
          </a:xfrm>
          <a:prstGeom prst="bentConnector3"/>
          <a:noFill/>
          <a:ln w="9525" cap="flat" cmpd="sng">
            <a:solidFill>
              <a:srgbClr val="065093">
                <a:alpha val="100000"/>
              </a:srgbClr>
            </a:solidFill>
            <a:prstDash val="solid"/>
            <a:round/>
            <a:tailEnd type="arrow" w="med" len="med"/>
          </a:ln>
        </p:spPr>
      </p:cxn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43" name=""/>
        <p:cNvGrpSpPr/>
        <p:nvPr/>
      </p:nvGrpSpPr>
      <p:grpSpPr>
        <a:xfrm rot="0">
          <a:off x="0" y="0"/>
          <a:ext cx="0" cy="0"/>
          <a:chOff x="0" y="0"/>
          <a:chExt cx="0" cy="0"/>
        </a:xfrm>
      </p:grpSpPr>
      <p:sp>
        <p:nvSpPr>
          <p:cNvPr id="1048649"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WATERFALL MODEL</a:t>
            </a:r>
          </a:p>
        </p:txBody>
      </p:sp>
      <p:sp>
        <p:nvSpPr>
          <p:cNvPr id="1048650"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Predictive model</a:t>
            </a:r>
          </a:p>
          <a:p>
            <a:pPr algn="just" eaLnBrk="1" hangingPunct="1" latinLnBrk="1" lvl="0"/>
            <a:r>
              <a:rPr altLang="en-US" lang="en-IN"/>
              <a:t>Finish each step completely and thoroughly before move on to the next step.</a:t>
            </a:r>
          </a:p>
          <a:p>
            <a:pPr algn="just" eaLnBrk="1" hangingPunct="1" latinLnBrk="1" lvl="0"/>
            <a:r>
              <a:rPr altLang="en-US" lang="en-IN"/>
              <a:t>In the waterfall model, each step follows the one before in a strict order</a:t>
            </a:r>
          </a:p>
          <a:p>
            <a:pPr algn="just" eaLnBrk="1" hangingPunct="1" latinLnBrk="1" lvl="0"/>
            <a:r>
              <a:rPr altLang="en-US" lang="en-IN"/>
              <a:t>The water represents information and the stages act like buckets. When one bucket is full (you’ve finished filling it up with information), the information floods from that bucket into the next so that it can direct the following task.</a:t>
            </a:r>
          </a:p>
          <a:p>
            <a:pPr eaLnBrk="1" hangingPunct="1" latinLnBrk="1" lvl="0"/>
            <a:endParaRPr altLang="en-US" lang="en-IN"/>
          </a:p>
          <a:p>
            <a:pPr eaLnBrk="1" hangingPunct="1" latinLnBrk="1" lvl="0"/>
            <a:endParaRPr altLang="en-US" lang="en-IN"/>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sp>
        <p:nvSpPr>
          <p:cNvPr id="1048597"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b="1" lang="en-US"/>
              <a:t>Software Process</a:t>
            </a:r>
          </a:p>
        </p:txBody>
      </p:sp>
      <p:sp>
        <p:nvSpPr>
          <p:cNvPr id="1048598"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US"/>
              <a:t>A software process (also knows as software methodology) is a set of related activities that leads to the production of the software. </a:t>
            </a:r>
          </a:p>
          <a:p>
            <a:pPr eaLnBrk="1" hangingPunct="1" latinLnBrk="1" lvl="0"/>
            <a:r>
              <a:rPr altLang="en-US" lang="en-US"/>
              <a:t>These activities may involve the development of the software from the scratch, or, modifying an existing system.</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44" name=""/>
        <p:cNvGrpSpPr/>
        <p:nvPr/>
      </p:nvGrpSpPr>
      <p:grpSpPr>
        <a:xfrm rot="0">
          <a:off x="0" y="0"/>
          <a:ext cx="0" cy="0"/>
          <a:chOff x="0" y="0"/>
          <a:chExt cx="0" cy="0"/>
        </a:xfrm>
      </p:grpSpPr>
      <p:sp>
        <p:nvSpPr>
          <p:cNvPr id="104865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652"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US"/>
              <a:t>A classic life cycle model / Linear sequential model proposed by Mr. Royce </a:t>
            </a:r>
          </a:p>
          <a:p>
            <a:pPr algn="just" eaLnBrk="1" hangingPunct="1" latinLnBrk="1" lvl="0"/>
            <a:r>
              <a:rPr altLang="en-US" lang="en-US"/>
              <a:t>When requirements are well understood and risk is low</a:t>
            </a:r>
          </a:p>
          <a:p>
            <a:pPr algn="just" eaLnBrk="1" hangingPunct="1" latinLnBrk="1" lvl="0">
              <a:spcBef>
                <a:spcPts val="700"/>
              </a:spcBef>
            </a:pPr>
            <a:r>
              <a:rPr altLang="en-US" lang="en-GB"/>
              <a:t>Work flow is in a linear (i.e., sequential) fashion</a:t>
            </a:r>
          </a:p>
          <a:p>
            <a:pPr algn="just" eaLnBrk="1" hangingPunct="1" latinLnBrk="1" lvl="0">
              <a:spcBef>
                <a:spcPts val="700"/>
              </a:spcBef>
            </a:pPr>
            <a:r>
              <a:rPr altLang="en-US" lang="en-US">
                <a:latin typeface="Tahoma" pitchFamily="34" charset="0"/>
              </a:rPr>
              <a:t> </a:t>
            </a:r>
            <a:r>
              <a:rPr altLang="en-US" lang="en-IN"/>
              <a:t>A goal is achieved at the  end of each phase</a:t>
            </a:r>
          </a:p>
          <a:p>
            <a:pPr eaLnBrk="1" hangingPunct="1" latinLnBrk="1" lvl="0"/>
            <a:endParaRPr altLang="en-US" lang="en-IN"/>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45" name=""/>
        <p:cNvGrpSpPr/>
        <p:nvPr/>
      </p:nvGrpSpPr>
      <p:grpSpPr>
        <a:xfrm rot="0">
          <a:off x="0" y="0"/>
          <a:ext cx="0" cy="0"/>
          <a:chOff x="0" y="0"/>
          <a:chExt cx="0" cy="0"/>
        </a:xfrm>
      </p:grpSpPr>
      <p:sp>
        <p:nvSpPr>
          <p:cNvPr id="1048653"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654"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buFont typeface="Wingdings" pitchFamily="2" charset="2"/>
              <a:buChar char="v"/>
            </a:pPr>
            <a:r>
              <a:rPr altLang="en-US" b="1" lang="en-IN"/>
              <a:t>The model can work reasonable well if all the following assumptions are satisfied:</a:t>
            </a:r>
          </a:p>
          <a:p>
            <a:pPr algn="just" eaLnBrk="1" hangingPunct="1" latinLnBrk="1" lvl="1">
              <a:buFont typeface="Wingdings" pitchFamily="2" charset="2"/>
              <a:buChar char="Ø"/>
            </a:pPr>
            <a:r>
              <a:rPr altLang="en-US" lang="en-IN"/>
              <a:t>The requirements are precisely known in advance</a:t>
            </a:r>
          </a:p>
          <a:p>
            <a:pPr algn="just" eaLnBrk="1" hangingPunct="1" latinLnBrk="1" lvl="1">
              <a:buFont typeface="Wingdings" pitchFamily="2" charset="2"/>
              <a:buChar char="Ø"/>
            </a:pPr>
            <a:r>
              <a:rPr altLang="en-US" lang="en-IN"/>
              <a:t>The requirements include no unresolved high risk items</a:t>
            </a:r>
          </a:p>
          <a:p>
            <a:pPr algn="just" eaLnBrk="1" hangingPunct="1" latinLnBrk="1" lvl="1">
              <a:buFont typeface="Wingdings" pitchFamily="2" charset="2"/>
              <a:buChar char="Ø"/>
            </a:pPr>
            <a:r>
              <a:rPr altLang="en-US" lang="en-IN"/>
              <a:t>The requirements won’t change much during development</a:t>
            </a:r>
          </a:p>
          <a:p>
            <a:pPr algn="just" eaLnBrk="1" hangingPunct="1" latinLnBrk="1" lvl="1">
              <a:buFont typeface="Wingdings" pitchFamily="2" charset="2"/>
              <a:buChar char="Ø"/>
            </a:pPr>
            <a:r>
              <a:rPr altLang="en-US" lang="en-IN"/>
              <a:t>The team has previous experience with similar projects so that they know what is involved in building the application.</a:t>
            </a:r>
          </a:p>
          <a:p>
            <a:pPr algn="just" eaLnBrk="1" hangingPunct="1" latinLnBrk="1" lvl="1">
              <a:buFont typeface="Wingdings" pitchFamily="2" charset="2"/>
              <a:buChar char="Ø"/>
            </a:pPr>
            <a:r>
              <a:rPr altLang="en-US" lang="en-IN"/>
              <a:t>There is enough time to do everything sequentially.</a:t>
            </a:r>
          </a:p>
          <a:p>
            <a:pPr eaLnBrk="1" hangingPunct="1" latinLnBrk="1" lvl="1">
              <a:buFont typeface="Wingdings" pitchFamily="2" charset="2"/>
              <a:buChar char="Ø"/>
            </a:pPr>
            <a:endParaRPr altLang="en-US" lang="en-IN"/>
          </a:p>
          <a:p>
            <a:pPr eaLnBrk="1" hangingPunct="1" latinLnBrk="1" lvl="0">
              <a:buFont typeface="Wingdings" pitchFamily="2" charset="2"/>
              <a:buChar char="Ø"/>
            </a:pPr>
            <a:endParaRPr altLang="en-US" lang="en-IN"/>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rot="0">
          <a:off x="0" y="0"/>
          <a:ext cx="0" cy="0"/>
          <a:chOff x="0" y="0"/>
          <a:chExt cx="0" cy="0"/>
        </a:xfrm>
      </p:grpSpPr>
      <p:sp>
        <p:nvSpPr>
          <p:cNvPr id="1048655"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You can add additional steps or split steps to give more details if you like.</a:t>
            </a:r>
          </a:p>
          <a:p>
            <a:pPr algn="just" eaLnBrk="1" hangingPunct="1" latinLnBrk="1" lvl="0"/>
            <a:r>
              <a:rPr altLang="en-US" lang="en-IN"/>
              <a:t>You can also elaborate on a step .</a:t>
            </a:r>
          </a:p>
          <a:p>
            <a:pPr algn="just" eaLnBrk="1" hangingPunct="1" latinLnBrk="1" lvl="0">
              <a:buNone/>
            </a:pPr>
            <a:r>
              <a:rPr altLang="en-US" lang="en-IN"/>
              <a:t>	e.g: break design into user interface design, high level design, low level design etc</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865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500" lang="en-IN"/>
              <a:t>WATERFALL MODEL WITH FEEDBACK</a:t>
            </a:r>
          </a:p>
        </p:txBody>
      </p:sp>
      <p:sp>
        <p:nvSpPr>
          <p:cNvPr id="104865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sz="2400" lang="en-IN"/>
              <a:t>Enables the developer to move backward from one step to the previous step.</a:t>
            </a:r>
          </a:p>
          <a:p>
            <a:pPr algn="just" eaLnBrk="1" hangingPunct="1" latinLnBrk="1" lvl="0"/>
            <a:r>
              <a:rPr altLang="en-US" sz="2400" lang="en-IN"/>
              <a:t>If you are working on design and discover that there was a problem in the requirements ,you can briefly go back to the requirements and fix them.</a:t>
            </a:r>
          </a:p>
          <a:p>
            <a:pPr algn="just" eaLnBrk="1" hangingPunct="1" latinLnBrk="1" lvl="0"/>
            <a:r>
              <a:rPr altLang="en-US" sz="2400" lang="en-IN"/>
              <a:t>The farther you have to go back up the cascade , the harder it is. For example, if you’re working on implementation and discover a problem in the requirements, it’s hard to skip back up two steps to fix the problem.</a:t>
            </a:r>
          </a:p>
          <a:p>
            <a:pPr algn="just" eaLnBrk="1" hangingPunct="1" latinLnBrk="1" lvl="0"/>
            <a:r>
              <a:rPr altLang="en-US" sz="2400" lang="en-IN"/>
              <a:t>Its also less meaningful to move back up the cascade for the later steps.</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48" name=""/>
        <p:cNvGrpSpPr/>
        <p:nvPr/>
      </p:nvGrpSpPr>
      <p:grpSpPr>
        <a:xfrm rot="0">
          <a:off x="0" y="0"/>
          <a:ext cx="0" cy="0"/>
          <a:chOff x="0" y="0"/>
          <a:chExt cx="0" cy="0"/>
        </a:xfrm>
      </p:grpSpPr>
      <p:sp>
        <p:nvSpPr>
          <p:cNvPr id="104865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500" lang="en-IN"/>
              <a:t>WATERFALL MODEL with feedback</a:t>
            </a:r>
          </a:p>
        </p:txBody>
      </p:sp>
      <p:sp>
        <p:nvSpPr>
          <p:cNvPr id="104865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endParaRPr altLang="en-US" lang="en-IN"/>
          </a:p>
        </p:txBody>
      </p:sp>
      <p:sp>
        <p:nvSpPr>
          <p:cNvPr id="1048660" name=""/>
          <p:cNvSpPr/>
          <p:nvPr/>
        </p:nvSpPr>
        <p:spPr>
          <a:xfrm rot="0">
            <a:off x="285750" y="1857375"/>
            <a:ext cx="1928812"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Requirements</a:t>
            </a:r>
          </a:p>
        </p:txBody>
      </p:sp>
      <p:sp>
        <p:nvSpPr>
          <p:cNvPr id="1048661" name=""/>
          <p:cNvSpPr/>
          <p:nvPr/>
        </p:nvSpPr>
        <p:spPr>
          <a:xfrm rot="0">
            <a:off x="1714500" y="2643187"/>
            <a:ext cx="1785937"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Design</a:t>
            </a:r>
          </a:p>
        </p:txBody>
      </p:sp>
      <p:sp>
        <p:nvSpPr>
          <p:cNvPr id="1048662" name=""/>
          <p:cNvSpPr/>
          <p:nvPr/>
        </p:nvSpPr>
        <p:spPr>
          <a:xfrm rot="0">
            <a:off x="3500437" y="3286125"/>
            <a:ext cx="1857375"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implementation</a:t>
            </a:r>
          </a:p>
        </p:txBody>
      </p:sp>
      <p:sp>
        <p:nvSpPr>
          <p:cNvPr id="1048663" name=""/>
          <p:cNvSpPr/>
          <p:nvPr/>
        </p:nvSpPr>
        <p:spPr>
          <a:xfrm rot="0">
            <a:off x="4429125" y="4143375"/>
            <a:ext cx="1714500"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/verification</a:t>
            </a:r>
          </a:p>
        </p:txBody>
      </p:sp>
      <p:sp>
        <p:nvSpPr>
          <p:cNvPr id="1048664" name=""/>
          <p:cNvSpPr/>
          <p:nvPr/>
        </p:nvSpPr>
        <p:spPr>
          <a:xfrm rot="0">
            <a:off x="5929312" y="4857750"/>
            <a:ext cx="1785937"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Deployment</a:t>
            </a:r>
          </a:p>
        </p:txBody>
      </p:sp>
      <p:sp>
        <p:nvSpPr>
          <p:cNvPr id="1048665" name=""/>
          <p:cNvSpPr/>
          <p:nvPr/>
        </p:nvSpPr>
        <p:spPr>
          <a:xfrm rot="0">
            <a:off x="6715125" y="5643562"/>
            <a:ext cx="1857375" cy="35718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Maintenance</a:t>
            </a:r>
          </a:p>
        </p:txBody>
      </p:sp>
      <p:cxnSp>
        <p:nvCxnSpPr>
          <p:cNvPr id="3145733" name=""/>
          <p:cNvCxnSpPr>
            <a:cxnSpLocks/>
          </p:cNvCxnSpPr>
          <p:nvPr/>
        </p:nvCxnSpPr>
        <p:spPr>
          <a:xfrm rot="16200000" flipH="1">
            <a:off x="1232694" y="2339181"/>
            <a:ext cx="534987" cy="428625"/>
          </a:xfrm>
          <a:prstGeom prst="bentConnector2"/>
          <a:noFill/>
          <a:ln w="9525" cap="flat" cmpd="sng">
            <a:solidFill>
              <a:srgbClr val="065093">
                <a:alpha val="100000"/>
              </a:srgbClr>
            </a:solidFill>
            <a:prstDash val="solid"/>
            <a:round/>
            <a:tailEnd type="arrow" w="med" len="med"/>
          </a:ln>
        </p:spPr>
      </p:cxnSp>
      <p:cxnSp>
        <p:nvCxnSpPr>
          <p:cNvPr id="3145734" name=""/>
          <p:cNvCxnSpPr>
            <a:cxnSpLocks/>
          </p:cNvCxnSpPr>
          <p:nvPr/>
        </p:nvCxnSpPr>
        <p:spPr>
          <a:xfrm rot="16200000" flipH="1">
            <a:off x="2803525" y="2803525"/>
            <a:ext cx="357187" cy="750887"/>
          </a:xfrm>
          <a:prstGeom prst="bentConnector2"/>
          <a:noFill/>
          <a:ln w="9525" cap="flat" cmpd="sng">
            <a:solidFill>
              <a:srgbClr val="065093">
                <a:alpha val="100000"/>
              </a:srgbClr>
            </a:solidFill>
            <a:prstDash val="solid"/>
            <a:round/>
            <a:tailEnd type="arrow" w="med" len="med"/>
          </a:ln>
        </p:spPr>
      </p:cxnSp>
      <p:cxnSp>
        <p:nvCxnSpPr>
          <p:cNvPr id="3145735" name=""/>
          <p:cNvCxnSpPr>
            <a:cxnSpLocks/>
          </p:cNvCxnSpPr>
          <p:nvPr/>
        </p:nvCxnSpPr>
        <p:spPr>
          <a:xfrm rot="16200000" flipH="1">
            <a:off x="3767930" y="3661569"/>
            <a:ext cx="679450" cy="642937"/>
          </a:xfrm>
          <a:prstGeom prst="bentConnector2"/>
          <a:noFill/>
          <a:ln w="9525" cap="flat" cmpd="sng">
            <a:solidFill>
              <a:srgbClr val="065093">
                <a:alpha val="100000"/>
              </a:srgbClr>
            </a:solidFill>
            <a:prstDash val="solid"/>
            <a:round/>
            <a:tailEnd type="arrow" w="med" len="med"/>
          </a:ln>
        </p:spPr>
      </p:cxnSp>
      <p:cxnSp>
        <p:nvCxnSpPr>
          <p:cNvPr id="3145736" name=""/>
          <p:cNvCxnSpPr>
            <a:cxnSpLocks/>
          </p:cNvCxnSpPr>
          <p:nvPr/>
        </p:nvCxnSpPr>
        <p:spPr>
          <a:xfrm rot="0">
            <a:off x="5000625" y="4500562"/>
            <a:ext cx="857250" cy="642937"/>
          </a:xfrm>
          <a:prstGeom prst="bentConnector3"/>
          <a:noFill/>
          <a:ln w="9525" cap="flat" cmpd="sng">
            <a:solidFill>
              <a:srgbClr val="065093">
                <a:alpha val="100000"/>
              </a:srgbClr>
            </a:solidFill>
            <a:prstDash val="solid"/>
            <a:round/>
            <a:tailEnd type="arrow" w="med" len="med"/>
          </a:ln>
        </p:spPr>
      </p:cxnSp>
      <p:cxnSp>
        <p:nvCxnSpPr>
          <p:cNvPr id="3145737" name=""/>
          <p:cNvCxnSpPr>
            <a:cxnSpLocks/>
          </p:cNvCxnSpPr>
          <p:nvPr/>
        </p:nvCxnSpPr>
        <p:spPr>
          <a:xfrm rot="0">
            <a:off x="6143625" y="5286375"/>
            <a:ext cx="571500" cy="536575"/>
          </a:xfrm>
          <a:prstGeom prst="bentConnector3"/>
          <a:noFill/>
          <a:ln w="9525" cap="flat" cmpd="sng">
            <a:solidFill>
              <a:srgbClr val="065093">
                <a:alpha val="100000"/>
              </a:srgbClr>
            </a:solidFill>
            <a:prstDash val="solid"/>
            <a:round/>
            <a:tailEnd type="arrow" w="med" len="med"/>
          </a:ln>
        </p:spPr>
      </p:cxnSp>
      <p:cxnSp>
        <p:nvCxnSpPr>
          <p:cNvPr id="3145738" name=""/>
          <p:cNvCxnSpPr>
            <a:cxnSpLocks/>
          </p:cNvCxnSpPr>
          <p:nvPr/>
        </p:nvCxnSpPr>
        <p:spPr>
          <a:xfrm rot="10800000">
            <a:off x="2286000" y="2071687"/>
            <a:ext cx="857250" cy="500062"/>
          </a:xfrm>
          <a:prstGeom prst="bentConnector3"/>
          <a:noFill/>
          <a:ln w="9525" cap="flat" cmpd="sng">
            <a:solidFill>
              <a:srgbClr val="065093">
                <a:alpha val="100000"/>
              </a:srgbClr>
            </a:solidFill>
            <a:prstDash val="solid"/>
            <a:round/>
            <a:tailEnd type="arrow" w="med" len="med"/>
          </a:ln>
        </p:spPr>
      </p:cxnSp>
      <p:cxnSp>
        <p:nvCxnSpPr>
          <p:cNvPr id="3145739" name=""/>
          <p:cNvCxnSpPr>
            <a:cxnSpLocks/>
          </p:cNvCxnSpPr>
          <p:nvPr/>
        </p:nvCxnSpPr>
        <p:spPr>
          <a:xfrm rot="10800000">
            <a:off x="3786187" y="2786062"/>
            <a:ext cx="857250" cy="500062"/>
          </a:xfrm>
          <a:prstGeom prst="bentConnector3"/>
          <a:noFill/>
          <a:ln w="9525" cap="flat" cmpd="sng">
            <a:solidFill>
              <a:srgbClr val="065093">
                <a:alpha val="100000"/>
              </a:srgbClr>
            </a:solidFill>
            <a:prstDash val="solid"/>
            <a:round/>
            <a:tailEnd type="arrow" w="med" len="med"/>
          </a:ln>
        </p:spPr>
      </p:cxnSp>
      <p:cxnSp>
        <p:nvCxnSpPr>
          <p:cNvPr id="3145740" name=""/>
          <p:cNvCxnSpPr>
            <a:cxnSpLocks/>
          </p:cNvCxnSpPr>
          <p:nvPr/>
        </p:nvCxnSpPr>
        <p:spPr>
          <a:xfrm rot="10800000">
            <a:off x="5429250" y="3643312"/>
            <a:ext cx="857250" cy="500062"/>
          </a:xfrm>
          <a:prstGeom prst="bentConnector3"/>
          <a:noFill/>
          <a:ln w="9525" cap="flat" cmpd="sng">
            <a:solidFill>
              <a:srgbClr val="065093">
                <a:alpha val="100000"/>
              </a:srgbClr>
            </a:solidFill>
            <a:prstDash val="solid"/>
            <a:round/>
            <a:tailEnd type="arrow" w="med" len="med"/>
          </a:ln>
        </p:spPr>
      </p:cxnSp>
      <p:cxnSp>
        <p:nvCxnSpPr>
          <p:cNvPr id="3145741" name=""/>
          <p:cNvCxnSpPr>
            <a:cxnSpLocks/>
          </p:cNvCxnSpPr>
          <p:nvPr/>
        </p:nvCxnSpPr>
        <p:spPr>
          <a:xfrm rot="10800000">
            <a:off x="6286500" y="4357687"/>
            <a:ext cx="857250" cy="500062"/>
          </a:xfrm>
          <a:prstGeom prst="bentConnector3"/>
          <a:noFill/>
          <a:ln w="9525" cap="flat" cmpd="sng">
            <a:solidFill>
              <a:srgbClr val="065093">
                <a:alpha val="100000"/>
              </a:srgbClr>
            </a:solidFill>
            <a:prstDash val="solid"/>
            <a:round/>
            <a:tailEnd type="arrow" w="med" len="med"/>
          </a:ln>
        </p:spPr>
      </p:cxnSp>
      <p:cxnSp>
        <p:nvCxnSpPr>
          <p:cNvPr id="3145742" name=""/>
          <p:cNvCxnSpPr>
            <a:cxnSpLocks/>
          </p:cNvCxnSpPr>
          <p:nvPr/>
        </p:nvCxnSpPr>
        <p:spPr>
          <a:xfrm rot="10800000">
            <a:off x="7786687" y="5143500"/>
            <a:ext cx="857250" cy="500062"/>
          </a:xfrm>
          <a:prstGeom prst="bentConnector3"/>
          <a:noFill/>
          <a:ln w="9525" cap="flat" cmpd="sng">
            <a:solidFill>
              <a:srgbClr val="065093">
                <a:alpha val="100000"/>
              </a:srgbClr>
            </a:solidFill>
            <a:prstDash val="solid"/>
            <a:round/>
            <a:tailEnd type="arrow" w="med" len="med"/>
          </a:ln>
        </p:spPr>
      </p:cxn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sp>
        <p:nvSpPr>
          <p:cNvPr id="104866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SASHMI</a:t>
            </a:r>
          </a:p>
        </p:txBody>
      </p:sp>
      <p:sp>
        <p:nvSpPr>
          <p:cNvPr id="104866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Also called sashmi waterfall or waterfall with overlapping phase.</a:t>
            </a:r>
          </a:p>
          <a:p>
            <a:pPr algn="just" eaLnBrk="1" hangingPunct="1" latinLnBrk="1" lvl="0"/>
            <a:r>
              <a:rPr altLang="en-US" lang="en-IN"/>
              <a:t>Is similar to the waterfall except the </a:t>
            </a:r>
            <a:r>
              <a:rPr altLang="en-US" b="1" lang="en-IN">
                <a:solidFill>
                  <a:srgbClr val="FF0000"/>
                </a:solidFill>
              </a:rPr>
              <a:t>steps are allowed to overlap.</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50" name=""/>
        <p:cNvGrpSpPr/>
        <p:nvPr/>
      </p:nvGrpSpPr>
      <p:grpSpPr>
        <a:xfrm rot="0">
          <a:off x="0" y="0"/>
          <a:ext cx="0" cy="0"/>
          <a:chOff x="0" y="0"/>
          <a:chExt cx="0" cy="0"/>
        </a:xfrm>
      </p:grpSpPr>
      <p:sp>
        <p:nvSpPr>
          <p:cNvPr id="104866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SASHMI</a:t>
            </a:r>
          </a:p>
        </p:txBody>
      </p:sp>
      <p:sp>
        <p:nvSpPr>
          <p:cNvPr id="104866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endParaRPr altLang="en-US" lang="en-IN"/>
          </a:p>
        </p:txBody>
      </p:sp>
      <p:sp>
        <p:nvSpPr>
          <p:cNvPr id="1048670" name=""/>
          <p:cNvSpPr/>
          <p:nvPr/>
        </p:nvSpPr>
        <p:spPr>
          <a:xfrm rot="0">
            <a:off x="1285875" y="1500187"/>
            <a:ext cx="1500187" cy="1071562"/>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solidFill>
                  <a:srgbClr val="FFFFFF"/>
                </a:solidFill>
                <a:latin typeface="Constantia" pitchFamily="18" charset="0"/>
              </a:rPr>
              <a:t>requirements</a:t>
            </a:r>
          </a:p>
        </p:txBody>
      </p:sp>
      <p:sp>
        <p:nvSpPr>
          <p:cNvPr id="1048671" name=""/>
          <p:cNvSpPr/>
          <p:nvPr/>
        </p:nvSpPr>
        <p:spPr>
          <a:xfrm rot="0">
            <a:off x="2071687" y="2000250"/>
            <a:ext cx="1714500" cy="1214437"/>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solidFill>
                  <a:srgbClr val="FFFFFF"/>
                </a:solidFill>
                <a:latin typeface="Constantia" pitchFamily="18" charset="0"/>
              </a:rPr>
              <a:t>design</a:t>
            </a:r>
          </a:p>
        </p:txBody>
      </p:sp>
      <p:sp>
        <p:nvSpPr>
          <p:cNvPr id="1048672" name=""/>
          <p:cNvSpPr/>
          <p:nvPr/>
        </p:nvSpPr>
        <p:spPr>
          <a:xfrm rot="0">
            <a:off x="3143250" y="2571750"/>
            <a:ext cx="1857375" cy="1357312"/>
          </a:xfrm>
          <a:prstGeom prst="rect"/>
          <a:solidFill>
            <a:schemeClr val="accent1"/>
          </a:solidFill>
          <a:ln w="25400" cap="flat" cmpd="sng">
            <a:solidFill>
              <a:srgbClr val="085091">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solidFill>
                  <a:srgbClr val="FFFFFF"/>
                </a:solidFill>
                <a:latin typeface="Constantia" pitchFamily="18" charset="0"/>
              </a:rPr>
              <a:t>implementation</a:t>
            </a:r>
          </a:p>
        </p:txBody>
      </p:sp>
      <p:sp>
        <p:nvSpPr>
          <p:cNvPr id="1048673" name=""/>
          <p:cNvSpPr/>
          <p:nvPr/>
        </p:nvSpPr>
        <p:spPr>
          <a:xfrm rot="0">
            <a:off x="4214812" y="3214687"/>
            <a:ext cx="1785937" cy="1285875"/>
          </a:xfrm>
          <a:prstGeom prst="rect"/>
          <a:solidFill>
            <a:schemeClr val="accent1"/>
          </a:solidFill>
          <a:ln w="25400" cap="flat" cmpd="sng">
            <a:solidFill>
              <a:srgbClr val="085091">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verification</a:t>
            </a:r>
          </a:p>
        </p:txBody>
      </p:sp>
      <p:sp>
        <p:nvSpPr>
          <p:cNvPr id="1048674" name=""/>
          <p:cNvSpPr/>
          <p:nvPr/>
        </p:nvSpPr>
        <p:spPr>
          <a:xfrm rot="0">
            <a:off x="5143500" y="3857625"/>
            <a:ext cx="2143125" cy="1143000"/>
          </a:xfrm>
          <a:prstGeom prst="rect"/>
          <a:solidFill>
            <a:schemeClr val="accent1"/>
          </a:solidFill>
          <a:ln w="25400" cap="flat" cmpd="sng">
            <a:solidFill>
              <a:srgbClr val="085091">
                <a:alpha val="100000"/>
              </a:srgbClr>
            </a:solidFill>
            <a:prstDash val="solid"/>
            <a:round/>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deployment</a:t>
            </a:r>
          </a:p>
        </p:txBody>
      </p:sp>
      <p:sp>
        <p:nvSpPr>
          <p:cNvPr id="1048675" name=""/>
          <p:cNvSpPr/>
          <p:nvPr/>
        </p:nvSpPr>
        <p:spPr>
          <a:xfrm rot="0">
            <a:off x="6215062" y="4429125"/>
            <a:ext cx="2000250" cy="1285875"/>
          </a:xfrm>
          <a:prstGeom prst="rect"/>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solidFill>
                  <a:srgbClr val="FFFFFF"/>
                </a:solidFill>
                <a:latin typeface="Constantia" pitchFamily="18" charset="0"/>
              </a:rPr>
              <a:t>maintenance</a:t>
            </a: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51" name=""/>
        <p:cNvGrpSpPr/>
        <p:nvPr/>
      </p:nvGrpSpPr>
      <p:grpSpPr>
        <a:xfrm rot="0">
          <a:off x="0" y="0"/>
          <a:ext cx="0" cy="0"/>
          <a:chOff x="0" y="0"/>
          <a:chExt cx="0" cy="0"/>
        </a:xfrm>
      </p:grpSpPr>
      <p:sp>
        <p:nvSpPr>
          <p:cNvPr id="104867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SASHMI</a:t>
            </a:r>
          </a:p>
        </p:txBody>
      </p:sp>
      <p:sp>
        <p:nvSpPr>
          <p:cNvPr id="104867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In a project’s first phase some requirements will be defined while you are still working on others.</a:t>
            </a:r>
          </a:p>
          <a:p>
            <a:pPr algn="just" eaLnBrk="1" hangingPunct="1" latinLnBrk="1" lvl="2"/>
            <a:r>
              <a:rPr altLang="en-US" lang="en-IN"/>
              <a:t>E.g:some of the team members can start designing the defined features while others continue working on the remaining requirements.</a:t>
            </a:r>
          </a:p>
          <a:p>
            <a:pPr algn="just" eaLnBrk="1" hangingPunct="1" latinLnBrk="1" lvl="0"/>
            <a:r>
              <a:rPr altLang="en-US" lang="en-IN"/>
              <a:t>You can allow greater overlap between project phases.</a:t>
            </a:r>
          </a:p>
          <a:p>
            <a:pPr algn="just" eaLnBrk="1" hangingPunct="1" latinLnBrk="1" lvl="2"/>
            <a:r>
              <a:rPr altLang="en-US" lang="en-IN"/>
              <a:t>For e.g: you could have people working on requirements,design,implementation and testing all at the same time.</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sp>
        <p:nvSpPr>
          <p:cNvPr id="104867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SASHMI(advantages)</a:t>
            </a:r>
          </a:p>
        </p:txBody>
      </p:sp>
      <p:sp>
        <p:nvSpPr>
          <p:cNvPr id="104867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People with different skills can focus on their specialities without waiting for others.</a:t>
            </a:r>
          </a:p>
          <a:p>
            <a:pPr eaLnBrk="1" hangingPunct="1" latinLnBrk="1" lvl="0"/>
            <a:r>
              <a:rPr altLang="en-US" lang="en-IN"/>
              <a:t>It lets you perform a spike or deep dive into a particular topic to learn more about it.</a:t>
            </a:r>
          </a:p>
          <a:p>
            <a:pPr eaLnBrk="1" hangingPunct="1" latinLnBrk="1" lvl="0"/>
            <a:r>
              <a:rPr altLang="en-US" lang="en-IN"/>
              <a:t>It lets later phases modify earlier phases.</a:t>
            </a: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53" name=""/>
        <p:cNvGrpSpPr/>
        <p:nvPr/>
      </p:nvGrpSpPr>
      <p:grpSpPr>
        <a:xfrm rot="0">
          <a:off x="0" y="0"/>
          <a:ext cx="0" cy="0"/>
          <a:chOff x="0" y="0"/>
          <a:chExt cx="0" cy="0"/>
        </a:xfrm>
      </p:grpSpPr>
      <p:sp>
        <p:nvSpPr>
          <p:cNvPr id="1048680"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Incremental waterfall</a:t>
            </a:r>
          </a:p>
        </p:txBody>
      </p:sp>
      <p:sp>
        <p:nvSpPr>
          <p:cNvPr id="1048681"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Or multi waterfall model</a:t>
            </a:r>
          </a:p>
          <a:p>
            <a:pPr algn="just" eaLnBrk="1" hangingPunct="1" latinLnBrk="1" lvl="0"/>
            <a:r>
              <a:rPr altLang="en-US" lang="en-IN"/>
              <a:t>Uses a series of separate waterfall cascades.</a:t>
            </a:r>
          </a:p>
          <a:p>
            <a:pPr algn="just" eaLnBrk="1" hangingPunct="1" latinLnBrk="1" lvl="0"/>
            <a:r>
              <a:rPr altLang="en-US" lang="en-IN"/>
              <a:t>Each cascade ends with the delivery of a usable application called an increment.</a:t>
            </a:r>
          </a:p>
          <a:p>
            <a:pPr algn="just" eaLnBrk="1" hangingPunct="1" latinLnBrk="1" lvl="0"/>
            <a:r>
              <a:rPr altLang="en-US" lang="en-IN"/>
              <a:t>Each increment includes more features than the previous one.</a:t>
            </a:r>
          </a:p>
          <a:p>
            <a:pPr algn="just" eaLnBrk="1" hangingPunct="1" latinLnBrk="1" lvl="0"/>
            <a:r>
              <a:rPr altLang="en-US" lang="en-IN"/>
              <a:t>Building the final application incrementally.</a:t>
            </a:r>
          </a:p>
          <a:p>
            <a:pPr eaLnBrk="1" hangingPunct="1" latinLnBrk="1" lvl="0">
              <a:buNone/>
            </a:pPr>
            <a:endParaRPr altLang="en-US"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60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500" lang="en-US"/>
              <a:t>A process also includes the process description, which includes:</a:t>
            </a:r>
          </a:p>
        </p:txBody>
      </p:sp>
      <p:sp>
        <p:nvSpPr>
          <p:cNvPr id="1048602"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b="1" sz="2400" lang="en-US"/>
              <a:t>Products</a:t>
            </a:r>
            <a:r>
              <a:rPr altLang="en-US" sz="2400" lang="en-US"/>
              <a:t>: The outcomes of the an activity. For example, the outcome of architectural design maybe a model for the software architecture.</a:t>
            </a:r>
          </a:p>
          <a:p>
            <a:pPr eaLnBrk="1" hangingPunct="1" latinLnBrk="1" lvl="0">
              <a:lnSpc>
                <a:spcPct val="90000"/>
              </a:lnSpc>
            </a:pPr>
            <a:r>
              <a:rPr altLang="en-US" b="1" sz="2400" lang="en-US"/>
              <a:t>Roles</a:t>
            </a:r>
            <a:r>
              <a:rPr altLang="en-US" sz="2400" lang="en-US"/>
              <a:t>: The responsibilities of the people involved in the process. For example, the project manager, programmer, etc.</a:t>
            </a:r>
          </a:p>
          <a:p>
            <a:pPr eaLnBrk="1" hangingPunct="1" latinLnBrk="1" lvl="0">
              <a:lnSpc>
                <a:spcPct val="90000"/>
              </a:lnSpc>
            </a:pPr>
            <a:r>
              <a:rPr altLang="en-US" b="1" sz="2400" lang="en-US"/>
              <a:t>Pre and post conditions</a:t>
            </a:r>
            <a:r>
              <a:rPr altLang="en-US" sz="2400" lang="en-US"/>
              <a:t>: The conditions that must be true before and after an activity. For example, the pre condition of the architectural design is </a:t>
            </a:r>
            <a:r>
              <a:rPr altLang="en-US" sz="2400" lang="en-US">
                <a:solidFill>
                  <a:srgbClr val="FF0000"/>
                </a:solidFill>
              </a:rPr>
              <a:t>the requirements have been approved by the customer</a:t>
            </a:r>
            <a:r>
              <a:rPr altLang="en-US" sz="2400" lang="en-US"/>
              <a:t>, while the post condition is the </a:t>
            </a:r>
            <a:r>
              <a:rPr altLang="en-US" sz="2400" lang="en-US">
                <a:solidFill>
                  <a:srgbClr val="FF0000"/>
                </a:solidFill>
              </a:rPr>
              <a:t>diagrams describing the architectural have been reviewed.</a:t>
            </a:r>
          </a:p>
          <a:p>
            <a:pPr eaLnBrk="1" hangingPunct="1" latinLnBrk="1" lvl="0">
              <a:lnSpc>
                <a:spcPct val="90000"/>
              </a:lnSpc>
            </a:pPr>
            <a:endParaRPr altLang="en-US" sz="2400" lang="en-US"/>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54" name=""/>
        <p:cNvGrpSpPr/>
        <p:nvPr/>
      </p:nvGrpSpPr>
      <p:grpSpPr>
        <a:xfrm rot="0">
          <a:off x="0" y="0"/>
          <a:ext cx="0" cy="0"/>
          <a:chOff x="0" y="0"/>
          <a:chExt cx="0" cy="0"/>
        </a:xfrm>
      </p:grpSpPr>
      <p:sp>
        <p:nvSpPr>
          <p:cNvPr id="1048682" name=""/>
          <p:cNvSpPr/>
          <p:nvPr>
            <p:ph type="title" sz="full" idx="0"/>
          </p:nvPr>
        </p:nvSpPr>
        <p:spPr>
          <a:xfrm rot="0">
            <a:off x="914400" y="274637"/>
            <a:ext cx="7772400" cy="777875"/>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500" lang="en-IN"/>
              <a:t>Incremental waterfall</a:t>
            </a:r>
          </a:p>
        </p:txBody>
      </p:sp>
      <p:pic>
        <p:nvPicPr>
          <p:cNvPr id="2097161" name=""/>
          <p:cNvPicPr>
            <a:picLocks/>
          </p:cNvPicPr>
          <p:nvPr>
            <p:ph sz="full" idx="1"/>
          </p:nvPr>
        </p:nvPicPr>
        <p:blipFill>
          <a:blip xmlns:r="http://schemas.openxmlformats.org/officeDocument/2006/relationships" r:embed="rId1"/>
          <a:srcRect l="0" t="0" r="0" b="0"/>
          <a:stretch>
            <a:fillRect/>
          </a:stretch>
        </p:blipFill>
        <p:spPr>
          <a:xfrm rot="0">
            <a:off x="250825" y="981075"/>
            <a:ext cx="8497888" cy="4824412"/>
          </a:xfrm>
          <a:prstGeom prst="rect"/>
          <a:noFill/>
          <a:ln>
            <a:noFill/>
          </a:ln>
        </p:spPr>
      </p:pic>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8683"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pic>
        <p:nvPicPr>
          <p:cNvPr id="2097162" name=""/>
          <p:cNvPicPr>
            <a:picLocks/>
          </p:cNvPicPr>
          <p:nvPr>
            <p:ph sz="full" idx="1"/>
          </p:nvPr>
        </p:nvPicPr>
        <p:blipFill>
          <a:blip xmlns:r="http://schemas.openxmlformats.org/officeDocument/2006/relationships" r:embed="rId1"/>
          <a:srcRect l="0" t="0" r="0" b="0"/>
          <a:stretch>
            <a:fillRect/>
          </a:stretch>
        </p:blipFill>
        <p:spPr>
          <a:xfrm rot="0">
            <a:off x="971550" y="404812"/>
            <a:ext cx="7129462" cy="6048375"/>
          </a:xfrm>
          <a:prstGeom prst="rect"/>
          <a:noFill/>
          <a:ln>
            <a:noFill/>
          </a:ln>
        </p:spPr>
      </p:pic>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56" name=""/>
        <p:cNvGrpSpPr/>
        <p:nvPr/>
      </p:nvGrpSpPr>
      <p:grpSpPr>
        <a:xfrm rot="0">
          <a:off x="0" y="0"/>
          <a:ext cx="0" cy="0"/>
          <a:chOff x="0" y="0"/>
          <a:chExt cx="0" cy="0"/>
        </a:xfrm>
      </p:grpSpPr>
      <p:sp>
        <p:nvSpPr>
          <p:cNvPr id="1048684"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Incremental waterfall</a:t>
            </a:r>
          </a:p>
        </p:txBody>
      </p:sp>
      <p:sp>
        <p:nvSpPr>
          <p:cNvPr id="1048685"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lnSpc>
                <a:spcPct val="90000"/>
              </a:lnSpc>
            </a:pPr>
            <a:r>
              <a:rPr altLang="en-US" sz="2400" lang="en-IN"/>
              <a:t>It is somewhat adaptive model because its lets you to reevaluate the direction at the start of each increment</a:t>
            </a:r>
          </a:p>
          <a:p>
            <a:pPr algn="just" eaLnBrk="1" hangingPunct="1" latinLnBrk="1" lvl="0">
              <a:lnSpc>
                <a:spcPct val="90000"/>
              </a:lnSpc>
            </a:pPr>
            <a:endParaRPr altLang="en-US" sz="2400" lang="en-IN"/>
          </a:p>
          <a:p>
            <a:pPr algn="just" eaLnBrk="1" hangingPunct="1" latinLnBrk="1" lvl="0">
              <a:lnSpc>
                <a:spcPct val="90000"/>
              </a:lnSpc>
            </a:pPr>
            <a:r>
              <a:rPr altLang="en-US" sz="2400" lang="en-IN"/>
              <a:t>But it lets you to change the direction only in the beginning of new increment.</a:t>
            </a:r>
          </a:p>
          <a:p>
            <a:pPr algn="just" eaLnBrk="1" hangingPunct="1" latinLnBrk="1" lvl="0">
              <a:lnSpc>
                <a:spcPct val="90000"/>
              </a:lnSpc>
            </a:pPr>
            <a:endParaRPr altLang="en-US" sz="2400" lang="en-IN"/>
          </a:p>
          <a:p>
            <a:pPr algn="just" eaLnBrk="1" hangingPunct="1" latinLnBrk="1" lvl="0">
              <a:lnSpc>
                <a:spcPct val="90000"/>
              </a:lnSpc>
            </a:pPr>
            <a:r>
              <a:rPr altLang="en-US" sz="2400" lang="en-IN"/>
              <a:t>Within each increment it run predictively.</a:t>
            </a:r>
          </a:p>
          <a:p>
            <a:pPr algn="just" eaLnBrk="1" hangingPunct="1" latinLnBrk="1" lvl="0">
              <a:lnSpc>
                <a:spcPct val="90000"/>
              </a:lnSpc>
            </a:pPr>
            <a:endParaRPr altLang="en-US" sz="2400" lang="en-IN"/>
          </a:p>
          <a:p>
            <a:pPr algn="just" eaLnBrk="1" hangingPunct="1" latinLnBrk="1" lvl="0">
              <a:lnSpc>
                <a:spcPct val="90000"/>
              </a:lnSpc>
            </a:pPr>
            <a:r>
              <a:rPr altLang="en-US" sz="2400" lang="en-IN"/>
              <a:t>You can make only small changes allowed by whichever particular waterfall model you use for the increments (waterfall with feedback or sashimi).</a:t>
            </a: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57" name=""/>
        <p:cNvGrpSpPr/>
        <p:nvPr/>
      </p:nvGrpSpPr>
      <p:grpSpPr>
        <a:xfrm rot="0">
          <a:off x="0" y="0"/>
          <a:ext cx="0" cy="0"/>
          <a:chOff x="0" y="0"/>
          <a:chExt cx="0" cy="0"/>
        </a:xfrm>
      </p:grpSpPr>
      <p:sp>
        <p:nvSpPr>
          <p:cNvPr id="1048686" name=""/>
          <p:cNvSpPr/>
          <p:nvPr>
            <p:ph type="title" sz="full" idx="0"/>
          </p:nvPr>
        </p:nvSpPr>
        <p:spPr>
          <a:xfrm rot="0">
            <a:off x="500062" y="333375"/>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V-MODEL</a:t>
            </a:r>
          </a:p>
        </p:txBody>
      </p:sp>
      <p:sp>
        <p:nvSpPr>
          <p:cNvPr id="1048687" name=""/>
          <p:cNvSpPr/>
          <p:nvPr>
            <p:ph sz="full" idx="1"/>
          </p:nvPr>
        </p:nvSpPr>
        <p:spPr>
          <a:xfrm rot="0">
            <a:off x="539750" y="1447800"/>
            <a:ext cx="8147050" cy="54102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lang="en-IN"/>
              <a:t>Basically a waterfall model that’s been bent into a V shape.</a:t>
            </a:r>
          </a:p>
          <a:p>
            <a:pPr eaLnBrk="1" hangingPunct="1" latinLnBrk="1" lvl="0">
              <a:lnSpc>
                <a:spcPct val="90000"/>
              </a:lnSpc>
            </a:pPr>
            <a:endParaRPr altLang="en-US" lang="en-IN"/>
          </a:p>
          <a:p>
            <a:pPr eaLnBrk="1" hangingPunct="1" latinLnBrk="1" lvl="0">
              <a:lnSpc>
                <a:spcPct val="90000"/>
              </a:lnSpc>
            </a:pPr>
            <a:endParaRPr altLang="en-US" lang="en-IN"/>
          </a:p>
          <a:p>
            <a:pPr eaLnBrk="1" hangingPunct="1" latinLnBrk="1" lvl="0">
              <a:lnSpc>
                <a:spcPct val="90000"/>
              </a:lnSpc>
            </a:pPr>
            <a:endParaRPr altLang="en-US" lang="en-IN"/>
          </a:p>
          <a:p>
            <a:pPr eaLnBrk="1" hangingPunct="1" latinLnBrk="1" lvl="0">
              <a:lnSpc>
                <a:spcPct val="90000"/>
              </a:lnSpc>
            </a:pPr>
            <a:endParaRPr altLang="en-US" lang="en-IN"/>
          </a:p>
          <a:p>
            <a:pPr eaLnBrk="1" hangingPunct="1" latinLnBrk="1" lvl="0">
              <a:lnSpc>
                <a:spcPct val="90000"/>
              </a:lnSpc>
            </a:pPr>
            <a:endParaRPr altLang="en-US" lang="en-IN"/>
          </a:p>
          <a:p>
            <a:pPr eaLnBrk="1" hangingPunct="1" latinLnBrk="1" lvl="0">
              <a:lnSpc>
                <a:spcPct val="90000"/>
              </a:lnSpc>
            </a:pPr>
            <a:endParaRPr altLang="en-US" lang="en-IN"/>
          </a:p>
          <a:p>
            <a:pPr eaLnBrk="1" hangingPunct="1" latinLnBrk="1" lvl="0">
              <a:lnSpc>
                <a:spcPct val="90000"/>
              </a:lnSpc>
            </a:pPr>
            <a:endParaRPr altLang="en-US" lang="en-IN"/>
          </a:p>
          <a:p>
            <a:pPr eaLnBrk="1" hangingPunct="1" latinLnBrk="1" lvl="0">
              <a:lnSpc>
                <a:spcPct val="90000"/>
              </a:lnSpc>
              <a:buNone/>
            </a:pPr>
            <a:r>
              <a:rPr altLang="en-US" lang="en-IN"/>
              <a:t> </a:t>
            </a:r>
          </a:p>
          <a:p>
            <a:pPr eaLnBrk="1" hangingPunct="1" latinLnBrk="1" lvl="0">
              <a:lnSpc>
                <a:spcPct val="90000"/>
              </a:lnSpc>
              <a:buNone/>
            </a:pPr>
            <a:r>
              <a:rPr altLang="en-US" lang="en-IN"/>
              <a:t> 				</a:t>
            </a:r>
          </a:p>
          <a:p>
            <a:pPr eaLnBrk="1" hangingPunct="1" latinLnBrk="1" lvl="0">
              <a:lnSpc>
                <a:spcPct val="90000"/>
              </a:lnSpc>
              <a:buNone/>
            </a:pPr>
            <a:r>
              <a:rPr altLang="en-US" lang="en-IN"/>
              <a:t>                                          time</a:t>
            </a:r>
          </a:p>
        </p:txBody>
      </p:sp>
      <p:cxnSp>
        <p:nvCxnSpPr>
          <p:cNvPr id="3145743" name=""/>
          <p:cNvCxnSpPr>
            <a:cxnSpLocks/>
          </p:cNvCxnSpPr>
          <p:nvPr/>
        </p:nvCxnSpPr>
        <p:spPr>
          <a:xfrm rot="16200000" flipH="1">
            <a:off x="892968" y="3679031"/>
            <a:ext cx="2786062" cy="1571625"/>
          </a:xfrm>
          <a:prstGeom prst="line"/>
          <a:noFill/>
          <a:ln w="9525" cap="flat" cmpd="sng">
            <a:solidFill>
              <a:srgbClr val="065093">
                <a:alpha val="100000"/>
              </a:srgbClr>
            </a:solidFill>
            <a:prstDash val="solid"/>
            <a:round/>
          </a:ln>
        </p:spPr>
      </p:cxnSp>
      <p:cxnSp>
        <p:nvCxnSpPr>
          <p:cNvPr id="3145744" name=""/>
          <p:cNvCxnSpPr>
            <a:cxnSpLocks/>
          </p:cNvCxnSpPr>
          <p:nvPr/>
        </p:nvCxnSpPr>
        <p:spPr>
          <a:xfrm rot="0">
            <a:off x="3059112" y="5876925"/>
            <a:ext cx="2797175" cy="92075"/>
          </a:xfrm>
          <a:prstGeom prst="line"/>
          <a:noFill/>
          <a:ln w="9525" cap="flat" cmpd="sng">
            <a:solidFill>
              <a:srgbClr val="065093">
                <a:alpha val="100000"/>
              </a:srgbClr>
            </a:solidFill>
            <a:prstDash val="solid"/>
            <a:round/>
          </a:ln>
        </p:spPr>
      </p:cxnSp>
      <p:cxnSp>
        <p:nvCxnSpPr>
          <p:cNvPr id="3145745" name=""/>
          <p:cNvCxnSpPr>
            <a:cxnSpLocks/>
          </p:cNvCxnSpPr>
          <p:nvPr/>
        </p:nvCxnSpPr>
        <p:spPr>
          <a:xfrm rot="0" flipV="1">
            <a:off x="5795962" y="3143250"/>
            <a:ext cx="1490662" cy="2878137"/>
          </a:xfrm>
          <a:prstGeom prst="line"/>
          <a:noFill/>
          <a:ln w="9525" cap="flat" cmpd="sng">
            <a:solidFill>
              <a:srgbClr val="065093">
                <a:alpha val="100000"/>
              </a:srgbClr>
            </a:solidFill>
            <a:prstDash val="solid"/>
            <a:round/>
          </a:ln>
        </p:spPr>
      </p:cxnSp>
      <p:cxnSp>
        <p:nvCxnSpPr>
          <p:cNvPr id="3145746" name=""/>
          <p:cNvCxnSpPr>
            <a:cxnSpLocks/>
          </p:cNvCxnSpPr>
          <p:nvPr/>
        </p:nvCxnSpPr>
        <p:spPr>
          <a:xfrm rot="0">
            <a:off x="1500187" y="3071812"/>
            <a:ext cx="1571625" cy="1587"/>
          </a:xfrm>
          <a:prstGeom prst="line"/>
          <a:noFill/>
          <a:ln w="9525" cap="flat" cmpd="sng">
            <a:solidFill>
              <a:srgbClr val="065093">
                <a:alpha val="100000"/>
              </a:srgbClr>
            </a:solidFill>
            <a:prstDash val="solid"/>
            <a:round/>
          </a:ln>
        </p:spPr>
      </p:cxnSp>
      <p:cxnSp>
        <p:nvCxnSpPr>
          <p:cNvPr id="3145747" name=""/>
          <p:cNvCxnSpPr>
            <a:cxnSpLocks/>
          </p:cNvCxnSpPr>
          <p:nvPr/>
        </p:nvCxnSpPr>
        <p:spPr>
          <a:xfrm rot="0">
            <a:off x="5651500" y="3068637"/>
            <a:ext cx="1706562" cy="4762"/>
          </a:xfrm>
          <a:prstGeom prst="line"/>
          <a:noFill/>
          <a:ln w="9525" cap="flat" cmpd="sng">
            <a:solidFill>
              <a:srgbClr val="065093">
                <a:alpha val="100000"/>
              </a:srgbClr>
            </a:solidFill>
            <a:prstDash val="solid"/>
            <a:round/>
          </a:ln>
        </p:spPr>
      </p:cxnSp>
      <p:cxnSp>
        <p:nvCxnSpPr>
          <p:cNvPr id="3145748" name=""/>
          <p:cNvCxnSpPr>
            <a:cxnSpLocks/>
          </p:cNvCxnSpPr>
          <p:nvPr/>
        </p:nvCxnSpPr>
        <p:spPr>
          <a:xfrm rot="0">
            <a:off x="3071812" y="3071812"/>
            <a:ext cx="1212850" cy="1436687"/>
          </a:xfrm>
          <a:prstGeom prst="line"/>
          <a:noFill/>
          <a:ln w="9525" cap="flat" cmpd="sng">
            <a:solidFill>
              <a:srgbClr val="065093">
                <a:alpha val="100000"/>
              </a:srgbClr>
            </a:solidFill>
            <a:prstDash val="solid"/>
            <a:round/>
          </a:ln>
        </p:spPr>
      </p:cxnSp>
      <p:cxnSp>
        <p:nvCxnSpPr>
          <p:cNvPr id="3145749" name=""/>
          <p:cNvCxnSpPr>
            <a:cxnSpLocks/>
          </p:cNvCxnSpPr>
          <p:nvPr/>
        </p:nvCxnSpPr>
        <p:spPr>
          <a:xfrm rot="0" flipV="1">
            <a:off x="4284662" y="3071812"/>
            <a:ext cx="1358900" cy="1436687"/>
          </a:xfrm>
          <a:prstGeom prst="line"/>
          <a:noFill/>
          <a:ln w="9525" cap="flat" cmpd="sng">
            <a:solidFill>
              <a:srgbClr val="065093">
                <a:alpha val="100000"/>
              </a:srgbClr>
            </a:solidFill>
            <a:prstDash val="solid"/>
            <a:round/>
          </a:ln>
        </p:spPr>
      </p:cxnSp>
      <p:sp>
        <p:nvSpPr>
          <p:cNvPr id="1048688" name=""/>
          <p:cNvSpPr txBox="1"/>
          <p:nvPr/>
        </p:nvSpPr>
        <p:spPr>
          <a:xfrm rot="0">
            <a:off x="2484437" y="3141662"/>
            <a:ext cx="2973387" cy="36830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latin typeface="Constantia" pitchFamily="18" charset="0"/>
              </a:rPr>
              <a:t>Concept&lt; --------------------------</a:t>
            </a:r>
          </a:p>
        </p:txBody>
      </p:sp>
      <p:sp>
        <p:nvSpPr>
          <p:cNvPr id="1048689" name=""/>
          <p:cNvSpPr txBox="1"/>
          <p:nvPr/>
        </p:nvSpPr>
        <p:spPr>
          <a:xfrm rot="0">
            <a:off x="5364162" y="3141662"/>
            <a:ext cx="2838450" cy="3683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latin typeface="Constantia" pitchFamily="18" charset="0"/>
              </a:rPr>
              <a:t>Operation &amp; maintenance</a:t>
            </a:r>
          </a:p>
        </p:txBody>
      </p:sp>
      <p:sp>
        <p:nvSpPr>
          <p:cNvPr id="1048690" name=""/>
          <p:cNvSpPr txBox="1"/>
          <p:nvPr/>
        </p:nvSpPr>
        <p:spPr>
          <a:xfrm rot="0">
            <a:off x="2555875" y="3644900"/>
            <a:ext cx="5351462" cy="369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latin typeface="Constantia" pitchFamily="18" charset="0"/>
              </a:rPr>
              <a:t>Requirements </a:t>
            </a:r>
            <a:r>
              <a:rPr altLang="en-US" lang="en-IN">
                <a:latin typeface="Constantia" pitchFamily="18" charset="0"/>
                <a:sym typeface="Wingdings" pitchFamily="2" charset="2"/>
              </a:rPr>
              <a:t>----------verification &amp;validation</a:t>
            </a:r>
          </a:p>
        </p:txBody>
      </p:sp>
      <p:sp>
        <p:nvSpPr>
          <p:cNvPr id="1048691" name=""/>
          <p:cNvSpPr txBox="1"/>
          <p:nvPr/>
        </p:nvSpPr>
        <p:spPr>
          <a:xfrm rot="0">
            <a:off x="3348037" y="4076700"/>
            <a:ext cx="3067050" cy="369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latin typeface="Constantia" pitchFamily="18" charset="0"/>
              </a:rPr>
              <a:t>Design </a:t>
            </a:r>
            <a:r>
              <a:rPr altLang="en-US" lang="en-IN">
                <a:latin typeface="Constantia" pitchFamily="18" charset="0"/>
                <a:sym typeface="Wingdings" pitchFamily="2" charset="2"/>
              </a:rPr>
              <a:t>---testing</a:t>
            </a:r>
          </a:p>
        </p:txBody>
      </p:sp>
      <p:sp>
        <p:nvSpPr>
          <p:cNvPr id="1048692" name=""/>
          <p:cNvSpPr txBox="1"/>
          <p:nvPr/>
        </p:nvSpPr>
        <p:spPr>
          <a:xfrm rot="0">
            <a:off x="3714750" y="4857750"/>
            <a:ext cx="1800225" cy="36988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latin typeface="Constantia" pitchFamily="18" charset="0"/>
              </a:rPr>
              <a:t>implementation</a:t>
            </a:r>
          </a:p>
        </p:txBody>
      </p:sp>
      <p:cxnSp>
        <p:nvCxnSpPr>
          <p:cNvPr id="3145750" name=""/>
          <p:cNvCxnSpPr>
            <a:cxnSpLocks/>
          </p:cNvCxnSpPr>
          <p:nvPr/>
        </p:nvCxnSpPr>
        <p:spPr>
          <a:xfrm rot="0">
            <a:off x="1258887" y="6597650"/>
            <a:ext cx="6000750" cy="1587"/>
          </a:xfrm>
          <a:prstGeom prst="straightConnector1"/>
          <a:noFill/>
          <a:ln w="9525" cap="flat" cmpd="sng">
            <a:solidFill>
              <a:srgbClr val="065093">
                <a:alpha val="100000"/>
              </a:srgbClr>
            </a:solidFill>
            <a:prstDash val="solid"/>
            <a:round/>
            <a:tailEnd type="arrow" w="med" len="med"/>
          </a:ln>
        </p:spPr>
      </p:cxnSp>
      <p:cxnSp>
        <p:nvCxnSpPr>
          <p:cNvPr id="3145751" name=""/>
          <p:cNvCxnSpPr>
            <a:cxnSpLocks/>
          </p:cNvCxnSpPr>
          <p:nvPr/>
        </p:nvCxnSpPr>
        <p:spPr>
          <a:xfrm rot="16200000" flipH="1">
            <a:off x="-178593" y="3964780"/>
            <a:ext cx="2928937" cy="1143000"/>
          </a:xfrm>
          <a:prstGeom prst="straightConnector1"/>
          <a:noFill/>
          <a:ln w="9525" cap="flat" cmpd="sng">
            <a:solidFill>
              <a:srgbClr val="065093">
                <a:alpha val="100000"/>
              </a:srgbClr>
            </a:solidFill>
            <a:prstDash val="solid"/>
            <a:round/>
            <a:tailEnd type="arrow" w="med" len="med"/>
          </a:ln>
        </p:spPr>
      </p:cxnSp>
      <p:cxnSp>
        <p:nvCxnSpPr>
          <p:cNvPr id="3145752" name=""/>
          <p:cNvCxnSpPr>
            <a:cxnSpLocks/>
          </p:cNvCxnSpPr>
          <p:nvPr/>
        </p:nvCxnSpPr>
        <p:spPr>
          <a:xfrm rot="5400000" flipH="1" flipV="1">
            <a:off x="6215062" y="4000500"/>
            <a:ext cx="2357437" cy="1500187"/>
          </a:xfrm>
          <a:prstGeom prst="straightConnector1"/>
          <a:noFill/>
          <a:ln w="9525" cap="flat" cmpd="sng">
            <a:solidFill>
              <a:srgbClr val="065093">
                <a:alpha val="100000"/>
              </a:srgbClr>
            </a:solidFill>
            <a:prstDash val="solid"/>
            <a:round/>
            <a:tailEnd type="arrow" w="med" len="med"/>
          </a:ln>
        </p:spPr>
      </p:cxnSp>
      <p:sp>
        <p:nvSpPr>
          <p:cNvPr id="1048693" name=""/>
          <p:cNvSpPr txBox="1"/>
          <p:nvPr/>
        </p:nvSpPr>
        <p:spPr>
          <a:xfrm rot="14911544">
            <a:off x="280987" y="4714875"/>
            <a:ext cx="1684337" cy="36988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latin typeface="Constantia" pitchFamily="18" charset="0"/>
              </a:rPr>
              <a:t>decomposition</a:t>
            </a:r>
          </a:p>
        </p:txBody>
      </p:sp>
      <p:sp>
        <p:nvSpPr>
          <p:cNvPr id="1048694" name=""/>
          <p:cNvSpPr txBox="1"/>
          <p:nvPr/>
        </p:nvSpPr>
        <p:spPr>
          <a:xfrm rot="18365304">
            <a:off x="6857205" y="4901407"/>
            <a:ext cx="1454150" cy="36988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lang="en-IN">
                <a:latin typeface="Constantia" pitchFamily="18" charset="0"/>
              </a:rPr>
              <a:t>integration</a:t>
            </a: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58" name=""/>
        <p:cNvGrpSpPr/>
        <p:nvPr/>
      </p:nvGrpSpPr>
      <p:grpSpPr>
        <a:xfrm rot="0">
          <a:off x="0" y="0"/>
          <a:ext cx="0" cy="0"/>
          <a:chOff x="0" y="0"/>
          <a:chExt cx="0" cy="0"/>
        </a:xfrm>
      </p:grpSpPr>
      <p:pic>
        <p:nvPicPr>
          <p:cNvPr id="2097163" name=""/>
          <p:cNvPicPr>
            <a:picLocks/>
          </p:cNvPicPr>
          <p:nvPr>
            <p:ph sz="full" idx="1"/>
          </p:nvPr>
        </p:nvPicPr>
        <p:blipFill>
          <a:blip xmlns:r="http://schemas.openxmlformats.org/officeDocument/2006/relationships" r:embed="rId1"/>
          <a:srcRect l="0" t="0" r="0" b="0"/>
          <a:stretch>
            <a:fillRect/>
          </a:stretch>
        </p:blipFill>
        <p:spPr>
          <a:xfrm rot="0">
            <a:off x="500062" y="96837"/>
            <a:ext cx="8186737" cy="5969000"/>
          </a:xfrm>
          <a:prstGeom prst="rect"/>
          <a:noFill/>
          <a:ln>
            <a:noFill/>
          </a:ln>
        </p:spPr>
      </p:pic>
      <p:sp>
        <p:nvSpPr>
          <p:cNvPr id="1048695" name=""/>
          <p:cNvSpPr/>
          <p:nvPr/>
        </p:nvSpPr>
        <p:spPr>
          <a:xfrm rot="19423710">
            <a:off x="2557462" y="77787"/>
            <a:ext cx="525462" cy="6340475"/>
          </a:xfrm>
          <a:prstGeom prst="downArrow">
            <a:avLst>
              <a:gd name="adj1" fmla="val 50000"/>
              <a:gd name="adj2" fmla="val 49997"/>
            </a:avLst>
          </a:prstGeom>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IN">
              <a:solidFill>
                <a:srgbClr val="FFFFFF"/>
              </a:solidFill>
              <a:latin typeface="Constantia" pitchFamily="18" charset="0"/>
            </a:endParaRPr>
          </a:p>
        </p:txBody>
      </p:sp>
      <p:sp>
        <p:nvSpPr>
          <p:cNvPr id="1048696" name=""/>
          <p:cNvSpPr/>
          <p:nvPr/>
        </p:nvSpPr>
        <p:spPr>
          <a:xfrm rot="12259743">
            <a:off x="5878512" y="163512"/>
            <a:ext cx="571500" cy="5862637"/>
          </a:xfrm>
          <a:prstGeom prst="downArrow">
            <a:avLst>
              <a:gd name="adj1" fmla="val 50000"/>
              <a:gd name="adj2" fmla="val 50009"/>
            </a:avLst>
          </a:prstGeom>
          <a:solidFill>
            <a:schemeClr val="accen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endParaRPr altLang="en-US" lang="en-IN">
              <a:solidFill>
                <a:srgbClr val="FFFFFF"/>
              </a:solidFill>
              <a:latin typeface="Constantia" pitchFamily="18" charset="0"/>
            </a:endParaRPr>
          </a:p>
        </p:txBody>
      </p:sp>
      <p:sp>
        <p:nvSpPr>
          <p:cNvPr id="1048697" name=""/>
          <p:cNvSpPr/>
          <p:nvPr/>
        </p:nvSpPr>
        <p:spPr>
          <a:xfrm rot="0">
            <a:off x="642937" y="1214437"/>
            <a:ext cx="1785937" cy="642937"/>
          </a:xfrm>
          <a:prstGeom prst="rect"/>
          <a:solidFill>
            <a:schemeClr val="l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latin typeface="Constantia" pitchFamily="18" charset="0"/>
              </a:rPr>
              <a:t>Requirement modeling</a:t>
            </a:r>
          </a:p>
        </p:txBody>
      </p:sp>
      <p:sp>
        <p:nvSpPr>
          <p:cNvPr id="1048698" name=""/>
          <p:cNvSpPr/>
          <p:nvPr/>
        </p:nvSpPr>
        <p:spPr>
          <a:xfrm rot="0">
            <a:off x="1143000" y="2286000"/>
            <a:ext cx="1785937" cy="642937"/>
          </a:xfrm>
          <a:prstGeom prst="rect"/>
          <a:solidFill>
            <a:schemeClr val="l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latin typeface="Constantia" pitchFamily="18" charset="0"/>
              </a:rPr>
              <a:t>Architectural design</a:t>
            </a:r>
          </a:p>
        </p:txBody>
      </p:sp>
      <p:sp>
        <p:nvSpPr>
          <p:cNvPr id="1048699" name=""/>
          <p:cNvSpPr/>
          <p:nvPr/>
        </p:nvSpPr>
        <p:spPr>
          <a:xfrm rot="0">
            <a:off x="2071687" y="3429000"/>
            <a:ext cx="1785937" cy="642937"/>
          </a:xfrm>
          <a:prstGeom prst="rect"/>
          <a:solidFill>
            <a:schemeClr val="l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latin typeface="Constantia" pitchFamily="18" charset="0"/>
              </a:rPr>
              <a:t>Component design</a:t>
            </a:r>
          </a:p>
        </p:txBody>
      </p:sp>
      <p:sp>
        <p:nvSpPr>
          <p:cNvPr id="1048700" name=""/>
          <p:cNvSpPr/>
          <p:nvPr/>
        </p:nvSpPr>
        <p:spPr>
          <a:xfrm rot="0">
            <a:off x="2857500" y="4714875"/>
            <a:ext cx="1785937" cy="642937"/>
          </a:xfrm>
          <a:prstGeom prst="rect"/>
          <a:solidFill>
            <a:schemeClr val="l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latin typeface="Constantia" pitchFamily="18" charset="0"/>
              </a:rPr>
              <a:t>Code generation</a:t>
            </a:r>
          </a:p>
        </p:txBody>
      </p:sp>
      <p:sp>
        <p:nvSpPr>
          <p:cNvPr id="1048701" name=""/>
          <p:cNvSpPr/>
          <p:nvPr/>
        </p:nvSpPr>
        <p:spPr>
          <a:xfrm rot="0">
            <a:off x="5000625" y="4714875"/>
            <a:ext cx="1785937" cy="642937"/>
          </a:xfrm>
          <a:prstGeom prst="rect"/>
          <a:solidFill>
            <a:schemeClr val="l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latin typeface="Constantia" pitchFamily="18" charset="0"/>
              </a:rPr>
              <a:t>Unit testing</a:t>
            </a:r>
          </a:p>
        </p:txBody>
      </p:sp>
      <p:sp>
        <p:nvSpPr>
          <p:cNvPr id="1048702" name=""/>
          <p:cNvSpPr/>
          <p:nvPr/>
        </p:nvSpPr>
        <p:spPr>
          <a:xfrm rot="0">
            <a:off x="5214937" y="3429000"/>
            <a:ext cx="1785937" cy="642937"/>
          </a:xfrm>
          <a:prstGeom prst="rect"/>
          <a:solidFill>
            <a:schemeClr val="l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latin typeface="Constantia" pitchFamily="18" charset="0"/>
              </a:rPr>
              <a:t>Integration testing</a:t>
            </a:r>
          </a:p>
        </p:txBody>
      </p:sp>
      <p:sp>
        <p:nvSpPr>
          <p:cNvPr id="1048703" name=""/>
          <p:cNvSpPr/>
          <p:nvPr/>
        </p:nvSpPr>
        <p:spPr>
          <a:xfrm rot="0">
            <a:off x="5143500" y="2214562"/>
            <a:ext cx="1785937" cy="642937"/>
          </a:xfrm>
          <a:prstGeom prst="rect"/>
          <a:solidFill>
            <a:schemeClr val="l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latin typeface="Constantia" pitchFamily="18" charset="0"/>
              </a:rPr>
              <a:t>System testing</a:t>
            </a:r>
          </a:p>
        </p:txBody>
      </p:sp>
      <p:sp>
        <p:nvSpPr>
          <p:cNvPr id="1048704" name=""/>
          <p:cNvSpPr/>
          <p:nvPr/>
        </p:nvSpPr>
        <p:spPr>
          <a:xfrm rot="0">
            <a:off x="5286375" y="1214437"/>
            <a:ext cx="1785937" cy="642937"/>
          </a:xfrm>
          <a:prstGeom prst="rect"/>
          <a:solidFill>
            <a:schemeClr val="lt1"/>
          </a:solidFill>
          <a:ln w="25400" cap="flat" cmpd="sng">
            <a:solidFill>
              <a:srgbClr val="085091">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ctr" eaLnBrk="1" hangingPunct="1" latinLnBrk="1" lvl="0"/>
            <a:r>
              <a:rPr altLang="en-US" lang="en-IN">
                <a:latin typeface="Constantia" pitchFamily="18" charset="0"/>
              </a:rPr>
              <a:t>Acceptance testing</a:t>
            </a:r>
          </a:p>
        </p:txBody>
      </p:sp>
      <p:cxnSp>
        <p:nvCxnSpPr>
          <p:cNvPr id="3145753" name=""/>
          <p:cNvCxnSpPr>
            <a:cxnSpLocks/>
          </p:cNvCxnSpPr>
          <p:nvPr/>
        </p:nvCxnSpPr>
        <p:spPr>
          <a:xfrm rot="10800000">
            <a:off x="2428875" y="1535112"/>
            <a:ext cx="2857500" cy="1587"/>
          </a:xfrm>
          <a:prstGeom prst="straightConnector1"/>
          <a:noFill/>
          <a:ln w="9525" cap="flat" cmpd="sng">
            <a:solidFill>
              <a:srgbClr val="065093">
                <a:alpha val="100000"/>
              </a:srgbClr>
            </a:solidFill>
            <a:prstDash val="solid"/>
            <a:round/>
            <a:tailEnd type="arrow" w="med" len="med"/>
          </a:ln>
        </p:spPr>
      </p:cxnSp>
      <p:cxnSp>
        <p:nvCxnSpPr>
          <p:cNvPr id="3145754" name=""/>
          <p:cNvCxnSpPr>
            <a:cxnSpLocks/>
          </p:cNvCxnSpPr>
          <p:nvPr/>
        </p:nvCxnSpPr>
        <p:spPr>
          <a:xfrm rot="10800000">
            <a:off x="2500312" y="1643062"/>
            <a:ext cx="2571750" cy="928687"/>
          </a:xfrm>
          <a:prstGeom prst="straightConnector1"/>
          <a:noFill/>
          <a:ln w="9525" cap="flat" cmpd="sng">
            <a:solidFill>
              <a:srgbClr val="065093">
                <a:alpha val="100000"/>
              </a:srgbClr>
            </a:solidFill>
            <a:prstDash val="solid"/>
            <a:round/>
            <a:tailEnd type="arrow" w="med" len="med"/>
          </a:ln>
        </p:spPr>
      </p:cxnSp>
      <p:cxnSp>
        <p:nvCxnSpPr>
          <p:cNvPr id="3145755" name=""/>
          <p:cNvCxnSpPr>
            <a:cxnSpLocks/>
          </p:cNvCxnSpPr>
          <p:nvPr/>
        </p:nvCxnSpPr>
        <p:spPr>
          <a:xfrm rot="10800000">
            <a:off x="3000375" y="2571750"/>
            <a:ext cx="2071687" cy="1587"/>
          </a:xfrm>
          <a:prstGeom prst="straightConnector1"/>
          <a:noFill/>
          <a:ln w="9525" cap="flat" cmpd="sng">
            <a:solidFill>
              <a:srgbClr val="065093">
                <a:alpha val="100000"/>
              </a:srgbClr>
            </a:solidFill>
            <a:prstDash val="solid"/>
            <a:round/>
            <a:tailEnd type="arrow" w="med" len="med"/>
          </a:ln>
        </p:spPr>
      </p:cxnSp>
      <p:cxnSp>
        <p:nvCxnSpPr>
          <p:cNvPr id="3145756" name=""/>
          <p:cNvCxnSpPr>
            <a:cxnSpLocks/>
          </p:cNvCxnSpPr>
          <p:nvPr/>
        </p:nvCxnSpPr>
        <p:spPr>
          <a:xfrm rot="10800000">
            <a:off x="3071812" y="2714625"/>
            <a:ext cx="2071687" cy="1000125"/>
          </a:xfrm>
          <a:prstGeom prst="straightConnector1"/>
          <a:noFill/>
          <a:ln w="9525" cap="flat" cmpd="sng">
            <a:solidFill>
              <a:srgbClr val="065093">
                <a:alpha val="100000"/>
              </a:srgbClr>
            </a:solidFill>
            <a:prstDash val="solid"/>
            <a:round/>
            <a:tailEnd type="arrow" w="med" len="med"/>
          </a:ln>
        </p:spPr>
      </p:cxnSp>
      <p:cxnSp>
        <p:nvCxnSpPr>
          <p:cNvPr id="3145757" name=""/>
          <p:cNvCxnSpPr>
            <a:cxnSpLocks/>
          </p:cNvCxnSpPr>
          <p:nvPr/>
        </p:nvCxnSpPr>
        <p:spPr>
          <a:xfrm rot="10800000">
            <a:off x="4000500" y="3786187"/>
            <a:ext cx="1143000" cy="71437"/>
          </a:xfrm>
          <a:prstGeom prst="straightConnector1"/>
          <a:noFill/>
          <a:ln w="9525" cap="flat" cmpd="sng">
            <a:solidFill>
              <a:srgbClr val="065093">
                <a:alpha val="100000"/>
              </a:srgbClr>
            </a:solidFill>
            <a:prstDash val="solid"/>
            <a:round/>
            <a:tailEnd type="arrow" w="med" len="med"/>
          </a:ln>
        </p:spPr>
      </p:cxnSp>
      <p:cxnSp>
        <p:nvCxnSpPr>
          <p:cNvPr id="3145758" name=""/>
          <p:cNvCxnSpPr>
            <a:cxnSpLocks/>
          </p:cNvCxnSpPr>
          <p:nvPr/>
        </p:nvCxnSpPr>
        <p:spPr>
          <a:xfrm rot="10800000">
            <a:off x="3929062" y="4071937"/>
            <a:ext cx="1285875" cy="642937"/>
          </a:xfrm>
          <a:prstGeom prst="straightConnector1"/>
          <a:noFill/>
          <a:ln w="9525" cap="flat" cmpd="sng">
            <a:solidFill>
              <a:srgbClr val="065093">
                <a:alpha val="100000"/>
              </a:srgbClr>
            </a:solidFill>
            <a:prstDash val="solid"/>
            <a:round/>
            <a:tailEnd type="arrow" w="med" len="med"/>
          </a:ln>
        </p:spPr>
      </p:cxnSp>
      <p:cxnSp>
        <p:nvCxnSpPr>
          <p:cNvPr id="3145759" name=""/>
          <p:cNvCxnSpPr>
            <a:cxnSpLocks/>
          </p:cNvCxnSpPr>
          <p:nvPr/>
        </p:nvCxnSpPr>
        <p:spPr>
          <a:xfrm rot="10800000">
            <a:off x="4714875" y="5072062"/>
            <a:ext cx="214312" cy="1587"/>
          </a:xfrm>
          <a:prstGeom prst="straightConnector1"/>
          <a:noFill/>
          <a:ln w="9525" cap="flat" cmpd="sng">
            <a:solidFill>
              <a:srgbClr val="065093">
                <a:alpha val="100000"/>
              </a:srgbClr>
            </a:solidFill>
            <a:prstDash val="solid"/>
            <a:round/>
            <a:tailEnd type="arrow" w="med" len="med"/>
          </a:ln>
        </p:spPr>
      </p:cxn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59" name=""/>
        <p:cNvGrpSpPr/>
        <p:nvPr/>
      </p:nvGrpSpPr>
      <p:grpSpPr>
        <a:xfrm rot="0">
          <a:off x="0" y="0"/>
          <a:ext cx="0" cy="0"/>
          <a:chOff x="0" y="0"/>
          <a:chExt cx="0" cy="0"/>
        </a:xfrm>
      </p:grpSpPr>
      <p:sp>
        <p:nvSpPr>
          <p:cNvPr id="1048705"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V-MODEL</a:t>
            </a:r>
          </a:p>
        </p:txBody>
      </p:sp>
      <p:sp>
        <p:nvSpPr>
          <p:cNvPr id="1048706"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The task on the left side of the V break the application down from its highest conceptual level into more and more detailed task.</a:t>
            </a:r>
          </a:p>
          <a:p>
            <a:pPr algn="just" eaLnBrk="1" hangingPunct="1" latinLnBrk="1" lvl="0"/>
            <a:endParaRPr altLang="en-US" lang="en-IN"/>
          </a:p>
          <a:p>
            <a:pPr algn="just" eaLnBrk="1" hangingPunct="1" latinLnBrk="1" lvl="0"/>
            <a:r>
              <a:rPr altLang="en-US" lang="en-IN"/>
              <a:t>The process of breaking the application down into pieces is called decomposition.</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60" name=""/>
        <p:cNvGrpSpPr/>
        <p:nvPr/>
      </p:nvGrpSpPr>
      <p:grpSpPr>
        <a:xfrm rot="0">
          <a:off x="0" y="0"/>
          <a:ext cx="0" cy="0"/>
          <a:chOff x="0" y="0"/>
          <a:chExt cx="0" cy="0"/>
        </a:xfrm>
      </p:grpSpPr>
      <p:sp>
        <p:nvSpPr>
          <p:cNvPr id="1048707"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V-MODEL</a:t>
            </a:r>
          </a:p>
        </p:txBody>
      </p:sp>
      <p:sp>
        <p:nvSpPr>
          <p:cNvPr id="1048708"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lnSpc>
                <a:spcPct val="90000"/>
              </a:lnSpc>
            </a:pPr>
            <a:r>
              <a:rPr altLang="en-US" lang="en-IN"/>
              <a:t>The tasks on the right side of the V consider the finished application at greater and greater levels of abstraction.</a:t>
            </a:r>
          </a:p>
          <a:p>
            <a:pPr algn="just" eaLnBrk="1" hangingPunct="1" latinLnBrk="1" lvl="0">
              <a:lnSpc>
                <a:spcPct val="90000"/>
              </a:lnSpc>
            </a:pPr>
            <a:endParaRPr altLang="en-US" lang="en-IN"/>
          </a:p>
          <a:p>
            <a:pPr algn="just" eaLnBrk="1" hangingPunct="1" latinLnBrk="1" lvl="0">
              <a:lnSpc>
                <a:spcPct val="90000"/>
              </a:lnSpc>
            </a:pPr>
            <a:r>
              <a:rPr altLang="en-US" lang="en-IN"/>
              <a:t>Testing verifies that the code works, and in the next level verification confirms that the application satisfies the requirements, and validation confirms that the application meets customer needs.</a:t>
            </a:r>
          </a:p>
          <a:p>
            <a:pPr algn="just" eaLnBrk="1" hangingPunct="1" latinLnBrk="1" lvl="0">
              <a:lnSpc>
                <a:spcPct val="90000"/>
              </a:lnSpc>
            </a:pPr>
            <a:endParaRPr altLang="en-US" lang="en-IN"/>
          </a:p>
          <a:p>
            <a:pPr algn="just" eaLnBrk="1" hangingPunct="1" latinLnBrk="1" lvl="0">
              <a:lnSpc>
                <a:spcPct val="90000"/>
              </a:lnSpc>
            </a:pPr>
            <a:r>
              <a:rPr altLang="en-US" lang="en-IN"/>
              <a:t>The process of working back up to the conceptual top of the application is called integration.</a:t>
            </a: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61" name=""/>
        <p:cNvGrpSpPr/>
        <p:nvPr/>
      </p:nvGrpSpPr>
      <p:grpSpPr>
        <a:xfrm rot="0">
          <a:off x="0" y="0"/>
          <a:ext cx="0" cy="0"/>
          <a:chOff x="0" y="0"/>
          <a:chExt cx="0" cy="0"/>
        </a:xfrm>
      </p:grpSpPr>
      <p:sp>
        <p:nvSpPr>
          <p:cNvPr id="1048709"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V-MODEL</a:t>
            </a:r>
          </a:p>
        </p:txBody>
      </p:sp>
      <p:sp>
        <p:nvSpPr>
          <p:cNvPr id="1048710"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lnSpc>
                <a:spcPct val="90000"/>
              </a:lnSpc>
            </a:pPr>
            <a:r>
              <a:rPr altLang="en-US" lang="en-IN"/>
              <a:t>Each of the tasks on the left corresponds to a task on the right with a similar level of abstraction.</a:t>
            </a:r>
          </a:p>
          <a:p>
            <a:pPr algn="just" eaLnBrk="1" hangingPunct="1" latinLnBrk="1" lvl="0">
              <a:lnSpc>
                <a:spcPct val="90000"/>
              </a:lnSpc>
            </a:pPr>
            <a:endParaRPr altLang="en-US" lang="en-IN"/>
          </a:p>
          <a:p>
            <a:pPr algn="just" eaLnBrk="1" hangingPunct="1" latinLnBrk="1" lvl="0">
              <a:lnSpc>
                <a:spcPct val="90000"/>
              </a:lnSpc>
            </a:pPr>
            <a:r>
              <a:rPr altLang="en-US" lang="en-IN"/>
              <a:t>At the highest level, the initial concept corresponds to operation and maintenance.</a:t>
            </a:r>
          </a:p>
          <a:p>
            <a:pPr algn="just" eaLnBrk="1" hangingPunct="1" latinLnBrk="1" lvl="0">
              <a:lnSpc>
                <a:spcPct val="90000"/>
              </a:lnSpc>
            </a:pPr>
            <a:endParaRPr altLang="en-US" lang="en-IN"/>
          </a:p>
          <a:p>
            <a:pPr algn="just" eaLnBrk="1" hangingPunct="1" latinLnBrk="1" lvl="0">
              <a:lnSpc>
                <a:spcPct val="90000"/>
              </a:lnSpc>
            </a:pPr>
            <a:r>
              <a:rPr altLang="en-US" lang="en-IN"/>
              <a:t> At the next level, the requirements correspond quite directly to verification and validation.</a:t>
            </a:r>
          </a:p>
          <a:p>
            <a:pPr algn="just" eaLnBrk="1" hangingPunct="1" latinLnBrk="1" lvl="0">
              <a:lnSpc>
                <a:spcPct val="90000"/>
              </a:lnSpc>
            </a:pPr>
            <a:endParaRPr altLang="en-US" lang="en-IN"/>
          </a:p>
          <a:p>
            <a:pPr algn="just" eaLnBrk="1" hangingPunct="1" latinLnBrk="1" lvl="0">
              <a:lnSpc>
                <a:spcPct val="90000"/>
              </a:lnSpc>
            </a:pPr>
            <a:r>
              <a:rPr altLang="en-US" lang="en-IN"/>
              <a:t> Testing confirms that the design worked.</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62" name=""/>
        <p:cNvGrpSpPr/>
        <p:nvPr/>
      </p:nvGrpSpPr>
      <p:grpSpPr>
        <a:xfrm rot="0">
          <a:off x="0" y="0"/>
          <a:ext cx="0" cy="0"/>
          <a:chOff x="0" y="0"/>
          <a:chExt cx="0" cy="0"/>
        </a:xfrm>
      </p:grpSpPr>
      <p:sp>
        <p:nvSpPr>
          <p:cNvPr id="104871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US"/>
              <a:t>Waterfall   vs   v-model</a:t>
            </a:r>
          </a:p>
        </p:txBody>
      </p:sp>
      <p:sp>
        <p:nvSpPr>
          <p:cNvPr id="1048712"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lnSpc>
                <a:spcPct val="90000"/>
              </a:lnSpc>
            </a:pPr>
            <a:r>
              <a:rPr altLang="en-US" sz="2400" lang="en-US"/>
              <a:t>waterfall model, </a:t>
            </a:r>
            <a:r>
              <a:rPr altLang="en-US" sz="2400" lang="en-US" u="sng"/>
              <a:t>the testing activities </a:t>
            </a:r>
            <a:r>
              <a:rPr altLang="en-US" sz="2400" lang="en-US"/>
              <a:t>are carried out after the development activities are over. On the other hand in V model, testing activities start with the first stage itself. </a:t>
            </a:r>
          </a:p>
          <a:p>
            <a:pPr algn="just" eaLnBrk="1" hangingPunct="1" latinLnBrk="1" lvl="0">
              <a:lnSpc>
                <a:spcPct val="90000"/>
              </a:lnSpc>
            </a:pPr>
            <a:endParaRPr altLang="en-US" sz="2400" lang="en-US"/>
          </a:p>
          <a:p>
            <a:pPr algn="just" eaLnBrk="1" hangingPunct="1" latinLnBrk="1" lvl="0">
              <a:lnSpc>
                <a:spcPct val="90000"/>
              </a:lnSpc>
            </a:pPr>
            <a:r>
              <a:rPr altLang="en-US" sz="2400" lang="en-US"/>
              <a:t> waterfall model is a continuous process, while the V model is </a:t>
            </a:r>
            <a:r>
              <a:rPr altLang="en-US" sz="2400" lang="en-US" u="sng"/>
              <a:t>a simultaneous process.</a:t>
            </a:r>
          </a:p>
          <a:p>
            <a:pPr algn="just" eaLnBrk="1" hangingPunct="1" latinLnBrk="1" lvl="0">
              <a:lnSpc>
                <a:spcPct val="90000"/>
              </a:lnSpc>
            </a:pPr>
            <a:endParaRPr altLang="en-US" sz="2400" lang="en-US"/>
          </a:p>
          <a:p>
            <a:pPr algn="just" eaLnBrk="1" hangingPunct="1" latinLnBrk="1" lvl="0">
              <a:lnSpc>
                <a:spcPct val="90000"/>
              </a:lnSpc>
            </a:pPr>
            <a:r>
              <a:rPr altLang="en-US" sz="2400" lang="en-US"/>
              <a:t> As compared to a software made using waterfall model, the </a:t>
            </a:r>
            <a:r>
              <a:rPr altLang="en-US" sz="2400" lang="en-US" u="sng"/>
              <a:t>number of defects </a:t>
            </a:r>
            <a:r>
              <a:rPr altLang="en-US" sz="2400" lang="en-US"/>
              <a:t>in the software made using V model are </a:t>
            </a:r>
            <a:r>
              <a:rPr altLang="en-US" sz="2400" lang="en-US" u="sng"/>
              <a:t>less.</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63" name=""/>
        <p:cNvGrpSpPr/>
        <p:nvPr/>
      </p:nvGrpSpPr>
      <p:grpSpPr>
        <a:xfrm rot="0">
          <a:off x="0" y="0"/>
          <a:ext cx="0" cy="0"/>
          <a:chOff x="0" y="0"/>
          <a:chExt cx="0" cy="0"/>
        </a:xfrm>
      </p:grpSpPr>
      <p:sp>
        <p:nvSpPr>
          <p:cNvPr id="1048713"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US"/>
          </a:p>
        </p:txBody>
      </p:sp>
      <p:sp>
        <p:nvSpPr>
          <p:cNvPr id="1048714"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sz="2800" lang="en-US"/>
              <a:t>making changes in the software in waterfall model is a difficult task, and also proves to be a costly affair. The vice versa is true of the V model. </a:t>
            </a:r>
          </a:p>
          <a:p>
            <a:pPr algn="just" eaLnBrk="1" hangingPunct="1" latinLnBrk="1" lvl="0">
              <a:buFont typeface="Wingdings 3" pitchFamily="18" charset="2"/>
              <a:buNone/>
            </a:pPr>
            <a:endParaRPr altLang="en-US"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rot="0">
          <a:off x="0" y="0"/>
          <a:ext cx="0" cy="0"/>
          <a:chOff x="0" y="0"/>
          <a:chExt cx="0" cy="0"/>
        </a:xfrm>
      </p:grpSpPr>
      <p:sp>
        <p:nvSpPr>
          <p:cNvPr id="1048603"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2800" lang="en-US"/>
              <a:t>Any software process must include the following four activities:</a:t>
            </a:r>
            <a:br/>
            <a:endParaRPr altLang="en-US" sz="2800" lang="en-US"/>
          </a:p>
        </p:txBody>
      </p:sp>
      <p:sp>
        <p:nvSpPr>
          <p:cNvPr id="1048604" name=""/>
          <p:cNvSpPr/>
          <p:nvPr>
            <p:ph sz="full" idx="1"/>
          </p:nvPr>
        </p:nvSpPr>
        <p:spPr>
          <a:xfrm rot="0">
            <a:off x="428625" y="16430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b="1" lang="en-US"/>
              <a:t>Software specification</a:t>
            </a:r>
            <a:r>
              <a:rPr altLang="en-US" lang="en-US"/>
              <a:t> (or requirements engineering): Define the main functionalities of the software and the constraints around them.</a:t>
            </a:r>
          </a:p>
          <a:p>
            <a:pPr eaLnBrk="1" hangingPunct="1" latinLnBrk="1" lvl="0">
              <a:lnSpc>
                <a:spcPct val="90000"/>
              </a:lnSpc>
            </a:pPr>
            <a:r>
              <a:rPr altLang="en-US" lang="en-US"/>
              <a:t>S</a:t>
            </a:r>
            <a:r>
              <a:rPr altLang="en-US" b="1" lang="en-US"/>
              <a:t>oftware design and implementation</a:t>
            </a:r>
            <a:r>
              <a:rPr altLang="en-US" lang="en-US"/>
              <a:t>: The software is to be designed and programmed.</a:t>
            </a:r>
          </a:p>
          <a:p>
            <a:pPr eaLnBrk="1" hangingPunct="1" latinLnBrk="1" lvl="0">
              <a:lnSpc>
                <a:spcPct val="90000"/>
              </a:lnSpc>
            </a:pPr>
            <a:r>
              <a:rPr altLang="en-US" b="1" lang="en-US"/>
              <a:t>Software verification and validation</a:t>
            </a:r>
            <a:r>
              <a:rPr altLang="en-US" lang="en-US"/>
              <a:t>: The software must conforms to it’s specification and meets the customer needs.</a:t>
            </a:r>
          </a:p>
          <a:p>
            <a:pPr eaLnBrk="1" hangingPunct="1" latinLnBrk="1" lvl="0">
              <a:lnSpc>
                <a:spcPct val="90000"/>
              </a:lnSpc>
            </a:pPr>
            <a:r>
              <a:rPr altLang="en-US" b="1" lang="en-US"/>
              <a:t>Software evolution</a:t>
            </a:r>
            <a:r>
              <a:rPr altLang="en-US" lang="en-US"/>
              <a:t> (software maintenance): The software is being modified to meet customer and market requirements changes.</a:t>
            </a:r>
          </a:p>
          <a:p>
            <a:pPr eaLnBrk="1" hangingPunct="1" latinLnBrk="1" lvl="0">
              <a:lnSpc>
                <a:spcPct val="90000"/>
              </a:lnSpc>
            </a:pPr>
            <a:endParaRPr altLang="en-US"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1" showMasterSp="1">
  <p:cSld>
    <p:spTree>
      <p:nvGrpSpPr>
        <p:cNvPr id="164" name=""/>
        <p:cNvGrpSpPr/>
        <p:nvPr/>
      </p:nvGrpSpPr>
      <p:grpSpPr>
        <a:xfrm rot="0">
          <a:off x="0" y="0"/>
          <a:ext cx="0" cy="0"/>
          <a:chOff x="0" y="0"/>
          <a:chExt cx="0" cy="0"/>
        </a:xfrm>
      </p:grpSpPr>
      <p:sp>
        <p:nvSpPr>
          <p:cNvPr id="1048715"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500" lang="en-IN"/>
              <a:t>System development life cycle(SDLC)</a:t>
            </a:r>
          </a:p>
        </p:txBody>
      </p:sp>
      <p:sp>
        <p:nvSpPr>
          <p:cNvPr id="1048716"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Application development life cycle</a:t>
            </a:r>
          </a:p>
          <a:p>
            <a:pPr algn="just" eaLnBrk="1" hangingPunct="1" latinLnBrk="1" lvl="0"/>
            <a:r>
              <a:rPr altLang="en-US" lang="en-IN"/>
              <a:t>It covers all the tasks that go into a software engineering project from start to finish-like waterfall model</a:t>
            </a:r>
          </a:p>
          <a:p>
            <a:pPr algn="just" eaLnBrk="1" hangingPunct="1" latinLnBrk="1" lvl="0"/>
            <a:r>
              <a:rPr altLang="en-US" lang="en-IN"/>
              <a:t>The end of one project feed directly into the next project in a never ending cycle.</a:t>
            </a:r>
          </a:p>
          <a:p>
            <a:pPr algn="just" eaLnBrk="1" hangingPunct="1" latinLnBrk="1" lvl="0"/>
            <a:r>
              <a:rPr altLang="en-US" lang="en-IN"/>
              <a:t>Incremental waterfall is a version of SDLC</a:t>
            </a:r>
          </a:p>
          <a:p>
            <a:pPr algn="just" eaLnBrk="1" hangingPunct="1" latinLnBrk="1" lvl="0"/>
            <a:r>
              <a:rPr altLang="en-US" lang="en-IN"/>
              <a:t>You can break down the basic steps in a lot more detail if you like.</a:t>
            </a:r>
          </a:p>
          <a:p>
            <a:pPr eaLnBrk="1" hangingPunct="1" latinLnBrk="1" lvl="0"/>
            <a:endParaRPr altLang="en-US" lang="en-IN"/>
          </a:p>
          <a:p>
            <a:pPr eaLnBrk="1" hangingPunct="1" latinLnBrk="1" lvl="0">
              <a:buNone/>
            </a:pPr>
            <a:endParaRPr altLang="en-US" lang="en-IN"/>
          </a:p>
          <a:p>
            <a:pPr eaLnBrk="1" hangingPunct="1" latinLnBrk="1" lvl="0"/>
            <a:endParaRPr altLang="en-US" lang="en-IN"/>
          </a:p>
          <a:p>
            <a:pPr eaLnBrk="1" hangingPunct="1" latinLnBrk="1" lvl="0"/>
            <a:endParaRPr altLang="en-US" lang="en-IN"/>
          </a:p>
        </p:txBody>
      </p:sp>
    </p:spTree>
  </p:cSld>
  <p:clrMapOvr>
    <a:masterClrMapping/>
  </p:clrMapOvr>
  <p:transition spd="slow" advClick="1">
    <p:cut/>
  </p:transition>
  <p:timing/>
</p:sld>
</file>

<file path=ppt/slides/slide41.xml><?xml version="1.0" encoding="utf-8"?>
<p:sld xmlns:a="http://schemas.openxmlformats.org/drawingml/2006/main" xmlns:r="http://schemas.openxmlformats.org/officeDocument/2006/relationships" xmlns:p="http://schemas.openxmlformats.org/presentationml/2006/main" show="1" showMasterSp="1">
  <p:cSld>
    <p:spTree>
      <p:nvGrpSpPr>
        <p:cNvPr id="165" name=""/>
        <p:cNvGrpSpPr/>
        <p:nvPr/>
      </p:nvGrpSpPr>
      <p:grpSpPr>
        <a:xfrm rot="0">
          <a:off x="0" y="0"/>
          <a:ext cx="0" cy="0"/>
          <a:chOff x="0" y="0"/>
          <a:chExt cx="0" cy="0"/>
        </a:xfrm>
      </p:grpSpPr>
      <p:sp>
        <p:nvSpPr>
          <p:cNvPr id="104871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endParaRPr altLang="en-US" lang="en-IN"/>
          </a:p>
        </p:txBody>
      </p:sp>
      <p:pic>
        <p:nvPicPr>
          <p:cNvPr id="2097164" name=""/>
          <p:cNvPicPr>
            <a:picLocks/>
          </p:cNvPicPr>
          <p:nvPr/>
        </p:nvPicPr>
        <p:blipFill>
          <a:blip xmlns:r="http://schemas.openxmlformats.org/officeDocument/2006/relationships" r:embed="rId1"/>
          <a:srcRect l="0" t="0" r="0" b="0"/>
          <a:stretch>
            <a:fillRect/>
          </a:stretch>
        </p:blipFill>
        <p:spPr>
          <a:xfrm rot="0">
            <a:off x="971550" y="836612"/>
            <a:ext cx="7345362" cy="5761037"/>
          </a:xfrm>
          <a:prstGeom prst="rect"/>
          <a:noFill/>
          <a:ln>
            <a:noFill/>
          </a:ln>
        </p:spPr>
      </p:pic>
    </p:spTree>
  </p:cSld>
  <p:clrMapOvr>
    <a:masterClrMapping/>
  </p:clrMapOvr>
  <p:transition spd="slow" advClick="1">
    <p:cut/>
  </p:transition>
  <p:timing/>
</p:sld>
</file>

<file path=ppt/slides/slide42.xml><?xml version="1.0" encoding="utf-8"?>
<p:sld xmlns:a="http://schemas.openxmlformats.org/drawingml/2006/main" xmlns:r="http://schemas.openxmlformats.org/officeDocument/2006/relationships" xmlns:p="http://schemas.openxmlformats.org/presentationml/2006/main" show="1" showMasterSp="1">
  <p:cSld>
    <p:spTree>
      <p:nvGrpSpPr>
        <p:cNvPr id="166" name=""/>
        <p:cNvGrpSpPr/>
        <p:nvPr/>
      </p:nvGrpSpPr>
      <p:grpSpPr>
        <a:xfrm rot="0">
          <a:off x="0" y="0"/>
          <a:ext cx="0" cy="0"/>
          <a:chOff x="0" y="0"/>
          <a:chExt cx="0" cy="0"/>
        </a:xfrm>
      </p:grpSpPr>
      <p:sp>
        <p:nvSpPr>
          <p:cNvPr id="1048718" name=""/>
          <p:cNvSpPr/>
          <p:nvPr>
            <p:ph type="title" sz="full" idx="0"/>
          </p:nvPr>
        </p:nvSpPr>
        <p:spPr>
          <a:xfrm rot="0">
            <a:off x="539750" y="333375"/>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SDLC</a:t>
            </a:r>
          </a:p>
        </p:txBody>
      </p:sp>
      <p:sp>
        <p:nvSpPr>
          <p:cNvPr id="1048719" name=""/>
          <p:cNvSpPr/>
          <p:nvPr>
            <p:ph sz="full" idx="1"/>
          </p:nvPr>
        </p:nvSpPr>
        <p:spPr>
          <a:xfrm rot="0">
            <a:off x="468312" y="1447800"/>
            <a:ext cx="8218487" cy="5076825"/>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80000"/>
              </a:lnSpc>
            </a:pPr>
            <a:r>
              <a:rPr altLang="en-US" b="1" sz="2400" lang="en-IN">
                <a:latin typeface="Times New Roman" pitchFamily="18" charset="0"/>
                <a:ea typeface="Times New Roman" pitchFamily="18" charset="0"/>
              </a:rPr>
              <a:t>Tasks involved in SDLC</a:t>
            </a:r>
          </a:p>
          <a:p>
            <a:pPr algn="just" eaLnBrk="1" hangingPunct="1" latinLnBrk="1" lvl="1">
              <a:lnSpc>
                <a:spcPct val="80000"/>
              </a:lnSpc>
              <a:buNone/>
            </a:pPr>
            <a:r>
              <a:rPr altLang="en-US" sz="2200" lang="en-IN">
                <a:latin typeface="Times New Roman" pitchFamily="18" charset="0"/>
                <a:ea typeface="Times New Roman" pitchFamily="18" charset="0"/>
              </a:rPr>
              <a:t>1</a:t>
            </a:r>
            <a:r>
              <a:rPr altLang="en-US" sz="2000" lang="en-IN">
                <a:latin typeface="Times New Roman" pitchFamily="18" charset="0"/>
                <a:ea typeface="Times New Roman" pitchFamily="18" charset="0"/>
              </a:rPr>
              <a:t>. </a:t>
            </a:r>
            <a:r>
              <a:rPr altLang="en-US" sz="2000" lang="en-IN">
                <a:latin typeface="Calibri" pitchFamily="34" charset="0"/>
                <a:ea typeface="Times New Roman" pitchFamily="18" charset="0"/>
              </a:rPr>
              <a:t>Initiation</a:t>
            </a:r>
          </a:p>
          <a:p>
            <a:pPr algn="just" eaLnBrk="1" hangingPunct="1" latinLnBrk="1" lvl="1">
              <a:lnSpc>
                <a:spcPct val="80000"/>
              </a:lnSpc>
              <a:buNone/>
            </a:pPr>
            <a:r>
              <a:rPr altLang="en-US" sz="2000" lang="en-IN">
                <a:latin typeface="Calibri" pitchFamily="34" charset="0"/>
                <a:ea typeface="Times New Roman" pitchFamily="18" charset="0"/>
              </a:rPr>
              <a:t>2. Concept development</a:t>
            </a:r>
          </a:p>
          <a:p>
            <a:pPr algn="just" eaLnBrk="1" hangingPunct="1" latinLnBrk="1" lvl="2">
              <a:lnSpc>
                <a:spcPct val="80000"/>
              </a:lnSpc>
            </a:pPr>
            <a:r>
              <a:rPr altLang="en-US" sz="2000" lang="en-IN">
                <a:latin typeface="Calibri" pitchFamily="34" charset="0"/>
                <a:ea typeface="Times New Roman" pitchFamily="18" charset="0"/>
              </a:rPr>
              <a:t>Initial project definition , feasibility analysis(go/no go decision),preliminary planning, a cost‐benefit analysis, and a risk analysis.</a:t>
            </a:r>
          </a:p>
          <a:p>
            <a:pPr algn="just" eaLnBrk="1" hangingPunct="1" latinLnBrk="1" lvl="1">
              <a:lnSpc>
                <a:spcPct val="80000"/>
              </a:lnSpc>
              <a:buNone/>
            </a:pPr>
            <a:r>
              <a:rPr altLang="en-US" sz="2000" lang="en-IN">
                <a:latin typeface="Calibri" pitchFamily="34" charset="0"/>
                <a:ea typeface="Times New Roman" pitchFamily="18" charset="0"/>
              </a:rPr>
              <a:t>3. Preliminary planning</a:t>
            </a:r>
          </a:p>
          <a:p>
            <a:pPr algn="just" eaLnBrk="1" hangingPunct="1" latinLnBrk="1" lvl="2">
              <a:lnSpc>
                <a:spcPct val="80000"/>
              </a:lnSpc>
            </a:pPr>
            <a:r>
              <a:rPr altLang="en-US" sz="2000" lang="en-IN">
                <a:latin typeface="Calibri" pitchFamily="34" charset="0"/>
                <a:ea typeface="Times New Roman" pitchFamily="18" charset="0"/>
              </a:rPr>
              <a:t>PM and technical lead</a:t>
            </a:r>
          </a:p>
          <a:p>
            <a:pPr algn="just" eaLnBrk="1" hangingPunct="1" latinLnBrk="1" lvl="2">
              <a:lnSpc>
                <a:spcPct val="80000"/>
              </a:lnSpc>
            </a:pPr>
            <a:r>
              <a:rPr altLang="en-US" sz="2000" lang="en-IN">
                <a:latin typeface="Calibri" pitchFamily="34" charset="0"/>
                <a:ea typeface="Times New Roman" pitchFamily="18" charset="0"/>
              </a:rPr>
              <a:t>Breaking into small units and team leaders are assigned</a:t>
            </a:r>
          </a:p>
          <a:p>
            <a:pPr algn="just" eaLnBrk="1" hangingPunct="1" latinLnBrk="1" lvl="2">
              <a:lnSpc>
                <a:spcPct val="80000"/>
              </a:lnSpc>
            </a:pPr>
            <a:r>
              <a:rPr altLang="en-US" sz="2000" lang="en-IN">
                <a:latin typeface="Calibri" pitchFamily="34" charset="0"/>
                <a:ea typeface="Times New Roman" pitchFamily="18" charset="0"/>
              </a:rPr>
              <a:t>Leaders make preliminary planning to estimate necessary resources like computers, staffing, network, development tools etc</a:t>
            </a:r>
          </a:p>
          <a:p>
            <a:pPr algn="just" eaLnBrk="1" hangingPunct="1" latinLnBrk="1" lvl="2">
              <a:lnSpc>
                <a:spcPct val="80000"/>
              </a:lnSpc>
            </a:pPr>
            <a:r>
              <a:rPr altLang="en-US" sz="2000" lang="en-IN">
                <a:latin typeface="Calibri" pitchFamily="34" charset="0"/>
                <a:ea typeface="Times New Roman" pitchFamily="18" charset="0"/>
              </a:rPr>
              <a:t>Leaders gather the tools they’ll need to track and manage the project</a:t>
            </a:r>
          </a:p>
          <a:p>
            <a:pPr algn="just" eaLnBrk="1" hangingPunct="1" latinLnBrk="1" lvl="2">
              <a:lnSpc>
                <a:spcPct val="80000"/>
              </a:lnSpc>
            </a:pPr>
            <a:r>
              <a:rPr altLang="en-US" sz="2000" lang="en-IN">
                <a:latin typeface="Calibri" pitchFamily="34" charset="0"/>
                <a:ea typeface="Times New Roman" pitchFamily="18" charset="0"/>
              </a:rPr>
              <a:t>Building PERT and Gantt charts, and tracking tasks.</a:t>
            </a:r>
          </a:p>
          <a:p>
            <a:pPr algn="just" eaLnBrk="1" hangingPunct="1" latinLnBrk="1" lvl="2">
              <a:lnSpc>
                <a:spcPct val="80000"/>
              </a:lnSpc>
            </a:pPr>
            <a:r>
              <a:rPr altLang="en-US" sz="2000" lang="en-IN">
                <a:latin typeface="Calibri" pitchFamily="34" charset="0"/>
                <a:ea typeface="Times New Roman" pitchFamily="18" charset="0"/>
              </a:rPr>
              <a:t>The technical managers also decide on the development model, programming language, development environment, coding tools.</a:t>
            </a:r>
          </a:p>
          <a:p>
            <a:pPr algn="just" eaLnBrk="1" hangingPunct="1" latinLnBrk="1" lvl="2">
              <a:lnSpc>
                <a:spcPct val="80000"/>
              </a:lnSpc>
            </a:pPr>
            <a:endParaRPr altLang="en-US" sz="1900" lang="en-IN">
              <a:latin typeface="Times New Roman" pitchFamily="18" charset="0"/>
              <a:ea typeface="Times New Roman" pitchFamily="18" charset="0"/>
            </a:endParaRPr>
          </a:p>
          <a:p>
            <a:pPr algn="just" eaLnBrk="1" hangingPunct="1" latinLnBrk="1" lvl="2">
              <a:lnSpc>
                <a:spcPct val="80000"/>
              </a:lnSpc>
            </a:pPr>
            <a:endParaRPr altLang="en-US" sz="1900" lang="en-IN">
              <a:latin typeface="Times New Roman" pitchFamily="18" charset="0"/>
              <a:ea typeface="Times New Roman" pitchFamily="18" charset="0"/>
            </a:endParaRPr>
          </a:p>
        </p:txBody>
      </p:sp>
    </p:spTree>
  </p:cSld>
  <p:clrMapOvr>
    <a:masterClrMapping/>
  </p:clrMapOvr>
  <p:transition spd="slow" advClick="1">
    <p:cut/>
  </p:transition>
  <p:timing/>
</p:sld>
</file>

<file path=ppt/slides/slide43.xml><?xml version="1.0" encoding="utf-8"?>
<p:sld xmlns:a="http://schemas.openxmlformats.org/drawingml/2006/main" xmlns:r="http://schemas.openxmlformats.org/officeDocument/2006/relationships" xmlns:p="http://schemas.openxmlformats.org/presentationml/2006/main" show="1" showMasterSp="1">
  <p:cSld>
    <p:spTree>
      <p:nvGrpSpPr>
        <p:cNvPr id="167" name=""/>
        <p:cNvGrpSpPr/>
        <p:nvPr/>
      </p:nvGrpSpPr>
      <p:grpSpPr>
        <a:xfrm rot="0">
          <a:off x="0" y="0"/>
          <a:ext cx="0" cy="0"/>
          <a:chOff x="0" y="0"/>
          <a:chExt cx="0" cy="0"/>
        </a:xfrm>
      </p:grpSpPr>
      <p:sp>
        <p:nvSpPr>
          <p:cNvPr id="1048720" name=""/>
          <p:cNvSpPr/>
          <p:nvPr>
            <p:ph sz="full" idx="1"/>
          </p:nvPr>
        </p:nvSpPr>
        <p:spPr>
          <a:xfrm rot="0">
            <a:off x="539750" y="765175"/>
            <a:ext cx="8147050" cy="5903912"/>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buNone/>
            </a:pPr>
            <a:r>
              <a:rPr altLang="en-US" sz="2000" lang="en-IN">
                <a:latin typeface="Times New Roman" pitchFamily="18" charset="0"/>
                <a:ea typeface="Times New Roman" pitchFamily="18" charset="0"/>
              </a:rPr>
              <a:t>4. Requirement analysis- studies the user’s needs and creates requirement documents, include UML diagrams</a:t>
            </a:r>
          </a:p>
          <a:p>
            <a:pPr algn="just" eaLnBrk="1" hangingPunct="1" latinLnBrk="1" lvl="0">
              <a:buNone/>
            </a:pPr>
            <a:r>
              <a:rPr altLang="en-US" sz="2000" lang="en-IN">
                <a:latin typeface="Times New Roman" pitchFamily="18" charset="0"/>
                <a:ea typeface="Times New Roman" pitchFamily="18" charset="0"/>
              </a:rPr>
              <a:t>5. High level design- The team creates high‐level designs that specify major subsystems, data flow, database needs, and the rest of the application’s high‐level structure.</a:t>
            </a:r>
          </a:p>
          <a:p>
            <a:pPr algn="just" eaLnBrk="1" hangingPunct="1" latinLnBrk="1" lvl="0">
              <a:buNone/>
            </a:pPr>
            <a:r>
              <a:rPr altLang="en-US" sz="2000" lang="en-IN">
                <a:latin typeface="Times New Roman" pitchFamily="18" charset="0"/>
                <a:ea typeface="Times New Roman" pitchFamily="18" charset="0"/>
              </a:rPr>
              <a:t>6.  Low level design- how to build the application’s pieces.</a:t>
            </a:r>
          </a:p>
          <a:p>
            <a:pPr algn="just" eaLnBrk="1" hangingPunct="1" latinLnBrk="1" lvl="0">
              <a:buNone/>
            </a:pPr>
            <a:r>
              <a:rPr altLang="en-US" sz="2000" lang="en-IN">
                <a:latin typeface="Times New Roman" pitchFamily="18" charset="0"/>
                <a:ea typeface="Times New Roman" pitchFamily="18" charset="0"/>
              </a:rPr>
              <a:t>7. Development- team writes the program code. They follow good programming practices, They perform unit tests, regression tests, and system tests.</a:t>
            </a:r>
          </a:p>
          <a:p>
            <a:pPr algn="just" eaLnBrk="1" hangingPunct="1" latinLnBrk="1" lvl="0">
              <a:buNone/>
            </a:pPr>
            <a:r>
              <a:rPr altLang="en-US" sz="2000" lang="en-IN">
                <a:latin typeface="Times New Roman" pitchFamily="18" charset="0"/>
                <a:ea typeface="Times New Roman" pitchFamily="18" charset="0"/>
              </a:rPr>
              <a:t>8. Acceptance testing- customers get a chance to take the application for a test drive in its final form.</a:t>
            </a:r>
          </a:p>
          <a:p>
            <a:pPr algn="just" eaLnBrk="1" hangingPunct="1" latinLnBrk="1" lvl="0">
              <a:buNone/>
            </a:pPr>
            <a:r>
              <a:rPr altLang="en-US" sz="2000" lang="en-IN">
                <a:latin typeface="Times New Roman" pitchFamily="18" charset="0"/>
                <a:ea typeface="Times New Roman" pitchFamily="18" charset="0"/>
              </a:rPr>
              <a:t>9.  Deployment</a:t>
            </a:r>
          </a:p>
          <a:p>
            <a:pPr algn="just" eaLnBrk="1" hangingPunct="1" latinLnBrk="1" lvl="0">
              <a:buNone/>
            </a:pPr>
            <a:r>
              <a:rPr altLang="en-US" sz="2000" lang="en-IN">
                <a:latin typeface="Times New Roman" pitchFamily="18" charset="0"/>
                <a:ea typeface="Times New Roman" pitchFamily="18" charset="0"/>
              </a:rPr>
              <a:t>10. Maintenance - whether it needs repair, enhancement, or replacement with a new version or with something completely different.</a:t>
            </a:r>
          </a:p>
          <a:p>
            <a:pPr algn="just" eaLnBrk="1" hangingPunct="1" latinLnBrk="1" lvl="0">
              <a:buNone/>
            </a:pPr>
            <a:r>
              <a:rPr altLang="en-US" sz="2000" lang="en-IN">
                <a:latin typeface="Times New Roman" pitchFamily="18" charset="0"/>
                <a:ea typeface="Times New Roman" pitchFamily="18" charset="0"/>
              </a:rPr>
              <a:t>11.  Review- team uses metrics to assess the project</a:t>
            </a:r>
          </a:p>
          <a:p>
            <a:pPr algn="just" eaLnBrk="1" hangingPunct="1" latinLnBrk="1" lvl="0">
              <a:buNone/>
            </a:pPr>
            <a:r>
              <a:rPr altLang="en-US" sz="2000" lang="en-IN">
                <a:latin typeface="Times New Roman" pitchFamily="18" charset="0"/>
                <a:ea typeface="Times New Roman" pitchFamily="18" charset="0"/>
              </a:rPr>
              <a:t>12. Disposal- application’s removal and possibly its replacement by something else.</a:t>
            </a:r>
          </a:p>
          <a:p>
            <a:pPr algn="just" eaLnBrk="1" hangingPunct="1" latinLnBrk="1" lvl="1"/>
            <a:endParaRPr altLang="en-US" sz="2000" lang="en-IN">
              <a:latin typeface="Times New Roman" pitchFamily="18" charset="0"/>
              <a:ea typeface="Times New Roman" pitchFamily="18" charset="0"/>
            </a:endParaRPr>
          </a:p>
        </p:txBody>
      </p:sp>
    </p:spTree>
  </p:cSld>
  <p:clrMapOvr>
    <a:masterClrMapping/>
  </p:clrMapOvr>
  <p:transition spd="slow" advClick="1">
    <p:cut/>
  </p:transition>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68" name=""/>
        <p:cNvGrpSpPr/>
        <p:nvPr/>
      </p:nvGrpSpPr>
      <p:grpSpPr>
        <a:xfrm rot="0">
          <a:off x="0" y="0"/>
          <a:ext cx="0" cy="0"/>
          <a:chOff x="0" y="0"/>
          <a:chExt cx="0" cy="0"/>
        </a:xfrm>
      </p:grpSpPr>
      <p:sp>
        <p:nvSpPr>
          <p:cNvPr id="104872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Predictive model-characteristics</a:t>
            </a:r>
          </a:p>
        </p:txBody>
      </p:sp>
      <p:sp>
        <p:nvSpPr>
          <p:cNvPr id="1048722"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latin typeface="Times New Roman" pitchFamily="18" charset="0"/>
                <a:ea typeface="Times New Roman" pitchFamily="18" charset="0"/>
              </a:rPr>
              <a:t>They give a lot of structure to a project</a:t>
            </a:r>
          </a:p>
          <a:p>
            <a:pPr algn="just" eaLnBrk="1" hangingPunct="1" latinLnBrk="1" lvl="0"/>
            <a:endParaRPr altLang="en-US" lang="en-IN">
              <a:latin typeface="Times New Roman" pitchFamily="18" charset="0"/>
              <a:ea typeface="Times New Roman" pitchFamily="18" charset="0"/>
            </a:endParaRPr>
          </a:p>
          <a:p>
            <a:pPr algn="just" eaLnBrk="1" hangingPunct="1" latinLnBrk="1" lvl="0"/>
            <a:r>
              <a:rPr altLang="en-US" lang="en-IN">
                <a:latin typeface="Times New Roman" pitchFamily="18" charset="0"/>
                <a:ea typeface="Times New Roman" pitchFamily="18" charset="0"/>
              </a:rPr>
              <a:t>Have a fully developed plan that can follow throughout the project’s life time.</a:t>
            </a:r>
          </a:p>
          <a:p>
            <a:pPr algn="just" eaLnBrk="1" hangingPunct="1" latinLnBrk="1" lvl="0"/>
            <a:endParaRPr altLang="en-US" lang="en-IN">
              <a:latin typeface="Times New Roman" pitchFamily="18" charset="0"/>
              <a:ea typeface="Times New Roman" pitchFamily="18" charset="0"/>
            </a:endParaRPr>
          </a:p>
          <a:p>
            <a:pPr algn="just" eaLnBrk="1" hangingPunct="1" latinLnBrk="1" lvl="0"/>
            <a:r>
              <a:rPr altLang="en-US" lang="en-IN">
                <a:latin typeface="Times New Roman" pitchFamily="18" charset="0"/>
                <a:ea typeface="Times New Roman" pitchFamily="18" charset="0"/>
              </a:rPr>
              <a:t>Predictive project make scheduling simpler, includes documentation ,costless etc</a:t>
            </a:r>
          </a:p>
          <a:p>
            <a:pPr algn="just" eaLnBrk="1" hangingPunct="1" latinLnBrk="1" lvl="0"/>
            <a:endParaRPr altLang="en-US" lang="en-IN">
              <a:latin typeface="Times New Roman" pitchFamily="18" charset="0"/>
              <a:ea typeface="Times New Roman" pitchFamily="18" charset="0"/>
            </a:endParaRPr>
          </a:p>
          <a:p>
            <a:pPr algn="just" eaLnBrk="1" hangingPunct="1" latinLnBrk="1" lvl="0"/>
            <a:r>
              <a:rPr altLang="en-US" lang="en-IN">
                <a:latin typeface="Times New Roman" pitchFamily="18" charset="0"/>
                <a:ea typeface="Times New Roman" pitchFamily="18" charset="0"/>
              </a:rPr>
              <a:t>But will not handle changes</a:t>
            </a:r>
          </a:p>
          <a:p>
            <a:pPr eaLnBrk="1" hangingPunct="1" latinLnBrk="1" lvl="0"/>
            <a:endParaRPr altLang="en-US" lang="en-IN"/>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69" name=""/>
        <p:cNvGrpSpPr/>
        <p:nvPr/>
      </p:nvGrpSpPr>
      <p:grpSpPr>
        <a:xfrm rot="0">
          <a:off x="0" y="0"/>
          <a:ext cx="0" cy="0"/>
          <a:chOff x="0" y="0"/>
          <a:chExt cx="0" cy="0"/>
        </a:xfrm>
      </p:grpSpPr>
      <p:sp>
        <p:nvSpPr>
          <p:cNvPr id="1048723"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ITERATIVE VERSUS PREDICTIVE</a:t>
            </a:r>
          </a:p>
        </p:txBody>
      </p:sp>
      <p:sp>
        <p:nvSpPr>
          <p:cNvPr id="1048724"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sz="2400" lang="en-IN">
                <a:latin typeface="Times New Roman" pitchFamily="18" charset="0"/>
                <a:ea typeface="Times New Roman" pitchFamily="18" charset="0"/>
              </a:rPr>
              <a:t>Problem with predictive model:</a:t>
            </a:r>
          </a:p>
          <a:p>
            <a:pPr algn="just" eaLnBrk="1" hangingPunct="1" latinLnBrk="1" lvl="1">
              <a:buFont typeface="Wingdings" pitchFamily="2" charset="2"/>
              <a:buChar char="Ø"/>
            </a:pPr>
            <a:r>
              <a:rPr altLang="en-US" lang="en-IN">
                <a:latin typeface="Times New Roman" pitchFamily="18" charset="0"/>
                <a:ea typeface="Times New Roman" pitchFamily="18" charset="0"/>
              </a:rPr>
              <a:t>Not suited to handle unexpected changes</a:t>
            </a:r>
          </a:p>
          <a:p>
            <a:pPr algn="just" eaLnBrk="1" hangingPunct="1" latinLnBrk="1" lvl="1">
              <a:buFont typeface="Wingdings" pitchFamily="2" charset="2"/>
              <a:buChar char="Ø"/>
            </a:pPr>
            <a:r>
              <a:rPr altLang="en-US" lang="en-IN">
                <a:latin typeface="Times New Roman" pitchFamily="18" charset="0"/>
                <a:ea typeface="Times New Roman" pitchFamily="18" charset="0"/>
              </a:rPr>
              <a:t>Can deal with small changes; don't handle big changes well</a:t>
            </a:r>
          </a:p>
          <a:p>
            <a:pPr algn="just" eaLnBrk="1" hangingPunct="1" latinLnBrk="1" lvl="1">
              <a:buFont typeface="Wingdings" pitchFamily="2" charset="2"/>
              <a:buChar char="Ø"/>
            </a:pPr>
            <a:r>
              <a:rPr altLang="en-US" lang="en-IN">
                <a:latin typeface="Times New Roman" pitchFamily="18" charset="0"/>
                <a:ea typeface="Times New Roman" pitchFamily="18" charset="0"/>
              </a:rPr>
              <a:t>Spend a lot effort at the beginning, figuring out exactly what they will do.</a:t>
            </a:r>
          </a:p>
          <a:p>
            <a:pPr algn="just" eaLnBrk="1" hangingPunct="1" latinLnBrk="1" lvl="1">
              <a:buFont typeface="Wingdings" pitchFamily="2" charset="2"/>
              <a:buChar char="Ø"/>
            </a:pPr>
            <a:r>
              <a:rPr altLang="en-US" lang="en-IN">
                <a:latin typeface="Times New Roman" pitchFamily="18" charset="0"/>
                <a:ea typeface="Times New Roman" pitchFamily="18" charset="0"/>
              </a:rPr>
              <a:t>Don’t handle fuzzy requirements well.</a:t>
            </a:r>
          </a:p>
          <a:p>
            <a:pPr algn="just" eaLnBrk="1" hangingPunct="1" latinLnBrk="1" lvl="1">
              <a:buFont typeface="Wingdings" pitchFamily="2" charset="2"/>
              <a:buChar char="Ø"/>
            </a:pPr>
            <a:endParaRPr altLang="en-US" lang="en-IN">
              <a:latin typeface="Times New Roman" pitchFamily="18" charset="0"/>
              <a:ea typeface="Times New Roman" pitchFamily="18" charset="0"/>
            </a:endParaRPr>
          </a:p>
          <a:p>
            <a:pPr algn="just" eaLnBrk="1" hangingPunct="1" latinLnBrk="1" lvl="0"/>
            <a:r>
              <a:rPr altLang="en-US" sz="2400" lang="en-IN">
                <a:latin typeface="Times New Roman" pitchFamily="18" charset="0"/>
                <a:ea typeface="Times New Roman" pitchFamily="18" charset="0"/>
              </a:rPr>
              <a:t>Iterative models address those problems by building the application </a:t>
            </a:r>
            <a:r>
              <a:rPr altLang="en-US" b="1" sz="2400" lang="en-IN">
                <a:solidFill>
                  <a:srgbClr val="FF0000"/>
                </a:solidFill>
                <a:latin typeface="Times New Roman" pitchFamily="18" charset="0"/>
                <a:ea typeface="Times New Roman" pitchFamily="18" charset="0"/>
              </a:rPr>
              <a:t>incrementally</a:t>
            </a:r>
            <a:r>
              <a:rPr altLang="en-US" sz="2400" lang="en-IN">
                <a:latin typeface="Times New Roman" pitchFamily="18" charset="0"/>
                <a:ea typeface="Times New Roman" pitchFamily="18" charset="0"/>
              </a:rPr>
              <a:t>. </a:t>
            </a:r>
          </a:p>
          <a:p>
            <a:pPr eaLnBrk="1" hangingPunct="1" latinLnBrk="1" lvl="1">
              <a:buFont typeface="Wingdings" pitchFamily="2" charset="2"/>
              <a:buChar char="Ø"/>
            </a:pPr>
            <a:endParaRPr altLang="en-US" lang="en-IN"/>
          </a:p>
          <a:p>
            <a:pPr eaLnBrk="1" hangingPunct="1" latinLnBrk="1" lvl="1">
              <a:buFont typeface="Wingdings" pitchFamily="2" charset="2"/>
              <a:buChar char="Ø"/>
            </a:pPr>
            <a:endParaRPr altLang="en-US" lang="en-IN"/>
          </a:p>
          <a:p>
            <a:pPr eaLnBrk="1" hangingPunct="1" latinLnBrk="1" lvl="1">
              <a:buFont typeface="Wingdings" pitchFamily="2" charset="2"/>
              <a:buChar char="Ø"/>
            </a:pPr>
            <a:endParaRPr altLang="en-US" lang="en-IN"/>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70" name=""/>
        <p:cNvGrpSpPr/>
        <p:nvPr/>
      </p:nvGrpSpPr>
      <p:grpSpPr>
        <a:xfrm rot="0">
          <a:off x="0" y="0"/>
          <a:ext cx="0" cy="0"/>
          <a:chOff x="0" y="0"/>
          <a:chExt cx="0" cy="0"/>
        </a:xfrm>
      </p:grpSpPr>
      <p:sp>
        <p:nvSpPr>
          <p:cNvPr id="1048725"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ITERATIVE MODEL</a:t>
            </a:r>
          </a:p>
        </p:txBody>
      </p:sp>
      <p:sp>
        <p:nvSpPr>
          <p:cNvPr id="1048726"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lnSpc>
                <a:spcPct val="90000"/>
              </a:lnSpc>
            </a:pPr>
            <a:r>
              <a:rPr altLang="en-US" sz="2400" lang="en-IN">
                <a:latin typeface="Times New Roman" pitchFamily="18" charset="0"/>
                <a:ea typeface="Times New Roman" pitchFamily="18" charset="0"/>
              </a:rPr>
              <a:t>Start by building the smallest program that is reasonably useful.</a:t>
            </a:r>
          </a:p>
          <a:p>
            <a:pPr algn="just" eaLnBrk="1" hangingPunct="1" latinLnBrk="1" lvl="0">
              <a:lnSpc>
                <a:spcPct val="90000"/>
              </a:lnSpc>
            </a:pPr>
            <a:endParaRPr altLang="en-US" sz="2400" lang="en-IN">
              <a:latin typeface="Times New Roman" pitchFamily="18" charset="0"/>
              <a:ea typeface="Times New Roman" pitchFamily="18" charset="0"/>
            </a:endParaRPr>
          </a:p>
          <a:p>
            <a:pPr algn="just" eaLnBrk="1" hangingPunct="1" latinLnBrk="1" lvl="0">
              <a:lnSpc>
                <a:spcPct val="90000"/>
              </a:lnSpc>
            </a:pPr>
            <a:r>
              <a:rPr altLang="en-US" sz="2400" lang="en-IN">
                <a:latin typeface="Times New Roman" pitchFamily="18" charset="0"/>
                <a:ea typeface="Times New Roman" pitchFamily="18" charset="0"/>
              </a:rPr>
              <a:t>Then use a series of increments to add more features to the program until it is finished.</a:t>
            </a:r>
          </a:p>
          <a:p>
            <a:pPr algn="just" eaLnBrk="1" hangingPunct="1" latinLnBrk="1" lvl="0">
              <a:lnSpc>
                <a:spcPct val="90000"/>
              </a:lnSpc>
            </a:pPr>
            <a:endParaRPr altLang="en-US" sz="2400" lang="en-IN">
              <a:latin typeface="Times New Roman" pitchFamily="18" charset="0"/>
              <a:ea typeface="Times New Roman" pitchFamily="18" charset="0"/>
            </a:endParaRPr>
          </a:p>
          <a:p>
            <a:pPr algn="just" eaLnBrk="1" hangingPunct="1" latinLnBrk="1" lvl="0">
              <a:lnSpc>
                <a:spcPct val="90000"/>
              </a:lnSpc>
            </a:pPr>
            <a:r>
              <a:rPr altLang="en-US" sz="2400" lang="en-IN">
                <a:latin typeface="Times New Roman" pitchFamily="18" charset="0"/>
                <a:ea typeface="Times New Roman" pitchFamily="18" charset="0"/>
              </a:rPr>
              <a:t>Each increment has relatively small duration.</a:t>
            </a:r>
          </a:p>
          <a:p>
            <a:pPr algn="just" eaLnBrk="1" hangingPunct="1" latinLnBrk="1" lvl="0">
              <a:lnSpc>
                <a:spcPct val="90000"/>
              </a:lnSpc>
            </a:pPr>
            <a:endParaRPr altLang="en-US" sz="2400" lang="en-IN">
              <a:latin typeface="Times New Roman" pitchFamily="18" charset="0"/>
              <a:ea typeface="Times New Roman" pitchFamily="18" charset="0"/>
            </a:endParaRPr>
          </a:p>
          <a:p>
            <a:pPr algn="just" eaLnBrk="1" hangingPunct="1" latinLnBrk="1" lvl="0">
              <a:lnSpc>
                <a:spcPct val="90000"/>
              </a:lnSpc>
            </a:pPr>
            <a:r>
              <a:rPr altLang="en-US" sz="2400" lang="en-IN">
                <a:latin typeface="Times New Roman" pitchFamily="18" charset="0"/>
                <a:ea typeface="Times New Roman" pitchFamily="18" charset="0"/>
              </a:rPr>
              <a:t>It handles fuzzy requirements reasonably well.</a:t>
            </a:r>
          </a:p>
          <a:p>
            <a:pPr algn="just" eaLnBrk="1" hangingPunct="1" latinLnBrk="1" lvl="0">
              <a:lnSpc>
                <a:spcPct val="90000"/>
              </a:lnSpc>
            </a:pPr>
            <a:endParaRPr altLang="en-US" sz="2400" lang="en-IN">
              <a:latin typeface="Times New Roman" pitchFamily="18" charset="0"/>
              <a:ea typeface="Times New Roman" pitchFamily="18" charset="0"/>
            </a:endParaRPr>
          </a:p>
          <a:p>
            <a:pPr algn="just" eaLnBrk="1" hangingPunct="1" latinLnBrk="1" lvl="0">
              <a:lnSpc>
                <a:spcPct val="90000"/>
              </a:lnSpc>
            </a:pPr>
            <a:r>
              <a:rPr altLang="en-US" sz="2400" lang="en-IN">
                <a:latin typeface="Times New Roman" pitchFamily="18" charset="0"/>
                <a:ea typeface="Times New Roman" pitchFamily="18" charset="0"/>
              </a:rPr>
              <a:t>Useful if we are unsure of some of the requirements.</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71" name=""/>
        <p:cNvGrpSpPr/>
        <p:nvPr/>
      </p:nvGrpSpPr>
      <p:grpSpPr>
        <a:xfrm rot="0">
          <a:off x="0" y="0"/>
          <a:ext cx="0" cy="0"/>
          <a:chOff x="0" y="0"/>
          <a:chExt cx="0" cy="0"/>
        </a:xfrm>
      </p:grpSpPr>
      <p:pic>
        <p:nvPicPr>
          <p:cNvPr id="2097165" name=""/>
          <p:cNvPicPr>
            <a:picLocks/>
          </p:cNvPicPr>
          <p:nvPr>
            <p:ph sz="full" idx="1"/>
          </p:nvPr>
        </p:nvPicPr>
        <p:blipFill>
          <a:blip xmlns:r="http://schemas.openxmlformats.org/officeDocument/2006/relationships" r:embed="rId1"/>
          <a:srcRect l="0" t="0" r="0" b="0"/>
          <a:stretch>
            <a:fillRect/>
          </a:stretch>
        </p:blipFill>
        <p:spPr>
          <a:xfrm rot="0">
            <a:off x="684212" y="981075"/>
            <a:ext cx="7848600" cy="5400675"/>
          </a:xfrm>
          <a:prstGeom prst="rect"/>
          <a:noFill/>
          <a:ln>
            <a:noFill/>
          </a:ln>
        </p:spPr>
      </p:pic>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72" name=""/>
        <p:cNvGrpSpPr/>
        <p:nvPr/>
      </p:nvGrpSpPr>
      <p:grpSpPr>
        <a:xfrm rot="0">
          <a:off x="0" y="0"/>
          <a:ext cx="0" cy="0"/>
          <a:chOff x="0" y="0"/>
          <a:chExt cx="0" cy="0"/>
        </a:xfrm>
      </p:grpSpPr>
      <p:sp>
        <p:nvSpPr>
          <p:cNvPr id="1048727" name=""/>
          <p:cNvSpPr/>
          <p:nvPr>
            <p:ph type="title" sz="full" idx="0"/>
          </p:nvPr>
        </p:nvSpPr>
        <p:spPr>
          <a:xfrm rot="0">
            <a:off x="900112" y="476250"/>
            <a:ext cx="7772400" cy="8509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br/>
            <a:r>
              <a:rPr altLang="en-US" b="1" sz="4000" lang="en-IN"/>
              <a:t>ITERATIVE  VERSUS  INCREMENTAL</a:t>
            </a:r>
          </a:p>
        </p:txBody>
      </p:sp>
      <p:sp>
        <p:nvSpPr>
          <p:cNvPr id="1048728" name=""/>
          <p:cNvSpPr/>
          <p:nvPr>
            <p:ph sz="full" idx="1"/>
          </p:nvPr>
        </p:nvSpPr>
        <p:spPr>
          <a:xfrm rot="0">
            <a:off x="914400" y="1341437"/>
            <a:ext cx="7772400" cy="496728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suppose in version 1 of a project you produce a usable application, but its code doesn’t follow good programming standards.</a:t>
            </a:r>
          </a:p>
          <a:p>
            <a:pPr algn="just" eaLnBrk="1" hangingPunct="1" latinLnBrk="1" lvl="0"/>
            <a:r>
              <a:rPr altLang="en-US" lang="en-IN"/>
              <a:t> In version 2 you rewrite the code to make the project more maintainable.</a:t>
            </a:r>
          </a:p>
          <a:p>
            <a:pPr algn="just" eaLnBrk="1" hangingPunct="1" latinLnBrk="1" lvl="0"/>
            <a:r>
              <a:rPr altLang="en-US" lang="en-IN"/>
              <a:t> Version 2 doesn’t add any new features to the application, so in some sense you might not think of it as an incremental improvement over version 1.</a:t>
            </a:r>
          </a:p>
          <a:p>
            <a:pPr algn="just" eaLnBrk="1" hangingPunct="1" latinLnBrk="1" lvl="0"/>
            <a:r>
              <a:rPr altLang="en-US" lang="en-IN"/>
              <a:t> The process is iterative but not incremental.</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173" name=""/>
        <p:cNvGrpSpPr/>
        <p:nvPr/>
      </p:nvGrpSpPr>
      <p:grpSpPr>
        <a:xfrm rot="0">
          <a:off x="0" y="0"/>
          <a:ext cx="0" cy="0"/>
          <a:chOff x="0" y="0"/>
          <a:chExt cx="0" cy="0"/>
        </a:xfrm>
      </p:grpSpPr>
      <p:sp>
        <p:nvSpPr>
          <p:cNvPr id="1048729"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Prototypes</a:t>
            </a:r>
          </a:p>
        </p:txBody>
      </p:sp>
      <p:sp>
        <p:nvSpPr>
          <p:cNvPr id="1048730"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It can be useful in iterative development.</a:t>
            </a:r>
          </a:p>
          <a:p>
            <a:pPr algn="just" eaLnBrk="1" hangingPunct="1" latinLnBrk="1" lvl="0"/>
            <a:r>
              <a:rPr altLang="en-US" lang="en-IN"/>
              <a:t>Prototype is a simplified model that demonstrates some behaviour of the project.</a:t>
            </a:r>
          </a:p>
          <a:p>
            <a:pPr algn="just" eaLnBrk="1" hangingPunct="1" latinLnBrk="1" lvl="0"/>
            <a:r>
              <a:rPr altLang="en-US" lang="en-IN"/>
              <a:t>Prototype does not work exactly the same way the finished application will work</a:t>
            </a:r>
          </a:p>
          <a:p>
            <a:pPr algn="just" eaLnBrk="1" hangingPunct="1" latinLnBrk="1" lvl="0"/>
            <a:r>
              <a:rPr altLang="en-US" lang="en-IN"/>
              <a:t>However </a:t>
            </a:r>
            <a:r>
              <a:rPr altLang="en-US" b="1" lang="en-IN">
                <a:solidFill>
                  <a:srgbClr val="FF0000"/>
                </a:solidFill>
              </a:rPr>
              <a:t>it lets the customer see what the application will look like.</a:t>
            </a:r>
          </a:p>
          <a:p>
            <a:pPr algn="just" eaLnBrk="1" hangingPunct="1" latinLnBrk="1" lvl="0"/>
            <a:r>
              <a:rPr altLang="en-US" lang="en-IN"/>
              <a:t>After the customers experiment with the prototype, they can give you feed back to help to refine the requirements.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605"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b="1" lang="en-US"/>
              <a:t>Supporting Activities </a:t>
            </a:r>
          </a:p>
        </p:txBody>
      </p:sp>
      <p:sp>
        <p:nvSpPr>
          <p:cNvPr id="1048606" name=""/>
          <p:cNvSpPr/>
          <p:nvPr>
            <p:ph sz="full" idx="1"/>
          </p:nvPr>
        </p:nvSpPr>
        <p:spPr>
          <a:xfrm rot="0">
            <a:off x="357187" y="2000250"/>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US"/>
              <a:t>Configuration and change management,</a:t>
            </a:r>
          </a:p>
          <a:p>
            <a:pPr eaLnBrk="1" hangingPunct="1" latinLnBrk="1" lvl="0"/>
            <a:r>
              <a:rPr altLang="en-US" lang="en-US"/>
              <a:t> quality assurance, </a:t>
            </a:r>
          </a:p>
          <a:p>
            <a:pPr eaLnBrk="1" hangingPunct="1" latinLnBrk="1" lvl="0"/>
            <a:r>
              <a:rPr altLang="en-US" lang="en-US"/>
              <a:t>project management, </a:t>
            </a:r>
          </a:p>
          <a:p>
            <a:pPr eaLnBrk="1" hangingPunct="1" latinLnBrk="1" lvl="0"/>
            <a:r>
              <a:rPr altLang="en-US" lang="en-US"/>
              <a:t>user experience.</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174" name=""/>
        <p:cNvGrpSpPr/>
        <p:nvPr/>
      </p:nvGrpSpPr>
      <p:grpSpPr>
        <a:xfrm rot="0">
          <a:off x="0" y="0"/>
          <a:ext cx="0" cy="0"/>
          <a:chOff x="0" y="0"/>
          <a:chExt cx="0" cy="0"/>
        </a:xfrm>
      </p:grpSpPr>
      <p:sp>
        <p:nvSpPr>
          <p:cNvPr id="104873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Types of prototypes</a:t>
            </a:r>
          </a:p>
        </p:txBody>
      </p:sp>
      <p:sp>
        <p:nvSpPr>
          <p:cNvPr id="1048732" name=""/>
          <p:cNvSpPr/>
          <p:nvPr>
            <p:ph sz="full" idx="1"/>
          </p:nvPr>
        </p:nvSpPr>
        <p:spPr>
          <a:xfrm rot="0">
            <a:off x="914400" y="1643062"/>
            <a:ext cx="7772400" cy="43767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indent="-514350" latinLnBrk="1" lvl="0" marL="514350">
              <a:buFont typeface="Calibri" pitchFamily="34" charset="0"/>
              <a:buAutoNum type="arabicPeriod" startAt="1"/>
            </a:pPr>
            <a:r>
              <a:rPr altLang="en-US" lang="en-IN">
                <a:latin typeface="Times New Roman" pitchFamily="18" charset="0"/>
                <a:ea typeface="Times New Roman" pitchFamily="18" charset="0"/>
              </a:rPr>
              <a:t>Throwaway prototype</a:t>
            </a:r>
          </a:p>
          <a:p>
            <a:pPr eaLnBrk="1" hangingPunct="1" indent="-514350" latinLnBrk="1" lvl="0" marL="514350">
              <a:buFont typeface="Calibri" pitchFamily="34" charset="0"/>
              <a:buAutoNum type="arabicPeriod" startAt="1"/>
            </a:pPr>
            <a:r>
              <a:rPr altLang="en-US" lang="en-IN">
                <a:latin typeface="Times New Roman" pitchFamily="18" charset="0"/>
                <a:ea typeface="Times New Roman" pitchFamily="18" charset="0"/>
              </a:rPr>
              <a:t>Evolutionary prototype</a:t>
            </a:r>
          </a:p>
          <a:p>
            <a:pPr eaLnBrk="1" hangingPunct="1" indent="-514350" latinLnBrk="1" lvl="0" marL="514350">
              <a:buFont typeface="Calibri" pitchFamily="34" charset="0"/>
              <a:buAutoNum type="arabicPeriod" startAt="1"/>
            </a:pPr>
            <a:r>
              <a:rPr altLang="en-US" lang="en-IN">
                <a:latin typeface="Times New Roman" pitchFamily="18" charset="0"/>
                <a:ea typeface="Times New Roman" pitchFamily="18" charset="0"/>
              </a:rPr>
              <a:t>Incremental prototype</a:t>
            </a:r>
          </a:p>
          <a:p>
            <a:pPr eaLnBrk="1" hangingPunct="1" indent="-514350" latinLnBrk="1" lvl="0" marL="514350"/>
            <a:endParaRPr altLang="en-US" lang="en-IN">
              <a:latin typeface="Times New Roman" pitchFamily="18" charset="0"/>
              <a:ea typeface="Times New Roman" pitchFamily="18" charset="0"/>
            </a:endParaRP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175" name=""/>
        <p:cNvGrpSpPr/>
        <p:nvPr/>
      </p:nvGrpSpPr>
      <p:grpSpPr>
        <a:xfrm rot="0">
          <a:off x="0" y="0"/>
          <a:ext cx="0" cy="0"/>
          <a:chOff x="0" y="0"/>
          <a:chExt cx="0" cy="0"/>
        </a:xfrm>
      </p:grpSpPr>
      <p:sp>
        <p:nvSpPr>
          <p:cNvPr id="1048733" name=""/>
          <p:cNvSpPr/>
          <p:nvPr>
            <p:ph sz="full" idx="1"/>
          </p:nvPr>
        </p:nvSpPr>
        <p:spPr>
          <a:xfrm rot="0">
            <a:off x="468312" y="549275"/>
            <a:ext cx="8218487" cy="597535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indent="-342900" latinLnBrk="1" lvl="0" marL="342900">
              <a:spcBef>
                <a:spcPct val="30000"/>
              </a:spcBef>
              <a:spcAft>
                <a:spcPct val="30000"/>
              </a:spcAft>
              <a:buClr>
                <a:srgbClr val="CC6600"/>
              </a:buClr>
              <a:buSzPct val="115000"/>
              <a:buFontTx/>
              <a:buChar char="•"/>
            </a:pPr>
            <a:r>
              <a:rPr altLang="en-US" sz="2000" lang="en-US">
                <a:latin typeface="Calibri" pitchFamily="34" charset="0"/>
              </a:rPr>
              <a:t>Throw-away Prototypes: </a:t>
            </a:r>
          </a:p>
          <a:p>
            <a:pPr algn="just" eaLnBrk="1" hangingPunct="1" indent="-285750" latinLnBrk="1" lvl="1" marL="742950">
              <a:spcBef>
                <a:spcPct val="30000"/>
              </a:spcBef>
              <a:spcAft>
                <a:spcPct val="30000"/>
              </a:spcAft>
              <a:buClr>
                <a:srgbClr val="CC6600"/>
              </a:buClr>
              <a:buSzPct val="115000"/>
              <a:buFontTx/>
              <a:buChar char="•"/>
            </a:pPr>
            <a:r>
              <a:rPr altLang="en-US" sz="2000" lang="en-US">
                <a:latin typeface="Calibri" pitchFamily="34" charset="0"/>
              </a:rPr>
              <a:t>Here the prototype is used to test out some ideas or to make some unclear requirements clear. </a:t>
            </a:r>
          </a:p>
          <a:p>
            <a:pPr algn="just" eaLnBrk="1" hangingPunct="1" indent="-285750" latinLnBrk="1" lvl="1" marL="742950">
              <a:spcBef>
                <a:spcPct val="30000"/>
              </a:spcBef>
              <a:spcAft>
                <a:spcPct val="30000"/>
              </a:spcAft>
              <a:buClr>
                <a:srgbClr val="CC6600"/>
              </a:buClr>
              <a:buSzPct val="115000"/>
              <a:buFontTx/>
              <a:buChar char="•"/>
            </a:pPr>
            <a:r>
              <a:rPr altLang="en-US" sz="2000" lang="en-US">
                <a:latin typeface="Calibri" pitchFamily="34" charset="0"/>
              </a:rPr>
              <a:t>The prototype is discarded once the requirements are clear and the development of the operational system is commenced</a:t>
            </a:r>
          </a:p>
          <a:p>
            <a:pPr algn="just" eaLnBrk="1" hangingPunct="1" indent="-285750" latinLnBrk="1" lvl="1" marL="742950">
              <a:spcBef>
                <a:spcPct val="30000"/>
              </a:spcBef>
              <a:spcAft>
                <a:spcPct val="30000"/>
              </a:spcAft>
              <a:buClr>
                <a:srgbClr val="CC6600"/>
              </a:buClr>
              <a:buSzPct val="115000"/>
              <a:buFontTx/>
              <a:buChar char="•"/>
            </a:pPr>
            <a:r>
              <a:rPr altLang="en-US" sz="2000" lang="en-US">
                <a:latin typeface="Calibri" pitchFamily="34" charset="0"/>
              </a:rPr>
              <a:t>Prototype may be developed using an easy to use language and quality is of low importance </a:t>
            </a:r>
          </a:p>
          <a:p>
            <a:pPr algn="just" eaLnBrk="1" hangingPunct="1" indent="-342900" latinLnBrk="1" lvl="0" marL="342900">
              <a:spcBef>
                <a:spcPct val="30000"/>
              </a:spcBef>
              <a:spcAft>
                <a:spcPct val="30000"/>
              </a:spcAft>
              <a:buClr>
                <a:srgbClr val="CC6600"/>
              </a:buClr>
              <a:buSzPct val="115000"/>
              <a:buFontTx/>
              <a:buChar char="•"/>
            </a:pPr>
            <a:r>
              <a:rPr altLang="en-US" sz="2000" lang="en-US">
                <a:latin typeface="Calibri" pitchFamily="34" charset="0"/>
              </a:rPr>
              <a:t>Evolutionary Prototypes:</a:t>
            </a:r>
          </a:p>
          <a:p>
            <a:pPr algn="just" eaLnBrk="1" hangingPunct="1" indent="-285750" latinLnBrk="1" lvl="1" marL="742950">
              <a:spcBef>
                <a:spcPct val="30000"/>
              </a:spcBef>
              <a:spcAft>
                <a:spcPct val="30000"/>
              </a:spcAft>
              <a:buClr>
                <a:srgbClr val="CC6600"/>
              </a:buClr>
              <a:buSzPct val="115000"/>
              <a:buFontTx/>
              <a:buChar char="•"/>
            </a:pPr>
            <a:r>
              <a:rPr altLang="en-US" sz="2000" lang="en-US">
                <a:latin typeface="Calibri" pitchFamily="34" charset="0"/>
              </a:rPr>
              <a:t>The prototype is developed and modified until it is finally in a state where it can become the operational system.</a:t>
            </a:r>
          </a:p>
          <a:p>
            <a:pPr algn="just" eaLnBrk="1" hangingPunct="1" indent="-285750" latinLnBrk="1" lvl="1" marL="742950">
              <a:spcBef>
                <a:spcPct val="30000"/>
              </a:spcBef>
              <a:spcAft>
                <a:spcPct val="30000"/>
              </a:spcAft>
              <a:buClr>
                <a:srgbClr val="CC6600"/>
              </a:buClr>
              <a:buSzPct val="115000"/>
              <a:buFontTx/>
              <a:buChar char="•"/>
            </a:pPr>
            <a:r>
              <a:rPr altLang="en-US" sz="2000" lang="en-US">
                <a:latin typeface="Calibri" pitchFamily="34" charset="0"/>
              </a:rPr>
              <a:t>Quality is very important in this approach and standards are followed</a:t>
            </a:r>
          </a:p>
          <a:p>
            <a:pPr algn="just" eaLnBrk="1" hangingPunct="1" indent="-285750" latinLnBrk="1" lvl="1" marL="742950">
              <a:spcBef>
                <a:spcPct val="30000"/>
              </a:spcBef>
              <a:spcAft>
                <a:spcPct val="30000"/>
              </a:spcAft>
              <a:buClr>
                <a:srgbClr val="CC6600"/>
              </a:buClr>
              <a:buSzPct val="115000"/>
              <a:buFontTx/>
              <a:buChar char="•"/>
            </a:pPr>
            <a:r>
              <a:rPr altLang="en-US" sz="2000" lang="en-US">
                <a:latin typeface="Calibri" pitchFamily="34" charset="0"/>
              </a:rPr>
              <a:t>Prototype is developed in the same language &amp; technology used for the final system</a:t>
            </a:r>
          </a:p>
          <a:p>
            <a:pPr eaLnBrk="1" hangingPunct="1" indent="-342900" latinLnBrk="1" lvl="0" marL="342900"/>
            <a:endParaRPr altLang="en-US" sz="2000" lang="en-IN">
              <a:latin typeface="Calibri" pitchFamily="34" charset="0"/>
            </a:endParaRP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176" name=""/>
        <p:cNvGrpSpPr/>
        <p:nvPr/>
      </p:nvGrpSpPr>
      <p:grpSpPr>
        <a:xfrm rot="0">
          <a:off x="0" y="0"/>
          <a:ext cx="0" cy="0"/>
          <a:chOff x="0" y="0"/>
          <a:chExt cx="0" cy="0"/>
        </a:xfrm>
      </p:grpSpPr>
      <p:sp>
        <p:nvSpPr>
          <p:cNvPr id="1048734"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lvl="0"/>
            <a:r>
              <a:rPr altLang="en-US" lang="en-IN">
                <a:latin typeface="Times New Roman" pitchFamily="18" charset="0"/>
                <a:ea typeface="Times New Roman" pitchFamily="18" charset="0"/>
              </a:rPr>
              <a:t>Incremental Prototype</a:t>
            </a:r>
          </a:p>
        </p:txBody>
      </p:sp>
      <p:sp>
        <p:nvSpPr>
          <p:cNvPr id="1048735"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r>
              <a:rPr altLang="en-US" lang="en-US"/>
              <a:t>We build a collection of prototypes of that separately demonstrate the finished application’s features. You then combine the prototypes (or at least their code) to build the finished application. </a:t>
            </a:r>
          </a:p>
          <a:p>
            <a:endParaRPr altLang="en-US" lang="en-US"/>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177" name=""/>
        <p:cNvGrpSpPr/>
        <p:nvPr/>
      </p:nvGrpSpPr>
      <p:grpSpPr>
        <a:xfrm rot="0">
          <a:off x="0" y="0"/>
          <a:ext cx="0" cy="0"/>
          <a:chOff x="0" y="0"/>
          <a:chExt cx="0" cy="0"/>
        </a:xfrm>
      </p:grpSpPr>
      <p:sp>
        <p:nvSpPr>
          <p:cNvPr id="104873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Advantages of Prototype</a:t>
            </a:r>
          </a:p>
        </p:txBody>
      </p:sp>
      <p:sp>
        <p:nvSpPr>
          <p:cNvPr id="1048737" name=""/>
          <p:cNvSpPr/>
          <p:nvPr>
            <p:ph sz="full" idx="1"/>
          </p:nvPr>
        </p:nvSpPr>
        <p:spPr>
          <a:xfrm rot="0">
            <a:off x="914400" y="1643062"/>
            <a:ext cx="7772400" cy="43767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latin typeface="Times New Roman" pitchFamily="18" charset="0"/>
                <a:ea typeface="Times New Roman" pitchFamily="18" charset="0"/>
              </a:rPr>
              <a:t>Improved requirements</a:t>
            </a:r>
          </a:p>
          <a:p>
            <a:pPr eaLnBrk="1" hangingPunct="1" latinLnBrk="1" lvl="1"/>
            <a:r>
              <a:rPr altLang="en-US" lang="en-IN">
                <a:latin typeface="Times New Roman" pitchFamily="18" charset="0"/>
                <a:ea typeface="Times New Roman" pitchFamily="18" charset="0"/>
              </a:rPr>
              <a:t>Customers </a:t>
            </a:r>
            <a:r>
              <a:rPr altLang="en-US" lang="en-IN"/>
              <a:t>provide feedback to modify the requirements</a:t>
            </a:r>
          </a:p>
          <a:p>
            <a:pPr eaLnBrk="1" hangingPunct="1" latinLnBrk="1" lvl="0"/>
            <a:r>
              <a:rPr altLang="en-US" lang="en-IN">
                <a:latin typeface="Times New Roman" pitchFamily="18" charset="0"/>
                <a:ea typeface="Times New Roman" pitchFamily="18" charset="0"/>
              </a:rPr>
              <a:t>Common vision</a:t>
            </a:r>
          </a:p>
          <a:p>
            <a:pPr eaLnBrk="1" hangingPunct="1" latinLnBrk="1" lvl="1"/>
            <a:r>
              <a:rPr altLang="en-US" lang="en-IN">
                <a:latin typeface="Times New Roman" pitchFamily="18" charset="0"/>
                <a:ea typeface="Times New Roman" pitchFamily="18" charset="0"/>
              </a:rPr>
              <a:t>C</a:t>
            </a:r>
            <a:r>
              <a:rPr altLang="en-US" lang="en-IN"/>
              <a:t>ommon vision of what the application should do and what it should look like</a:t>
            </a:r>
          </a:p>
          <a:p>
            <a:pPr eaLnBrk="1" hangingPunct="1" latinLnBrk="1" lvl="0"/>
            <a:r>
              <a:rPr altLang="en-US" lang="en-IN">
                <a:latin typeface="Times New Roman" pitchFamily="18" charset="0"/>
                <a:ea typeface="Times New Roman" pitchFamily="18" charset="0"/>
              </a:rPr>
              <a:t>Better design</a:t>
            </a:r>
          </a:p>
          <a:p>
            <a:pPr eaLnBrk="1" hangingPunct="1" latinLnBrk="1" lvl="1"/>
            <a:r>
              <a:rPr altLang="en-US" lang="en-IN">
                <a:latin typeface="Times New Roman" pitchFamily="18" charset="0"/>
                <a:ea typeface="Times New Roman" pitchFamily="18" charset="0"/>
              </a:rPr>
              <a:t> </a:t>
            </a:r>
            <a:r>
              <a:rPr altLang="en-US" lang="en-IN"/>
              <a:t>Prototypes also let developers test different approaches to see which one is best.</a:t>
            </a: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178" name=""/>
        <p:cNvGrpSpPr/>
        <p:nvPr/>
      </p:nvGrpSpPr>
      <p:grpSpPr>
        <a:xfrm rot="0">
          <a:off x="0" y="0"/>
          <a:ext cx="0" cy="0"/>
          <a:chOff x="0" y="0"/>
          <a:chExt cx="0" cy="0"/>
        </a:xfrm>
      </p:grpSpPr>
      <p:sp>
        <p:nvSpPr>
          <p:cNvPr id="1048738" name=""/>
          <p:cNvSpPr/>
          <p:nvPr>
            <p:ph type="title" sz="full" idx="0"/>
          </p:nvPr>
        </p:nvSpPr>
        <p:spPr>
          <a:xfrm rot="0">
            <a:off x="611187" y="3175"/>
            <a:ext cx="8229600" cy="904875"/>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Disadvantages of Prototype</a:t>
            </a:r>
          </a:p>
        </p:txBody>
      </p:sp>
      <p:sp>
        <p:nvSpPr>
          <p:cNvPr id="1048739" name=""/>
          <p:cNvSpPr/>
          <p:nvPr>
            <p:ph sz="full" idx="1"/>
          </p:nvPr>
        </p:nvSpPr>
        <p:spPr>
          <a:xfrm rot="0">
            <a:off x="900112" y="908050"/>
            <a:ext cx="7772400" cy="56896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lvl="0"/>
            <a:r>
              <a:rPr altLang="en-US" lang="en-IN">
                <a:solidFill>
                  <a:srgbClr val="FF0000"/>
                </a:solidFill>
                <a:latin typeface="Times New Roman" pitchFamily="18" charset="0"/>
                <a:ea typeface="Times New Roman" pitchFamily="18" charset="0"/>
              </a:rPr>
              <a:t>Narrowing vision </a:t>
            </a:r>
            <a:r>
              <a:rPr altLang="en-US" lang="en-IN">
                <a:latin typeface="Times New Roman" pitchFamily="18" charset="0"/>
                <a:ea typeface="Times New Roman" pitchFamily="18" charset="0"/>
              </a:rPr>
              <a:t>- </a:t>
            </a:r>
            <a:r>
              <a:rPr altLang="en-US" sz="2000" lang="en-US"/>
              <a:t>When you show customers (and developers) a prototype, they’ll be less likely to think about other solutions that might do a better job.</a:t>
            </a:r>
          </a:p>
          <a:p>
            <a:pPr lvl="0"/>
            <a:r>
              <a:rPr altLang="en-US" lang="en-IN">
                <a:solidFill>
                  <a:srgbClr val="FF0000"/>
                </a:solidFill>
                <a:latin typeface="Times New Roman" pitchFamily="18" charset="0"/>
                <a:ea typeface="Times New Roman" pitchFamily="18" charset="0"/>
              </a:rPr>
              <a:t>Customer impatient </a:t>
            </a:r>
            <a:r>
              <a:rPr altLang="en-US" lang="en-IN">
                <a:latin typeface="Times New Roman" pitchFamily="18" charset="0"/>
                <a:ea typeface="Times New Roman" pitchFamily="18" charset="0"/>
              </a:rPr>
              <a:t>- </a:t>
            </a:r>
            <a:r>
              <a:rPr altLang="en-US" sz="2000" lang="en-US"/>
              <a:t>A good prototype can make customers think that the finished application is just around the corner.</a:t>
            </a:r>
          </a:p>
          <a:p>
            <a:pPr lvl="0"/>
            <a:r>
              <a:rPr altLang="en-US" lang="en-IN">
                <a:solidFill>
                  <a:srgbClr val="FF0000"/>
                </a:solidFill>
                <a:latin typeface="Times New Roman" pitchFamily="18" charset="0"/>
                <a:ea typeface="Times New Roman" pitchFamily="18" charset="0"/>
              </a:rPr>
              <a:t>Scheduled pressure </a:t>
            </a:r>
            <a:r>
              <a:rPr altLang="en-US" lang="en-IN">
                <a:latin typeface="Times New Roman" pitchFamily="18" charset="0"/>
                <a:ea typeface="Times New Roman" pitchFamily="18" charset="0"/>
              </a:rPr>
              <a:t>– </a:t>
            </a:r>
            <a:r>
              <a:rPr altLang="en-US" sz="2000" lang="en-US"/>
              <a:t>may pressure you to shorten the schedule.</a:t>
            </a:r>
          </a:p>
          <a:p>
            <a:pPr lvl="0"/>
            <a:r>
              <a:rPr altLang="en-US" lang="en-IN">
                <a:solidFill>
                  <a:srgbClr val="FF0000"/>
                </a:solidFill>
                <a:latin typeface="Times New Roman" pitchFamily="18" charset="0"/>
                <a:ea typeface="Times New Roman" pitchFamily="18" charset="0"/>
              </a:rPr>
              <a:t>Raised expectation </a:t>
            </a:r>
            <a:r>
              <a:rPr altLang="en-US" lang="en-IN">
                <a:latin typeface="Times New Roman" pitchFamily="18" charset="0"/>
                <a:ea typeface="Times New Roman" pitchFamily="18" charset="0"/>
              </a:rPr>
              <a:t>- </a:t>
            </a:r>
            <a:r>
              <a:rPr altLang="en-US" sz="2000" lang="en-US"/>
              <a:t>a prototype may demonstrate features that won’t be included in the application.</a:t>
            </a:r>
          </a:p>
          <a:p>
            <a:pPr lvl="0"/>
            <a:r>
              <a:rPr altLang="en-US" lang="en-IN">
                <a:solidFill>
                  <a:srgbClr val="FF0000"/>
                </a:solidFill>
                <a:latin typeface="Times New Roman" pitchFamily="18" charset="0"/>
                <a:ea typeface="Times New Roman" pitchFamily="18" charset="0"/>
              </a:rPr>
              <a:t>Attachment to code </a:t>
            </a:r>
            <a:r>
              <a:rPr altLang="en-US" lang="en-IN">
                <a:latin typeface="Times New Roman" pitchFamily="18" charset="0"/>
                <a:ea typeface="Times New Roman" pitchFamily="18" charset="0"/>
              </a:rPr>
              <a:t>- </a:t>
            </a:r>
            <a:r>
              <a:rPr altLang="en-US" sz="2000" lang="en-US"/>
              <a:t>developers become attached to the prototype’s code. That can make them follow the methods used by that code even if a better design exists.</a:t>
            </a:r>
          </a:p>
          <a:p>
            <a:pPr lvl="0"/>
            <a:r>
              <a:rPr altLang="en-US" lang="en-IN">
                <a:solidFill>
                  <a:srgbClr val="FF0000"/>
                </a:solidFill>
                <a:latin typeface="Times New Roman" pitchFamily="18" charset="0"/>
                <a:ea typeface="Times New Roman" pitchFamily="18" charset="0"/>
              </a:rPr>
              <a:t>Never-ending prototype </a:t>
            </a:r>
            <a:r>
              <a:rPr altLang="en-US" lang="en-IN">
                <a:latin typeface="Times New Roman" pitchFamily="18" charset="0"/>
                <a:ea typeface="Times New Roman" pitchFamily="18" charset="0"/>
              </a:rPr>
              <a:t>- </a:t>
            </a:r>
            <a:r>
              <a:rPr altLang="en-US" sz="2000" lang="en-US"/>
              <a:t>developers spend far too much time refining a prototypeto make it look better and include more features that aren’t actually necessary</a:t>
            </a:r>
          </a:p>
          <a:p>
            <a:pPr eaLnBrk="1" hangingPunct="1" latinLnBrk="1" lvl="0"/>
            <a:endParaRPr altLang="en-US" lang="en-IN"/>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179" name=""/>
        <p:cNvGrpSpPr/>
        <p:nvPr/>
      </p:nvGrpSpPr>
      <p:grpSpPr>
        <a:xfrm rot="0">
          <a:off x="0" y="0"/>
          <a:ext cx="0" cy="0"/>
          <a:chOff x="0" y="0"/>
          <a:chExt cx="0" cy="0"/>
        </a:xfrm>
      </p:grpSpPr>
      <p:sp>
        <p:nvSpPr>
          <p:cNvPr id="1048740"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SPIRAL Model</a:t>
            </a:r>
          </a:p>
        </p:txBody>
      </p:sp>
      <p:sp>
        <p:nvSpPr>
          <p:cNvPr id="1048741"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Was first described in 1986 by Barry Bohm.</a:t>
            </a:r>
          </a:p>
          <a:p>
            <a:pPr algn="just" eaLnBrk="1" hangingPunct="1" latinLnBrk="1" lvl="0"/>
            <a:r>
              <a:rPr altLang="en-US" lang="en-IN"/>
              <a:t>This model uses </a:t>
            </a:r>
            <a:r>
              <a:rPr altLang="en-US" b="1" lang="en-IN">
                <a:solidFill>
                  <a:srgbClr val="FF0000"/>
                </a:solidFill>
              </a:rPr>
              <a:t>a risk driven approach </a:t>
            </a:r>
            <a:r>
              <a:rPr altLang="en-US" lang="en-IN"/>
              <a:t>to help project teams decide on what development approach to take for various parts of the projects.</a:t>
            </a:r>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180" name=""/>
        <p:cNvGrpSpPr/>
        <p:nvPr/>
      </p:nvGrpSpPr>
      <p:grpSpPr>
        <a:xfrm rot="0">
          <a:off x="0" y="0"/>
          <a:ext cx="0" cy="0"/>
          <a:chOff x="0" y="0"/>
          <a:chExt cx="0" cy="0"/>
        </a:xfrm>
      </p:grpSpPr>
      <p:sp>
        <p:nvSpPr>
          <p:cNvPr id="1048742"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pic>
        <p:nvPicPr>
          <p:cNvPr id="2097166" name=""/>
          <p:cNvPicPr>
            <a:picLocks/>
          </p:cNvPicPr>
          <p:nvPr>
            <p:ph sz="full" idx="1"/>
          </p:nvPr>
        </p:nvPicPr>
        <p:blipFill>
          <a:blip xmlns:r="http://schemas.openxmlformats.org/officeDocument/2006/relationships" r:embed="rId1"/>
          <a:srcRect l="0" t="0" r="0" b="0"/>
          <a:stretch>
            <a:fillRect/>
          </a:stretch>
        </p:blipFill>
        <p:spPr>
          <a:xfrm rot="0">
            <a:off x="684212" y="333375"/>
            <a:ext cx="7920037" cy="6119812"/>
          </a:xfrm>
          <a:prstGeom prst="rect"/>
          <a:noFill/>
          <a:ln>
            <a:noFill/>
          </a:ln>
        </p:spPr>
      </p:pic>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181" name=""/>
        <p:cNvGrpSpPr/>
        <p:nvPr/>
      </p:nvGrpSpPr>
      <p:grpSpPr>
        <a:xfrm rot="0">
          <a:off x="0" y="0"/>
          <a:ext cx="0" cy="0"/>
          <a:chOff x="0" y="0"/>
          <a:chExt cx="0" cy="0"/>
        </a:xfrm>
      </p:grpSpPr>
      <p:sp>
        <p:nvSpPr>
          <p:cNvPr id="1048743" name=""/>
          <p:cNvSpPr/>
          <p:nvPr>
            <p:ph sz="full" idx="1"/>
          </p:nvPr>
        </p:nvSpPr>
        <p:spPr>
          <a:xfrm rot="0">
            <a:off x="914400" y="692150"/>
            <a:ext cx="7772400" cy="532765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indent="-342900" latinLnBrk="1" lvl="0" marL="342900">
              <a:spcBef>
                <a:spcPct val="30000"/>
              </a:spcBef>
              <a:spcAft>
                <a:spcPct val="30000"/>
              </a:spcAft>
              <a:buClr>
                <a:srgbClr val="CC6600"/>
              </a:buClr>
              <a:buSzPct val="115000"/>
              <a:buFontTx/>
              <a:buChar char="•"/>
            </a:pPr>
            <a:r>
              <a:rPr altLang="en-US" sz="2200" lang="en-US">
                <a:latin typeface="Calibri" pitchFamily="34" charset="0"/>
              </a:rPr>
              <a:t>It combines the features of waterfall model and evolutionary prototyping model</a:t>
            </a:r>
          </a:p>
          <a:p>
            <a:pPr algn="just" eaLnBrk="1" hangingPunct="1" indent="-342900" latinLnBrk="1" lvl="0" marL="342900">
              <a:spcBef>
                <a:spcPct val="30000"/>
              </a:spcBef>
              <a:spcAft>
                <a:spcPct val="30000"/>
              </a:spcAft>
              <a:buClr>
                <a:srgbClr val="CC6600"/>
              </a:buClr>
              <a:buSzPct val="115000"/>
              <a:buFontTx/>
              <a:buChar char="•"/>
            </a:pPr>
            <a:r>
              <a:rPr altLang="en-US" sz="2200" lang="en-US">
                <a:latin typeface="Calibri" pitchFamily="34" charset="0"/>
              </a:rPr>
              <a:t>It emphasizes on risk management activities </a:t>
            </a:r>
          </a:p>
          <a:p>
            <a:pPr algn="just" eaLnBrk="1" hangingPunct="1" indent="-342900" latinLnBrk="1" lvl="0" marL="342900">
              <a:spcBef>
                <a:spcPct val="30000"/>
              </a:spcBef>
              <a:spcAft>
                <a:spcPct val="30000"/>
              </a:spcAft>
              <a:buClr>
                <a:srgbClr val="CC6600"/>
              </a:buClr>
              <a:buSzPct val="115000"/>
              <a:buFontTx/>
              <a:buChar char="•"/>
            </a:pPr>
            <a:r>
              <a:rPr altLang="en-US" sz="2200" lang="en-US">
                <a:latin typeface="Calibri" pitchFamily="34" charset="0"/>
              </a:rPr>
              <a:t>Spiral model is cyclic and consists of multiple cycles of 4 stages each.  Each stage is represented as a quadrant of the cycle</a:t>
            </a:r>
          </a:p>
          <a:p>
            <a:pPr algn="just" eaLnBrk="1" hangingPunct="1" indent="-342900" latinLnBrk="1" lvl="0" marL="342900">
              <a:spcBef>
                <a:spcPct val="30000"/>
              </a:spcBef>
              <a:spcAft>
                <a:spcPct val="30000"/>
              </a:spcAft>
              <a:buClr>
                <a:srgbClr val="CC6600"/>
              </a:buClr>
              <a:buSzPct val="115000"/>
              <a:buFontTx/>
              <a:buChar char="•"/>
            </a:pPr>
            <a:r>
              <a:rPr altLang="en-US" sz="2200" lang="en-US">
                <a:latin typeface="Calibri" pitchFamily="34" charset="0"/>
              </a:rPr>
              <a:t>Four stages are: </a:t>
            </a:r>
          </a:p>
          <a:p>
            <a:pPr algn="just" eaLnBrk="1" hangingPunct="1" indent="-514350" latinLnBrk="1" lvl="1" marL="971550">
              <a:spcBef>
                <a:spcPct val="30000"/>
              </a:spcBef>
              <a:spcAft>
                <a:spcPct val="30000"/>
              </a:spcAft>
              <a:buClr>
                <a:srgbClr val="CC6600"/>
              </a:buClr>
              <a:buSzPct val="115000"/>
              <a:buFont typeface="Arial" pitchFamily="34" charset="0"/>
              <a:buAutoNum type="romanLcPeriod" startAt="1"/>
            </a:pPr>
            <a:r>
              <a:rPr altLang="en-US" sz="2200" lang="en-US">
                <a:latin typeface="Calibri" pitchFamily="34" charset="0"/>
              </a:rPr>
              <a:t>Determine objectives, alternatives and constraints</a:t>
            </a:r>
          </a:p>
          <a:p>
            <a:pPr algn="just" eaLnBrk="1" hangingPunct="1" indent="-514350" latinLnBrk="1" lvl="1" marL="971550">
              <a:spcBef>
                <a:spcPct val="30000"/>
              </a:spcBef>
              <a:spcAft>
                <a:spcPct val="30000"/>
              </a:spcAft>
              <a:buClr>
                <a:srgbClr val="CC6600"/>
              </a:buClr>
              <a:buSzPct val="115000"/>
              <a:buFont typeface="Arial" pitchFamily="34" charset="0"/>
              <a:buAutoNum type="romanLcPeriod" startAt="1"/>
            </a:pPr>
            <a:r>
              <a:rPr altLang="en-US" sz="2200" lang="en-US">
                <a:latin typeface="Calibri" pitchFamily="34" charset="0"/>
              </a:rPr>
              <a:t>Evaluate alternatives, identify and resolve risks</a:t>
            </a:r>
          </a:p>
          <a:p>
            <a:pPr algn="just" eaLnBrk="1" hangingPunct="1" indent="-514350" latinLnBrk="1" lvl="1" marL="971550">
              <a:spcBef>
                <a:spcPct val="30000"/>
              </a:spcBef>
              <a:spcAft>
                <a:spcPct val="30000"/>
              </a:spcAft>
              <a:buClr>
                <a:srgbClr val="CC6600"/>
              </a:buClr>
              <a:buSzPct val="115000"/>
              <a:buFont typeface="Arial" pitchFamily="34" charset="0"/>
              <a:buAutoNum type="romanLcPeriod" startAt="1"/>
            </a:pPr>
            <a:r>
              <a:rPr altLang="en-US" sz="2200" lang="en-US">
                <a:latin typeface="Calibri" pitchFamily="34" charset="0"/>
              </a:rPr>
              <a:t>Develop and verify next level product</a:t>
            </a:r>
          </a:p>
          <a:p>
            <a:pPr algn="just" eaLnBrk="1" hangingPunct="1" indent="-514350" latinLnBrk="1" lvl="1" marL="971550">
              <a:spcBef>
                <a:spcPct val="30000"/>
              </a:spcBef>
              <a:spcAft>
                <a:spcPct val="30000"/>
              </a:spcAft>
              <a:buClr>
                <a:srgbClr val="CC6600"/>
              </a:buClr>
              <a:buSzPct val="115000"/>
              <a:buFont typeface="Arial" pitchFamily="34" charset="0"/>
              <a:buAutoNum type="romanLcPeriod" startAt="1"/>
            </a:pPr>
            <a:r>
              <a:rPr altLang="en-US" sz="2200" lang="en-US">
                <a:latin typeface="Calibri" pitchFamily="34" charset="0"/>
              </a:rPr>
              <a:t>Plan next cycle</a:t>
            </a:r>
          </a:p>
          <a:p>
            <a:pPr eaLnBrk="1" hangingPunct="1" indent="-342900" latinLnBrk="1" lvl="0" marL="342900"/>
            <a:endParaRPr altLang="en-US" lang="en-IN"/>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182" name=""/>
        <p:cNvGrpSpPr/>
        <p:nvPr/>
      </p:nvGrpSpPr>
      <p:grpSpPr>
        <a:xfrm rot="0">
          <a:off x="0" y="0"/>
          <a:ext cx="0" cy="0"/>
          <a:chOff x="0" y="0"/>
          <a:chExt cx="0" cy="0"/>
        </a:xfrm>
      </p:grpSpPr>
      <p:sp>
        <p:nvSpPr>
          <p:cNvPr id="1048744"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745"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endParaRPr altLang="en-US" lang="en-US"/>
          </a:p>
        </p:txBody>
      </p:sp>
      <p:pic>
        <p:nvPicPr>
          <p:cNvPr id="2097167" name=""/>
          <p:cNvPicPr>
            <a:picLocks/>
          </p:cNvPicPr>
          <p:nvPr/>
        </p:nvPicPr>
        <p:blipFill>
          <a:blip xmlns:r="http://schemas.openxmlformats.org/officeDocument/2006/relationships" r:embed="rId1"/>
          <a:srcRect l="0" t="0" r="0" b="0"/>
          <a:stretch>
            <a:fillRect/>
          </a:stretch>
        </p:blipFill>
        <p:spPr>
          <a:xfrm rot="0">
            <a:off x="539750" y="173037"/>
            <a:ext cx="7920037" cy="6280150"/>
          </a:xfrm>
          <a:prstGeom prst="rect"/>
          <a:noFill/>
          <a:ln>
            <a:noFill/>
          </a:ln>
        </p:spPr>
      </p:pic>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183" name=""/>
        <p:cNvGrpSpPr/>
        <p:nvPr/>
      </p:nvGrpSpPr>
      <p:grpSpPr>
        <a:xfrm rot="0">
          <a:off x="0" y="0"/>
          <a:ext cx="0" cy="0"/>
          <a:chOff x="0" y="0"/>
          <a:chExt cx="0" cy="0"/>
        </a:xfrm>
      </p:grpSpPr>
      <p:sp>
        <p:nvSpPr>
          <p:cNvPr id="104874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74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b="1" sz="3200" lang="en-IN"/>
              <a:t>Four phases</a:t>
            </a:r>
          </a:p>
          <a:p>
            <a:pPr algn="just" eaLnBrk="1" hangingPunct="1" latinLnBrk="1" lvl="0"/>
            <a:r>
              <a:rPr altLang="en-US" lang="en-IN"/>
              <a:t>In the first phase, determine the objectives of the current cycle.</a:t>
            </a:r>
          </a:p>
          <a:p>
            <a:pPr algn="just" eaLnBrk="1" hangingPunct="1" latinLnBrk="1" lvl="0"/>
            <a:r>
              <a:rPr altLang="en-US" lang="en-IN"/>
              <a:t>In the second phase, perform a risk analysis to determine what the biggest risk factors are that could prevent you from achieving this cycles objectives.</a:t>
            </a:r>
          </a:p>
          <a:p>
            <a:pPr algn="just" eaLnBrk="1" hangingPunct="1" latinLnBrk="1" lvl="1"/>
            <a:r>
              <a:rPr altLang="en-US" lang="en-IN"/>
              <a:t>Resolve the risk and build a prototype to achieve the objective.</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rot="0">
          <a:off x="0" y="0"/>
          <a:ext cx="0" cy="0"/>
          <a:chOff x="0" y="0"/>
          <a:chExt cx="0" cy="0"/>
        </a:xfrm>
      </p:grpSpPr>
      <p:sp>
        <p:nvSpPr>
          <p:cNvPr id="1048607" name=""/>
          <p:cNvSpPr/>
          <p:nvPr>
            <p:ph type="title" sz="full" idx="0"/>
          </p:nvPr>
        </p:nvSpPr>
        <p:spPr>
          <a:xfrm rot="0">
            <a:off x="457200" y="571500"/>
            <a:ext cx="8229600" cy="127635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b="1" sz="3600" lang="en-US"/>
              <a:t>Software Process Models /Software Engineering models</a:t>
            </a:r>
          </a:p>
        </p:txBody>
      </p:sp>
      <p:sp>
        <p:nvSpPr>
          <p:cNvPr id="1048608"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US"/>
              <a:t>Description of the sequence of activities carried out in an SE project</a:t>
            </a:r>
          </a:p>
          <a:p>
            <a:pPr eaLnBrk="1" hangingPunct="1" latinLnBrk="1" lvl="0"/>
            <a:r>
              <a:rPr altLang="en-US" lang="en-US"/>
              <a:t>describes the sequence of phases for the entire lifetime of a product. </a:t>
            </a:r>
          </a:p>
          <a:p>
            <a:pPr eaLnBrk="1" hangingPunct="1" latinLnBrk="1" lvl="0"/>
            <a:r>
              <a:rPr altLang="en-US" lang="en-US"/>
              <a:t>also called Product Life Cycle. </a:t>
            </a:r>
          </a:p>
          <a:p>
            <a:pPr eaLnBrk="1" hangingPunct="1" latinLnBrk="1" lvl="0"/>
            <a:r>
              <a:rPr altLang="en-US" lang="en-US"/>
              <a:t>This covers everything from the initial commercial idea until the final de-installation or disassembling of the product after its use. </a:t>
            </a:r>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184" name=""/>
        <p:cNvGrpSpPr/>
        <p:nvPr/>
      </p:nvGrpSpPr>
      <p:grpSpPr>
        <a:xfrm rot="0">
          <a:off x="0" y="0"/>
          <a:ext cx="0" cy="0"/>
          <a:chOff x="0" y="0"/>
          <a:chExt cx="0" cy="0"/>
        </a:xfrm>
      </p:grpSpPr>
      <p:sp>
        <p:nvSpPr>
          <p:cNvPr id="104874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74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t>In the third phase (engineering phase) use the prototype just built to evaluate your solution.</a:t>
            </a:r>
          </a:p>
          <a:p>
            <a:pPr algn="just" eaLnBrk="1" hangingPunct="1" latinLnBrk="1" lvl="0"/>
            <a:r>
              <a:rPr altLang="en-US" lang="en-IN"/>
              <a:t>In the fourth phase (evaluation phase) you evaluate your progress so far and make sure the projects major stake holders agree that the solution you came up with is correct and that the project should continue.</a:t>
            </a:r>
          </a:p>
          <a:p>
            <a:pPr algn="just" eaLnBrk="1" hangingPunct="1" latinLnBrk="1" lvl="0"/>
            <a:endParaRPr altLang="en-US" lang="en-IN"/>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185" name=""/>
        <p:cNvGrpSpPr/>
        <p:nvPr/>
      </p:nvGrpSpPr>
      <p:grpSpPr>
        <a:xfrm rot="0">
          <a:off x="0" y="0"/>
          <a:ext cx="0" cy="0"/>
          <a:chOff x="0" y="0"/>
          <a:chExt cx="0" cy="0"/>
        </a:xfrm>
      </p:grpSpPr>
      <p:sp>
        <p:nvSpPr>
          <p:cNvPr id="1048750"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500" lang="en-IN"/>
              <a:t>Characteristics required for spiral development cycles</a:t>
            </a:r>
          </a:p>
        </p:txBody>
      </p:sp>
      <p:sp>
        <p:nvSpPr>
          <p:cNvPr id="1048751"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lnSpc>
                <a:spcPct val="90000"/>
              </a:lnSpc>
            </a:pPr>
            <a:r>
              <a:rPr altLang="en-US" sz="2400" lang="en-IN">
                <a:latin typeface="Calibri" pitchFamily="34" charset="0"/>
              </a:rPr>
              <a:t>Define task concurrently </a:t>
            </a:r>
          </a:p>
          <a:p>
            <a:pPr algn="just" eaLnBrk="1" hangingPunct="1" latinLnBrk="1" lvl="0">
              <a:lnSpc>
                <a:spcPct val="90000"/>
              </a:lnSpc>
            </a:pPr>
            <a:r>
              <a:rPr altLang="en-US" sz="2400" lang="en-IN">
                <a:latin typeface="Calibri" pitchFamily="34" charset="0"/>
              </a:rPr>
              <a:t>Perform the following four tasks in each cycle</a:t>
            </a:r>
          </a:p>
          <a:p>
            <a:pPr algn="just" eaLnBrk="1" hangingPunct="1" latinLnBrk="1" lvl="1">
              <a:lnSpc>
                <a:spcPct val="90000"/>
              </a:lnSpc>
            </a:pPr>
            <a:r>
              <a:rPr altLang="en-US" sz="2200" lang="en-IN">
                <a:latin typeface="Calibri" pitchFamily="34" charset="0"/>
              </a:rPr>
              <a:t>Consider the goals of all stake holders </a:t>
            </a:r>
          </a:p>
          <a:p>
            <a:pPr algn="just" eaLnBrk="1" hangingPunct="1" latinLnBrk="1" lvl="1">
              <a:lnSpc>
                <a:spcPct val="90000"/>
              </a:lnSpc>
            </a:pPr>
            <a:r>
              <a:rPr altLang="en-US" sz="2200" lang="en-IN">
                <a:latin typeface="Calibri" pitchFamily="34" charset="0"/>
              </a:rPr>
              <a:t>Identify and evaluate alternative approaches for satisfying goals </a:t>
            </a:r>
          </a:p>
          <a:p>
            <a:pPr algn="just" eaLnBrk="1" hangingPunct="1" latinLnBrk="1" lvl="1">
              <a:lnSpc>
                <a:spcPct val="90000"/>
              </a:lnSpc>
            </a:pPr>
            <a:r>
              <a:rPr altLang="en-US" sz="2200" lang="en-IN">
                <a:latin typeface="Calibri" pitchFamily="34" charset="0"/>
              </a:rPr>
              <a:t>Identify and resolve risk in the selected approach</a:t>
            </a:r>
          </a:p>
          <a:p>
            <a:pPr algn="just" eaLnBrk="1" hangingPunct="1" latinLnBrk="1" lvl="1">
              <a:lnSpc>
                <a:spcPct val="90000"/>
              </a:lnSpc>
            </a:pPr>
            <a:r>
              <a:rPr altLang="en-US" sz="2200" lang="en-IN">
                <a:latin typeface="Calibri" pitchFamily="34" charset="0"/>
              </a:rPr>
              <a:t>Make sure that the stake holders agree that the results of the current cycle are correct</a:t>
            </a:r>
          </a:p>
          <a:p>
            <a:pPr algn="just" eaLnBrk="1" hangingPunct="1" latinLnBrk="1" lvl="0">
              <a:lnSpc>
                <a:spcPct val="90000"/>
              </a:lnSpc>
            </a:pPr>
            <a:r>
              <a:rPr altLang="en-US" sz="2400" lang="en-IN">
                <a:latin typeface="Calibri" pitchFamily="34" charset="0"/>
              </a:rPr>
              <a:t>Use risk to determine the level of effort</a:t>
            </a:r>
          </a:p>
          <a:p>
            <a:pPr algn="just" eaLnBrk="1" hangingPunct="1" latinLnBrk="1" lvl="0">
              <a:lnSpc>
                <a:spcPct val="90000"/>
              </a:lnSpc>
            </a:pPr>
            <a:r>
              <a:rPr altLang="en-US" sz="2400" lang="en-IN">
                <a:latin typeface="Calibri" pitchFamily="34" charset="0"/>
              </a:rPr>
              <a:t>Use risk to determine the level of detail</a:t>
            </a:r>
          </a:p>
          <a:p>
            <a:pPr algn="just" eaLnBrk="1" hangingPunct="1" latinLnBrk="1" lvl="0">
              <a:lnSpc>
                <a:spcPct val="90000"/>
              </a:lnSpc>
            </a:pPr>
            <a:r>
              <a:rPr altLang="en-US" sz="2400" lang="en-IN">
                <a:latin typeface="Calibri" pitchFamily="34" charset="0"/>
              </a:rPr>
              <a:t>Use anchor mile stones to track the project’s progress.</a:t>
            </a:r>
          </a:p>
          <a:p>
            <a:pPr algn="just" eaLnBrk="1" hangingPunct="1" latinLnBrk="1" lvl="1">
              <a:lnSpc>
                <a:spcPct val="90000"/>
              </a:lnSpc>
              <a:buNone/>
            </a:pPr>
            <a:r>
              <a:rPr altLang="en-US" sz="2200" lang="en-IN">
                <a:latin typeface="Calibri" pitchFamily="34" charset="0"/>
              </a:rPr>
              <a:t>		</a:t>
            </a:r>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186" name=""/>
        <p:cNvGrpSpPr/>
        <p:nvPr/>
      </p:nvGrpSpPr>
      <p:grpSpPr>
        <a:xfrm rot="0">
          <a:off x="0" y="0"/>
          <a:ext cx="0" cy="0"/>
          <a:chOff x="0" y="0"/>
          <a:chExt cx="0" cy="0"/>
        </a:xfrm>
      </p:grpSpPr>
      <p:sp>
        <p:nvSpPr>
          <p:cNvPr id="1048752"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indent="-342900" latinLnBrk="1" lvl="0" marL="342900"/>
            <a:r>
              <a:rPr altLang="en-US" lang="en-IN"/>
              <a:t>Life cycle objectives (LCO)-</a:t>
            </a:r>
          </a:p>
        </p:txBody>
      </p:sp>
      <p:sp>
        <p:nvSpPr>
          <p:cNvPr id="1048753"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1">
              <a:buFont typeface="Arial" pitchFamily="34" charset="0"/>
              <a:buChar char="•"/>
            </a:pPr>
            <a:r>
              <a:rPr altLang="en-US" lang="en-IN">
                <a:latin typeface="Calibri" pitchFamily="34" charset="0"/>
              </a:rPr>
              <a:t>when the stakeholders agree that the project’s technical and management approach is defined enough to satisfy all the stakeholders’ goals, then it has reached its LCO milestones.</a:t>
            </a:r>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187" name=""/>
        <p:cNvGrpSpPr/>
        <p:nvPr/>
      </p:nvGrpSpPr>
      <p:grpSpPr>
        <a:xfrm rot="0">
          <a:off x="0" y="0"/>
          <a:ext cx="0" cy="0"/>
          <a:chOff x="0" y="0"/>
          <a:chExt cx="0" cy="0"/>
        </a:xfrm>
      </p:grpSpPr>
      <p:sp>
        <p:nvSpPr>
          <p:cNvPr id="1048754"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Life cycle architecture (LCA)</a:t>
            </a:r>
          </a:p>
        </p:txBody>
      </p:sp>
      <p:sp>
        <p:nvSpPr>
          <p:cNvPr id="1048755"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1">
              <a:buFont typeface="Arial" pitchFamily="34" charset="0"/>
              <a:buChar char="•"/>
            </a:pPr>
            <a:r>
              <a:rPr altLang="en-US" lang="en-IN">
                <a:latin typeface="Calibri" pitchFamily="34" charset="0"/>
              </a:rPr>
              <a:t> when the stakeholders agree that the project’s approach can satisfy the goals and all significant risks have been eliminated or mitigated, then it has reached it LCA milestone.</a:t>
            </a:r>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188" name=""/>
        <p:cNvGrpSpPr/>
        <p:nvPr/>
      </p:nvGrpSpPr>
      <p:grpSpPr>
        <a:xfrm rot="0">
          <a:off x="0" y="0"/>
          <a:ext cx="0" cy="0"/>
          <a:chOff x="0" y="0"/>
          <a:chExt cx="0" cy="0"/>
        </a:xfrm>
      </p:grpSpPr>
      <p:sp>
        <p:nvSpPr>
          <p:cNvPr id="104875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Initial operational capability (IOC)</a:t>
            </a:r>
          </a:p>
        </p:txBody>
      </p:sp>
      <p:sp>
        <p:nvSpPr>
          <p:cNvPr id="104875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1">
              <a:buFont typeface="Arial" pitchFamily="34" charset="0"/>
              <a:buChar char="•"/>
            </a:pPr>
            <a:r>
              <a:rPr altLang="en-US" lang="en-IN">
                <a:latin typeface="Calibri" pitchFamily="34" charset="0"/>
              </a:rPr>
              <a:t>when the there has been sufficient preparation to satisfy everyone’s goals, then the project has reached its IOC milestone and should be install.</a:t>
            </a:r>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189" name=""/>
        <p:cNvGrpSpPr/>
        <p:nvPr/>
      </p:nvGrpSpPr>
      <p:grpSpPr>
        <a:xfrm rot="0">
          <a:off x="0" y="0"/>
          <a:ext cx="0" cy="0"/>
          <a:chOff x="0" y="0"/>
          <a:chExt cx="0" cy="0"/>
        </a:xfrm>
      </p:grpSpPr>
      <p:sp>
        <p:nvSpPr>
          <p:cNvPr id="104875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Advantages of spiral model</a:t>
            </a:r>
          </a:p>
        </p:txBody>
      </p:sp>
      <p:sp>
        <p:nvSpPr>
          <p:cNvPr id="104875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latin typeface="Calibri" pitchFamily="34" charset="0"/>
              </a:rPr>
              <a:t>Give stakeholders a lot of points for review</a:t>
            </a:r>
          </a:p>
          <a:p>
            <a:pPr algn="just" eaLnBrk="1" hangingPunct="1" latinLnBrk="1" lvl="0"/>
            <a:r>
              <a:rPr altLang="en-US" lang="en-IN">
                <a:latin typeface="Calibri" pitchFamily="34" charset="0"/>
              </a:rPr>
              <a:t>It emphasizes risk analysis</a:t>
            </a:r>
          </a:p>
          <a:p>
            <a:pPr algn="just" eaLnBrk="1" hangingPunct="1" latinLnBrk="1" lvl="0"/>
            <a:r>
              <a:rPr altLang="en-US" lang="en-IN">
                <a:latin typeface="Calibri" pitchFamily="34" charset="0"/>
              </a:rPr>
              <a:t>It can accommodate changes reasonably well</a:t>
            </a:r>
          </a:p>
          <a:p>
            <a:pPr algn="just" eaLnBrk="1" hangingPunct="1" latinLnBrk="1" lvl="0"/>
            <a:r>
              <a:rPr altLang="en-US" lang="en-IN">
                <a:latin typeface="Calibri" pitchFamily="34" charset="0"/>
              </a:rPr>
              <a:t>Estimates such as time and effort required become more accurate over time as cycles are finished and risks are removed from the project.</a:t>
            </a:r>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190" name=""/>
        <p:cNvGrpSpPr/>
        <p:nvPr/>
      </p:nvGrpSpPr>
      <p:grpSpPr>
        <a:xfrm rot="0">
          <a:off x="0" y="0"/>
          <a:ext cx="0" cy="0"/>
          <a:chOff x="0" y="0"/>
          <a:chExt cx="0" cy="0"/>
        </a:xfrm>
      </p:grpSpPr>
      <p:sp>
        <p:nvSpPr>
          <p:cNvPr id="1048760"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Disadvantages of spiral model</a:t>
            </a:r>
          </a:p>
        </p:txBody>
      </p:sp>
      <p:sp>
        <p:nvSpPr>
          <p:cNvPr id="1048761"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lang="en-IN">
                <a:latin typeface="Calibri" pitchFamily="34" charset="0"/>
              </a:rPr>
              <a:t>It’s complicated</a:t>
            </a:r>
          </a:p>
          <a:p>
            <a:pPr algn="just" eaLnBrk="1" hangingPunct="1" latinLnBrk="1" lvl="0"/>
            <a:r>
              <a:rPr altLang="en-US" lang="en-IN">
                <a:latin typeface="Calibri" pitchFamily="34" charset="0"/>
              </a:rPr>
              <a:t>Requires more resources than simpler approaches</a:t>
            </a:r>
          </a:p>
          <a:p>
            <a:pPr algn="just" eaLnBrk="1" hangingPunct="1" latinLnBrk="1" lvl="0"/>
            <a:r>
              <a:rPr altLang="en-US" lang="en-IN">
                <a:latin typeface="Calibri" pitchFamily="34" charset="0"/>
              </a:rPr>
              <a:t>Risk analysis can be difficult</a:t>
            </a:r>
          </a:p>
          <a:p>
            <a:pPr algn="just" eaLnBrk="1" hangingPunct="1" latinLnBrk="1" lvl="0"/>
            <a:r>
              <a:rPr altLang="en-US" lang="en-IN">
                <a:latin typeface="Calibri" pitchFamily="34" charset="0"/>
              </a:rPr>
              <a:t>The complication is not always worth the effort, particularly for low risk projects.</a:t>
            </a:r>
          </a:p>
          <a:p>
            <a:pPr algn="just" eaLnBrk="1" hangingPunct="1" latinLnBrk="1" lvl="0"/>
            <a:r>
              <a:rPr altLang="en-US" lang="en-IN">
                <a:latin typeface="Calibri" pitchFamily="34" charset="0"/>
              </a:rPr>
              <a:t>Doesn’t work well with small projects.</a:t>
            </a:r>
          </a:p>
          <a:p>
            <a:pPr eaLnBrk="1" hangingPunct="1" latinLnBrk="1" lvl="0"/>
            <a:endParaRPr altLang="en-US" lang="en-IN"/>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191" name=""/>
        <p:cNvGrpSpPr/>
        <p:nvPr/>
      </p:nvGrpSpPr>
      <p:grpSpPr>
        <a:xfrm rot="0">
          <a:off x="0" y="0"/>
          <a:ext cx="0" cy="0"/>
          <a:chOff x="0" y="0"/>
          <a:chExt cx="0" cy="0"/>
        </a:xfrm>
      </p:grpSpPr>
      <p:sp>
        <p:nvSpPr>
          <p:cNvPr id="1048762"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UNIFIED PROCESS(UP)</a:t>
            </a:r>
          </a:p>
        </p:txBody>
      </p:sp>
      <p:sp>
        <p:nvSpPr>
          <p:cNvPr id="1048763"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Is not a process</a:t>
            </a:r>
          </a:p>
          <a:p>
            <a:pPr eaLnBrk="1" hangingPunct="1" latinLnBrk="1" lvl="0"/>
            <a:r>
              <a:rPr altLang="en-US" lang="en-IN"/>
              <a:t>It is an iterative and incremental development framework that you can customize to fit the project.</a:t>
            </a:r>
          </a:p>
          <a:p>
            <a:pPr eaLnBrk="1" hangingPunct="1" latinLnBrk="1" lvl="0"/>
            <a:endParaRPr altLang="en-US" lang="en-IN"/>
          </a:p>
          <a:p>
            <a:pPr eaLnBrk="1" hangingPunct="1" latinLnBrk="1" lvl="0"/>
            <a:endParaRPr altLang="en-US" lang="en-IN"/>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192" name=""/>
        <p:cNvGrpSpPr/>
        <p:nvPr/>
      </p:nvGrpSpPr>
      <p:grpSpPr>
        <a:xfrm rot="0">
          <a:off x="0" y="0"/>
          <a:ext cx="0" cy="0"/>
          <a:chOff x="0" y="0"/>
          <a:chExt cx="0" cy="0"/>
        </a:xfrm>
      </p:grpSpPr>
      <p:sp>
        <p:nvSpPr>
          <p:cNvPr id="1048764" name=""/>
          <p:cNvSpPr/>
          <p:nvPr>
            <p:ph type="title" sz="full" idx="0"/>
          </p:nvPr>
        </p:nvSpPr>
        <p:spPr>
          <a:xfrm rot="0">
            <a:off x="914400" y="274637"/>
            <a:ext cx="7772400" cy="511175"/>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500" lang="en-IN"/>
              <a:t>UNIFIED PROCESS(UP)</a:t>
            </a:r>
          </a:p>
        </p:txBody>
      </p:sp>
      <p:sp>
        <p:nvSpPr>
          <p:cNvPr id="1048765" name=""/>
          <p:cNvSpPr/>
          <p:nvPr>
            <p:ph sz="full" idx="1"/>
          </p:nvPr>
        </p:nvSpPr>
        <p:spPr>
          <a:xfrm rot="0">
            <a:off x="914400" y="714375"/>
            <a:ext cx="7772400" cy="5305425"/>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lang="en-IN"/>
              <a:t>Divided into 4 phases</a:t>
            </a:r>
          </a:p>
          <a:p>
            <a:pPr eaLnBrk="1" hangingPunct="1" indent="-457199" latinLnBrk="1" lvl="1" marL="776287">
              <a:lnSpc>
                <a:spcPct val="90000"/>
              </a:lnSpc>
              <a:buFont typeface="Calibri" pitchFamily="34" charset="0"/>
              <a:buAutoNum type="arabicPeriod" startAt="1"/>
            </a:pPr>
            <a:r>
              <a:rPr altLang="en-US" lang="en-IN"/>
              <a:t>Inception:</a:t>
            </a:r>
          </a:p>
          <a:p>
            <a:pPr eaLnBrk="1" hangingPunct="1" indent="-457200" latinLnBrk="1" lvl="2" marL="1050925">
              <a:lnSpc>
                <a:spcPct val="90000"/>
              </a:lnSpc>
              <a:buFont typeface="Courier New" pitchFamily="49" charset="0"/>
              <a:buChar char="o"/>
            </a:pPr>
            <a:r>
              <a:rPr altLang="en-US" lang="en-IN"/>
              <a:t>Here, you come up with the project’s idea</a:t>
            </a:r>
          </a:p>
          <a:p>
            <a:pPr eaLnBrk="1" hangingPunct="1" indent="-457200" latinLnBrk="1" lvl="2" marL="1050925">
              <a:lnSpc>
                <a:spcPct val="90000"/>
              </a:lnSpc>
              <a:buFont typeface="Courier New" pitchFamily="49" charset="0"/>
              <a:buChar char="o"/>
            </a:pPr>
            <a:r>
              <a:rPr altLang="en-US" lang="en-IN"/>
              <a:t>A short phase where you provide idea, risks. It provide initial schedule and sketch general goals.</a:t>
            </a:r>
          </a:p>
          <a:p>
            <a:pPr eaLnBrk="1" hangingPunct="1" indent="-457200" latinLnBrk="1" lvl="2" marL="1050925">
              <a:lnSpc>
                <a:spcPct val="90000"/>
              </a:lnSpc>
              <a:buFont typeface="Courier New" pitchFamily="49" charset="0"/>
              <a:buChar char="o"/>
            </a:pPr>
            <a:r>
              <a:rPr altLang="en-US" lang="en-IN"/>
              <a:t>It should not include detailed requirements that might restrict developers</a:t>
            </a:r>
          </a:p>
          <a:p>
            <a:pPr eaLnBrk="1" hangingPunct="1" indent="-457199" latinLnBrk="1" lvl="1" marL="776287">
              <a:lnSpc>
                <a:spcPct val="90000"/>
              </a:lnSpc>
              <a:buFont typeface="Calibri" pitchFamily="34" charset="0"/>
              <a:buAutoNum type="arabicPeriod" startAt="1"/>
            </a:pPr>
            <a:r>
              <a:rPr altLang="en-US" lang="en-IN"/>
              <a:t>Elaboration:</a:t>
            </a:r>
          </a:p>
          <a:p>
            <a:pPr eaLnBrk="1" hangingPunct="1" indent="-457200" latinLnBrk="1" lvl="2" marL="1050925">
              <a:lnSpc>
                <a:spcPct val="90000"/>
              </a:lnSpc>
              <a:buFont typeface="Courier New" pitchFamily="49" charset="0"/>
              <a:buChar char="o"/>
            </a:pPr>
            <a:r>
              <a:rPr altLang="en-US" lang="en-IN"/>
              <a:t>Create project requirements</a:t>
            </a:r>
          </a:p>
          <a:p>
            <a:pPr eaLnBrk="1" hangingPunct="1" indent="-457200" latinLnBrk="1" lvl="2" marL="1050925">
              <a:lnSpc>
                <a:spcPct val="90000"/>
              </a:lnSpc>
              <a:buFont typeface="Courier New" pitchFamily="49" charset="0"/>
              <a:buChar char="o"/>
            </a:pPr>
            <a:r>
              <a:rPr altLang="en-US" lang="en-IN"/>
              <a:t>Build use cases, architectural diagrams and class hierarchies.</a:t>
            </a:r>
          </a:p>
          <a:p>
            <a:pPr eaLnBrk="1" hangingPunct="1" indent="-457200" latinLnBrk="1" lvl="2" marL="1050925">
              <a:lnSpc>
                <a:spcPct val="90000"/>
              </a:lnSpc>
              <a:buFont typeface="Courier New" pitchFamily="49" charset="0"/>
              <a:buChar char="o"/>
            </a:pPr>
            <a:r>
              <a:rPr altLang="en-US" lang="en-IN"/>
              <a:t>Don’t restrict developers with unnecessary requirements.</a:t>
            </a:r>
          </a:p>
          <a:p>
            <a:pPr eaLnBrk="1" hangingPunct="1" indent="-457200" latinLnBrk="1" lvl="2" marL="1050925">
              <a:lnSpc>
                <a:spcPct val="90000"/>
              </a:lnSpc>
              <a:buFont typeface="Courier New" pitchFamily="49" charset="0"/>
              <a:buChar char="o"/>
            </a:pPr>
            <a:r>
              <a:rPr altLang="en-US" lang="en-IN"/>
              <a:t>This phase is divided into several iterations with the first addressing the most important risks.</a:t>
            </a:r>
          </a:p>
          <a:p>
            <a:pPr eaLnBrk="1" hangingPunct="1" indent="-457200" latinLnBrk="1" lvl="2" marL="1050925">
              <a:lnSpc>
                <a:spcPct val="90000"/>
              </a:lnSpc>
              <a:buFont typeface="Courier New" pitchFamily="49" charset="0"/>
              <a:buChar char="o"/>
            </a:pPr>
            <a:endParaRPr altLang="en-US" lang="en-IN"/>
          </a:p>
          <a:p>
            <a:pPr eaLnBrk="1" hangingPunct="1" indent="-457200" latinLnBrk="1" lvl="2" marL="1050925">
              <a:lnSpc>
                <a:spcPct val="90000"/>
              </a:lnSpc>
              <a:buFont typeface="Courier New" pitchFamily="49" charset="0"/>
              <a:buChar char="o"/>
            </a:pPr>
            <a:endParaRPr altLang="en-US" lang="en-IN"/>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showMasterSp="1">
  <p:cSld>
    <p:spTree>
      <p:nvGrpSpPr>
        <p:cNvPr id="193" name=""/>
        <p:cNvGrpSpPr/>
        <p:nvPr/>
      </p:nvGrpSpPr>
      <p:grpSpPr>
        <a:xfrm rot="0">
          <a:off x="0" y="0"/>
          <a:ext cx="0" cy="0"/>
          <a:chOff x="0" y="0"/>
          <a:chExt cx="0" cy="0"/>
        </a:xfrm>
      </p:grpSpPr>
      <p:sp>
        <p:nvSpPr>
          <p:cNvPr id="104876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76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indent="-514350" latinLnBrk="1" lvl="0" marL="514350">
              <a:buFont typeface="Calibri" pitchFamily="34" charset="0"/>
              <a:buAutoNum type="arabicPeriod" startAt="3"/>
            </a:pPr>
            <a:r>
              <a:rPr altLang="en-US" lang="en-IN"/>
              <a:t>Construction:</a:t>
            </a:r>
          </a:p>
          <a:p>
            <a:pPr eaLnBrk="1" hangingPunct="1" indent="-514350" latinLnBrk="1" lvl="1" marL="787400"/>
            <a:r>
              <a:rPr altLang="en-US" lang="en-IN"/>
              <a:t>Write ,test and debug the code.</a:t>
            </a:r>
          </a:p>
          <a:p>
            <a:pPr eaLnBrk="1" hangingPunct="1" indent="-514350" latinLnBrk="1" lvl="1" marL="787400"/>
            <a:r>
              <a:rPr altLang="en-US" lang="en-IN"/>
              <a:t>Divided into several iterations, each of which ended with a tested, high quality working executable programs that you can release to customers.</a:t>
            </a:r>
          </a:p>
          <a:p>
            <a:pPr eaLnBrk="1" hangingPunct="1" indent="-514350" latinLnBrk="1" lvl="1" marL="787400"/>
            <a:r>
              <a:rPr altLang="en-US" lang="en-IN"/>
              <a:t>The iterations include the most important features first.</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rot="0">
          <a:off x="0" y="0"/>
          <a:ext cx="0" cy="0"/>
          <a:chOff x="0" y="0"/>
          <a:chExt cx="0" cy="0"/>
        </a:xfrm>
      </p:grpSpPr>
      <p:sp>
        <p:nvSpPr>
          <p:cNvPr id="1048609" name=""/>
          <p:cNvSpPr/>
          <p:nvPr>
            <p:ph type="title" sz="full" idx="0"/>
          </p:nvPr>
        </p:nvSpPr>
        <p:spPr>
          <a:xfrm rot="0">
            <a:off x="857250" y="214312"/>
            <a:ext cx="7758112" cy="7747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algn="ctr" eaLnBrk="1" hangingPunct="1" latinLnBrk="1" lvl="0"/>
            <a:r>
              <a:rPr altLang="en-US" b="1" sz="4500" lang="en-IN">
                <a:solidFill>
                  <a:schemeClr val="dk1"/>
                </a:solidFill>
              </a:rPr>
              <a:t>MODEL  APPROACHES</a:t>
            </a:r>
          </a:p>
        </p:txBody>
      </p:sp>
      <p:sp>
        <p:nvSpPr>
          <p:cNvPr id="1048610" name=""/>
          <p:cNvSpPr/>
          <p:nvPr>
            <p:ph sz="full" idx="1"/>
          </p:nvPr>
        </p:nvSpPr>
        <p:spPr>
          <a:xfrm rot="0">
            <a:off x="785812" y="928687"/>
            <a:ext cx="7915275" cy="5929312"/>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sz="2800" lang="en-IN">
                <a:latin typeface="Arial" pitchFamily="34" charset="0"/>
                <a:ea typeface="Arial" pitchFamily="34" charset="0"/>
              </a:rPr>
              <a:t>There are a lot of different development models.</a:t>
            </a:r>
          </a:p>
          <a:p>
            <a:pPr algn="just" eaLnBrk="1" hangingPunct="1" latinLnBrk="1" lvl="0"/>
            <a:r>
              <a:rPr altLang="en-US" sz="2800" lang="en-IN">
                <a:latin typeface="Arial" pitchFamily="34" charset="0"/>
                <a:ea typeface="Arial" pitchFamily="34" charset="0"/>
              </a:rPr>
              <a:t>Agile methods-</a:t>
            </a:r>
          </a:p>
          <a:p>
            <a:pPr algn="just" eaLnBrk="1" hangingPunct="1" latinLnBrk="1" lvl="1"/>
            <a:r>
              <a:rPr altLang="en-US" lang="en-IN">
                <a:latin typeface="Arial" pitchFamily="34" charset="0"/>
                <a:ea typeface="Arial" pitchFamily="34" charset="0"/>
              </a:rPr>
              <a:t>allow a project’s goal to change over time to track changing customer needs.</a:t>
            </a:r>
          </a:p>
          <a:p>
            <a:pPr eaLnBrk="1" hangingPunct="1" latinLnBrk="1" lvl="0"/>
            <a:r>
              <a:rPr altLang="en-US" sz="2800" lang="en-IN">
                <a:latin typeface="Arial" pitchFamily="34" charset="0"/>
                <a:ea typeface="Arial" pitchFamily="34" charset="0"/>
              </a:rPr>
              <a:t>Test‐driven development </a:t>
            </a:r>
          </a:p>
          <a:p>
            <a:pPr eaLnBrk="1" hangingPunct="1" latinLnBrk="1" lvl="1"/>
            <a:r>
              <a:rPr altLang="en-US" lang="en-IN">
                <a:latin typeface="Arial" pitchFamily="34" charset="0"/>
                <a:ea typeface="Arial" pitchFamily="34" charset="0"/>
              </a:rPr>
              <a:t>forces programmers to write tests for their code. </a:t>
            </a:r>
          </a:p>
          <a:p>
            <a:pPr eaLnBrk="1" hangingPunct="1" latinLnBrk="1" lvl="0"/>
            <a:r>
              <a:rPr altLang="en-US" sz="2800" lang="en-IN">
                <a:latin typeface="Arial" pitchFamily="34" charset="0"/>
                <a:ea typeface="Arial" pitchFamily="34" charset="0"/>
              </a:rPr>
              <a:t>Extreme programming </a:t>
            </a:r>
          </a:p>
          <a:p>
            <a:pPr eaLnBrk="1" hangingPunct="1" latinLnBrk="1" lvl="1"/>
            <a:r>
              <a:rPr altLang="en-US" lang="en-IN">
                <a:latin typeface="Arial" pitchFamily="34" charset="0"/>
                <a:ea typeface="Arial" pitchFamily="34" charset="0"/>
              </a:rPr>
              <a:t>uses “pair programming” to ensure that every piece of code goes through a kind of code review.</a:t>
            </a:r>
          </a:p>
          <a:p>
            <a:pPr algn="just" eaLnBrk="1" hangingPunct="1" latinLnBrk="1" lvl="0"/>
            <a:r>
              <a:rPr altLang="en-US" sz="2800" lang="en-IN">
                <a:latin typeface="Arial" pitchFamily="34" charset="0"/>
                <a:ea typeface="Arial" pitchFamily="34" charset="0"/>
              </a:rPr>
              <a:t>Each model has its own set of rules, philosophy and list of important principles.</a:t>
            </a: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showMasterSp="1">
  <p:cSld>
    <p:spTree>
      <p:nvGrpSpPr>
        <p:cNvPr id="194" name=""/>
        <p:cNvGrpSpPr/>
        <p:nvPr/>
      </p:nvGrpSpPr>
      <p:grpSpPr>
        <a:xfrm rot="0">
          <a:off x="0" y="0"/>
          <a:ext cx="0" cy="0"/>
          <a:chOff x="0" y="0"/>
          <a:chExt cx="0" cy="0"/>
        </a:xfrm>
      </p:grpSpPr>
      <p:sp>
        <p:nvSpPr>
          <p:cNvPr id="104876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76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indent="-514350" latinLnBrk="1" lvl="0" marL="514350">
              <a:buFont typeface="Calibri" pitchFamily="34" charset="0"/>
              <a:buAutoNum type="arabicPeriod" startAt="4"/>
            </a:pPr>
            <a:r>
              <a:rPr altLang="en-US" lang="en-IN"/>
              <a:t>Transition :</a:t>
            </a:r>
          </a:p>
          <a:p>
            <a:pPr eaLnBrk="1" hangingPunct="1" indent="-514350" latinLnBrk="1" lvl="1" marL="787400"/>
            <a:r>
              <a:rPr altLang="en-US" lang="en-IN"/>
              <a:t>Transfer the project to customers and the long term maintenance team.</a:t>
            </a:r>
          </a:p>
          <a:p>
            <a:pPr eaLnBrk="1" hangingPunct="1" indent="-514350" latinLnBrk="1" lvl="1" marL="787400"/>
            <a:r>
              <a:rPr altLang="en-US" lang="en-IN"/>
              <a:t>Based on the feedback from the users, make changes and refinements and then release a new version, so this phase also includes many iterations.</a:t>
            </a:r>
          </a:p>
          <a:p>
            <a:pPr eaLnBrk="1" hangingPunct="1" indent="-514350" latinLnBrk="1" lvl="1" marL="787400"/>
            <a:r>
              <a:rPr altLang="en-US" lang="en-IN"/>
              <a:t>Transition tasks include tasks such as building user environments(computers,networks,etc),documentaion and user training.</a:t>
            </a:r>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showMasterSp="1">
  <p:cSld>
    <p:spTree>
      <p:nvGrpSpPr>
        <p:cNvPr id="195" name=""/>
        <p:cNvGrpSpPr/>
        <p:nvPr/>
      </p:nvGrpSpPr>
      <p:grpSpPr>
        <a:xfrm rot="0">
          <a:off x="0" y="0"/>
          <a:ext cx="0" cy="0"/>
          <a:chOff x="0" y="0"/>
          <a:chExt cx="0" cy="0"/>
        </a:xfrm>
      </p:grpSpPr>
      <p:sp>
        <p:nvSpPr>
          <p:cNvPr id="1048770"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771"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You can add more phases after transition to model application’s life cycle.</a:t>
            </a:r>
          </a:p>
          <a:p>
            <a:pPr eaLnBrk="1" hangingPunct="1" latinLnBrk="1" lvl="1"/>
            <a:r>
              <a:rPr altLang="en-US" lang="en-IN"/>
              <a:t>Production: </a:t>
            </a:r>
          </a:p>
          <a:p>
            <a:pPr eaLnBrk="1" hangingPunct="1" latinLnBrk="1" lvl="2"/>
            <a:r>
              <a:rPr altLang="en-US" lang="en-IN"/>
              <a:t>Here,user uses the application</a:t>
            </a:r>
          </a:p>
          <a:p>
            <a:pPr eaLnBrk="1" hangingPunct="1" latinLnBrk="1" lvl="2"/>
            <a:r>
              <a:rPr altLang="en-US" lang="en-IN"/>
              <a:t>Development team does’t continue producing new versions of the application during this phase.</a:t>
            </a:r>
          </a:p>
          <a:p>
            <a:pPr eaLnBrk="1" hangingPunct="1" latinLnBrk="1" lvl="1"/>
            <a:r>
              <a:rPr altLang="en-US" lang="en-IN"/>
              <a:t>Disposal:</a:t>
            </a:r>
          </a:p>
          <a:p>
            <a:pPr eaLnBrk="1" hangingPunct="1" latinLnBrk="1" lvl="2"/>
            <a:r>
              <a:rPr altLang="en-US" lang="en-IN"/>
              <a:t>Remove the application and move users to a replacement system.</a:t>
            </a:r>
          </a:p>
          <a:p>
            <a:pPr eaLnBrk="1" hangingPunct="1" latinLnBrk="1" lvl="2"/>
            <a:endParaRPr altLang="en-US" lang="en-IN"/>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showMasterSp="1">
  <p:cSld>
    <p:spTree>
      <p:nvGrpSpPr>
        <p:cNvPr id="196" name=""/>
        <p:cNvGrpSpPr/>
        <p:nvPr/>
      </p:nvGrpSpPr>
      <p:grpSpPr>
        <a:xfrm rot="0">
          <a:off x="0" y="0"/>
          <a:ext cx="0" cy="0"/>
          <a:chOff x="0" y="0"/>
          <a:chExt cx="0" cy="0"/>
        </a:xfrm>
      </p:grpSpPr>
      <p:pic>
        <p:nvPicPr>
          <p:cNvPr id="2097168" name=""/>
          <p:cNvPicPr>
            <a:picLocks/>
          </p:cNvPicPr>
          <p:nvPr/>
        </p:nvPicPr>
        <p:blipFill>
          <a:blip xmlns:r="http://schemas.openxmlformats.org/officeDocument/2006/relationships" r:embed="rId1"/>
          <a:srcRect l="0" t="0" r="0" b="0"/>
          <a:stretch>
            <a:fillRect/>
          </a:stretch>
        </p:blipFill>
        <p:spPr>
          <a:xfrm rot="0">
            <a:off x="684212" y="1125537"/>
            <a:ext cx="8139112" cy="3687762"/>
          </a:xfrm>
          <a:prstGeom prst="rect"/>
          <a:noFill/>
          <a:ln>
            <a:noFill/>
          </a:ln>
        </p:spPr>
      </p:pic>
      <p:sp>
        <p:nvSpPr>
          <p:cNvPr id="1048772" name=""/>
          <p:cNvSpPr/>
          <p:nvPr/>
        </p:nvSpPr>
        <p:spPr>
          <a:xfrm rot="0">
            <a:off x="1187450" y="4803775"/>
            <a:ext cx="6985000" cy="646112"/>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eaLnBrk="1" hangingPunct="1" latinLnBrk="1" lvl="0"/>
            <a:r>
              <a:rPr altLang="en-US" b="1" lang="en-US"/>
              <a:t>FIGURE 13-5: </a:t>
            </a:r>
            <a:r>
              <a:rPr altLang="en-US" lang="en-US"/>
              <a:t>In the Unified Process, construction takes more time and effort than the other phases</a:t>
            </a:r>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showMasterSp="1">
  <p:cSld>
    <p:spTree>
      <p:nvGrpSpPr>
        <p:cNvPr id="197" name=""/>
        <p:cNvGrpSpPr/>
        <p:nvPr/>
      </p:nvGrpSpPr>
      <p:grpSpPr>
        <a:xfrm rot="0">
          <a:off x="0" y="0"/>
          <a:ext cx="0" cy="0"/>
          <a:chOff x="0" y="0"/>
          <a:chExt cx="0" cy="0"/>
        </a:xfrm>
      </p:grpSpPr>
      <p:sp>
        <p:nvSpPr>
          <p:cNvPr id="1048773"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endParaRPr altLang="en-US" lang="en-US"/>
          </a:p>
        </p:txBody>
      </p:sp>
      <p:pic>
        <p:nvPicPr>
          <p:cNvPr id="2097169" name=""/>
          <p:cNvPicPr>
            <a:picLocks/>
          </p:cNvPicPr>
          <p:nvPr/>
        </p:nvPicPr>
        <p:blipFill>
          <a:blip xmlns:r="http://schemas.openxmlformats.org/officeDocument/2006/relationships" r:embed="rId1"/>
          <a:srcRect l="0" t="0" r="0" b="0"/>
          <a:stretch>
            <a:fillRect/>
          </a:stretch>
        </p:blipFill>
        <p:spPr>
          <a:xfrm rot="0">
            <a:off x="652462" y="250825"/>
            <a:ext cx="7519987" cy="5915025"/>
          </a:xfrm>
          <a:prstGeom prst="rect"/>
          <a:noFill/>
          <a:ln>
            <a:noFill/>
          </a:ln>
        </p:spPr>
      </p:pic>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showMasterSp="1">
  <p:cSld>
    <p:spTree>
      <p:nvGrpSpPr>
        <p:cNvPr id="198" name=""/>
        <p:cNvGrpSpPr/>
        <p:nvPr/>
      </p:nvGrpSpPr>
      <p:grpSpPr>
        <a:xfrm rot="0">
          <a:off x="0" y="0"/>
          <a:ext cx="0" cy="0"/>
          <a:chOff x="0" y="0"/>
          <a:chExt cx="0" cy="0"/>
        </a:xfrm>
      </p:grpSpPr>
      <p:sp>
        <p:nvSpPr>
          <p:cNvPr id="1048774"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Advantages </a:t>
            </a:r>
          </a:p>
        </p:txBody>
      </p:sp>
      <p:sp>
        <p:nvSpPr>
          <p:cNvPr id="1048775"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The iterative approach enables you to incrementally define the requirements and assemble the application.</a:t>
            </a:r>
          </a:p>
          <a:p>
            <a:pPr eaLnBrk="1" hangingPunct="1" latinLnBrk="1" lvl="0"/>
            <a:r>
              <a:rPr altLang="en-US" lang="en-IN"/>
              <a:t>The elaboration iterations focus on risks and risk mitigation to improve the project’s chance of success.</a:t>
            </a:r>
          </a:p>
          <a:p>
            <a:pPr eaLnBrk="1" hangingPunct="1" latinLnBrk="1" lvl="0"/>
            <a:r>
              <a:rPr altLang="en-US" lang="en-IN"/>
              <a:t>The inception and elaboration phases generate a lot of documentation that can help new developers join the team later.</a:t>
            </a:r>
          </a:p>
          <a:p>
            <a:pPr eaLnBrk="1" hangingPunct="1" latinLnBrk="1" lvl="0"/>
            <a:r>
              <a:rPr altLang="en-US" lang="en-IN"/>
              <a:t>It can enable incremental release if we wanted. </a:t>
            </a:r>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showMasterSp="1">
  <p:cSld>
    <p:spTree>
      <p:nvGrpSpPr>
        <p:cNvPr id="199" name=""/>
        <p:cNvGrpSpPr/>
        <p:nvPr/>
      </p:nvGrpSpPr>
      <p:grpSpPr>
        <a:xfrm rot="0">
          <a:off x="0" y="0"/>
          <a:ext cx="0" cy="0"/>
          <a:chOff x="0" y="0"/>
          <a:chExt cx="0" cy="0"/>
        </a:xfrm>
      </p:grpSpPr>
      <p:sp>
        <p:nvSpPr>
          <p:cNvPr id="104877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Disadvantages </a:t>
            </a:r>
          </a:p>
        </p:txBody>
      </p:sp>
      <p:sp>
        <p:nvSpPr>
          <p:cNvPr id="104877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It’s complicated.</a:t>
            </a:r>
          </a:p>
          <a:p>
            <a:pPr eaLnBrk="1" hangingPunct="1" latinLnBrk="1" lvl="0"/>
            <a:r>
              <a:rPr altLang="en-US" lang="en-IN"/>
              <a:t>Requires more resources than simpler approaches.</a:t>
            </a:r>
          </a:p>
          <a:p>
            <a:pPr eaLnBrk="1" hangingPunct="1" latinLnBrk="1" lvl="0"/>
            <a:r>
              <a:rPr altLang="en-US" lang="en-IN"/>
              <a:t>Risk analysis can be difficult.</a:t>
            </a:r>
          </a:p>
          <a:p>
            <a:pPr eaLnBrk="1" hangingPunct="1" latinLnBrk="1" lvl="0"/>
            <a:r>
              <a:rPr altLang="en-US" lang="en-IN"/>
              <a:t>The complication is not always worth the effort ,especially for low risk projects.</a:t>
            </a:r>
          </a:p>
          <a:p>
            <a:pPr eaLnBrk="1" hangingPunct="1" latinLnBrk="1" lvl="0"/>
            <a:r>
              <a:rPr altLang="en-US" lang="en-IN"/>
              <a:t>It does’t work well with small projects.</a:t>
            </a:r>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showMasterSp="1">
  <p:cSld>
    <p:spTree>
      <p:nvGrpSpPr>
        <p:cNvPr id="200" name=""/>
        <p:cNvGrpSpPr/>
        <p:nvPr/>
      </p:nvGrpSpPr>
      <p:grpSpPr>
        <a:xfrm rot="0">
          <a:off x="0" y="0"/>
          <a:ext cx="0" cy="0"/>
          <a:chOff x="0" y="0"/>
          <a:chExt cx="0" cy="0"/>
        </a:xfrm>
      </p:grpSpPr>
      <p:sp>
        <p:nvSpPr>
          <p:cNvPr id="104877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Rational Unified Process(RUP)</a:t>
            </a:r>
          </a:p>
        </p:txBody>
      </p:sp>
      <p:sp>
        <p:nvSpPr>
          <p:cNvPr id="104877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Is IBM’s version of the unified process.</a:t>
            </a:r>
          </a:p>
          <a:p>
            <a:pPr eaLnBrk="1" hangingPunct="1" latinLnBrk="1" lvl="0"/>
            <a:r>
              <a:rPr altLang="en-US" lang="en-IN"/>
              <a:t>Uses the same 4 basic phases as UP</a:t>
            </a:r>
          </a:p>
          <a:p>
            <a:pPr eaLnBrk="1" hangingPunct="1" latinLnBrk="1" lvl="0"/>
            <a:r>
              <a:rPr altLang="en-US" lang="en-IN"/>
              <a:t>Also uses the same standard engineering disciplines.</a:t>
            </a:r>
          </a:p>
          <a:p>
            <a:pPr eaLnBrk="1" hangingPunct="1" latinLnBrk="1" lvl="0"/>
            <a:r>
              <a:rPr altLang="en-US" lang="en-IN"/>
              <a:t>Also adds three supporting disciplines: configuration and change management, project management and environment.</a:t>
            </a:r>
          </a:p>
          <a:p>
            <a:pPr eaLnBrk="1" hangingPunct="1" latinLnBrk="1" lvl="0"/>
            <a:endParaRPr altLang="en-US" lang="en-IN"/>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showMasterSp="1">
  <p:cSld>
    <p:spTree>
      <p:nvGrpSpPr>
        <p:cNvPr id="201" name=""/>
        <p:cNvGrpSpPr/>
        <p:nvPr/>
      </p:nvGrpSpPr>
      <p:grpSpPr>
        <a:xfrm rot="0">
          <a:off x="0" y="0"/>
          <a:ext cx="0" cy="0"/>
          <a:chOff x="0" y="0"/>
          <a:chExt cx="0" cy="0"/>
        </a:xfrm>
      </p:grpSpPr>
      <p:sp>
        <p:nvSpPr>
          <p:cNvPr id="1048780"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Rational Unified Process(RUP)</a:t>
            </a:r>
          </a:p>
        </p:txBody>
      </p:sp>
      <p:sp>
        <p:nvSpPr>
          <p:cNvPr id="1048781"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The main advantages to RUP over UP are the tools provided by IBM that make using the process easier.</a:t>
            </a:r>
          </a:p>
          <a:p>
            <a:pPr eaLnBrk="1" hangingPunct="1" latinLnBrk="1" lvl="0"/>
            <a:r>
              <a:rPr altLang="en-US" lang="en-IN"/>
              <a:t>Those tools include artificial templates, document production and changing, change request tracking, visual modelling ,performance profiling,etc</a:t>
            </a:r>
          </a:p>
          <a:p>
            <a:pPr eaLnBrk="1" hangingPunct="1" latinLnBrk="1" lvl="0"/>
            <a:r>
              <a:rPr altLang="en-US" lang="en-IN"/>
              <a:t>Advantages and disadvantages of RUP is same as UP.</a:t>
            </a:r>
          </a:p>
          <a:p>
            <a:pPr eaLnBrk="1" hangingPunct="1" latinLnBrk="1" lvl="0"/>
            <a:endParaRPr altLang="en-US" lang="en-IN"/>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showMasterSp="1">
  <p:cSld>
    <p:spTree>
      <p:nvGrpSpPr>
        <p:cNvPr id="202" name=""/>
        <p:cNvGrpSpPr/>
        <p:nvPr/>
      </p:nvGrpSpPr>
      <p:grpSpPr>
        <a:xfrm rot="0">
          <a:off x="0" y="0"/>
          <a:ext cx="0" cy="0"/>
          <a:chOff x="0" y="0"/>
          <a:chExt cx="0" cy="0"/>
        </a:xfrm>
      </p:grpSpPr>
      <p:sp>
        <p:nvSpPr>
          <p:cNvPr id="1048782"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Rational Unified Process(RUP)</a:t>
            </a:r>
          </a:p>
        </p:txBody>
      </p:sp>
      <p:sp>
        <p:nvSpPr>
          <p:cNvPr id="1048783"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Variations on UP and RUP</a:t>
            </a:r>
          </a:p>
          <a:p>
            <a:pPr eaLnBrk="1" hangingPunct="1" latinLnBrk="1" lvl="1"/>
            <a:r>
              <a:rPr altLang="en-US" lang="en-IN"/>
              <a:t>Open Unified Process(Open UP)-is a tool that makes using the unified process easier.</a:t>
            </a:r>
          </a:p>
          <a:p>
            <a:pPr eaLnBrk="1" hangingPunct="1" latinLnBrk="1" lvl="1"/>
            <a:r>
              <a:rPr altLang="en-US" lang="en-IN"/>
              <a:t>Agile unified process-is another simplified version of RUP.</a:t>
            </a:r>
          </a:p>
          <a:p>
            <a:pPr eaLnBrk="1" hangingPunct="1" latinLnBrk="1" lvl="1"/>
            <a:r>
              <a:rPr altLang="en-US" lang="en-IN"/>
              <a:t>It brings agile methods to UP. </a:t>
            </a:r>
          </a:p>
          <a:p>
            <a:pPr eaLnBrk="1" hangingPunct="1" latinLnBrk="1" lvl="1"/>
            <a:endParaRPr altLang="en-US" lang="en-IN"/>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showMasterSp="1">
  <p:cSld>
    <p:spTree>
      <p:nvGrpSpPr>
        <p:cNvPr id="203" name=""/>
        <p:cNvGrpSpPr/>
        <p:nvPr/>
      </p:nvGrpSpPr>
      <p:grpSpPr>
        <a:xfrm rot="0">
          <a:off x="0" y="0"/>
          <a:ext cx="0" cy="0"/>
          <a:chOff x="0" y="0"/>
          <a:chExt cx="0" cy="0"/>
        </a:xfrm>
      </p:grpSpPr>
      <p:sp>
        <p:nvSpPr>
          <p:cNvPr id="1048784"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CLEANROOM</a:t>
            </a:r>
          </a:p>
        </p:txBody>
      </p:sp>
      <p:sp>
        <p:nvSpPr>
          <p:cNvPr id="1048785"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This model emphasizes defect prevention rather than defect removal.</a:t>
            </a:r>
          </a:p>
          <a:p>
            <a:pPr eaLnBrk="1" hangingPunct="1" latinLnBrk="1" lvl="0"/>
            <a:r>
              <a:rPr altLang="en-US" lang="en-IN"/>
              <a:t>The idea is to build the application in steps that are carefully monitored and tested to prevent anything bad from entering into the application.</a:t>
            </a:r>
          </a:p>
          <a:p>
            <a:pPr eaLnBrk="1" hangingPunct="1" latinLnBrk="1" lvl="0">
              <a:buNone/>
            </a:pPr>
            <a:endParaRPr altLang="en-US"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128" name=""/>
        <p:cNvGrpSpPr/>
        <p:nvPr/>
      </p:nvGrpSpPr>
      <p:grpSpPr>
        <a:xfrm rot="0">
          <a:off x="0" y="0"/>
          <a:ext cx="0" cy="0"/>
          <a:chOff x="0" y="0"/>
          <a:chExt cx="0" cy="0"/>
        </a:xfrm>
      </p:grpSpPr>
      <p:sp>
        <p:nvSpPr>
          <p:cNvPr id="1048614"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algn="ctr" eaLnBrk="1" hangingPunct="1" latinLnBrk="1" lvl="0"/>
            <a:r>
              <a:rPr altLang="en-US" b="1" lang="en-IN">
                <a:solidFill>
                  <a:schemeClr val="dk1"/>
                </a:solidFill>
              </a:rPr>
              <a:t>PREREQUISITES </a:t>
            </a:r>
          </a:p>
        </p:txBody>
      </p:sp>
      <p:sp>
        <p:nvSpPr>
          <p:cNvPr id="1048615"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algn="just" eaLnBrk="1" hangingPunct="1" latinLnBrk="1" lvl="0"/>
            <a:r>
              <a:rPr altLang="en-US" sz="3200" lang="en-IN">
                <a:latin typeface="Arial" pitchFamily="34" charset="0"/>
                <a:ea typeface="Arial" pitchFamily="34" charset="0"/>
              </a:rPr>
              <a:t>Before you start using a particular model, need to be sure everyone on the team is on board.</a:t>
            </a:r>
          </a:p>
          <a:p>
            <a:pPr algn="just" eaLnBrk="1" hangingPunct="1" latinLnBrk="1" lvl="0">
              <a:buNone/>
            </a:pPr>
            <a:endParaRPr altLang="en-US" sz="3200" lang="en-IN">
              <a:latin typeface="Arial" pitchFamily="34" charset="0"/>
              <a:ea typeface="Arial" pitchFamily="34" charset="0"/>
            </a:endParaRPr>
          </a:p>
          <a:p>
            <a:pPr algn="just" eaLnBrk="1" hangingPunct="1" latinLnBrk="1" lvl="0"/>
            <a:r>
              <a:rPr altLang="en-US" sz="3200" lang="en-IN">
                <a:latin typeface="Arial" pitchFamily="34" charset="0"/>
                <a:ea typeface="Arial" pitchFamily="34" charset="0"/>
              </a:rPr>
              <a:t>Everyone needs to agree on what the rules are and what procedures you will use to make sure the rules are followed.</a:t>
            </a:r>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showMasterSp="1">
  <p:cSld>
    <p:spTree>
      <p:nvGrpSpPr>
        <p:cNvPr id="204" name=""/>
        <p:cNvGrpSpPr/>
        <p:nvPr/>
      </p:nvGrpSpPr>
      <p:grpSpPr>
        <a:xfrm rot="0">
          <a:off x="0" y="0"/>
          <a:ext cx="0" cy="0"/>
          <a:chOff x="0" y="0"/>
          <a:chExt cx="0" cy="0"/>
        </a:xfrm>
      </p:grpSpPr>
      <p:sp>
        <p:nvSpPr>
          <p:cNvPr id="104878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Basic principles of cleanroom</a:t>
            </a:r>
          </a:p>
        </p:txBody>
      </p:sp>
      <p:sp>
        <p:nvSpPr>
          <p:cNvPr id="104878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Formal methods-</a:t>
            </a:r>
          </a:p>
          <a:p>
            <a:pPr eaLnBrk="1" hangingPunct="1" latinLnBrk="1" lvl="1">
              <a:buFont typeface="Wingdings" pitchFamily="2" charset="2"/>
              <a:buChar char="Ø"/>
            </a:pPr>
            <a:r>
              <a:rPr altLang="en-US" lang="en-IN"/>
              <a:t>code is produced using formal mathematical methods that help to ensure that the code satisfies the design models.</a:t>
            </a:r>
          </a:p>
          <a:p>
            <a:pPr eaLnBrk="1" hangingPunct="1" latinLnBrk="1" lvl="1">
              <a:buFont typeface="Wingdings" pitchFamily="2" charset="2"/>
              <a:buChar char="Ø"/>
            </a:pPr>
            <a:r>
              <a:rPr altLang="en-US" lang="en-IN"/>
              <a:t>Code reviews also help to verify that the code correctly implements the required behaviour.</a:t>
            </a:r>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showMasterSp="1">
  <p:cSld>
    <p:spTree>
      <p:nvGrpSpPr>
        <p:cNvPr id="205" name=""/>
        <p:cNvGrpSpPr/>
        <p:nvPr/>
      </p:nvGrpSpPr>
      <p:grpSpPr>
        <a:xfrm rot="0">
          <a:off x="0" y="0"/>
          <a:ext cx="0" cy="0"/>
          <a:chOff x="0" y="0"/>
          <a:chExt cx="0" cy="0"/>
        </a:xfrm>
      </p:grpSpPr>
      <p:sp>
        <p:nvSpPr>
          <p:cNvPr id="104878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Basic principles of cleanroom</a:t>
            </a:r>
          </a:p>
        </p:txBody>
      </p:sp>
      <p:sp>
        <p:nvSpPr>
          <p:cNvPr id="104878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Statistical testing-</a:t>
            </a:r>
          </a:p>
          <a:p>
            <a:pPr eaLnBrk="1" hangingPunct="1" latinLnBrk="1" lvl="1">
              <a:buFont typeface="Wingdings" pitchFamily="2" charset="2"/>
              <a:buChar char="Ø"/>
            </a:pPr>
            <a:r>
              <a:rPr altLang="en-US" lang="en-IN"/>
              <a:t>Testing uses statistical experiments to estimate the application quality.</a:t>
            </a:r>
          </a:p>
          <a:p>
            <a:pPr eaLnBrk="1" hangingPunct="1" latinLnBrk="1" lvl="0"/>
            <a:r>
              <a:rPr altLang="en-US" lang="en-IN"/>
              <a:t>Statistical quality control  </a:t>
            </a:r>
          </a:p>
          <a:p>
            <a:pPr eaLnBrk="1" hangingPunct="1" latinLnBrk="1" lvl="1">
              <a:buFont typeface="Wingdings" pitchFamily="2" charset="2"/>
              <a:buChar char="Ø"/>
            </a:pPr>
            <a:r>
              <a:rPr altLang="en-US" lang="en-IN"/>
              <a:t>Code is produced incrementally.</a:t>
            </a:r>
          </a:p>
          <a:p>
            <a:pPr eaLnBrk="1" hangingPunct="1" latinLnBrk="1" lvl="1">
              <a:buFont typeface="Wingdings" pitchFamily="2" charset="2"/>
              <a:buChar char="Ø"/>
            </a:pPr>
            <a:r>
              <a:rPr altLang="en-US" lang="en-IN"/>
              <a:t>Each increment’s quality is measured to ensure that the project is making acceptable progress.</a:t>
            </a:r>
          </a:p>
          <a:p>
            <a:pPr eaLnBrk="1" hangingPunct="1" latinLnBrk="1" lvl="1">
              <a:buFont typeface="Wingdings" pitchFamily="2" charset="2"/>
              <a:buChar char="Ø"/>
            </a:pPr>
            <a:endParaRPr altLang="en-US" lang="en-IN"/>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showMasterSp="1">
  <p:cSld>
    <p:spTree>
      <p:nvGrpSpPr>
        <p:cNvPr id="206" name=""/>
        <p:cNvGrpSpPr/>
        <p:nvPr/>
      </p:nvGrpSpPr>
      <p:grpSpPr>
        <a:xfrm rot="0">
          <a:off x="0" y="0"/>
          <a:ext cx="0" cy="0"/>
          <a:chOff x="0" y="0"/>
          <a:chExt cx="0" cy="0"/>
        </a:xfrm>
      </p:grpSpPr>
      <p:pic>
        <p:nvPicPr>
          <p:cNvPr id="2097170" name=""/>
          <p:cNvPicPr>
            <a:picLocks/>
          </p:cNvPicPr>
          <p:nvPr>
            <p:ph type="ctrTitle" sz="full" idx="7"/>
          </p:nvPr>
        </p:nvPicPr>
        <p:blipFill>
          <a:blip xmlns:r="http://schemas.openxmlformats.org/officeDocument/2006/relationships" r:embed="rId1"/>
          <a:srcRect l="0" t="0" r="0" b="0"/>
          <a:stretch>
            <a:fillRect/>
          </a:stretch>
        </p:blipFill>
        <p:spPr>
          <a:xfrm rot="0">
            <a:off x="536575" y="1255712"/>
            <a:ext cx="8461375" cy="2438400"/>
          </a:xfrm>
          <a:prstGeom prst="rect"/>
          <a:noFill/>
          <a:ln>
            <a:noFill/>
          </a:ln>
        </p:spPr>
      </p:pic>
      <p:sp>
        <p:nvSpPr>
          <p:cNvPr id="1048790" name=""/>
          <p:cNvSpPr/>
          <p:nvPr>
            <p:ph type="subTitle" sz="full" idx="4294967295"/>
          </p:nvPr>
        </p:nvSpPr>
        <p:spPr>
          <a:xfrm rot="0">
            <a:off x="533400" y="3228975"/>
            <a:ext cx="7854950" cy="1752600"/>
          </a:xfrm>
          <a:prstGeom prst="rect"/>
          <a:noFill/>
          <a:ln>
            <a:noFill/>
          </a:ln>
        </p:spPr>
        <p:txBody>
          <a:bodyPr anchor="t" bIns="45720" lIns="0" rIns="18288" tIns="45720" vert="horz"/>
          <a:lstStyle>
            <a:lvl1pPr algn="ctr" marL="0">
              <a:buNone/>
              <a:defRPr sz="2600">
                <a:solidFill>
                  <a:schemeClr val="dk1"/>
                </a:solidFill>
              </a:defRPr>
            </a:lvl1pPr>
            <a:lvl2pPr algn="ctr" marL="393700">
              <a:buNone/>
            </a:lvl2pPr>
            <a:lvl3pPr algn="ctr" marL="668337">
              <a:buNone/>
            </a:lvl3pPr>
            <a:lvl4pPr algn="ctr" marL="977900">
              <a:buNone/>
            </a:lvl4pPr>
            <a:lvl5pPr algn="ctr" marL="1252537">
              <a:buNone/>
            </a:lvl5pPr>
          </a:lstStyle>
          <a:p>
            <a:pPr algn="r" eaLnBrk="1" hangingPunct="1" latinLnBrk="1" lvl="0">
              <a:buNone/>
            </a:pPr>
            <a:endParaRPr altLang="en-US" lang="en-IN"/>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showMasterSp="1">
  <p:cSld>
    <p:spTree>
      <p:nvGrpSpPr>
        <p:cNvPr id="207" name=""/>
        <p:cNvGrpSpPr/>
        <p:nvPr/>
      </p:nvGrpSpPr>
      <p:grpSpPr>
        <a:xfrm rot="0">
          <a:off x="0" y="0"/>
          <a:ext cx="0" cy="0"/>
          <a:chOff x="0" y="0"/>
          <a:chExt cx="0" cy="0"/>
        </a:xfrm>
      </p:grpSpPr>
      <p:sp>
        <p:nvSpPr>
          <p:cNvPr id="104879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RAD</a:t>
            </a:r>
          </a:p>
        </p:txBody>
      </p:sp>
      <p:sp>
        <p:nvSpPr>
          <p:cNvPr id="1048792"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Incorporates some of the best features of existing models plus new features that help developers to give useful results to the end user quickly.</a:t>
            </a:r>
          </a:p>
          <a:p>
            <a:pPr eaLnBrk="1" hangingPunct="1" latinLnBrk="1" lvl="0"/>
            <a:r>
              <a:rPr altLang="en-US" lang="en-IN"/>
              <a:t>Techniques used by RAD models push developers to generate as much high quality code as quickly as possible.</a:t>
            </a:r>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showMasterSp="1">
  <p:cSld>
    <p:spTree>
      <p:nvGrpSpPr>
        <p:cNvPr id="208" name=""/>
        <p:cNvGrpSpPr/>
        <p:nvPr/>
      </p:nvGrpSpPr>
      <p:grpSpPr>
        <a:xfrm rot="0">
          <a:off x="0" y="0"/>
          <a:ext cx="0" cy="0"/>
          <a:chOff x="0" y="0"/>
          <a:chExt cx="0" cy="0"/>
        </a:xfrm>
      </p:grpSpPr>
      <p:sp>
        <p:nvSpPr>
          <p:cNvPr id="1048793"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IN"/>
              <a:t>RAD Principles</a:t>
            </a:r>
          </a:p>
        </p:txBody>
      </p:sp>
      <p:sp>
        <p:nvSpPr>
          <p:cNvPr id="1048794"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IN"/>
              <a:t>Take iterative ideas to the maximum.</a:t>
            </a:r>
          </a:p>
          <a:p>
            <a:pPr eaLnBrk="1" hangingPunct="1" latinLnBrk="1" lvl="0"/>
            <a:r>
              <a:rPr altLang="en-US" lang="en-IN"/>
              <a:t>Instead of a year or two, here iterations last a month,a week or less.</a:t>
            </a:r>
          </a:p>
          <a:p>
            <a:pPr eaLnBrk="1" hangingPunct="1" latinLnBrk="1" lvl="0"/>
            <a:r>
              <a:rPr altLang="en-US" lang="en-IN"/>
              <a:t>Apply iterations not only for programming but also  to requirement gathering, requirement validation and design</a:t>
            </a:r>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showMasterSp="1">
  <p:cSld>
    <p:spTree>
      <p:nvGrpSpPr>
        <p:cNvPr id="209" name=""/>
        <p:cNvGrpSpPr/>
        <p:nvPr/>
      </p:nvGrpSpPr>
      <p:grpSpPr>
        <a:xfrm rot="0">
          <a:off x="0" y="0"/>
          <a:ext cx="0" cy="0"/>
          <a:chOff x="0" y="0"/>
          <a:chExt cx="0" cy="0"/>
        </a:xfrm>
      </p:grpSpPr>
      <p:sp>
        <p:nvSpPr>
          <p:cNvPr id="1048795" name=""/>
          <p:cNvSpPr/>
          <p:nvPr>
            <p:ph sz="full" idx="1"/>
          </p:nvPr>
        </p:nvSpPr>
        <p:spPr>
          <a:xfrm rot="0">
            <a:off x="457200" y="1143000"/>
            <a:ext cx="8229600" cy="51816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US"/>
              <a:t>In BDUF (big design upfront)By the time an application is finished, it doesn’t satisfy the customers’ needs. </a:t>
            </a:r>
          </a:p>
          <a:p>
            <a:pPr eaLnBrk="1" hangingPunct="1" latinLnBrk="1" lvl="0"/>
            <a:r>
              <a:rPr altLang="en-US" lang="en-US"/>
              <a:t>Iterative models help keep a project on track, but they have their limits. </a:t>
            </a:r>
          </a:p>
          <a:p>
            <a:pPr eaLnBrk="1" hangingPunct="1" latinLnBrk="1" lvl="1"/>
            <a:r>
              <a:rPr altLang="en-US" lang="en-US"/>
              <a:t>If you perform a new iteration every year or so, you could wander far off track before you realize you’re heading in the wrong direction.</a:t>
            </a:r>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showMasterSp="1">
  <p:cSld>
    <p:spTree>
      <p:nvGrpSpPr>
        <p:cNvPr id="210" name=""/>
        <p:cNvGrpSpPr/>
        <p:nvPr/>
      </p:nvGrpSpPr>
      <p:grpSpPr>
        <a:xfrm rot="0">
          <a:off x="0" y="0"/>
          <a:ext cx="0" cy="0"/>
          <a:chOff x="0" y="0"/>
          <a:chExt cx="0" cy="0"/>
        </a:xfrm>
      </p:grpSpPr>
      <p:sp>
        <p:nvSpPr>
          <p:cNvPr id="1048796"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500" lang="en-IN"/>
              <a:t>Common techniques used in RAD</a:t>
            </a:r>
          </a:p>
        </p:txBody>
      </p:sp>
      <p:sp>
        <p:nvSpPr>
          <p:cNvPr id="1048797"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US"/>
              <a:t>Small teams that leads to projects of limited scope. </a:t>
            </a:r>
          </a:p>
          <a:p>
            <a:pPr eaLnBrk="1" hangingPunct="1" latinLnBrk="1" lvl="0"/>
            <a:r>
              <a:rPr altLang="en-US" lang="en-US"/>
              <a:t>Requirement gathering through focus groups, workshops, facilitated meetings, prototyping and brainstorming.</a:t>
            </a:r>
          </a:p>
          <a:p>
            <a:pPr eaLnBrk="1" hangingPunct="1" latinLnBrk="1" lvl="0"/>
            <a:r>
              <a:rPr altLang="en-US" lang="en-US"/>
              <a:t>Requirement validation through iterated prototypes, use cases, and constant customer testing of designs.</a:t>
            </a:r>
          </a:p>
          <a:p>
            <a:pPr eaLnBrk="1" hangingPunct="1" latinLnBrk="1" lvl="0"/>
            <a:r>
              <a:rPr altLang="en-US" lang="en-US"/>
              <a:t>Repeated customer testing of designs as they evolve.</a:t>
            </a:r>
          </a:p>
          <a:p>
            <a:pPr eaLnBrk="1" hangingPunct="1" latinLnBrk="1" lvl="0"/>
            <a:endParaRPr altLang="en-US" lang="en-IN"/>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showMasterSp="1">
  <p:cSld>
    <p:spTree>
      <p:nvGrpSpPr>
        <p:cNvPr id="211" name=""/>
        <p:cNvGrpSpPr/>
        <p:nvPr/>
      </p:nvGrpSpPr>
      <p:grpSpPr>
        <a:xfrm rot="0">
          <a:off x="0" y="0"/>
          <a:ext cx="0" cy="0"/>
          <a:chOff x="0" y="0"/>
          <a:chExt cx="0" cy="0"/>
        </a:xfrm>
      </p:grpSpPr>
      <p:sp>
        <p:nvSpPr>
          <p:cNvPr id="1048798"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IN"/>
          </a:p>
        </p:txBody>
      </p:sp>
      <p:sp>
        <p:nvSpPr>
          <p:cNvPr id="1048799"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US"/>
              <a:t>Constant integration and testing of new code into the application.</a:t>
            </a:r>
          </a:p>
          <a:p>
            <a:pPr eaLnBrk="1" hangingPunct="1" latinLnBrk="1" lvl="0"/>
            <a:r>
              <a:rPr altLang="en-US" lang="en-US"/>
              <a:t>Informal reviews and communication among team members.</a:t>
            </a:r>
          </a:p>
          <a:p>
            <a:pPr eaLnBrk="1" hangingPunct="1" latinLnBrk="1" lvl="0"/>
            <a:r>
              <a:rPr altLang="en-US" lang="en-US"/>
              <a:t>Short iterations lasting between a few months and as little as a week</a:t>
            </a:r>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showMasterSp="1">
  <p:cSld>
    <p:spTree>
      <p:nvGrpSpPr>
        <p:cNvPr id="212" name=""/>
        <p:cNvGrpSpPr/>
        <p:nvPr/>
      </p:nvGrpSpPr>
      <p:grpSpPr>
        <a:xfrm rot="0">
          <a:off x="0" y="0"/>
          <a:ext cx="0" cy="0"/>
          <a:chOff x="0" y="0"/>
          <a:chExt cx="0" cy="0"/>
        </a:xfrm>
      </p:grpSpPr>
      <p:sp>
        <p:nvSpPr>
          <p:cNvPr id="1048800"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endParaRPr altLang="en-US" lang="en-US"/>
          </a:p>
        </p:txBody>
      </p:sp>
      <p:sp>
        <p:nvSpPr>
          <p:cNvPr id="1048801"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lang="en-US"/>
              <a:t>Deferring complicated features for later releases. Doing just enough work to get the job done.</a:t>
            </a:r>
          </a:p>
          <a:p>
            <a:pPr eaLnBrk="1" hangingPunct="1" latinLnBrk="1" lvl="0"/>
            <a:r>
              <a:rPr altLang="en-US" i="1" lang="en-US"/>
              <a:t>Timeboxing , which is RAD speak for setting a tight delivery schedule for producing something, usually</a:t>
            </a:r>
            <a:r>
              <a:rPr altLang="en-US" lang="en-US"/>
              <a:t> the next iteration of the application. The scope can change but the completion date for the iteration cannot.</a:t>
            </a:r>
          </a:p>
        </p:txBody>
      </p:sp>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showMasterSp="1">
  <p:cSld>
    <p:spTree>
      <p:nvGrpSpPr>
        <p:cNvPr id="213" name=""/>
        <p:cNvGrpSpPr/>
        <p:nvPr/>
      </p:nvGrpSpPr>
      <p:grpSpPr>
        <a:xfrm rot="0">
          <a:off x="0" y="0"/>
          <a:ext cx="0" cy="0"/>
          <a:chOff x="0" y="0"/>
          <a:chExt cx="0" cy="0"/>
        </a:xfrm>
      </p:grpSpPr>
      <p:pic>
        <p:nvPicPr>
          <p:cNvPr id="2097171" name=""/>
          <p:cNvPicPr>
            <a:picLocks/>
          </p:cNvPicPr>
          <p:nvPr>
            <p:ph type="ctrTitle" sz="full" idx="7"/>
          </p:nvPr>
        </p:nvPicPr>
        <p:blipFill>
          <a:blip xmlns:r="http://schemas.openxmlformats.org/officeDocument/2006/relationships" r:embed="rId1"/>
          <a:srcRect l="0" t="0" r="0" b="0"/>
          <a:stretch>
            <a:fillRect/>
          </a:stretch>
        </p:blipFill>
        <p:spPr>
          <a:xfrm rot="0">
            <a:off x="-542925" y="365125"/>
            <a:ext cx="9815512" cy="4110037"/>
          </a:xfrm>
          <a:prstGeom prst="rect"/>
          <a:noFill/>
          <a:ln>
            <a:noFill/>
          </a:ln>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129" name=""/>
        <p:cNvGrpSpPr/>
        <p:nvPr/>
      </p:nvGrpSpPr>
      <p:grpSpPr>
        <a:xfrm rot="0">
          <a:off x="0" y="0"/>
          <a:ext cx="0" cy="0"/>
          <a:chOff x="0" y="0"/>
          <a:chExt cx="0" cy="0"/>
        </a:xfrm>
      </p:grpSpPr>
      <p:pic>
        <p:nvPicPr>
          <p:cNvPr id="2097157" name=""/>
          <p:cNvPicPr>
            <a:picLocks/>
          </p:cNvPicPr>
          <p:nvPr>
            <p:ph type="ctrTitle" sz="full" idx="7"/>
          </p:nvPr>
        </p:nvPicPr>
        <p:blipFill>
          <a:blip xmlns:r="http://schemas.openxmlformats.org/officeDocument/2006/relationships" r:embed="rId1"/>
          <a:srcRect l="0" t="0" r="0" b="0"/>
          <a:stretch>
            <a:fillRect/>
          </a:stretch>
        </p:blipFill>
        <p:spPr>
          <a:xfrm rot="0">
            <a:off x="536575" y="1255712"/>
            <a:ext cx="8461375" cy="2438400"/>
          </a:xfrm>
          <a:prstGeom prst="rect"/>
          <a:noFill/>
          <a:ln>
            <a:noFill/>
          </a:ln>
        </p:spPr>
      </p:pic>
      <p:sp>
        <p:nvSpPr>
          <p:cNvPr id="1048616" name=""/>
          <p:cNvSpPr/>
          <p:nvPr>
            <p:ph type="subTitle" sz="full" idx="4294967295"/>
          </p:nvPr>
        </p:nvSpPr>
        <p:spPr>
          <a:xfrm rot="0">
            <a:off x="533400" y="3228975"/>
            <a:ext cx="7854950" cy="1752600"/>
          </a:xfrm>
          <a:prstGeom prst="rect"/>
          <a:noFill/>
          <a:ln>
            <a:noFill/>
          </a:ln>
        </p:spPr>
        <p:txBody>
          <a:bodyPr anchor="t" bIns="45720" lIns="0" rIns="18288" tIns="45720" vert="horz"/>
          <a:lstStyle>
            <a:lvl1pPr algn="ctr" marL="0">
              <a:buNone/>
              <a:defRPr sz="2600">
                <a:solidFill>
                  <a:schemeClr val="dk1"/>
                </a:solidFill>
              </a:defRPr>
            </a:lvl1pPr>
            <a:lvl2pPr algn="ctr" marL="393700">
              <a:buNone/>
            </a:lvl2pPr>
            <a:lvl3pPr algn="ctr" marL="668337">
              <a:buNone/>
            </a:lvl3pPr>
            <a:lvl4pPr algn="ctr" marL="977900">
              <a:buNone/>
            </a:lvl4pPr>
            <a:lvl5pPr algn="ctr" marL="1252537">
              <a:buNone/>
            </a:lvl5pPr>
          </a:lstStyle>
          <a:p>
            <a:pPr algn="r" eaLnBrk="1" hangingPunct="1" latinLnBrk="1" lvl="0">
              <a:buNone/>
            </a:pPr>
            <a:endParaRPr altLang="en-US" lang="en-IN"/>
          </a:p>
        </p:txBody>
      </p:sp>
    </p:spTree>
  </p:cSld>
  <p:clrMapOvr>
    <a:masterClrMapping/>
  </p:clrMapOvr>
  <p:timing/>
</p:sld>
</file>

<file path=ppt/slides/slide90.xml><?xml version="1.0" encoding="utf-8"?>
<p:sld xmlns:a="http://schemas.openxmlformats.org/drawingml/2006/main" xmlns:r="http://schemas.openxmlformats.org/officeDocument/2006/relationships" xmlns:p="http://schemas.openxmlformats.org/presentationml/2006/main" showMasterSp="1">
  <p:cSld>
    <p:spTree>
      <p:nvGrpSpPr>
        <p:cNvPr id="214" name=""/>
        <p:cNvGrpSpPr/>
        <p:nvPr/>
      </p:nvGrpSpPr>
      <p:grpSpPr>
        <a:xfrm rot="0">
          <a:off x="0" y="0"/>
          <a:ext cx="0" cy="0"/>
          <a:chOff x="0" y="0"/>
          <a:chExt cx="0" cy="0"/>
        </a:xfrm>
      </p:grpSpPr>
      <p:sp>
        <p:nvSpPr>
          <p:cNvPr id="1048802" name=""/>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altLang="en-US" sz="1400" lang="en-US">
                <a:latin typeface="Times New Roman" pitchFamily="18" charset="0"/>
              </a:rPr>
              <a:pPr algn="r" eaLnBrk="1" hangingPunct="1" latinLnBrk="1" lvl="0"/>
              <a:t>90</a:t>
            </a:fld>
            <a:endParaRPr altLang="en-US" sz="1400" lang="en-US">
              <a:latin typeface="Times New Roman" pitchFamily="18" charset="0"/>
            </a:endParaRPr>
          </a:p>
        </p:txBody>
      </p:sp>
      <p:sp>
        <p:nvSpPr>
          <p:cNvPr id="1048803" name=""/>
          <p:cNvSpPr/>
          <p:nvPr>
            <p:ph type="title" sz="full" idx="0"/>
          </p:nvPr>
        </p:nvSpPr>
        <p:spPr>
          <a:xfrm rot="0">
            <a:off x="685800" y="228600"/>
            <a:ext cx="77724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US"/>
              <a:t>Definition of Risk</a:t>
            </a:r>
          </a:p>
        </p:txBody>
      </p:sp>
      <p:sp>
        <p:nvSpPr>
          <p:cNvPr id="1048804" name=""/>
          <p:cNvSpPr/>
          <p:nvPr>
            <p:ph type="body" sz="full" idx="1"/>
          </p:nvPr>
        </p:nvSpPr>
        <p:spPr>
          <a:xfrm rot="0">
            <a:off x="685800" y="1447800"/>
            <a:ext cx="7772400" cy="49530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sz="2400" lang="en-US"/>
              <a:t>A risk is a potential problem – it might happen and it might not</a:t>
            </a:r>
          </a:p>
          <a:p>
            <a:pPr eaLnBrk="1" hangingPunct="1" latinLnBrk="1" lvl="0">
              <a:lnSpc>
                <a:spcPct val="90000"/>
              </a:lnSpc>
            </a:pPr>
            <a:r>
              <a:rPr altLang="en-US" sz="2400" lang="en-US"/>
              <a:t>Conceptual definition of risk</a:t>
            </a:r>
          </a:p>
          <a:p>
            <a:pPr eaLnBrk="1" hangingPunct="1" latinLnBrk="1" lvl="1">
              <a:lnSpc>
                <a:spcPct val="90000"/>
              </a:lnSpc>
            </a:pPr>
            <a:r>
              <a:rPr altLang="en-US" sz="2000" lang="en-US"/>
              <a:t>Risk concerns future happenings</a:t>
            </a:r>
          </a:p>
          <a:p>
            <a:pPr eaLnBrk="1" hangingPunct="1" latinLnBrk="1" lvl="1">
              <a:lnSpc>
                <a:spcPct val="90000"/>
              </a:lnSpc>
            </a:pPr>
            <a:r>
              <a:rPr altLang="en-US" sz="2000" lang="en-US"/>
              <a:t>Risk involves change in mind, opinion, actions, places, etc.</a:t>
            </a:r>
          </a:p>
          <a:p>
            <a:pPr eaLnBrk="1" hangingPunct="1" latinLnBrk="1" lvl="1">
              <a:lnSpc>
                <a:spcPct val="90000"/>
              </a:lnSpc>
            </a:pPr>
            <a:r>
              <a:rPr altLang="en-US" sz="2000" lang="en-US"/>
              <a:t>Risk involves choice and the uncertainty that choice entails</a:t>
            </a:r>
          </a:p>
          <a:p>
            <a:pPr eaLnBrk="1" hangingPunct="1" latinLnBrk="1" lvl="0">
              <a:lnSpc>
                <a:spcPct val="90000"/>
              </a:lnSpc>
            </a:pPr>
            <a:r>
              <a:rPr altLang="en-US" sz="2400" lang="en-US"/>
              <a:t>Two characteristics of risk</a:t>
            </a:r>
          </a:p>
          <a:p>
            <a:pPr eaLnBrk="1" hangingPunct="1" latinLnBrk="1" lvl="1">
              <a:lnSpc>
                <a:spcPct val="90000"/>
              </a:lnSpc>
            </a:pPr>
            <a:r>
              <a:rPr altLang="en-US" sz="2000" lang="en-US"/>
              <a:t>Uncertainty – the risk may or  may not happen</a:t>
            </a:r>
          </a:p>
          <a:p>
            <a:pPr eaLnBrk="1" hangingPunct="1" latinLnBrk="1" lvl="1">
              <a:lnSpc>
                <a:spcPct val="90000"/>
              </a:lnSpc>
            </a:pPr>
            <a:r>
              <a:rPr altLang="en-US" sz="2000" lang="en-US"/>
              <a:t>Loss – the risk becomes a reality and unwanted consequences or losses occur</a:t>
            </a:r>
          </a:p>
          <a:p>
            <a:pPr eaLnBrk="1" hangingPunct="1" latinLnBrk="1" lvl="1">
              <a:lnSpc>
                <a:spcPct val="90000"/>
              </a:lnSpc>
            </a:pPr>
            <a:endParaRPr altLang="en-US" sz="1800" lang="en-US"/>
          </a:p>
          <a:p>
            <a:pPr eaLnBrk="1" hangingPunct="1" latinLnBrk="1" lvl="1">
              <a:lnSpc>
                <a:spcPct val="90000"/>
              </a:lnSpc>
            </a:pPr>
            <a:endParaRPr altLang="en-US" sz="1800" lang="en-US"/>
          </a:p>
        </p:txBody>
      </p:sp>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showMasterSp="1">
  <p:cSld>
    <p:spTree>
      <p:nvGrpSpPr>
        <p:cNvPr id="215" name=""/>
        <p:cNvGrpSpPr/>
        <p:nvPr/>
      </p:nvGrpSpPr>
      <p:grpSpPr>
        <a:xfrm rot="0">
          <a:off x="0" y="0"/>
          <a:ext cx="0" cy="0"/>
          <a:chOff x="0" y="0"/>
          <a:chExt cx="0" cy="0"/>
        </a:xfrm>
      </p:grpSpPr>
      <p:sp>
        <p:nvSpPr>
          <p:cNvPr id="1048805" name=""/>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altLang="en-US" sz="1400" lang="en-US">
                <a:latin typeface="Times New Roman" pitchFamily="18" charset="0"/>
              </a:rPr>
              <a:pPr algn="r" eaLnBrk="1" hangingPunct="1" latinLnBrk="1" lvl="0"/>
              <a:t>91</a:t>
            </a:fld>
            <a:endParaRPr altLang="en-US" sz="1400" lang="en-US">
              <a:latin typeface="Times New Roman" pitchFamily="18" charset="0"/>
            </a:endParaRPr>
          </a:p>
        </p:txBody>
      </p:sp>
      <p:sp>
        <p:nvSpPr>
          <p:cNvPr id="1048806" name=""/>
          <p:cNvSpPr/>
          <p:nvPr>
            <p:ph type="title" sz="full" idx="0"/>
          </p:nvPr>
        </p:nvSpPr>
        <p:spPr>
          <a:xfrm rot="0">
            <a:off x="381000" y="228600"/>
            <a:ext cx="83820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US"/>
              <a:t>Risk Categorization – Approach #1</a:t>
            </a:r>
          </a:p>
        </p:txBody>
      </p:sp>
      <p:sp>
        <p:nvSpPr>
          <p:cNvPr id="1048807" name=""/>
          <p:cNvSpPr/>
          <p:nvPr>
            <p:ph type="body" sz="full" idx="1"/>
          </p:nvPr>
        </p:nvSpPr>
        <p:spPr>
          <a:xfrm rot="0">
            <a:off x="685800" y="1524000"/>
            <a:ext cx="7772400" cy="42672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sz="2400" lang="en-US"/>
              <a:t>Project risks </a:t>
            </a:r>
          </a:p>
          <a:p>
            <a:pPr eaLnBrk="1" hangingPunct="1" latinLnBrk="1" lvl="1">
              <a:lnSpc>
                <a:spcPct val="90000"/>
              </a:lnSpc>
            </a:pPr>
            <a:r>
              <a:rPr altLang="en-US" sz="2000" lang="en-US"/>
              <a:t>They threaten the </a:t>
            </a:r>
            <a:r>
              <a:rPr altLang="en-US" sz="2000" lang="en-US" u="sng"/>
              <a:t>project plan</a:t>
            </a:r>
          </a:p>
          <a:p>
            <a:pPr eaLnBrk="1" hangingPunct="1" latinLnBrk="1" lvl="1">
              <a:lnSpc>
                <a:spcPct val="90000"/>
              </a:lnSpc>
            </a:pPr>
            <a:r>
              <a:rPr altLang="en-US" sz="2000" lang="en-US"/>
              <a:t>If they become real, it is likely that the </a:t>
            </a:r>
            <a:r>
              <a:rPr altLang="en-US" sz="2000" lang="en-US" u="sng"/>
              <a:t>project schedule</a:t>
            </a:r>
            <a:r>
              <a:rPr altLang="en-US" sz="2000" lang="en-US"/>
              <a:t> will slip and that costs will increase</a:t>
            </a:r>
          </a:p>
          <a:p>
            <a:pPr eaLnBrk="1" hangingPunct="1" latinLnBrk="1" lvl="0">
              <a:lnSpc>
                <a:spcPct val="90000"/>
              </a:lnSpc>
            </a:pPr>
            <a:r>
              <a:rPr altLang="en-US" sz="2400" lang="en-US"/>
              <a:t>Technical risks </a:t>
            </a:r>
          </a:p>
          <a:p>
            <a:pPr eaLnBrk="1" hangingPunct="1" latinLnBrk="1" lvl="1">
              <a:lnSpc>
                <a:spcPct val="90000"/>
              </a:lnSpc>
            </a:pPr>
            <a:r>
              <a:rPr altLang="en-US" sz="2000" lang="en-US"/>
              <a:t>They threaten the </a:t>
            </a:r>
            <a:r>
              <a:rPr altLang="en-US" sz="2000" lang="en-US" u="sng"/>
              <a:t>quality</a:t>
            </a:r>
            <a:r>
              <a:rPr altLang="en-US" sz="2000" lang="en-US"/>
              <a:t> and </a:t>
            </a:r>
            <a:r>
              <a:rPr altLang="en-US" sz="2000" lang="en-US" u="sng"/>
              <a:t>timeliness</a:t>
            </a:r>
            <a:r>
              <a:rPr altLang="en-US" sz="2000" lang="en-US"/>
              <a:t> of the software to be produced</a:t>
            </a:r>
          </a:p>
          <a:p>
            <a:pPr eaLnBrk="1" hangingPunct="1" latinLnBrk="1" lvl="1">
              <a:lnSpc>
                <a:spcPct val="90000"/>
              </a:lnSpc>
            </a:pPr>
            <a:r>
              <a:rPr altLang="en-US" sz="2000" lang="en-US"/>
              <a:t>If they become real, </a:t>
            </a:r>
            <a:r>
              <a:rPr altLang="en-US" sz="2000" lang="en-US" u="sng"/>
              <a:t>implementation</a:t>
            </a:r>
            <a:r>
              <a:rPr altLang="en-US" sz="2000" lang="en-US"/>
              <a:t> may become difficult or impossible</a:t>
            </a:r>
          </a:p>
          <a:p>
            <a:pPr eaLnBrk="1" hangingPunct="1" latinLnBrk="1" lvl="0">
              <a:lnSpc>
                <a:spcPct val="90000"/>
              </a:lnSpc>
            </a:pPr>
            <a:r>
              <a:rPr altLang="en-US" sz="2400" lang="en-US"/>
              <a:t>Business risks </a:t>
            </a:r>
          </a:p>
          <a:p>
            <a:pPr eaLnBrk="1" hangingPunct="1" latinLnBrk="1" lvl="1">
              <a:lnSpc>
                <a:spcPct val="90000"/>
              </a:lnSpc>
            </a:pPr>
            <a:r>
              <a:rPr altLang="en-US" sz="2000" lang="en-US"/>
              <a:t>They threaten the </a:t>
            </a:r>
            <a:r>
              <a:rPr altLang="en-US" sz="2000" lang="en-US" u="sng"/>
              <a:t>viability</a:t>
            </a:r>
            <a:r>
              <a:rPr altLang="en-US" sz="2000" lang="en-US"/>
              <a:t> of the software to be built</a:t>
            </a:r>
          </a:p>
          <a:p>
            <a:pPr eaLnBrk="1" hangingPunct="1" latinLnBrk="1" lvl="1">
              <a:lnSpc>
                <a:spcPct val="90000"/>
              </a:lnSpc>
            </a:pPr>
            <a:r>
              <a:rPr altLang="en-US" sz="2000" lang="en-US"/>
              <a:t>If they become real, they </a:t>
            </a:r>
            <a:r>
              <a:rPr altLang="en-US" sz="2000" lang="en-US" u="sng"/>
              <a:t>jeopardize</a:t>
            </a:r>
            <a:r>
              <a:rPr altLang="en-US" sz="2000" lang="en-US"/>
              <a:t> the project or the product </a:t>
            </a:r>
          </a:p>
          <a:p>
            <a:pPr eaLnBrk="1" hangingPunct="1" latinLnBrk="1" lvl="1">
              <a:lnSpc>
                <a:spcPct val="90000"/>
              </a:lnSpc>
              <a:buFontTx/>
              <a:buNone/>
            </a:pPr>
            <a:endParaRPr altLang="en-US" sz="2000" lang="en-US"/>
          </a:p>
          <a:p>
            <a:pPr eaLnBrk="1" hangingPunct="1" latinLnBrk="1" lvl="1">
              <a:lnSpc>
                <a:spcPct val="90000"/>
              </a:lnSpc>
              <a:buFontTx/>
              <a:buNone/>
            </a:pPr>
            <a:endParaRPr altLang="en-US" sz="2000" lang="en-US"/>
          </a:p>
          <a:p>
            <a:pPr eaLnBrk="1" hangingPunct="1" latinLnBrk="1" lvl="1">
              <a:lnSpc>
                <a:spcPct val="90000"/>
              </a:lnSpc>
              <a:buFontTx/>
              <a:buNone/>
            </a:pPr>
            <a:endParaRPr altLang="en-US" sz="2000" lang="en-US"/>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showMasterSp="1">
  <p:cSld>
    <p:spTree>
      <p:nvGrpSpPr>
        <p:cNvPr id="216" name=""/>
        <p:cNvGrpSpPr/>
        <p:nvPr/>
      </p:nvGrpSpPr>
      <p:grpSpPr>
        <a:xfrm rot="0">
          <a:off x="0" y="0"/>
          <a:ext cx="0" cy="0"/>
          <a:chOff x="0" y="0"/>
          <a:chExt cx="0" cy="0"/>
        </a:xfrm>
      </p:grpSpPr>
      <p:sp>
        <p:nvSpPr>
          <p:cNvPr id="1048808" name=""/>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altLang="en-US" sz="1400" lang="en-US">
                <a:latin typeface="Times New Roman" pitchFamily="18" charset="0"/>
              </a:rPr>
              <a:pPr algn="r" eaLnBrk="1" hangingPunct="1" latinLnBrk="1" lvl="0"/>
              <a:t>92</a:t>
            </a:fld>
            <a:endParaRPr altLang="en-US" sz="1400" lang="en-US">
              <a:latin typeface="Times New Roman" pitchFamily="18" charset="0"/>
            </a:endParaRPr>
          </a:p>
        </p:txBody>
      </p:sp>
      <p:sp>
        <p:nvSpPr>
          <p:cNvPr id="1048809" name=""/>
          <p:cNvSpPr/>
          <p:nvPr>
            <p:ph type="body" sz="full" idx="1"/>
          </p:nvPr>
        </p:nvSpPr>
        <p:spPr>
          <a:xfrm rot="0">
            <a:off x="914400" y="838200"/>
            <a:ext cx="7772400" cy="53340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sz="2800" lang="en-US"/>
              <a:t>Sub-categories of Business risks </a:t>
            </a:r>
          </a:p>
          <a:p>
            <a:pPr eaLnBrk="1" hangingPunct="1" latinLnBrk="1" lvl="1">
              <a:lnSpc>
                <a:spcPct val="90000"/>
              </a:lnSpc>
            </a:pPr>
            <a:r>
              <a:rPr altLang="en-US" b="1" lang="en-US"/>
              <a:t>Market risk</a:t>
            </a:r>
            <a:r>
              <a:rPr altLang="en-US" lang="en-US"/>
              <a:t> – building an excellent product or system that no one really wants</a:t>
            </a:r>
          </a:p>
          <a:p>
            <a:pPr eaLnBrk="1" hangingPunct="1" latinLnBrk="1" lvl="1">
              <a:lnSpc>
                <a:spcPct val="90000"/>
              </a:lnSpc>
            </a:pPr>
            <a:r>
              <a:rPr altLang="en-US" b="1" lang="en-US"/>
              <a:t>Strategic risk</a:t>
            </a:r>
            <a:r>
              <a:rPr altLang="en-US" lang="en-US"/>
              <a:t> – building a product that no longer fits into the overall business strategy for the company</a:t>
            </a:r>
          </a:p>
          <a:p>
            <a:pPr eaLnBrk="1" hangingPunct="1" latinLnBrk="1" lvl="1">
              <a:lnSpc>
                <a:spcPct val="90000"/>
              </a:lnSpc>
            </a:pPr>
            <a:r>
              <a:rPr altLang="en-US" b="1" lang="en-US"/>
              <a:t>Sales risk</a:t>
            </a:r>
            <a:r>
              <a:rPr altLang="en-US" lang="en-US"/>
              <a:t> – building a product that the sales force doesn't understand how to sell</a:t>
            </a:r>
          </a:p>
          <a:p>
            <a:pPr eaLnBrk="1" hangingPunct="1" latinLnBrk="1" lvl="1">
              <a:lnSpc>
                <a:spcPct val="90000"/>
              </a:lnSpc>
            </a:pPr>
            <a:r>
              <a:rPr altLang="en-US" b="1" lang="en-US"/>
              <a:t>Management risk</a:t>
            </a:r>
            <a:r>
              <a:rPr altLang="en-US" lang="en-US"/>
              <a:t> – losing the support of senior management due to a change in focus or a change in people</a:t>
            </a:r>
          </a:p>
          <a:p>
            <a:pPr eaLnBrk="1" hangingPunct="1" latinLnBrk="1" lvl="1">
              <a:lnSpc>
                <a:spcPct val="90000"/>
              </a:lnSpc>
            </a:pPr>
            <a:r>
              <a:rPr altLang="en-US" b="1" lang="en-US"/>
              <a:t>Budget risk</a:t>
            </a:r>
            <a:r>
              <a:rPr altLang="en-US" lang="en-US"/>
              <a:t> – losing budgetary or personnel commitment</a:t>
            </a:r>
          </a:p>
          <a:p>
            <a:pPr eaLnBrk="1" hangingPunct="1" latinLnBrk="1" lvl="1">
              <a:lnSpc>
                <a:spcPct val="90000"/>
              </a:lnSpc>
              <a:buFontTx/>
              <a:buNone/>
            </a:pPr>
            <a:endParaRPr altLang="en-US" lang="en-US"/>
          </a:p>
        </p:txBody>
      </p:sp>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showMasterSp="1">
  <p:cSld>
    <p:spTree>
      <p:nvGrpSpPr>
        <p:cNvPr id="217" name=""/>
        <p:cNvGrpSpPr/>
        <p:nvPr/>
      </p:nvGrpSpPr>
      <p:grpSpPr>
        <a:xfrm rot="0">
          <a:off x="0" y="0"/>
          <a:ext cx="0" cy="0"/>
          <a:chOff x="0" y="0"/>
          <a:chExt cx="0" cy="0"/>
        </a:xfrm>
      </p:grpSpPr>
      <p:sp>
        <p:nvSpPr>
          <p:cNvPr id="1048810" name=""/>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altLang="en-US" sz="1400" lang="en-US">
                <a:latin typeface="Times New Roman" pitchFamily="18" charset="0"/>
              </a:rPr>
              <a:pPr algn="r" eaLnBrk="1" hangingPunct="1" latinLnBrk="1" lvl="0"/>
              <a:t>93</a:t>
            </a:fld>
            <a:endParaRPr altLang="en-US" sz="1400" lang="en-US">
              <a:latin typeface="Times New Roman" pitchFamily="18" charset="0"/>
            </a:endParaRPr>
          </a:p>
        </p:txBody>
      </p:sp>
      <p:sp>
        <p:nvSpPr>
          <p:cNvPr id="1048811" name=""/>
          <p:cNvSpPr/>
          <p:nvPr>
            <p:ph type="title" sz="full" idx="0"/>
          </p:nvPr>
        </p:nvSpPr>
        <p:spPr>
          <a:xfrm rot="0">
            <a:off x="381000" y="228600"/>
            <a:ext cx="83820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lang="en-US"/>
              <a:t>Risk Categorization – Approach #2</a:t>
            </a:r>
          </a:p>
        </p:txBody>
      </p:sp>
      <p:sp>
        <p:nvSpPr>
          <p:cNvPr id="1048812" name=""/>
          <p:cNvSpPr/>
          <p:nvPr>
            <p:ph type="body" sz="full" idx="1"/>
          </p:nvPr>
        </p:nvSpPr>
        <p:spPr>
          <a:xfrm rot="0">
            <a:off x="533400" y="1295400"/>
            <a:ext cx="8153400" cy="51054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r>
              <a:rPr altLang="en-US" b="1" sz="2400" lang="en-US"/>
              <a:t>Known risks</a:t>
            </a:r>
          </a:p>
          <a:p>
            <a:pPr eaLnBrk="1" hangingPunct="1" latinLnBrk="1" lvl="1"/>
            <a:r>
              <a:rPr altLang="en-US" sz="2000" lang="en-US"/>
              <a:t>Those risks that can be </a:t>
            </a:r>
            <a:r>
              <a:rPr altLang="en-US" sz="2000" lang="en-US" u="sng"/>
              <a:t>uncovered</a:t>
            </a:r>
            <a:r>
              <a:rPr altLang="en-US" sz="2000" lang="en-US"/>
              <a:t> after careful evaluation of the project plan, the business and technical environment in which the project is being developed, and other reliable information sources (e.g., unrealistic delivery date)</a:t>
            </a:r>
          </a:p>
          <a:p>
            <a:pPr eaLnBrk="1" hangingPunct="1" latinLnBrk="1" lvl="0"/>
            <a:r>
              <a:rPr altLang="en-US" b="1" sz="2400" lang="en-US"/>
              <a:t>Predictable risks</a:t>
            </a:r>
          </a:p>
          <a:p>
            <a:pPr eaLnBrk="1" hangingPunct="1" latinLnBrk="1" lvl="1"/>
            <a:r>
              <a:rPr altLang="en-US" sz="2000" lang="en-US"/>
              <a:t>Those risks that are </a:t>
            </a:r>
            <a:r>
              <a:rPr altLang="en-US" sz="2000" lang="en-US" u="sng"/>
              <a:t>extrapolated</a:t>
            </a:r>
            <a:r>
              <a:rPr altLang="en-US" sz="2000" lang="en-US"/>
              <a:t> from past project experience (e.g., past turnover)</a:t>
            </a:r>
          </a:p>
          <a:p>
            <a:pPr eaLnBrk="1" hangingPunct="1" latinLnBrk="1" lvl="0"/>
            <a:r>
              <a:rPr altLang="en-US" b="1" sz="2400" lang="en-US"/>
              <a:t>Unpredictable risks</a:t>
            </a:r>
          </a:p>
          <a:p>
            <a:pPr eaLnBrk="1" hangingPunct="1" latinLnBrk="1" lvl="1"/>
            <a:r>
              <a:rPr altLang="en-US" sz="2000" lang="en-US"/>
              <a:t>Those risks that can and do occur, but are extremely </a:t>
            </a:r>
            <a:r>
              <a:rPr altLang="en-US" sz="2000" lang="en-US" u="sng"/>
              <a:t>difficult to identify</a:t>
            </a:r>
            <a:r>
              <a:rPr altLang="en-US" sz="2000" lang="en-US"/>
              <a:t> in advance</a:t>
            </a:r>
          </a:p>
          <a:p>
            <a:pPr eaLnBrk="1" hangingPunct="1" latinLnBrk="1" lvl="1">
              <a:buFontTx/>
              <a:buNone/>
            </a:pPr>
            <a:endParaRPr altLang="en-US" sz="2000" lang="en-US"/>
          </a:p>
        </p:txBody>
      </p:sp>
    </p:spTree>
  </p:cSld>
  <p:clrMapOvr>
    <a:masterClrMapping/>
  </p:clrMapOvr>
  <p:timing/>
</p:sld>
</file>

<file path=ppt/slides/slide94.xml><?xml version="1.0" encoding="utf-8"?>
<p:sld xmlns:a="http://schemas.openxmlformats.org/drawingml/2006/main" xmlns:r="http://schemas.openxmlformats.org/officeDocument/2006/relationships" xmlns:p="http://schemas.openxmlformats.org/presentationml/2006/main" showMasterSp="1">
  <p:cSld>
    <p:spTree>
      <p:nvGrpSpPr>
        <p:cNvPr id="220" name=""/>
        <p:cNvGrpSpPr/>
        <p:nvPr/>
      </p:nvGrpSpPr>
      <p:grpSpPr>
        <a:xfrm rot="0">
          <a:off x="0" y="0"/>
          <a:ext cx="0" cy="0"/>
          <a:chOff x="0" y="0"/>
          <a:chExt cx="0" cy="0"/>
        </a:xfrm>
      </p:grpSpPr>
      <p:sp>
        <p:nvSpPr>
          <p:cNvPr id="1048816" name=""/>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altLang="en-US" sz="1400" lang="en-US">
                <a:latin typeface="Times New Roman" pitchFamily="18" charset="0"/>
              </a:rPr>
              <a:pPr algn="r" eaLnBrk="1" hangingPunct="1" latinLnBrk="1" lvl="0"/>
              <a:t>94</a:t>
            </a:fld>
            <a:endParaRPr altLang="en-US" sz="1400" lang="en-US">
              <a:latin typeface="Times New Roman" pitchFamily="18" charset="0"/>
            </a:endParaRPr>
          </a:p>
        </p:txBody>
      </p:sp>
      <p:sp>
        <p:nvSpPr>
          <p:cNvPr id="1048817" name=""/>
          <p:cNvSpPr/>
          <p:nvPr>
            <p:ph type="title" sz="full" idx="0"/>
          </p:nvPr>
        </p:nvSpPr>
        <p:spPr>
          <a:xfrm rot="0">
            <a:off x="457200" y="152400"/>
            <a:ext cx="8001000" cy="9144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eaLnBrk="1" hangingPunct="1" latinLnBrk="1" lvl="0"/>
            <a:r>
              <a:rPr altLang="en-US" sz="4000" lang="en-US"/>
              <a:t>Reactive vs. Proactive Risk Strategies</a:t>
            </a:r>
          </a:p>
        </p:txBody>
      </p:sp>
      <p:sp>
        <p:nvSpPr>
          <p:cNvPr id="1048818" name=""/>
          <p:cNvSpPr/>
          <p:nvPr>
            <p:ph type="body" sz="full" idx="1"/>
          </p:nvPr>
        </p:nvSpPr>
        <p:spPr>
          <a:xfrm rot="0">
            <a:off x="533400" y="1066800"/>
            <a:ext cx="7772400" cy="48768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eaLnBrk="1" hangingPunct="1" latinLnBrk="1" lvl="0">
              <a:lnSpc>
                <a:spcPct val="90000"/>
              </a:lnSpc>
            </a:pPr>
            <a:r>
              <a:rPr altLang="en-US" sz="2400" lang="en-US" u="sng"/>
              <a:t>Reactive</a:t>
            </a:r>
            <a:r>
              <a:rPr altLang="en-US" sz="2400" lang="en-US"/>
              <a:t> risk strategies</a:t>
            </a:r>
          </a:p>
          <a:p>
            <a:pPr eaLnBrk="1" hangingPunct="1" latinLnBrk="1" lvl="1">
              <a:lnSpc>
                <a:spcPct val="90000"/>
              </a:lnSpc>
            </a:pPr>
            <a:r>
              <a:rPr altLang="en-US" sz="2000" lang="en-US"/>
              <a:t>"Don't worry, I'll think of something"</a:t>
            </a:r>
          </a:p>
          <a:p>
            <a:pPr eaLnBrk="1" hangingPunct="1" latinLnBrk="1" lvl="1">
              <a:lnSpc>
                <a:spcPct val="90000"/>
              </a:lnSpc>
            </a:pPr>
            <a:r>
              <a:rPr altLang="en-US" sz="2000" lang="en-US"/>
              <a:t>The majority of software teams and managers rely on this approach</a:t>
            </a:r>
          </a:p>
          <a:p>
            <a:pPr eaLnBrk="1" hangingPunct="1" latinLnBrk="1" lvl="1">
              <a:lnSpc>
                <a:spcPct val="90000"/>
              </a:lnSpc>
            </a:pPr>
            <a:r>
              <a:rPr altLang="en-US" sz="2000" lang="en-US"/>
              <a:t>Nothing is done about risks until something goes wrong</a:t>
            </a:r>
          </a:p>
          <a:p>
            <a:pPr eaLnBrk="1" hangingPunct="1" latinLnBrk="1" lvl="2">
              <a:lnSpc>
                <a:spcPct val="90000"/>
              </a:lnSpc>
            </a:pPr>
            <a:r>
              <a:rPr altLang="en-US" sz="1800" lang="en-US"/>
              <a:t>The team then flies into action in an attempt to correct the problem rapidly (fire fighting)</a:t>
            </a:r>
          </a:p>
          <a:p>
            <a:pPr eaLnBrk="1" hangingPunct="1" latinLnBrk="1" lvl="1">
              <a:lnSpc>
                <a:spcPct val="90000"/>
              </a:lnSpc>
            </a:pPr>
            <a:endParaRPr altLang="en-US" sz="2000" lang="en-US"/>
          </a:p>
          <a:p>
            <a:pPr eaLnBrk="1" hangingPunct="1" latinLnBrk="1" lvl="0">
              <a:lnSpc>
                <a:spcPct val="90000"/>
              </a:lnSpc>
            </a:pPr>
            <a:r>
              <a:rPr altLang="en-US" sz="2400" lang="en-US" u="sng"/>
              <a:t>Proactive</a:t>
            </a:r>
            <a:r>
              <a:rPr altLang="en-US" sz="2400" lang="en-US"/>
              <a:t> risk strategies</a:t>
            </a:r>
          </a:p>
          <a:p>
            <a:pPr eaLnBrk="1" hangingPunct="1" latinLnBrk="1" lvl="1">
              <a:lnSpc>
                <a:spcPct val="90000"/>
              </a:lnSpc>
            </a:pPr>
            <a:r>
              <a:rPr altLang="en-US" sz="2000" lang="en-US"/>
              <a:t>Steps for risk management are followed </a:t>
            </a:r>
          </a:p>
          <a:p>
            <a:pPr eaLnBrk="1" hangingPunct="1" latinLnBrk="1" lvl="1">
              <a:lnSpc>
                <a:spcPct val="90000"/>
              </a:lnSpc>
            </a:pPr>
            <a:r>
              <a:rPr altLang="en-US" sz="2000" lang="en-US"/>
              <a:t> Primary objective is to </a:t>
            </a:r>
            <a:r>
              <a:rPr altLang="en-US" sz="2000" lang="en-US" u="sng"/>
              <a:t>avoid risk</a:t>
            </a:r>
            <a:r>
              <a:rPr altLang="en-US" sz="2000" lang="en-US"/>
              <a:t> and to have a </a:t>
            </a:r>
            <a:r>
              <a:rPr altLang="en-US" sz="2000" lang="en-US" u="sng"/>
              <a:t>contingency plan</a:t>
            </a:r>
            <a:r>
              <a:rPr altLang="en-US" sz="2000" lang="en-US"/>
              <a:t> in place to handle unavoidable risks in a controlled and effective manner</a:t>
            </a:r>
          </a:p>
          <a:p>
            <a:pPr eaLnBrk="1" hangingPunct="1" latinLnBrk="1" lvl="0">
              <a:lnSpc>
                <a:spcPct val="90000"/>
              </a:lnSpc>
            </a:pPr>
            <a:endParaRPr altLang="en-US" sz="2000" lang="en-US"/>
          </a:p>
        </p:txBody>
      </p:sp>
    </p:spTree>
  </p:cSld>
  <p:clrMapOvr>
    <a:masterClrMapping/>
  </p:clrMapOvr>
  <p:timing/>
</p:sld>
</file>

<file path=ppt/slides/slide95.xml><?xml version="1.0" encoding="utf-8"?>
<p:sld xmlns:a="http://schemas.openxmlformats.org/drawingml/2006/main" xmlns:r="http://schemas.openxmlformats.org/officeDocument/2006/relationships" xmlns:p="http://schemas.openxmlformats.org/presentationml/2006/main" showMasterSp="1">
  <p:cSld>
    <p:spTree>
      <p:nvGrpSpPr>
        <p:cNvPr id="221" name=""/>
        <p:cNvGrpSpPr/>
        <p:nvPr/>
      </p:nvGrpSpPr>
      <p:grpSpPr>
        <a:xfrm rot="0">
          <a:off x="0" y="0"/>
          <a:ext cx="0" cy="0"/>
          <a:chOff x="0" y="0"/>
          <a:chExt cx="0" cy="0"/>
        </a:xfrm>
      </p:grpSpPr>
      <p:sp>
        <p:nvSpPr>
          <p:cNvPr id="1048819" name=""/>
          <p:cNvSpPr/>
          <p:nvPr>
            <p:ph sz="full" idx="1"/>
          </p:nvPr>
        </p:nvSpPr>
        <p:spPr>
          <a:xfrm rot="0">
            <a:off x="304800" y="457200"/>
            <a:ext cx="8610600" cy="6400800"/>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lvl="0"/>
            <a:r>
              <a:rPr altLang="en-US" sz="2400" lang="en-US"/>
              <a:t>For each task, you should determine:</a:t>
            </a:r>
          </a:p>
          <a:p>
            <a:pPr lvl="0">
              <a:buNone/>
            </a:pPr>
            <a:r>
              <a:rPr altLang="en-US" sz="2400" lang="en-US"/>
              <a:t>➤ </a:t>
            </a:r>
            <a:r>
              <a:rPr altLang="en-US" b="1" sz="2400" lang="en-US"/>
              <a:t>Likelihood </a:t>
            </a:r>
            <a:r>
              <a:rPr altLang="en-US" sz="2400" lang="en-US"/>
              <a:t>—Do you know more or less how to perform this task? Or is this </a:t>
            </a:r>
            <a:r>
              <a:rPr altLang="en-US" sz="2400" lang="en-US"/>
              <a:t>something you’ve </a:t>
            </a:r>
            <a:r>
              <a:rPr altLang="en-US" sz="2400" lang="en-US"/>
              <a:t>never done before so it might hold unknown problems</a:t>
            </a:r>
            <a:r>
              <a:rPr altLang="en-US" sz="2400" lang="en-US"/>
              <a:t>?</a:t>
            </a:r>
          </a:p>
          <a:p>
            <a:pPr lvl="0">
              <a:buNone/>
            </a:pPr>
            <a:endParaRPr altLang="en-US" sz="2400" lang="en-US"/>
          </a:p>
          <a:p>
            <a:pPr lvl="0">
              <a:buNone/>
            </a:pPr>
            <a:r>
              <a:rPr altLang="en-US" sz="2400" lang="en-US"/>
              <a:t>➤ </a:t>
            </a:r>
            <a:r>
              <a:rPr altLang="en-US" b="1" sz="2400" lang="en-US"/>
              <a:t>Severity </a:t>
            </a:r>
            <a:r>
              <a:rPr altLang="en-US" sz="2400" lang="en-US"/>
              <a:t>—Can the users live without this feature if the task proves </a:t>
            </a:r>
            <a:r>
              <a:rPr altLang="en-US" sz="2400" lang="en-US"/>
              <a:t>difficult</a:t>
            </a:r>
            <a:r>
              <a:rPr altLang="en-US" sz="2400" lang="en-US"/>
              <a:t>? Can you </a:t>
            </a:r>
            <a:r>
              <a:rPr altLang="en-US" sz="2400" lang="en-US"/>
              <a:t>cancel this </a:t>
            </a:r>
            <a:r>
              <a:rPr altLang="en-US" sz="2400" lang="en-US"/>
              <a:t>feature or push it into a future release</a:t>
            </a:r>
            <a:r>
              <a:rPr altLang="en-US" sz="2400" lang="en-US"/>
              <a:t>?</a:t>
            </a:r>
          </a:p>
          <a:p>
            <a:pPr lvl="0">
              <a:buNone/>
            </a:pPr>
            <a:endParaRPr altLang="en-US" sz="2400" lang="en-US"/>
          </a:p>
          <a:p>
            <a:pPr lvl="0">
              <a:buNone/>
            </a:pPr>
            <a:r>
              <a:rPr altLang="en-US" sz="2400" lang="en-US"/>
              <a:t>➤ </a:t>
            </a:r>
            <a:r>
              <a:rPr altLang="en-US" b="1" sz="2400" lang="en-US"/>
              <a:t>Consequences </a:t>
            </a:r>
            <a:r>
              <a:rPr altLang="en-US" sz="2400" lang="en-US"/>
              <a:t>—Will problems with this task affect other tasks? If this task fails, will </a:t>
            </a:r>
            <a:r>
              <a:rPr altLang="en-US" sz="2400" lang="en-US"/>
              <a:t>that cause </a:t>
            </a:r>
            <a:r>
              <a:rPr altLang="en-US" sz="2400" lang="en-US"/>
              <a:t>other tasks to fail or make other tasks unnecessary</a:t>
            </a:r>
            <a:r>
              <a:rPr altLang="en-US" sz="2400" lang="en-US"/>
              <a:t>?</a:t>
            </a:r>
          </a:p>
          <a:p>
            <a:pPr lvl="0">
              <a:buNone/>
            </a:pPr>
            <a:endParaRPr altLang="en-US" sz="2400" lang="en-US"/>
          </a:p>
          <a:p>
            <a:pPr lvl="0">
              <a:buNone/>
            </a:pPr>
            <a:endParaRPr altLang="en-US" sz="2400" lang="en-US"/>
          </a:p>
        </p:txBody>
      </p:sp>
      <p:sp>
        <p:nvSpPr>
          <p:cNvPr id="1048820" name=""/>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t>95</a:t>
            </a:fld>
            <a:endParaRPr altLang="en-US" sz="1200" lang="en-US">
              <a:solidFill>
                <a:srgbClr val="045C75"/>
              </a:solidFill>
              <a:latin typeface="Constantia" pitchFamily="18" charset="0"/>
            </a:endParaRPr>
          </a:p>
        </p:txBody>
      </p:sp>
    </p:spTree>
  </p:cSld>
  <p:clrMapOvr>
    <a:masterClrMapping/>
  </p:clrMapOvr>
  <p:timing/>
</p:sld>
</file>

<file path=ppt/slides/slide96.xml><?xml version="1.0" encoding="utf-8"?>
<p:sld xmlns:a="http://schemas.openxmlformats.org/drawingml/2006/main" xmlns:r="http://schemas.openxmlformats.org/officeDocument/2006/relationships" xmlns:p="http://schemas.openxmlformats.org/presentationml/2006/main" showMasterSp="1">
  <p:cSld>
    <p:spTree>
      <p:nvGrpSpPr>
        <p:cNvPr id="222" name=""/>
        <p:cNvGrpSpPr/>
        <p:nvPr/>
      </p:nvGrpSpPr>
      <p:grpSpPr>
        <a:xfrm rot="0">
          <a:off x="0" y="0"/>
          <a:ext cx="0" cy="0"/>
          <a:chOff x="0" y="0"/>
          <a:chExt cx="0" cy="0"/>
        </a:xfrm>
      </p:grpSpPr>
      <p:sp>
        <p:nvSpPr>
          <p:cNvPr id="1048821" name=""/>
          <p:cNvSpPr/>
          <p:nvPr>
            <p:ph type="title" sz="full" idx="0"/>
          </p:nvPr>
        </p:nvSpPr>
        <p:spPr>
          <a:xfrm rot="0">
            <a:off x="457200" y="704850"/>
            <a:ext cx="8229600" cy="1143000"/>
          </a:xfrm>
          <a:prstGeom prst="rect"/>
          <a:noFill/>
          <a:ln>
            <a:noFill/>
          </a:ln>
        </p:spPr>
        <p:txBody>
          <a:bodyPr anchor="b" bIns="0" lIns="0" rIns="0" tIns="45720" vert="horz"/>
          <a:lstStyle>
            <a:lvl1pPr algn="l" fontAlgn="base" indent="0" latinLnBrk="1" marL="0" rtl="0">
              <a:lnSpc>
                <a:spcPct val="100000"/>
              </a:lnSpc>
              <a:spcBef>
                <a:spcPct val="0"/>
              </a:spcBef>
              <a:spcAft>
                <a:spcPct val="0"/>
              </a:spcAft>
              <a:buFontTx/>
              <a:buNone/>
              <a:defRPr baseline="0" b="0" sz="5000" i="0" u="none">
                <a:solidFill>
                  <a:schemeClr val="lt2"/>
                </a:solidFill>
                <a:latin typeface="Calibri" pitchFamily="34" charset="0"/>
                <a:sym typeface="Arial" pitchFamily="34" charset="0"/>
              </a:defRPr>
            </a:lvl1pPr>
          </a:lstStyle>
          <a:p>
            <a:pPr lvl="0"/>
            <a:r>
              <a:rPr altLang="en-US" b="1" sz="2800" lang="en-US"/>
              <a:t>Work-arounds </a:t>
            </a:r>
            <a:r>
              <a:rPr altLang="en-US" sz="2800" lang="en-US"/>
              <a:t>—Are there work-arounds? What other approaches could you take to solve this problem? For each work-around consider:</a:t>
            </a:r>
          </a:p>
        </p:txBody>
      </p:sp>
      <p:sp>
        <p:nvSpPr>
          <p:cNvPr id="1048822" name=""/>
          <p:cNvSpPr/>
          <p:nvPr>
            <p:ph sz="full" idx="1"/>
          </p:nvPr>
        </p:nvSpPr>
        <p:spPr>
          <a:xfrm rot="0">
            <a:off x="457200" y="1935162"/>
            <a:ext cx="8229600" cy="4389437"/>
          </a:xfrm>
          <a:prstGeom prst="rect"/>
          <a:noFill/>
          <a:ln>
            <a:noFill/>
          </a:ln>
        </p:spPr>
        <p:txBody>
          <a:bodyPr anchor="t" bIns="45720" lIns="91440" rIns="91440" tIns="45720" vert="horz"/>
          <a:lstStyle>
            <a:lvl1pPr algn="l" fontAlgn="base" indent="-273050" latinLnBrk="1" marL="273050" rtl="0">
              <a:lnSpc>
                <a:spcPct val="100000"/>
              </a:lnSpc>
              <a:spcBef>
                <a:spcPct val="20000"/>
              </a:spcBef>
              <a:spcAft>
                <a:spcPct val="0"/>
              </a:spcAft>
              <a:buClr>
                <a:srgbClr val="0BD0D9"/>
              </a:buClr>
              <a:buSzPct val="95000"/>
              <a:buFont typeface="Wingdings 2" pitchFamily="18" charset="2"/>
              <a:buChar char=""/>
              <a:defRPr baseline="0" b="0" sz="2600" i="0" u="none">
                <a:solidFill>
                  <a:schemeClr val="dk1"/>
                </a:solidFill>
                <a:latin typeface="Constantia" pitchFamily="18" charset="0"/>
                <a:sym typeface="Arial" pitchFamily="34" charset="0"/>
              </a:defRPr>
            </a:lvl1pPr>
            <a:lvl2pPr algn="l" fontAlgn="base" indent="-246062" latinLnBrk="1" marL="639762" rtl="0">
              <a:lnSpc>
                <a:spcPct val="100000"/>
              </a:lnSpc>
              <a:spcBef>
                <a:spcPct val="20000"/>
              </a:spcBef>
              <a:spcAft>
                <a:spcPct val="0"/>
              </a:spcAft>
              <a:buClr>
                <a:schemeClr val="accent1"/>
              </a:buClr>
              <a:buSzPct val="85000"/>
              <a:buFont typeface="Wingdings 2" pitchFamily="18" charset="2"/>
              <a:buChar char=""/>
              <a:defRPr baseline="0" b="0" sz="2400" i="0" u="none">
                <a:solidFill>
                  <a:schemeClr val="dk1"/>
                </a:solidFill>
                <a:latin typeface="Constantia" pitchFamily="18" charset="0"/>
                <a:sym typeface="Arial" pitchFamily="34" charset="0"/>
              </a:defRPr>
            </a:lvl2pPr>
            <a:lvl3pPr algn="l" fontAlgn="base" indent="-246063" latinLnBrk="1" marL="914400" rtl="0">
              <a:lnSpc>
                <a:spcPct val="100000"/>
              </a:lnSpc>
              <a:spcBef>
                <a:spcPct val="20000"/>
              </a:spcBef>
              <a:spcAft>
                <a:spcPct val="0"/>
              </a:spcAft>
              <a:buClr>
                <a:schemeClr val="accent2"/>
              </a:buClr>
              <a:buSzPct val="70000"/>
              <a:buFont typeface="Wingdings 2" pitchFamily="18" charset="2"/>
              <a:buChar char=""/>
              <a:defRPr baseline="0" b="0" sz="2100" i="0" u="none">
                <a:solidFill>
                  <a:schemeClr val="dk1"/>
                </a:solidFill>
                <a:latin typeface="Constantia" pitchFamily="18" charset="0"/>
                <a:sym typeface="Arial" pitchFamily="34" charset="0"/>
              </a:defRPr>
            </a:lvl3pPr>
            <a:lvl4pPr algn="l" fontAlgn="base" indent="-209550" latinLnBrk="1" marL="1187450" rtl="0">
              <a:lnSpc>
                <a:spcPct val="100000"/>
              </a:lnSpc>
              <a:spcBef>
                <a:spcPct val="20000"/>
              </a:spcBef>
              <a:spcAft>
                <a:spcPct val="0"/>
              </a:spcAft>
              <a:buClr>
                <a:srgbClr val="0BD0D9"/>
              </a:buClr>
              <a:buSzPct val="65000"/>
              <a:buFont typeface="Wingdings 2" pitchFamily="18" charset="2"/>
              <a:buChar char=""/>
              <a:defRPr baseline="0" b="0" sz="2000" i="0" u="none">
                <a:solidFill>
                  <a:schemeClr val="dk1"/>
                </a:solidFill>
                <a:latin typeface="Constantia" pitchFamily="18" charset="0"/>
                <a:sym typeface="Arial" pitchFamily="34" charset="0"/>
              </a:defRPr>
            </a:lvl4pPr>
            <a:lvl5pPr algn="l" fontAlgn="base" indent="-209550" latinLnBrk="1" marL="1462087" rtl="0">
              <a:lnSpc>
                <a:spcPct val="100000"/>
              </a:lnSpc>
              <a:spcBef>
                <a:spcPct val="20000"/>
              </a:spcBef>
              <a:spcAft>
                <a:spcPct val="0"/>
              </a:spcAft>
              <a:buClr>
                <a:srgbClr val="10CF9B"/>
              </a:buClr>
              <a:buSzPct val="65000"/>
              <a:buFont typeface="Wingdings 2" pitchFamily="18" charset="2"/>
              <a:buChar char=""/>
              <a:defRPr baseline="0" b="0" sz="2000" i="0" u="none">
                <a:solidFill>
                  <a:schemeClr val="dk1"/>
                </a:solidFill>
                <a:latin typeface="Constantia" pitchFamily="18" charset="0"/>
                <a:sym typeface="Arial" pitchFamily="34" charset="0"/>
              </a:defRPr>
            </a:lvl5pPr>
          </a:lstStyle>
          <a:p>
            <a:pPr indent="0" lvl="0" marL="0">
              <a:buNone/>
            </a:pPr>
            <a:r>
              <a:rPr altLang="en-US" sz="2400" lang="en-US"/>
              <a:t>➤ </a:t>
            </a:r>
            <a:r>
              <a:rPr altLang="en-US" b="1" sz="2400" lang="en-US"/>
              <a:t>Difficulty </a:t>
            </a:r>
            <a:r>
              <a:rPr altLang="en-US" sz="2400" lang="en-US"/>
              <a:t>—How hard will it be to implement this work-around? How long will it take? What are the chances that this work-around will work?</a:t>
            </a:r>
          </a:p>
          <a:p>
            <a:pPr indent="0" lvl="0" marL="0">
              <a:buNone/>
            </a:pPr>
            <a:r>
              <a:rPr altLang="en-US" sz="2400" lang="en-US"/>
              <a:t>➤ </a:t>
            </a:r>
            <a:r>
              <a:rPr altLang="en-US" b="1" sz="2400" lang="en-US"/>
              <a:t>Impact </a:t>
            </a:r>
            <a:r>
              <a:rPr altLang="en-US" sz="2400" lang="en-US"/>
              <a:t>—What affects do the work-arounds have on the project’s usability? Is this going to make a lot of extra work for the users?</a:t>
            </a:r>
          </a:p>
          <a:p>
            <a:pPr indent="0" lvl="0" marL="0">
              <a:buNone/>
            </a:pPr>
            <a:r>
              <a:rPr altLang="en-US" sz="2400" lang="en-US"/>
              <a:t>➤ </a:t>
            </a:r>
            <a:r>
              <a:rPr altLang="en-US" b="1" sz="2400" lang="en-US"/>
              <a:t>Pros </a:t>
            </a:r>
            <a:r>
              <a:rPr altLang="en-US" sz="2400" lang="en-US"/>
              <a:t>—What are the work-arounds’ advantages?</a:t>
            </a:r>
          </a:p>
          <a:p>
            <a:pPr indent="0" lvl="0" marL="0">
              <a:buNone/>
            </a:pPr>
            <a:r>
              <a:rPr altLang="en-US" sz="2400" lang="en-US"/>
              <a:t>➤ </a:t>
            </a:r>
            <a:r>
              <a:rPr altLang="en-US" b="1" sz="2400" lang="en-US"/>
              <a:t>Cons </a:t>
            </a:r>
            <a:r>
              <a:rPr altLang="en-US" sz="2400" lang="en-US"/>
              <a:t>—What are the work-arounds’ disadvantages?</a:t>
            </a:r>
          </a:p>
          <a:p>
            <a:pPr indent="0" lvl="0" marL="0"/>
            <a:endParaRPr altLang="en-US" sz="2400" lang="en-US"/>
          </a:p>
        </p:txBody>
      </p:sp>
      <p:sp>
        <p:nvSpPr>
          <p:cNvPr id="1048823" name=""/>
          <p:cNvSpPr txBox="1"/>
          <p:nvPr/>
        </p:nvSpPr>
        <p:spPr>
          <a:xfrm rot="0">
            <a:off x="7924800" y="6356350"/>
            <a:ext cx="762000" cy="365125"/>
          </a:xfrm>
          <a:prstGeom prst="rect"/>
          <a:noFill/>
          <a:ln>
            <a:noFill/>
          </a:ln>
        </p:spPr>
        <p:txBody>
          <a:bodyPr anchor="b" bIns="0" lIns="0" rIns="0" tIns="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Arial" pitchFamily="34" charset="0"/>
                <a:sym typeface="Arial" pitchFamily="34" charset="0"/>
              </a:defRPr>
            </a:lvl5pPr>
          </a:lstStyle>
          <a:p>
            <a:pPr algn="r" eaLnBrk="1" hangingPunct="1" latinLnBrk="1" lvl="0"/>
            <a:fld id="{566ABCEB-ACFC-4714-9973-3DA970169C29}" type="slidenum">
              <a:rPr altLang="en-US" sz="1200" lang="en-US">
                <a:solidFill>
                  <a:srgbClr val="045C75"/>
                </a:solidFill>
                <a:latin typeface="Constantia" pitchFamily="18" charset="0"/>
              </a:rPr>
              <a:pPr algn="r" eaLnBrk="1" hangingPunct="1" latinLnBrk="1" lvl="0"/>
              <a:t>96</a:t>
            </a:fld>
            <a:endParaRPr altLang="en-US" sz="1200" lang="en-US">
              <a:solidFill>
                <a:srgbClr val="045C75"/>
              </a:solidFill>
              <a:latin typeface="Constantia" pitchFamily="18" charset="0"/>
            </a:endParaRP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DBF5F9"/>
        </a:dk2>
        <a:lt2>
          <a:srgbClr val="04617B"/>
        </a:lt2>
        <a:accent1>
          <a:srgbClr val="0F6FC6"/>
        </a:accent1>
        <a:accent2>
          <a:srgbClr val="009DD9"/>
        </a:accent2>
        <a:accent3>
          <a:srgbClr val="FFFFFF"/>
        </a:accent3>
        <a:accent4>
          <a:srgbClr val="000000"/>
        </a:accent4>
        <a:accent5>
          <a:srgbClr val="AABBDF"/>
        </a:accent5>
        <a:accent6>
          <a:srgbClr val="008CC2"/>
        </a:accent6>
        <a:hlink>
          <a:srgbClr val="E2D700"/>
        </a:hlink>
        <a:folHlink>
          <a:srgbClr val="85DFD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PROCESS MODELS</dc:title>
  <dc:creator>Admin</dc:creator>
  <cp:lastModifiedBy>DELL</cp:lastModifiedBy>
  <dcterms:created xsi:type="dcterms:W3CDTF">2016-08-13T11:31:05Z</dcterms:created>
  <dcterms:modified xsi:type="dcterms:W3CDTF">2021-03-08T04:18:02Z</dcterms:modified>
</cp:coreProperties>
</file>