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30"/>
  </p:notesMasterIdLst>
  <p:sldIdLst>
    <p:sldId id="256" r:id="rId2"/>
    <p:sldId id="286" r:id="rId3"/>
    <p:sldId id="285" r:id="rId4"/>
    <p:sldId id="287" r:id="rId5"/>
    <p:sldId id="290" r:id="rId6"/>
    <p:sldId id="291" r:id="rId7"/>
    <p:sldId id="292" r:id="rId8"/>
    <p:sldId id="260" r:id="rId9"/>
    <p:sldId id="262" r:id="rId10"/>
    <p:sldId id="261" r:id="rId11"/>
    <p:sldId id="289" r:id="rId12"/>
    <p:sldId id="266" r:id="rId13"/>
    <p:sldId id="265" r:id="rId14"/>
    <p:sldId id="293" r:id="rId15"/>
    <p:sldId id="294" r:id="rId16"/>
    <p:sldId id="269" r:id="rId17"/>
    <p:sldId id="295" r:id="rId18"/>
    <p:sldId id="275" r:id="rId19"/>
    <p:sldId id="298" r:id="rId20"/>
    <p:sldId id="297" r:id="rId21"/>
    <p:sldId id="278" r:id="rId22"/>
    <p:sldId id="264" r:id="rId23"/>
    <p:sldId id="279" r:id="rId24"/>
    <p:sldId id="280" r:id="rId25"/>
    <p:sldId id="281" r:id="rId26"/>
    <p:sldId id="282" r:id="rId27"/>
    <p:sldId id="263"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79" d="100"/>
          <a:sy n="79" d="100"/>
        </p:scale>
        <p:origin x="7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3A66E-E2E1-4A40-856C-A733E36CB91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F96B72F5-093C-4674-B494-D6345CD60BB7}">
      <dgm:prSet custT="1"/>
      <dgm:spPr/>
      <dgm:t>
        <a:bodyPr/>
        <a:lstStyle/>
        <a:p>
          <a:r>
            <a:rPr lang="en-US" sz="2400"/>
            <a:t>We need to define a number of </a:t>
          </a:r>
          <a:r>
            <a:rPr lang="en-US" sz="2400" u="sng"/>
            <a:t>objective measures</a:t>
          </a:r>
          <a:r>
            <a:rPr lang="en-US" sz="2400"/>
            <a:t>.</a:t>
          </a:r>
        </a:p>
        <a:p>
          <a:r>
            <a:rPr lang="en-US" sz="2400"/>
            <a:t>1) Compare execution times? </a:t>
          </a:r>
        </a:p>
      </dgm:t>
    </dgm:pt>
    <dgm:pt modelId="{EACA1DE2-7038-4ACE-8E7C-E08B4284E399}" type="parTrans" cxnId="{78339653-E5B1-48A7-8E3F-1487A646B860}">
      <dgm:prSet/>
      <dgm:spPr/>
      <dgm:t>
        <a:bodyPr/>
        <a:lstStyle/>
        <a:p>
          <a:endParaRPr lang="en-US" sz="1800"/>
        </a:p>
      </dgm:t>
    </dgm:pt>
    <dgm:pt modelId="{C86EC0F2-1001-41E1-8676-7E7BD0F386F0}" type="sibTrans" cxnId="{78339653-E5B1-48A7-8E3F-1487A646B860}">
      <dgm:prSet/>
      <dgm:spPr/>
      <dgm:t>
        <a:bodyPr/>
        <a:lstStyle/>
        <a:p>
          <a:endParaRPr lang="en-US" sz="1800"/>
        </a:p>
      </dgm:t>
    </dgm:pt>
    <dgm:pt modelId="{51618B6F-E2AC-4D65-98B5-345C35CB02E8}">
      <dgm:prSet custT="1"/>
      <dgm:spPr/>
      <dgm:t>
        <a:bodyPr/>
        <a:lstStyle/>
        <a:p>
          <a:pPr>
            <a:lnSpc>
              <a:spcPct val="100000"/>
            </a:lnSpc>
          </a:pPr>
          <a:r>
            <a:rPr lang="en-US" sz="2000" dirty="0"/>
            <a:t>(</a:t>
          </a:r>
        </a:p>
      </dgm:t>
    </dgm:pt>
    <dgm:pt modelId="{EAD81D41-5BBC-44E2-BFAD-D91D89BC8AF0}" type="parTrans" cxnId="{E5A2C06D-33D6-4CA8-AB3E-82E55238A86C}">
      <dgm:prSet/>
      <dgm:spPr/>
      <dgm:t>
        <a:bodyPr/>
        <a:lstStyle/>
        <a:p>
          <a:endParaRPr lang="en-US" sz="1800"/>
        </a:p>
      </dgm:t>
    </dgm:pt>
    <dgm:pt modelId="{DE2DD84F-95A2-4867-88CF-35C08C94AECB}" type="sibTrans" cxnId="{E5A2C06D-33D6-4CA8-AB3E-82E55238A86C}">
      <dgm:prSet/>
      <dgm:spPr/>
      <dgm:t>
        <a:bodyPr/>
        <a:lstStyle/>
        <a:p>
          <a:endParaRPr lang="en-US" sz="1800"/>
        </a:p>
      </dgm:t>
    </dgm:pt>
    <dgm:pt modelId="{651339A1-25FA-4D77-9577-811CA8DF3E6D}">
      <dgm:prSet custT="1"/>
      <dgm:spPr/>
      <dgm:t>
        <a:bodyPr/>
        <a:lstStyle/>
        <a:p>
          <a:r>
            <a:rPr lang="en-US" sz="2000" b="1" i="1" dirty="0"/>
            <a:t>Not good</a:t>
          </a:r>
          <a:r>
            <a:rPr lang="en-US" sz="2000" dirty="0"/>
            <a:t>: times are specific to a particular  	computer !!</a:t>
          </a:r>
        </a:p>
      </dgm:t>
    </dgm:pt>
    <dgm:pt modelId="{33566B7C-B8DC-45EF-A6F8-79F325CB071E}" type="parTrans" cxnId="{44F0604E-32E3-4703-890B-C6FCB7E80DD5}">
      <dgm:prSet/>
      <dgm:spPr/>
      <dgm:t>
        <a:bodyPr/>
        <a:lstStyle/>
        <a:p>
          <a:endParaRPr lang="en-US" sz="1800"/>
        </a:p>
      </dgm:t>
    </dgm:pt>
    <dgm:pt modelId="{E93F1249-9B84-4FC6-8758-5551C390FB2A}" type="sibTrans" cxnId="{44F0604E-32E3-4703-890B-C6FCB7E80DD5}">
      <dgm:prSet/>
      <dgm:spPr/>
      <dgm:t>
        <a:bodyPr/>
        <a:lstStyle/>
        <a:p>
          <a:endParaRPr lang="en-US" sz="1800"/>
        </a:p>
      </dgm:t>
    </dgm:pt>
    <dgm:pt modelId="{F31262F6-7BE3-43F6-AF4E-E2285A4A55AD}">
      <dgm:prSet custT="1"/>
      <dgm:spPr/>
      <dgm:t>
        <a:bodyPr/>
        <a:lstStyle/>
        <a:p>
          <a:r>
            <a:rPr lang="en-US" sz="2400" dirty="0"/>
            <a:t>(2) Count the number of statements executed(step count)?  </a:t>
          </a:r>
        </a:p>
      </dgm:t>
    </dgm:pt>
    <dgm:pt modelId="{6CEA52AC-53F1-4BA8-B86E-FCC3711904AF}" type="parTrans" cxnId="{8D90B3FB-F249-475C-BB0F-8B017982D24E}">
      <dgm:prSet/>
      <dgm:spPr/>
      <dgm:t>
        <a:bodyPr/>
        <a:lstStyle/>
        <a:p>
          <a:endParaRPr lang="en-US" sz="1800"/>
        </a:p>
      </dgm:t>
    </dgm:pt>
    <dgm:pt modelId="{BEA4D8DD-5746-4AD1-8B07-48779CE15FBA}" type="sibTrans" cxnId="{8D90B3FB-F249-475C-BB0F-8B017982D24E}">
      <dgm:prSet/>
      <dgm:spPr/>
      <dgm:t>
        <a:bodyPr/>
        <a:lstStyle/>
        <a:p>
          <a:endParaRPr lang="en-US" sz="1800"/>
        </a:p>
      </dgm:t>
    </dgm:pt>
    <dgm:pt modelId="{A927627C-9E1D-44BD-8619-BB32403AEF03}">
      <dgm:prSet custT="1"/>
      <dgm:spPr/>
      <dgm:t>
        <a:bodyPr/>
        <a:lstStyle/>
        <a:p>
          <a:pPr>
            <a:lnSpc>
              <a:spcPct val="100000"/>
            </a:lnSpc>
          </a:pPr>
          <a:r>
            <a:rPr lang="en-US" sz="2000" b="1" i="1" dirty="0"/>
            <a:t>Not good</a:t>
          </a:r>
          <a:r>
            <a:rPr lang="en-US" sz="2000" dirty="0"/>
            <a:t>: number of statements vary with the programming language as well as the 	style of the individual programmer.</a:t>
          </a:r>
        </a:p>
      </dgm:t>
    </dgm:pt>
    <dgm:pt modelId="{FEF996C5-2B76-41A8-8110-C1DEC02921A8}" type="parTrans" cxnId="{EFA148A5-C389-401C-BF88-CBD3154CC67F}">
      <dgm:prSet/>
      <dgm:spPr/>
      <dgm:t>
        <a:bodyPr/>
        <a:lstStyle/>
        <a:p>
          <a:endParaRPr lang="en-US" sz="1800"/>
        </a:p>
      </dgm:t>
    </dgm:pt>
    <dgm:pt modelId="{C3B9950E-6BAC-48D8-BC3F-05779CCD2473}" type="sibTrans" cxnId="{EFA148A5-C389-401C-BF88-CBD3154CC67F}">
      <dgm:prSet/>
      <dgm:spPr/>
      <dgm:t>
        <a:bodyPr/>
        <a:lstStyle/>
        <a:p>
          <a:endParaRPr lang="en-US" sz="1800"/>
        </a:p>
      </dgm:t>
    </dgm:pt>
    <dgm:pt modelId="{30C11F57-BD07-4C8A-BFD2-E766EE074CA2}" type="pres">
      <dgm:prSet presAssocID="{92C3A66E-E2E1-4A40-856C-A733E36CB918}" presName="linear" presStyleCnt="0">
        <dgm:presLayoutVars>
          <dgm:animLvl val="lvl"/>
          <dgm:resizeHandles val="exact"/>
        </dgm:presLayoutVars>
      </dgm:prSet>
      <dgm:spPr/>
    </dgm:pt>
    <dgm:pt modelId="{A346CEA0-E70C-4108-8221-5DCD87CC0CFD}" type="pres">
      <dgm:prSet presAssocID="{F96B72F5-093C-4674-B494-D6345CD60BB7}" presName="parentText" presStyleLbl="node1" presStyleIdx="0" presStyleCnt="2">
        <dgm:presLayoutVars>
          <dgm:chMax val="0"/>
          <dgm:bulletEnabled val="1"/>
        </dgm:presLayoutVars>
      </dgm:prSet>
      <dgm:spPr/>
    </dgm:pt>
    <dgm:pt modelId="{F343CB00-2BDE-4120-843B-F2E8717B54AF}" type="pres">
      <dgm:prSet presAssocID="{F96B72F5-093C-4674-B494-D6345CD60BB7}" presName="childText" presStyleLbl="revTx" presStyleIdx="0" presStyleCnt="2">
        <dgm:presLayoutVars>
          <dgm:bulletEnabled val="1"/>
        </dgm:presLayoutVars>
      </dgm:prSet>
      <dgm:spPr/>
    </dgm:pt>
    <dgm:pt modelId="{747498D7-C05C-4A10-B7CA-E1710556634B}" type="pres">
      <dgm:prSet presAssocID="{F31262F6-7BE3-43F6-AF4E-E2285A4A55AD}" presName="parentText" presStyleLbl="node1" presStyleIdx="1" presStyleCnt="2">
        <dgm:presLayoutVars>
          <dgm:chMax val="0"/>
          <dgm:bulletEnabled val="1"/>
        </dgm:presLayoutVars>
      </dgm:prSet>
      <dgm:spPr/>
    </dgm:pt>
    <dgm:pt modelId="{C310DAC8-EBCF-43A4-A39D-AFAD18350515}" type="pres">
      <dgm:prSet presAssocID="{F31262F6-7BE3-43F6-AF4E-E2285A4A55AD}" presName="childText" presStyleLbl="revTx" presStyleIdx="1" presStyleCnt="2">
        <dgm:presLayoutVars>
          <dgm:bulletEnabled val="1"/>
        </dgm:presLayoutVars>
      </dgm:prSet>
      <dgm:spPr/>
    </dgm:pt>
  </dgm:ptLst>
  <dgm:cxnLst>
    <dgm:cxn modelId="{4368B504-DB69-4416-8738-A839168D4B94}" type="presOf" srcId="{A927627C-9E1D-44BD-8619-BB32403AEF03}" destId="{C310DAC8-EBCF-43A4-A39D-AFAD18350515}" srcOrd="0" destOrd="0" presId="urn:microsoft.com/office/officeart/2005/8/layout/vList2"/>
    <dgm:cxn modelId="{65E38705-C5AC-4124-A81A-62E024BC5FCC}" type="presOf" srcId="{F31262F6-7BE3-43F6-AF4E-E2285A4A55AD}" destId="{747498D7-C05C-4A10-B7CA-E1710556634B}" srcOrd="0" destOrd="0" presId="urn:microsoft.com/office/officeart/2005/8/layout/vList2"/>
    <dgm:cxn modelId="{5F977119-414B-4688-B6B2-0B1D68B90C58}" type="presOf" srcId="{92C3A66E-E2E1-4A40-856C-A733E36CB918}" destId="{30C11F57-BD07-4C8A-BFD2-E766EE074CA2}" srcOrd="0" destOrd="0" presId="urn:microsoft.com/office/officeart/2005/8/layout/vList2"/>
    <dgm:cxn modelId="{22F55B33-A1CD-4A44-BF37-F787CD818082}" type="presOf" srcId="{51618B6F-E2AC-4D65-98B5-345C35CB02E8}" destId="{F343CB00-2BDE-4120-843B-F2E8717B54AF}" srcOrd="0" destOrd="0" presId="urn:microsoft.com/office/officeart/2005/8/layout/vList2"/>
    <dgm:cxn modelId="{E5A2C06D-33D6-4CA8-AB3E-82E55238A86C}" srcId="{F96B72F5-093C-4674-B494-D6345CD60BB7}" destId="{51618B6F-E2AC-4D65-98B5-345C35CB02E8}" srcOrd="0" destOrd="0" parTransId="{EAD81D41-5BBC-44E2-BFAD-D91D89BC8AF0}" sibTransId="{DE2DD84F-95A2-4867-88CF-35C08C94AECB}"/>
    <dgm:cxn modelId="{44F0604E-32E3-4703-890B-C6FCB7E80DD5}" srcId="{51618B6F-E2AC-4D65-98B5-345C35CB02E8}" destId="{651339A1-25FA-4D77-9577-811CA8DF3E6D}" srcOrd="0" destOrd="0" parTransId="{33566B7C-B8DC-45EF-A6F8-79F325CB071E}" sibTransId="{E93F1249-9B84-4FC6-8758-5551C390FB2A}"/>
    <dgm:cxn modelId="{78339653-E5B1-48A7-8E3F-1487A646B860}" srcId="{92C3A66E-E2E1-4A40-856C-A733E36CB918}" destId="{F96B72F5-093C-4674-B494-D6345CD60BB7}" srcOrd="0" destOrd="0" parTransId="{EACA1DE2-7038-4ACE-8E7C-E08B4284E399}" sibTransId="{C86EC0F2-1001-41E1-8676-7E7BD0F386F0}"/>
    <dgm:cxn modelId="{EFA148A5-C389-401C-BF88-CBD3154CC67F}" srcId="{F31262F6-7BE3-43F6-AF4E-E2285A4A55AD}" destId="{A927627C-9E1D-44BD-8619-BB32403AEF03}" srcOrd="0" destOrd="0" parTransId="{FEF996C5-2B76-41A8-8110-C1DEC02921A8}" sibTransId="{C3B9950E-6BAC-48D8-BC3F-05779CCD2473}"/>
    <dgm:cxn modelId="{5E64E4BF-1B0C-43FF-A0DB-A851EC01E987}" type="presOf" srcId="{F96B72F5-093C-4674-B494-D6345CD60BB7}" destId="{A346CEA0-E70C-4108-8221-5DCD87CC0CFD}" srcOrd="0" destOrd="0" presId="urn:microsoft.com/office/officeart/2005/8/layout/vList2"/>
    <dgm:cxn modelId="{CFCE10D6-1677-4803-BA8D-C925FF9F7D74}" type="presOf" srcId="{651339A1-25FA-4D77-9577-811CA8DF3E6D}" destId="{F343CB00-2BDE-4120-843B-F2E8717B54AF}" srcOrd="0" destOrd="1" presId="urn:microsoft.com/office/officeart/2005/8/layout/vList2"/>
    <dgm:cxn modelId="{8D90B3FB-F249-475C-BB0F-8B017982D24E}" srcId="{92C3A66E-E2E1-4A40-856C-A733E36CB918}" destId="{F31262F6-7BE3-43F6-AF4E-E2285A4A55AD}" srcOrd="1" destOrd="0" parTransId="{6CEA52AC-53F1-4BA8-B86E-FCC3711904AF}" sibTransId="{BEA4D8DD-5746-4AD1-8B07-48779CE15FBA}"/>
    <dgm:cxn modelId="{CDC977FC-677E-4E88-8BE6-E4EF82582CA3}" type="presParOf" srcId="{30C11F57-BD07-4C8A-BFD2-E766EE074CA2}" destId="{A346CEA0-E70C-4108-8221-5DCD87CC0CFD}" srcOrd="0" destOrd="0" presId="urn:microsoft.com/office/officeart/2005/8/layout/vList2"/>
    <dgm:cxn modelId="{78024C70-DBEB-46A1-B1FF-D938313B4CE4}" type="presParOf" srcId="{30C11F57-BD07-4C8A-BFD2-E766EE074CA2}" destId="{F343CB00-2BDE-4120-843B-F2E8717B54AF}" srcOrd="1" destOrd="0" presId="urn:microsoft.com/office/officeart/2005/8/layout/vList2"/>
    <dgm:cxn modelId="{2E0891CB-8BC4-40D3-8733-7F4950A1DEC7}" type="presParOf" srcId="{30C11F57-BD07-4C8A-BFD2-E766EE074CA2}" destId="{747498D7-C05C-4A10-B7CA-E1710556634B}" srcOrd="2" destOrd="0" presId="urn:microsoft.com/office/officeart/2005/8/layout/vList2"/>
    <dgm:cxn modelId="{CE9880A1-EC14-44C2-A063-16611904FEA4}" type="presParOf" srcId="{30C11F57-BD07-4C8A-BFD2-E766EE074CA2}" destId="{C310DAC8-EBCF-43A4-A39D-AFAD1835051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8B4A10-DC5A-424C-BF49-C3B328DCB27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4275A9F-9732-48C5-BC1D-A473B24904C2}">
      <dgm:prSet/>
      <dgm:spPr/>
      <dgm:t>
        <a:bodyPr/>
        <a:lstStyle/>
        <a:p>
          <a:r>
            <a:rPr lang="en-US" baseline="0"/>
            <a:t>Which is better?</a:t>
          </a:r>
          <a:endParaRPr lang="en-US"/>
        </a:p>
      </dgm:t>
    </dgm:pt>
    <dgm:pt modelId="{90A5F5F1-5E04-41A8-8A5D-AA3A4C1EAEA5}" type="parTrans" cxnId="{4B2BB5B1-6C2B-4F23-8D4D-6186D66DE5FC}">
      <dgm:prSet/>
      <dgm:spPr/>
      <dgm:t>
        <a:bodyPr/>
        <a:lstStyle/>
        <a:p>
          <a:endParaRPr lang="en-US"/>
        </a:p>
      </dgm:t>
    </dgm:pt>
    <dgm:pt modelId="{EF88A86E-84C7-41BD-A575-F889585A0C80}" type="sibTrans" cxnId="{4B2BB5B1-6C2B-4F23-8D4D-6186D66DE5FC}">
      <dgm:prSet/>
      <dgm:spPr/>
      <dgm:t>
        <a:bodyPr/>
        <a:lstStyle/>
        <a:p>
          <a:endParaRPr lang="en-US"/>
        </a:p>
      </dgm:t>
    </dgm:pt>
    <dgm:pt modelId="{63C1F6BF-B3C4-4A4E-AEFE-CD570B9D3C5E}">
      <dgm:prSet/>
      <dgm:spPr/>
      <dgm:t>
        <a:bodyPr/>
        <a:lstStyle/>
        <a:p>
          <a:r>
            <a:rPr lang="en-US" baseline="0" dirty="0"/>
            <a:t>T(P1) = (n+1) or T(P2) = (n</a:t>
          </a:r>
          <a:r>
            <a:rPr lang="en-US" baseline="30000" dirty="0"/>
            <a:t>2</a:t>
          </a:r>
          <a:r>
            <a:rPr lang="en-US" baseline="0" dirty="0"/>
            <a:t> + 5). </a:t>
          </a:r>
          <a:endParaRPr lang="en-US" dirty="0"/>
        </a:p>
      </dgm:t>
    </dgm:pt>
    <dgm:pt modelId="{1219FC7D-55ED-41AA-956F-C7ABBB721631}" type="parTrans" cxnId="{79269477-F172-4E17-A928-4254294DBBBE}">
      <dgm:prSet/>
      <dgm:spPr/>
      <dgm:t>
        <a:bodyPr/>
        <a:lstStyle/>
        <a:p>
          <a:endParaRPr lang="en-US"/>
        </a:p>
      </dgm:t>
    </dgm:pt>
    <dgm:pt modelId="{7A75D6FB-C5F3-4FC2-8C13-8689C73E3EE7}" type="sibTrans" cxnId="{79269477-F172-4E17-A928-4254294DBBBE}">
      <dgm:prSet/>
      <dgm:spPr/>
      <dgm:t>
        <a:bodyPr/>
        <a:lstStyle/>
        <a:p>
          <a:endParaRPr lang="en-US"/>
        </a:p>
      </dgm:t>
    </dgm:pt>
    <dgm:pt modelId="{EE6F64F5-5E98-475A-AC68-AF4F1F318BE0}">
      <dgm:prSet/>
      <dgm:spPr/>
      <dgm:t>
        <a:bodyPr/>
        <a:lstStyle/>
        <a:p>
          <a:r>
            <a:rPr lang="en-US" baseline="0"/>
            <a:t>T(P1) = log (n</a:t>
          </a:r>
          <a:r>
            <a:rPr lang="en-US" baseline="30000"/>
            <a:t>2</a:t>
          </a:r>
          <a:r>
            <a:rPr lang="en-US" baseline="0"/>
            <a:t> + 1)/n! or T(P2) = n</a:t>
          </a:r>
          <a:r>
            <a:rPr lang="en-US" baseline="30000"/>
            <a:t>n</a:t>
          </a:r>
          <a:r>
            <a:rPr lang="en-US" baseline="0"/>
            <a:t>(nlogn)/n</a:t>
          </a:r>
          <a:r>
            <a:rPr lang="en-US" baseline="30000"/>
            <a:t>2</a:t>
          </a:r>
          <a:r>
            <a:rPr lang="en-US" baseline="0"/>
            <a:t>.</a:t>
          </a:r>
          <a:endParaRPr lang="en-US"/>
        </a:p>
      </dgm:t>
    </dgm:pt>
    <dgm:pt modelId="{06AE03CE-2583-4CC1-AC93-BD0344E03B9F}" type="parTrans" cxnId="{9FE5C349-2399-4D53-9989-90114E821E08}">
      <dgm:prSet/>
      <dgm:spPr/>
      <dgm:t>
        <a:bodyPr/>
        <a:lstStyle/>
        <a:p>
          <a:endParaRPr lang="en-US"/>
        </a:p>
      </dgm:t>
    </dgm:pt>
    <dgm:pt modelId="{CA2BDD5E-E1C4-4558-92F8-F3C37A2BD3C6}" type="sibTrans" cxnId="{9FE5C349-2399-4D53-9989-90114E821E08}">
      <dgm:prSet/>
      <dgm:spPr/>
      <dgm:t>
        <a:bodyPr/>
        <a:lstStyle/>
        <a:p>
          <a:endParaRPr lang="en-US"/>
        </a:p>
      </dgm:t>
    </dgm:pt>
    <dgm:pt modelId="{A2966954-1C7A-402F-8AF1-433FC0CFC0C3}">
      <dgm:prSet/>
      <dgm:spPr/>
      <dgm:t>
        <a:bodyPr/>
        <a:lstStyle/>
        <a:p>
          <a:r>
            <a:rPr lang="en-US" baseline="0" dirty="0"/>
            <a:t>Complex step count functions are difficult to compare.</a:t>
          </a:r>
          <a:endParaRPr lang="en-US" dirty="0"/>
        </a:p>
      </dgm:t>
    </dgm:pt>
    <dgm:pt modelId="{CC084411-1F6E-444D-9BCD-16243AE93B9C}" type="parTrans" cxnId="{1F72AE79-924F-4A24-9D93-B37F98A8EFDE}">
      <dgm:prSet/>
      <dgm:spPr/>
      <dgm:t>
        <a:bodyPr/>
        <a:lstStyle/>
        <a:p>
          <a:endParaRPr lang="en-US"/>
        </a:p>
      </dgm:t>
    </dgm:pt>
    <dgm:pt modelId="{13D8F80F-55D0-426E-B10A-AB259E7462F8}" type="sibTrans" cxnId="{1F72AE79-924F-4A24-9D93-B37F98A8EFDE}">
      <dgm:prSet/>
      <dgm:spPr/>
      <dgm:t>
        <a:bodyPr/>
        <a:lstStyle/>
        <a:p>
          <a:endParaRPr lang="en-US"/>
        </a:p>
      </dgm:t>
    </dgm:pt>
    <dgm:pt modelId="{227CBDB9-54DC-4BC0-A399-5B1522F9D839}">
      <dgm:prSet/>
      <dgm:spPr/>
      <dgm:t>
        <a:bodyPr/>
        <a:lstStyle/>
        <a:p>
          <a:r>
            <a:rPr lang="en-US" baseline="0" dirty="0">
              <a:solidFill>
                <a:srgbClr val="FF0000"/>
              </a:solidFill>
            </a:rPr>
            <a:t>For comparing, ‘rate of growth’ of time and space complexity functions is easy and sufficient.</a:t>
          </a:r>
          <a:endParaRPr lang="en-US" dirty="0">
            <a:solidFill>
              <a:srgbClr val="FF0000"/>
            </a:solidFill>
          </a:endParaRPr>
        </a:p>
      </dgm:t>
    </dgm:pt>
    <dgm:pt modelId="{DE14C36E-1028-48EF-8B8E-BF81884BEA17}" type="parTrans" cxnId="{BC588773-0FA9-4C38-887B-64719A344F6E}">
      <dgm:prSet/>
      <dgm:spPr/>
      <dgm:t>
        <a:bodyPr/>
        <a:lstStyle/>
        <a:p>
          <a:endParaRPr lang="en-US"/>
        </a:p>
      </dgm:t>
    </dgm:pt>
    <dgm:pt modelId="{5601CE34-9EBD-4454-B313-A70C98F5E51A}" type="sibTrans" cxnId="{BC588773-0FA9-4C38-887B-64719A344F6E}">
      <dgm:prSet/>
      <dgm:spPr/>
      <dgm:t>
        <a:bodyPr/>
        <a:lstStyle/>
        <a:p>
          <a:endParaRPr lang="en-US"/>
        </a:p>
      </dgm:t>
    </dgm:pt>
    <dgm:pt modelId="{F8FB1B1A-4F58-45AB-A303-1FF497DB126F}" type="pres">
      <dgm:prSet presAssocID="{F78B4A10-DC5A-424C-BF49-C3B328DCB270}" presName="linear" presStyleCnt="0">
        <dgm:presLayoutVars>
          <dgm:animLvl val="lvl"/>
          <dgm:resizeHandles val="exact"/>
        </dgm:presLayoutVars>
      </dgm:prSet>
      <dgm:spPr/>
    </dgm:pt>
    <dgm:pt modelId="{DDB0FADF-9FDA-4E2E-8C4F-01D3BF407D7F}" type="pres">
      <dgm:prSet presAssocID="{A4275A9F-9732-48C5-BC1D-A473B24904C2}" presName="parentText" presStyleLbl="node1" presStyleIdx="0" presStyleCnt="3">
        <dgm:presLayoutVars>
          <dgm:chMax val="0"/>
          <dgm:bulletEnabled val="1"/>
        </dgm:presLayoutVars>
      </dgm:prSet>
      <dgm:spPr/>
    </dgm:pt>
    <dgm:pt modelId="{27A7F7E6-2D16-4C65-86A9-4436428B761B}" type="pres">
      <dgm:prSet presAssocID="{A4275A9F-9732-48C5-BC1D-A473B24904C2}" presName="childText" presStyleLbl="revTx" presStyleIdx="0" presStyleCnt="1">
        <dgm:presLayoutVars>
          <dgm:bulletEnabled val="1"/>
        </dgm:presLayoutVars>
      </dgm:prSet>
      <dgm:spPr/>
    </dgm:pt>
    <dgm:pt modelId="{03C10F6E-0F32-4CFB-B31D-708EF78D9FD0}" type="pres">
      <dgm:prSet presAssocID="{A2966954-1C7A-402F-8AF1-433FC0CFC0C3}" presName="parentText" presStyleLbl="node1" presStyleIdx="1" presStyleCnt="3">
        <dgm:presLayoutVars>
          <dgm:chMax val="0"/>
          <dgm:bulletEnabled val="1"/>
        </dgm:presLayoutVars>
      </dgm:prSet>
      <dgm:spPr/>
    </dgm:pt>
    <dgm:pt modelId="{E95CDB58-6BB8-447F-8A3E-CB4972BCF2E4}" type="pres">
      <dgm:prSet presAssocID="{13D8F80F-55D0-426E-B10A-AB259E7462F8}" presName="spacer" presStyleCnt="0"/>
      <dgm:spPr/>
    </dgm:pt>
    <dgm:pt modelId="{AFD028F5-8E4E-48A3-8CF2-3E055CAEE957}" type="pres">
      <dgm:prSet presAssocID="{227CBDB9-54DC-4BC0-A399-5B1522F9D839}" presName="parentText" presStyleLbl="node1" presStyleIdx="2" presStyleCnt="3">
        <dgm:presLayoutVars>
          <dgm:chMax val="0"/>
          <dgm:bulletEnabled val="1"/>
        </dgm:presLayoutVars>
      </dgm:prSet>
      <dgm:spPr/>
    </dgm:pt>
  </dgm:ptLst>
  <dgm:cxnLst>
    <dgm:cxn modelId="{E2641E33-FB3D-493F-B9E0-42276DC3A3CD}" type="presOf" srcId="{A2966954-1C7A-402F-8AF1-433FC0CFC0C3}" destId="{03C10F6E-0F32-4CFB-B31D-708EF78D9FD0}" srcOrd="0" destOrd="0" presId="urn:microsoft.com/office/officeart/2005/8/layout/vList2"/>
    <dgm:cxn modelId="{9FE5C349-2399-4D53-9989-90114E821E08}" srcId="{A4275A9F-9732-48C5-BC1D-A473B24904C2}" destId="{EE6F64F5-5E98-475A-AC68-AF4F1F318BE0}" srcOrd="1" destOrd="0" parTransId="{06AE03CE-2583-4CC1-AC93-BD0344E03B9F}" sibTransId="{CA2BDD5E-E1C4-4558-92F8-F3C37A2BD3C6}"/>
    <dgm:cxn modelId="{BC588773-0FA9-4C38-887B-64719A344F6E}" srcId="{F78B4A10-DC5A-424C-BF49-C3B328DCB270}" destId="{227CBDB9-54DC-4BC0-A399-5B1522F9D839}" srcOrd="2" destOrd="0" parTransId="{DE14C36E-1028-48EF-8B8E-BF81884BEA17}" sibTransId="{5601CE34-9EBD-4454-B313-A70C98F5E51A}"/>
    <dgm:cxn modelId="{79269477-F172-4E17-A928-4254294DBBBE}" srcId="{A4275A9F-9732-48C5-BC1D-A473B24904C2}" destId="{63C1F6BF-B3C4-4A4E-AEFE-CD570B9D3C5E}" srcOrd="0" destOrd="0" parTransId="{1219FC7D-55ED-41AA-956F-C7ABBB721631}" sibTransId="{7A75D6FB-C5F3-4FC2-8C13-8689C73E3EE7}"/>
    <dgm:cxn modelId="{3D7AC077-4D05-404B-B8E5-52BFCCCEE18D}" type="presOf" srcId="{63C1F6BF-B3C4-4A4E-AEFE-CD570B9D3C5E}" destId="{27A7F7E6-2D16-4C65-86A9-4436428B761B}" srcOrd="0" destOrd="0" presId="urn:microsoft.com/office/officeart/2005/8/layout/vList2"/>
    <dgm:cxn modelId="{E1447A78-753C-40BC-A641-F992AABFFC55}" type="presOf" srcId="{F78B4A10-DC5A-424C-BF49-C3B328DCB270}" destId="{F8FB1B1A-4F58-45AB-A303-1FF497DB126F}" srcOrd="0" destOrd="0" presId="urn:microsoft.com/office/officeart/2005/8/layout/vList2"/>
    <dgm:cxn modelId="{1F72AE79-924F-4A24-9D93-B37F98A8EFDE}" srcId="{F78B4A10-DC5A-424C-BF49-C3B328DCB270}" destId="{A2966954-1C7A-402F-8AF1-433FC0CFC0C3}" srcOrd="1" destOrd="0" parTransId="{CC084411-1F6E-444D-9BCD-16243AE93B9C}" sibTransId="{13D8F80F-55D0-426E-B10A-AB259E7462F8}"/>
    <dgm:cxn modelId="{B527BB8C-1A2D-418F-BF6D-A3B03A50AA96}" type="presOf" srcId="{EE6F64F5-5E98-475A-AC68-AF4F1F318BE0}" destId="{27A7F7E6-2D16-4C65-86A9-4436428B761B}" srcOrd="0" destOrd="1" presId="urn:microsoft.com/office/officeart/2005/8/layout/vList2"/>
    <dgm:cxn modelId="{4B2BB5B1-6C2B-4F23-8D4D-6186D66DE5FC}" srcId="{F78B4A10-DC5A-424C-BF49-C3B328DCB270}" destId="{A4275A9F-9732-48C5-BC1D-A473B24904C2}" srcOrd="0" destOrd="0" parTransId="{90A5F5F1-5E04-41A8-8A5D-AA3A4C1EAEA5}" sibTransId="{EF88A86E-84C7-41BD-A575-F889585A0C80}"/>
    <dgm:cxn modelId="{7F02C9CE-F481-48EE-925A-96CC3CBB9F6B}" type="presOf" srcId="{A4275A9F-9732-48C5-BC1D-A473B24904C2}" destId="{DDB0FADF-9FDA-4E2E-8C4F-01D3BF407D7F}" srcOrd="0" destOrd="0" presId="urn:microsoft.com/office/officeart/2005/8/layout/vList2"/>
    <dgm:cxn modelId="{56AD7BF5-603D-4B5F-9582-4B13CEBFB1AE}" type="presOf" srcId="{227CBDB9-54DC-4BC0-A399-5B1522F9D839}" destId="{AFD028F5-8E4E-48A3-8CF2-3E055CAEE957}" srcOrd="0" destOrd="0" presId="urn:microsoft.com/office/officeart/2005/8/layout/vList2"/>
    <dgm:cxn modelId="{DCD1086E-2017-41C5-8A32-4B87C213C77A}" type="presParOf" srcId="{F8FB1B1A-4F58-45AB-A303-1FF497DB126F}" destId="{DDB0FADF-9FDA-4E2E-8C4F-01D3BF407D7F}" srcOrd="0" destOrd="0" presId="urn:microsoft.com/office/officeart/2005/8/layout/vList2"/>
    <dgm:cxn modelId="{9921C312-A84F-4503-8EC1-3052E7151143}" type="presParOf" srcId="{F8FB1B1A-4F58-45AB-A303-1FF497DB126F}" destId="{27A7F7E6-2D16-4C65-86A9-4436428B761B}" srcOrd="1" destOrd="0" presId="urn:microsoft.com/office/officeart/2005/8/layout/vList2"/>
    <dgm:cxn modelId="{10BFCFD0-B11F-494F-97DD-F70B8AF0164C}" type="presParOf" srcId="{F8FB1B1A-4F58-45AB-A303-1FF497DB126F}" destId="{03C10F6E-0F32-4CFB-B31D-708EF78D9FD0}" srcOrd="2" destOrd="0" presId="urn:microsoft.com/office/officeart/2005/8/layout/vList2"/>
    <dgm:cxn modelId="{C776BC5A-1920-477B-80AC-BE9614B9D938}" type="presParOf" srcId="{F8FB1B1A-4F58-45AB-A303-1FF497DB126F}" destId="{E95CDB58-6BB8-447F-8A3E-CB4972BCF2E4}" srcOrd="3" destOrd="0" presId="urn:microsoft.com/office/officeart/2005/8/layout/vList2"/>
    <dgm:cxn modelId="{AF59A2D3-C430-48BB-89D2-C8D6472F2B86}" type="presParOf" srcId="{F8FB1B1A-4F58-45AB-A303-1FF497DB126F}" destId="{AFD028F5-8E4E-48A3-8CF2-3E055CAEE9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DC4E7C-5599-48F0-909D-1AF4ABA8F9DD}"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47BEC59-7DDC-4810-AF5F-A8D67BEB7288}">
      <dgm:prSet/>
      <dgm:spPr/>
      <dgm:t>
        <a:bodyPr/>
        <a:lstStyle/>
        <a:p>
          <a:r>
            <a:rPr lang="en-US"/>
            <a:t>Express running time as a function of the input size </a:t>
          </a:r>
          <a:r>
            <a:rPr lang="en-US" i="1"/>
            <a:t>n</a:t>
          </a:r>
          <a:r>
            <a:rPr lang="en-US"/>
            <a:t> (i.e., </a:t>
          </a:r>
          <a:r>
            <a:rPr lang="en-US" i="1"/>
            <a:t>f(n)</a:t>
          </a:r>
          <a:r>
            <a:rPr lang="en-US"/>
            <a:t>)</a:t>
          </a:r>
          <a:r>
            <a:rPr lang="en-US" i="1"/>
            <a:t>.</a:t>
          </a:r>
          <a:endParaRPr lang="en-US"/>
        </a:p>
      </dgm:t>
    </dgm:pt>
    <dgm:pt modelId="{D8B1D556-6621-49E7-B934-9B37BBF399B9}" type="parTrans" cxnId="{7BF6CF59-F016-4642-A3F0-E63E5238F781}">
      <dgm:prSet/>
      <dgm:spPr/>
      <dgm:t>
        <a:bodyPr/>
        <a:lstStyle/>
        <a:p>
          <a:endParaRPr lang="en-US"/>
        </a:p>
      </dgm:t>
    </dgm:pt>
    <dgm:pt modelId="{A7B1253B-D490-4445-8C9F-FA6A3E71C8E4}" type="sibTrans" cxnId="{7BF6CF59-F016-4642-A3F0-E63E5238F781}">
      <dgm:prSet/>
      <dgm:spPr/>
      <dgm:t>
        <a:bodyPr/>
        <a:lstStyle/>
        <a:p>
          <a:endParaRPr lang="en-US"/>
        </a:p>
      </dgm:t>
    </dgm:pt>
    <dgm:pt modelId="{66BA108C-018C-4FAB-94CD-AEAA8A541307}">
      <dgm:prSet/>
      <dgm:spPr/>
      <dgm:t>
        <a:bodyPr/>
        <a:lstStyle/>
        <a:p>
          <a:r>
            <a:rPr lang="en-US"/>
            <a:t>Compare different functions corresponding to running times.</a:t>
          </a:r>
        </a:p>
      </dgm:t>
    </dgm:pt>
    <dgm:pt modelId="{E1BA4895-B167-4FF0-8C2B-19B0D73AFD93}" type="parTrans" cxnId="{054B96BD-5E4C-4088-B52C-ED3F51369C8C}">
      <dgm:prSet/>
      <dgm:spPr/>
      <dgm:t>
        <a:bodyPr/>
        <a:lstStyle/>
        <a:p>
          <a:endParaRPr lang="en-US"/>
        </a:p>
      </dgm:t>
    </dgm:pt>
    <dgm:pt modelId="{0C2A01F1-88D3-4D0C-9AF7-AAFB263EF0F0}" type="sibTrans" cxnId="{054B96BD-5E4C-4088-B52C-ED3F51369C8C}">
      <dgm:prSet/>
      <dgm:spPr/>
      <dgm:t>
        <a:bodyPr/>
        <a:lstStyle/>
        <a:p>
          <a:endParaRPr lang="en-US"/>
        </a:p>
      </dgm:t>
    </dgm:pt>
    <dgm:pt modelId="{122E1CF8-C3F7-4DFB-9884-C0DE8AA4CB19}">
      <dgm:prSet/>
      <dgm:spPr/>
      <dgm:t>
        <a:bodyPr/>
        <a:lstStyle/>
        <a:p>
          <a:r>
            <a:rPr lang="en-US"/>
            <a:t>Such an analysis is independent of machine time, programming style, etc.</a:t>
          </a:r>
        </a:p>
      </dgm:t>
    </dgm:pt>
    <dgm:pt modelId="{B8A438AC-FA6D-4C95-99E1-644AA186165E}" type="parTrans" cxnId="{F4243BF1-4F1D-4206-AC5F-60C5BD4770F8}">
      <dgm:prSet/>
      <dgm:spPr/>
      <dgm:t>
        <a:bodyPr/>
        <a:lstStyle/>
        <a:p>
          <a:endParaRPr lang="en-US"/>
        </a:p>
      </dgm:t>
    </dgm:pt>
    <dgm:pt modelId="{1FC26A38-15F5-47F3-98D8-587091DE0114}" type="sibTrans" cxnId="{F4243BF1-4F1D-4206-AC5F-60C5BD4770F8}">
      <dgm:prSet/>
      <dgm:spPr/>
      <dgm:t>
        <a:bodyPr/>
        <a:lstStyle/>
        <a:p>
          <a:endParaRPr lang="en-US"/>
        </a:p>
      </dgm:t>
    </dgm:pt>
    <dgm:pt modelId="{B8E63183-BFD8-4CEC-B8C5-E1EDA8ED852A}" type="pres">
      <dgm:prSet presAssocID="{77DC4E7C-5599-48F0-909D-1AF4ABA8F9DD}" presName="outerComposite" presStyleCnt="0">
        <dgm:presLayoutVars>
          <dgm:chMax val="5"/>
          <dgm:dir/>
          <dgm:resizeHandles val="exact"/>
        </dgm:presLayoutVars>
      </dgm:prSet>
      <dgm:spPr/>
    </dgm:pt>
    <dgm:pt modelId="{CAE440CF-FD8D-41F5-9B70-7B783E9FDB37}" type="pres">
      <dgm:prSet presAssocID="{77DC4E7C-5599-48F0-909D-1AF4ABA8F9DD}" presName="dummyMaxCanvas" presStyleCnt="0">
        <dgm:presLayoutVars/>
      </dgm:prSet>
      <dgm:spPr/>
    </dgm:pt>
    <dgm:pt modelId="{16F739E9-2261-49C0-A19E-6F767F421552}" type="pres">
      <dgm:prSet presAssocID="{77DC4E7C-5599-48F0-909D-1AF4ABA8F9DD}" presName="ThreeNodes_1" presStyleLbl="node1" presStyleIdx="0" presStyleCnt="3">
        <dgm:presLayoutVars>
          <dgm:bulletEnabled val="1"/>
        </dgm:presLayoutVars>
      </dgm:prSet>
      <dgm:spPr/>
    </dgm:pt>
    <dgm:pt modelId="{666B83F2-B08F-4B7B-9070-4AC821CD6CBF}" type="pres">
      <dgm:prSet presAssocID="{77DC4E7C-5599-48F0-909D-1AF4ABA8F9DD}" presName="ThreeNodes_2" presStyleLbl="node1" presStyleIdx="1" presStyleCnt="3">
        <dgm:presLayoutVars>
          <dgm:bulletEnabled val="1"/>
        </dgm:presLayoutVars>
      </dgm:prSet>
      <dgm:spPr/>
    </dgm:pt>
    <dgm:pt modelId="{B3B8463E-FC7A-436B-A215-116EEAC9E3A2}" type="pres">
      <dgm:prSet presAssocID="{77DC4E7C-5599-48F0-909D-1AF4ABA8F9DD}" presName="ThreeNodes_3" presStyleLbl="node1" presStyleIdx="2" presStyleCnt="3">
        <dgm:presLayoutVars>
          <dgm:bulletEnabled val="1"/>
        </dgm:presLayoutVars>
      </dgm:prSet>
      <dgm:spPr/>
    </dgm:pt>
    <dgm:pt modelId="{0BD79034-74BE-4F65-89A7-178C8F1989D8}" type="pres">
      <dgm:prSet presAssocID="{77DC4E7C-5599-48F0-909D-1AF4ABA8F9DD}" presName="ThreeConn_1-2" presStyleLbl="fgAccFollowNode1" presStyleIdx="0" presStyleCnt="2">
        <dgm:presLayoutVars>
          <dgm:bulletEnabled val="1"/>
        </dgm:presLayoutVars>
      </dgm:prSet>
      <dgm:spPr/>
    </dgm:pt>
    <dgm:pt modelId="{8C0B129A-54B0-4C0B-92BE-A1873218C749}" type="pres">
      <dgm:prSet presAssocID="{77DC4E7C-5599-48F0-909D-1AF4ABA8F9DD}" presName="ThreeConn_2-3" presStyleLbl="fgAccFollowNode1" presStyleIdx="1" presStyleCnt="2">
        <dgm:presLayoutVars>
          <dgm:bulletEnabled val="1"/>
        </dgm:presLayoutVars>
      </dgm:prSet>
      <dgm:spPr/>
    </dgm:pt>
    <dgm:pt modelId="{8889C693-F2F4-4DBD-8164-AF52FBB12828}" type="pres">
      <dgm:prSet presAssocID="{77DC4E7C-5599-48F0-909D-1AF4ABA8F9DD}" presName="ThreeNodes_1_text" presStyleLbl="node1" presStyleIdx="2" presStyleCnt="3">
        <dgm:presLayoutVars>
          <dgm:bulletEnabled val="1"/>
        </dgm:presLayoutVars>
      </dgm:prSet>
      <dgm:spPr/>
    </dgm:pt>
    <dgm:pt modelId="{E7765648-0BB9-4FE6-9E07-B2C377D6C47F}" type="pres">
      <dgm:prSet presAssocID="{77DC4E7C-5599-48F0-909D-1AF4ABA8F9DD}" presName="ThreeNodes_2_text" presStyleLbl="node1" presStyleIdx="2" presStyleCnt="3">
        <dgm:presLayoutVars>
          <dgm:bulletEnabled val="1"/>
        </dgm:presLayoutVars>
      </dgm:prSet>
      <dgm:spPr/>
    </dgm:pt>
    <dgm:pt modelId="{BD171E0F-FB63-4443-AA99-51DBE5EAD986}" type="pres">
      <dgm:prSet presAssocID="{77DC4E7C-5599-48F0-909D-1AF4ABA8F9DD}" presName="ThreeNodes_3_text" presStyleLbl="node1" presStyleIdx="2" presStyleCnt="3">
        <dgm:presLayoutVars>
          <dgm:bulletEnabled val="1"/>
        </dgm:presLayoutVars>
      </dgm:prSet>
      <dgm:spPr/>
    </dgm:pt>
  </dgm:ptLst>
  <dgm:cxnLst>
    <dgm:cxn modelId="{DB1A8D0E-1E48-422C-925C-EAAE58297DC6}" type="presOf" srcId="{122E1CF8-C3F7-4DFB-9884-C0DE8AA4CB19}" destId="{BD171E0F-FB63-4443-AA99-51DBE5EAD986}" srcOrd="1" destOrd="0" presId="urn:microsoft.com/office/officeart/2005/8/layout/vProcess5"/>
    <dgm:cxn modelId="{3FAEDE13-CCD0-4E42-B8F4-D9FC8D3F56E7}" type="presOf" srcId="{77DC4E7C-5599-48F0-909D-1AF4ABA8F9DD}" destId="{B8E63183-BFD8-4CEC-B8C5-E1EDA8ED852A}" srcOrd="0" destOrd="0" presId="urn:microsoft.com/office/officeart/2005/8/layout/vProcess5"/>
    <dgm:cxn modelId="{A9549D1E-F448-4815-8610-4200AB83B0BF}" type="presOf" srcId="{66BA108C-018C-4FAB-94CD-AEAA8A541307}" destId="{E7765648-0BB9-4FE6-9E07-B2C377D6C47F}" srcOrd="1" destOrd="0" presId="urn:microsoft.com/office/officeart/2005/8/layout/vProcess5"/>
    <dgm:cxn modelId="{04E1693B-8968-4A66-B5B2-B87406463090}" type="presOf" srcId="{66BA108C-018C-4FAB-94CD-AEAA8A541307}" destId="{666B83F2-B08F-4B7B-9070-4AC821CD6CBF}" srcOrd="0" destOrd="0" presId="urn:microsoft.com/office/officeart/2005/8/layout/vProcess5"/>
    <dgm:cxn modelId="{D21D8C76-65B4-4509-B03C-81D4056ECB84}" type="presOf" srcId="{847BEC59-7DDC-4810-AF5F-A8D67BEB7288}" destId="{16F739E9-2261-49C0-A19E-6F767F421552}" srcOrd="0" destOrd="0" presId="urn:microsoft.com/office/officeart/2005/8/layout/vProcess5"/>
    <dgm:cxn modelId="{7BF6CF59-F016-4642-A3F0-E63E5238F781}" srcId="{77DC4E7C-5599-48F0-909D-1AF4ABA8F9DD}" destId="{847BEC59-7DDC-4810-AF5F-A8D67BEB7288}" srcOrd="0" destOrd="0" parTransId="{D8B1D556-6621-49E7-B934-9B37BBF399B9}" sibTransId="{A7B1253B-D490-4445-8C9F-FA6A3E71C8E4}"/>
    <dgm:cxn modelId="{0CBBEDA0-38E5-47CE-9AC3-C93320E8697C}" type="presOf" srcId="{0C2A01F1-88D3-4D0C-9AF7-AAFB263EF0F0}" destId="{8C0B129A-54B0-4C0B-92BE-A1873218C749}" srcOrd="0" destOrd="0" presId="urn:microsoft.com/office/officeart/2005/8/layout/vProcess5"/>
    <dgm:cxn modelId="{6B9F8ABA-786C-409E-9408-97F7A34A0984}" type="presOf" srcId="{A7B1253B-D490-4445-8C9F-FA6A3E71C8E4}" destId="{0BD79034-74BE-4F65-89A7-178C8F1989D8}" srcOrd="0" destOrd="0" presId="urn:microsoft.com/office/officeart/2005/8/layout/vProcess5"/>
    <dgm:cxn modelId="{054B96BD-5E4C-4088-B52C-ED3F51369C8C}" srcId="{77DC4E7C-5599-48F0-909D-1AF4ABA8F9DD}" destId="{66BA108C-018C-4FAB-94CD-AEAA8A541307}" srcOrd="1" destOrd="0" parTransId="{E1BA4895-B167-4FF0-8C2B-19B0D73AFD93}" sibTransId="{0C2A01F1-88D3-4D0C-9AF7-AAFB263EF0F0}"/>
    <dgm:cxn modelId="{7335A6D0-71A2-4616-8664-3818481B1921}" type="presOf" srcId="{847BEC59-7DDC-4810-AF5F-A8D67BEB7288}" destId="{8889C693-F2F4-4DBD-8164-AF52FBB12828}" srcOrd="1" destOrd="0" presId="urn:microsoft.com/office/officeart/2005/8/layout/vProcess5"/>
    <dgm:cxn modelId="{F4243BF1-4F1D-4206-AC5F-60C5BD4770F8}" srcId="{77DC4E7C-5599-48F0-909D-1AF4ABA8F9DD}" destId="{122E1CF8-C3F7-4DFB-9884-C0DE8AA4CB19}" srcOrd="2" destOrd="0" parTransId="{B8A438AC-FA6D-4C95-99E1-644AA186165E}" sibTransId="{1FC26A38-15F5-47F3-98D8-587091DE0114}"/>
    <dgm:cxn modelId="{3D7C7EF6-0B83-433E-91EE-F9F9229FC26F}" type="presOf" srcId="{122E1CF8-C3F7-4DFB-9884-C0DE8AA4CB19}" destId="{B3B8463E-FC7A-436B-A215-116EEAC9E3A2}" srcOrd="0" destOrd="0" presId="urn:microsoft.com/office/officeart/2005/8/layout/vProcess5"/>
    <dgm:cxn modelId="{0A2FD4F9-99C8-4E09-8EF8-D76EA2496E0F}" type="presParOf" srcId="{B8E63183-BFD8-4CEC-B8C5-E1EDA8ED852A}" destId="{CAE440CF-FD8D-41F5-9B70-7B783E9FDB37}" srcOrd="0" destOrd="0" presId="urn:microsoft.com/office/officeart/2005/8/layout/vProcess5"/>
    <dgm:cxn modelId="{265F24EB-8767-4839-A481-FE799FFA3FFC}" type="presParOf" srcId="{B8E63183-BFD8-4CEC-B8C5-E1EDA8ED852A}" destId="{16F739E9-2261-49C0-A19E-6F767F421552}" srcOrd="1" destOrd="0" presId="urn:microsoft.com/office/officeart/2005/8/layout/vProcess5"/>
    <dgm:cxn modelId="{340996E6-2955-4F1D-854D-D2DBFBC1454A}" type="presParOf" srcId="{B8E63183-BFD8-4CEC-B8C5-E1EDA8ED852A}" destId="{666B83F2-B08F-4B7B-9070-4AC821CD6CBF}" srcOrd="2" destOrd="0" presId="urn:microsoft.com/office/officeart/2005/8/layout/vProcess5"/>
    <dgm:cxn modelId="{4DA04544-1B44-4DE2-AB8F-6EBD62AF2840}" type="presParOf" srcId="{B8E63183-BFD8-4CEC-B8C5-E1EDA8ED852A}" destId="{B3B8463E-FC7A-436B-A215-116EEAC9E3A2}" srcOrd="3" destOrd="0" presId="urn:microsoft.com/office/officeart/2005/8/layout/vProcess5"/>
    <dgm:cxn modelId="{94476B24-12B8-413B-8689-B4FBF5A3C004}" type="presParOf" srcId="{B8E63183-BFD8-4CEC-B8C5-E1EDA8ED852A}" destId="{0BD79034-74BE-4F65-89A7-178C8F1989D8}" srcOrd="4" destOrd="0" presId="urn:microsoft.com/office/officeart/2005/8/layout/vProcess5"/>
    <dgm:cxn modelId="{99FEBE92-1146-4A61-8D81-CBA9BD3FA940}" type="presParOf" srcId="{B8E63183-BFD8-4CEC-B8C5-E1EDA8ED852A}" destId="{8C0B129A-54B0-4C0B-92BE-A1873218C749}" srcOrd="5" destOrd="0" presId="urn:microsoft.com/office/officeart/2005/8/layout/vProcess5"/>
    <dgm:cxn modelId="{95114AB6-037F-4479-8E9B-60C13B779753}" type="presParOf" srcId="{B8E63183-BFD8-4CEC-B8C5-E1EDA8ED852A}" destId="{8889C693-F2F4-4DBD-8164-AF52FBB12828}" srcOrd="6" destOrd="0" presId="urn:microsoft.com/office/officeart/2005/8/layout/vProcess5"/>
    <dgm:cxn modelId="{0100A138-B55C-4454-9EA3-6F496A08F08C}" type="presParOf" srcId="{B8E63183-BFD8-4CEC-B8C5-E1EDA8ED852A}" destId="{E7765648-0BB9-4FE6-9E07-B2C377D6C47F}" srcOrd="7" destOrd="0" presId="urn:microsoft.com/office/officeart/2005/8/layout/vProcess5"/>
    <dgm:cxn modelId="{B61B5676-7582-470E-80D4-C4C49DE87417}" type="presParOf" srcId="{B8E63183-BFD8-4CEC-B8C5-E1EDA8ED852A}" destId="{BD171E0F-FB63-4443-AA99-51DBE5EAD98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DC4E7C-5599-48F0-909D-1AF4ABA8F9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7BEC59-7DDC-4810-AF5F-A8D67BEB7288}">
      <dgm:prSet custT="1"/>
      <dgm:spPr/>
      <dgm:t>
        <a:bodyPr/>
        <a:lstStyle/>
        <a:p>
          <a:pPr>
            <a:lnSpc>
              <a:spcPct val="100000"/>
            </a:lnSpc>
          </a:pPr>
          <a:r>
            <a:rPr lang="en-US" altLang="en-US" sz="2000" b="1" dirty="0">
              <a:solidFill>
                <a:srgbClr val="008000"/>
              </a:solidFill>
            </a:rPr>
            <a:t>Worst-case:</a:t>
          </a:r>
          <a:r>
            <a:rPr lang="en-US" altLang="en-US" sz="2000" b="1" dirty="0"/>
            <a:t> </a:t>
          </a:r>
          <a:r>
            <a:rPr lang="en-US" altLang="en-US" sz="2000" dirty="0"/>
            <a:t>(usually)</a:t>
          </a:r>
        </a:p>
        <a:p>
          <a:pPr>
            <a:lnSpc>
              <a:spcPct val="100000"/>
            </a:lnSpc>
          </a:pPr>
          <a:r>
            <a:rPr lang="en-US" altLang="en-US" sz="2000" dirty="0"/>
            <a:t>• T(n) = </a:t>
          </a:r>
          <a:r>
            <a:rPr lang="en-US" altLang="en-US" sz="2000" dirty="0">
              <a:solidFill>
                <a:srgbClr val="FF0000"/>
              </a:solidFill>
            </a:rPr>
            <a:t>maximum</a:t>
          </a:r>
          <a:r>
            <a:rPr lang="en-US" altLang="en-US" sz="2000" dirty="0"/>
            <a:t> time of algorithm on any input of 	size n.</a:t>
          </a:r>
          <a:endParaRPr lang="en-US" sz="2000" dirty="0"/>
        </a:p>
      </dgm:t>
    </dgm:pt>
    <dgm:pt modelId="{D8B1D556-6621-49E7-B934-9B37BBF399B9}" type="parTrans" cxnId="{7BF6CF59-F016-4642-A3F0-E63E5238F781}">
      <dgm:prSet/>
      <dgm:spPr/>
      <dgm:t>
        <a:bodyPr/>
        <a:lstStyle/>
        <a:p>
          <a:endParaRPr lang="en-US" sz="2800"/>
        </a:p>
      </dgm:t>
    </dgm:pt>
    <dgm:pt modelId="{A7B1253B-D490-4445-8C9F-FA6A3E71C8E4}" type="sibTrans" cxnId="{7BF6CF59-F016-4642-A3F0-E63E5238F781}">
      <dgm:prSet/>
      <dgm:spPr/>
      <dgm:t>
        <a:bodyPr/>
        <a:lstStyle/>
        <a:p>
          <a:endParaRPr lang="en-US" sz="2800"/>
        </a:p>
      </dgm:t>
    </dgm:pt>
    <dgm:pt modelId="{66BA108C-018C-4FAB-94CD-AEAA8A541307}">
      <dgm:prSet custT="1"/>
      <dgm:spPr/>
      <dgm:t>
        <a:bodyPr/>
        <a:lstStyle/>
        <a:p>
          <a:pPr>
            <a:lnSpc>
              <a:spcPct val="100000"/>
            </a:lnSpc>
          </a:pPr>
          <a:r>
            <a:rPr lang="en-US" altLang="en-US" sz="2000" b="1" dirty="0">
              <a:solidFill>
                <a:srgbClr val="008000"/>
              </a:solidFill>
            </a:rPr>
            <a:t>Average-case:</a:t>
          </a:r>
          <a:r>
            <a:rPr lang="en-US" altLang="en-US" sz="2000" b="1" dirty="0"/>
            <a:t> </a:t>
          </a:r>
          <a:r>
            <a:rPr lang="en-US" altLang="en-US" sz="2000" dirty="0"/>
            <a:t>(sometimes)</a:t>
          </a:r>
        </a:p>
        <a:p>
          <a:pPr>
            <a:lnSpc>
              <a:spcPct val="100000"/>
            </a:lnSpc>
          </a:pPr>
          <a:r>
            <a:rPr lang="en-US" altLang="en-US" sz="2000" dirty="0"/>
            <a:t>• T(n) = expected time of algorithm over all inputs of 	size n.</a:t>
          </a:r>
        </a:p>
        <a:p>
          <a:pPr>
            <a:lnSpc>
              <a:spcPct val="100000"/>
            </a:lnSpc>
          </a:pPr>
          <a:r>
            <a:rPr lang="en-US" altLang="en-US" sz="2000" dirty="0"/>
            <a:t>• Need assumption of </a:t>
          </a:r>
          <a:r>
            <a:rPr lang="en-US" altLang="en-US" sz="2000" dirty="0">
              <a:solidFill>
                <a:srgbClr val="FF0000"/>
              </a:solidFill>
            </a:rPr>
            <a:t>statistical distribution of inputs</a:t>
          </a:r>
          <a:r>
            <a:rPr lang="en-US" altLang="en-US" sz="2000" dirty="0"/>
            <a:t>.</a:t>
          </a:r>
          <a:endParaRPr lang="en-US" sz="2000" dirty="0"/>
        </a:p>
      </dgm:t>
    </dgm:pt>
    <dgm:pt modelId="{E1BA4895-B167-4FF0-8C2B-19B0D73AFD93}" type="parTrans" cxnId="{054B96BD-5E4C-4088-B52C-ED3F51369C8C}">
      <dgm:prSet/>
      <dgm:spPr/>
      <dgm:t>
        <a:bodyPr/>
        <a:lstStyle/>
        <a:p>
          <a:endParaRPr lang="en-US" sz="2800"/>
        </a:p>
      </dgm:t>
    </dgm:pt>
    <dgm:pt modelId="{0C2A01F1-88D3-4D0C-9AF7-AAFB263EF0F0}" type="sibTrans" cxnId="{054B96BD-5E4C-4088-B52C-ED3F51369C8C}">
      <dgm:prSet/>
      <dgm:spPr/>
      <dgm:t>
        <a:bodyPr/>
        <a:lstStyle/>
        <a:p>
          <a:endParaRPr lang="en-US" sz="2800"/>
        </a:p>
      </dgm:t>
    </dgm:pt>
    <dgm:pt modelId="{122E1CF8-C3F7-4DFB-9884-C0DE8AA4CB19}">
      <dgm:prSet custT="1"/>
      <dgm:spPr/>
      <dgm:t>
        <a:bodyPr/>
        <a:lstStyle/>
        <a:p>
          <a:pPr>
            <a:lnSpc>
              <a:spcPct val="100000"/>
            </a:lnSpc>
          </a:pPr>
          <a:r>
            <a:rPr lang="en-US" altLang="en-US" sz="2000" b="1" dirty="0">
              <a:solidFill>
                <a:srgbClr val="008000"/>
              </a:solidFill>
            </a:rPr>
            <a:t>Best-case:</a:t>
          </a:r>
          <a:endParaRPr lang="en-US" altLang="en-US" sz="2000" dirty="0"/>
        </a:p>
        <a:p>
          <a:pPr>
            <a:lnSpc>
              <a:spcPct val="100000"/>
            </a:lnSpc>
          </a:pPr>
          <a:r>
            <a:rPr lang="en-US" altLang="en-US" sz="2000" dirty="0"/>
            <a:t>• Cheat with a slow algorithm that </a:t>
          </a:r>
          <a:r>
            <a:rPr lang="en-US" altLang="en-US" sz="2000" dirty="0">
              <a:solidFill>
                <a:srgbClr val="FF0000"/>
              </a:solidFill>
            </a:rPr>
            <a:t>works fast </a:t>
          </a:r>
          <a:r>
            <a:rPr lang="en-US" altLang="en-US" sz="2000" dirty="0"/>
            <a:t>on some 	input.</a:t>
          </a:r>
          <a:endParaRPr lang="en-US" sz="2000" dirty="0"/>
        </a:p>
      </dgm:t>
    </dgm:pt>
    <dgm:pt modelId="{B8A438AC-FA6D-4C95-99E1-644AA186165E}" type="parTrans" cxnId="{F4243BF1-4F1D-4206-AC5F-60C5BD4770F8}">
      <dgm:prSet/>
      <dgm:spPr/>
      <dgm:t>
        <a:bodyPr/>
        <a:lstStyle/>
        <a:p>
          <a:endParaRPr lang="en-US" sz="2800"/>
        </a:p>
      </dgm:t>
    </dgm:pt>
    <dgm:pt modelId="{1FC26A38-15F5-47F3-98D8-587091DE0114}" type="sibTrans" cxnId="{F4243BF1-4F1D-4206-AC5F-60C5BD4770F8}">
      <dgm:prSet/>
      <dgm:spPr/>
      <dgm:t>
        <a:bodyPr/>
        <a:lstStyle/>
        <a:p>
          <a:endParaRPr lang="en-US" sz="2800"/>
        </a:p>
      </dgm:t>
    </dgm:pt>
    <dgm:pt modelId="{95C70B4B-D9A9-4860-9C8B-0DA52FE198DA}" type="pres">
      <dgm:prSet presAssocID="{77DC4E7C-5599-48F0-909D-1AF4ABA8F9DD}" presName="root" presStyleCnt="0">
        <dgm:presLayoutVars>
          <dgm:dir/>
          <dgm:resizeHandles val="exact"/>
        </dgm:presLayoutVars>
      </dgm:prSet>
      <dgm:spPr/>
    </dgm:pt>
    <dgm:pt modelId="{94AB1A5C-31CC-4095-8C7E-C9907360CF85}" type="pres">
      <dgm:prSet presAssocID="{847BEC59-7DDC-4810-AF5F-A8D67BEB7288}" presName="compNode" presStyleCnt="0"/>
      <dgm:spPr/>
    </dgm:pt>
    <dgm:pt modelId="{2680151E-419A-4CCD-8F85-65FB28F43E2D}" type="pres">
      <dgm:prSet presAssocID="{847BEC59-7DDC-4810-AF5F-A8D67BEB7288}" presName="bgRect" presStyleLbl="bgShp" presStyleIdx="0" presStyleCnt="3" custLinFactNeighborX="-42" custLinFactNeighborY="-578"/>
      <dgm:spPr/>
    </dgm:pt>
    <dgm:pt modelId="{B3D2B8D2-5075-470D-B7C5-03D0C900069B}" type="pres">
      <dgm:prSet presAssocID="{847BEC59-7DDC-4810-AF5F-A8D67BEB72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mo"/>
        </a:ext>
      </dgm:extLst>
    </dgm:pt>
    <dgm:pt modelId="{0F850E79-7C56-468E-BE4C-016B93E2888B}" type="pres">
      <dgm:prSet presAssocID="{847BEC59-7DDC-4810-AF5F-A8D67BEB7288}" presName="spaceRect" presStyleCnt="0"/>
      <dgm:spPr/>
    </dgm:pt>
    <dgm:pt modelId="{A725F97A-2AC7-4825-9CB5-C687AE9A147E}" type="pres">
      <dgm:prSet presAssocID="{847BEC59-7DDC-4810-AF5F-A8D67BEB7288}" presName="parTx" presStyleLbl="revTx" presStyleIdx="0" presStyleCnt="3">
        <dgm:presLayoutVars>
          <dgm:chMax val="0"/>
          <dgm:chPref val="0"/>
        </dgm:presLayoutVars>
      </dgm:prSet>
      <dgm:spPr/>
    </dgm:pt>
    <dgm:pt modelId="{F93D084C-3CDD-44A6-B979-083A163F69CB}" type="pres">
      <dgm:prSet presAssocID="{A7B1253B-D490-4445-8C9F-FA6A3E71C8E4}" presName="sibTrans" presStyleCnt="0"/>
      <dgm:spPr/>
    </dgm:pt>
    <dgm:pt modelId="{C9EFB8BA-1675-4321-A9A1-6C1CE9FA8681}" type="pres">
      <dgm:prSet presAssocID="{66BA108C-018C-4FAB-94CD-AEAA8A541307}" presName="compNode" presStyleCnt="0"/>
      <dgm:spPr/>
    </dgm:pt>
    <dgm:pt modelId="{A5F34CDC-5B29-494E-99AF-5E08F7B1C00B}" type="pres">
      <dgm:prSet presAssocID="{66BA108C-018C-4FAB-94CD-AEAA8A541307}" presName="bgRect" presStyleLbl="bgShp" presStyleIdx="1" presStyleCnt="3" custLinFactNeighborX="3756" custLinFactNeighborY="2014"/>
      <dgm:spPr/>
    </dgm:pt>
    <dgm:pt modelId="{77DEBA29-17DD-4BD4-82EE-DB19BE24D23C}" type="pres">
      <dgm:prSet presAssocID="{66BA108C-018C-4FAB-94CD-AEAA8A5413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ning"/>
        </a:ext>
      </dgm:extLst>
    </dgm:pt>
    <dgm:pt modelId="{A7448B05-57A5-49AF-9BED-8F9F819766DF}" type="pres">
      <dgm:prSet presAssocID="{66BA108C-018C-4FAB-94CD-AEAA8A541307}" presName="spaceRect" presStyleCnt="0"/>
      <dgm:spPr/>
    </dgm:pt>
    <dgm:pt modelId="{4795C8CD-E296-422E-8AB7-9018C458300D}" type="pres">
      <dgm:prSet presAssocID="{66BA108C-018C-4FAB-94CD-AEAA8A541307}" presName="parTx" presStyleLbl="revTx" presStyleIdx="1" presStyleCnt="3">
        <dgm:presLayoutVars>
          <dgm:chMax val="0"/>
          <dgm:chPref val="0"/>
        </dgm:presLayoutVars>
      </dgm:prSet>
      <dgm:spPr/>
    </dgm:pt>
    <dgm:pt modelId="{1C10E3B2-E0F2-41CB-920E-163B607EB3E8}" type="pres">
      <dgm:prSet presAssocID="{0C2A01F1-88D3-4D0C-9AF7-AAFB263EF0F0}" presName="sibTrans" presStyleCnt="0"/>
      <dgm:spPr/>
    </dgm:pt>
    <dgm:pt modelId="{1BA70FC4-7ED7-45E9-9DD1-F81B458FA45B}" type="pres">
      <dgm:prSet presAssocID="{122E1CF8-C3F7-4DFB-9884-C0DE8AA4CB19}" presName="compNode" presStyleCnt="0"/>
      <dgm:spPr/>
    </dgm:pt>
    <dgm:pt modelId="{9B183794-0359-4553-B9C6-B9123A4C69E0}" type="pres">
      <dgm:prSet presAssocID="{122E1CF8-C3F7-4DFB-9884-C0DE8AA4CB19}" presName="bgRect" presStyleLbl="bgShp" presStyleIdx="2" presStyleCnt="3"/>
      <dgm:spPr/>
    </dgm:pt>
    <dgm:pt modelId="{5DC2F044-2578-49DB-8AFD-BD8118C2EDDF}" type="pres">
      <dgm:prSet presAssocID="{122E1CF8-C3F7-4DFB-9884-C0DE8AA4CB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C1"/>
        </a:ext>
      </dgm:extLst>
    </dgm:pt>
    <dgm:pt modelId="{3A7D0940-45F1-40AC-90C0-83A0926D84B9}" type="pres">
      <dgm:prSet presAssocID="{122E1CF8-C3F7-4DFB-9884-C0DE8AA4CB19}" presName="spaceRect" presStyleCnt="0"/>
      <dgm:spPr/>
    </dgm:pt>
    <dgm:pt modelId="{7585F569-9D7F-4E01-AF12-1E8781F49B1A}" type="pres">
      <dgm:prSet presAssocID="{122E1CF8-C3F7-4DFB-9884-C0DE8AA4CB19}" presName="parTx" presStyleLbl="revTx" presStyleIdx="2" presStyleCnt="3">
        <dgm:presLayoutVars>
          <dgm:chMax val="0"/>
          <dgm:chPref val="0"/>
        </dgm:presLayoutVars>
      </dgm:prSet>
      <dgm:spPr/>
    </dgm:pt>
  </dgm:ptLst>
  <dgm:cxnLst>
    <dgm:cxn modelId="{E5650017-59EA-4515-AF59-EFEEF1E79525}" type="presOf" srcId="{847BEC59-7DDC-4810-AF5F-A8D67BEB7288}" destId="{A725F97A-2AC7-4825-9CB5-C687AE9A147E}" srcOrd="0" destOrd="0" presId="urn:microsoft.com/office/officeart/2018/2/layout/IconVerticalSolidList"/>
    <dgm:cxn modelId="{F168883D-7826-4CF1-958B-E61F47CA1938}" type="presOf" srcId="{77DC4E7C-5599-48F0-909D-1AF4ABA8F9DD}" destId="{95C70B4B-D9A9-4860-9C8B-0DA52FE198DA}" srcOrd="0" destOrd="0" presId="urn:microsoft.com/office/officeart/2018/2/layout/IconVerticalSolidList"/>
    <dgm:cxn modelId="{7BF6CF59-F016-4642-A3F0-E63E5238F781}" srcId="{77DC4E7C-5599-48F0-909D-1AF4ABA8F9DD}" destId="{847BEC59-7DDC-4810-AF5F-A8D67BEB7288}" srcOrd="0" destOrd="0" parTransId="{D8B1D556-6621-49E7-B934-9B37BBF399B9}" sibTransId="{A7B1253B-D490-4445-8C9F-FA6A3E71C8E4}"/>
    <dgm:cxn modelId="{43F664BB-5994-43BC-AC06-A395C000679E}" type="presOf" srcId="{122E1CF8-C3F7-4DFB-9884-C0DE8AA4CB19}" destId="{7585F569-9D7F-4E01-AF12-1E8781F49B1A}" srcOrd="0" destOrd="0" presId="urn:microsoft.com/office/officeart/2018/2/layout/IconVerticalSolidList"/>
    <dgm:cxn modelId="{054B96BD-5E4C-4088-B52C-ED3F51369C8C}" srcId="{77DC4E7C-5599-48F0-909D-1AF4ABA8F9DD}" destId="{66BA108C-018C-4FAB-94CD-AEAA8A541307}" srcOrd="1" destOrd="0" parTransId="{E1BA4895-B167-4FF0-8C2B-19B0D73AFD93}" sibTransId="{0C2A01F1-88D3-4D0C-9AF7-AAFB263EF0F0}"/>
    <dgm:cxn modelId="{6BF247D4-635D-47FE-9981-764FB36892C5}" type="presOf" srcId="{66BA108C-018C-4FAB-94CD-AEAA8A541307}" destId="{4795C8CD-E296-422E-8AB7-9018C458300D}" srcOrd="0" destOrd="0" presId="urn:microsoft.com/office/officeart/2018/2/layout/IconVerticalSolidList"/>
    <dgm:cxn modelId="{F4243BF1-4F1D-4206-AC5F-60C5BD4770F8}" srcId="{77DC4E7C-5599-48F0-909D-1AF4ABA8F9DD}" destId="{122E1CF8-C3F7-4DFB-9884-C0DE8AA4CB19}" srcOrd="2" destOrd="0" parTransId="{B8A438AC-FA6D-4C95-99E1-644AA186165E}" sibTransId="{1FC26A38-15F5-47F3-98D8-587091DE0114}"/>
    <dgm:cxn modelId="{F8EF3F3E-4F67-4F4D-AF23-28E1EFF3CB89}" type="presParOf" srcId="{95C70B4B-D9A9-4860-9C8B-0DA52FE198DA}" destId="{94AB1A5C-31CC-4095-8C7E-C9907360CF85}" srcOrd="0" destOrd="0" presId="urn:microsoft.com/office/officeart/2018/2/layout/IconVerticalSolidList"/>
    <dgm:cxn modelId="{9AF82722-3A75-48AE-91C4-4783BC02497C}" type="presParOf" srcId="{94AB1A5C-31CC-4095-8C7E-C9907360CF85}" destId="{2680151E-419A-4CCD-8F85-65FB28F43E2D}" srcOrd="0" destOrd="0" presId="urn:microsoft.com/office/officeart/2018/2/layout/IconVerticalSolidList"/>
    <dgm:cxn modelId="{F5B7DFC5-0100-411E-974F-27C95E7F59D5}" type="presParOf" srcId="{94AB1A5C-31CC-4095-8C7E-C9907360CF85}" destId="{B3D2B8D2-5075-470D-B7C5-03D0C900069B}" srcOrd="1" destOrd="0" presId="urn:microsoft.com/office/officeart/2018/2/layout/IconVerticalSolidList"/>
    <dgm:cxn modelId="{4B7DCBD1-A238-45CC-B662-ED0A5CFED611}" type="presParOf" srcId="{94AB1A5C-31CC-4095-8C7E-C9907360CF85}" destId="{0F850E79-7C56-468E-BE4C-016B93E2888B}" srcOrd="2" destOrd="0" presId="urn:microsoft.com/office/officeart/2018/2/layout/IconVerticalSolidList"/>
    <dgm:cxn modelId="{2E8861D8-7F72-4B65-99A3-02E78ADE2914}" type="presParOf" srcId="{94AB1A5C-31CC-4095-8C7E-C9907360CF85}" destId="{A725F97A-2AC7-4825-9CB5-C687AE9A147E}" srcOrd="3" destOrd="0" presId="urn:microsoft.com/office/officeart/2018/2/layout/IconVerticalSolidList"/>
    <dgm:cxn modelId="{370ABB59-EF01-4847-AD8C-E33AA449F033}" type="presParOf" srcId="{95C70B4B-D9A9-4860-9C8B-0DA52FE198DA}" destId="{F93D084C-3CDD-44A6-B979-083A163F69CB}" srcOrd="1" destOrd="0" presId="urn:microsoft.com/office/officeart/2018/2/layout/IconVerticalSolidList"/>
    <dgm:cxn modelId="{2B565B32-E4D1-4EFA-8C61-9945CC028517}" type="presParOf" srcId="{95C70B4B-D9A9-4860-9C8B-0DA52FE198DA}" destId="{C9EFB8BA-1675-4321-A9A1-6C1CE9FA8681}" srcOrd="2" destOrd="0" presId="urn:microsoft.com/office/officeart/2018/2/layout/IconVerticalSolidList"/>
    <dgm:cxn modelId="{7D101667-603C-4CF8-934C-564F5706DBBB}" type="presParOf" srcId="{C9EFB8BA-1675-4321-A9A1-6C1CE9FA8681}" destId="{A5F34CDC-5B29-494E-99AF-5E08F7B1C00B}" srcOrd="0" destOrd="0" presId="urn:microsoft.com/office/officeart/2018/2/layout/IconVerticalSolidList"/>
    <dgm:cxn modelId="{5B23B2C6-0D42-4454-ADA0-FACC0F03275A}" type="presParOf" srcId="{C9EFB8BA-1675-4321-A9A1-6C1CE9FA8681}" destId="{77DEBA29-17DD-4BD4-82EE-DB19BE24D23C}" srcOrd="1" destOrd="0" presId="urn:microsoft.com/office/officeart/2018/2/layout/IconVerticalSolidList"/>
    <dgm:cxn modelId="{97288B5A-0A3B-4837-B62E-918852853CB1}" type="presParOf" srcId="{C9EFB8BA-1675-4321-A9A1-6C1CE9FA8681}" destId="{A7448B05-57A5-49AF-9BED-8F9F819766DF}" srcOrd="2" destOrd="0" presId="urn:microsoft.com/office/officeart/2018/2/layout/IconVerticalSolidList"/>
    <dgm:cxn modelId="{5A09587F-6AEC-481A-999A-A42F4C44634B}" type="presParOf" srcId="{C9EFB8BA-1675-4321-A9A1-6C1CE9FA8681}" destId="{4795C8CD-E296-422E-8AB7-9018C458300D}" srcOrd="3" destOrd="0" presId="urn:microsoft.com/office/officeart/2018/2/layout/IconVerticalSolidList"/>
    <dgm:cxn modelId="{76E6EEA8-35B9-4350-A487-D392CF0BB94A}" type="presParOf" srcId="{95C70B4B-D9A9-4860-9C8B-0DA52FE198DA}" destId="{1C10E3B2-E0F2-41CB-920E-163B607EB3E8}" srcOrd="3" destOrd="0" presId="urn:microsoft.com/office/officeart/2018/2/layout/IconVerticalSolidList"/>
    <dgm:cxn modelId="{2121DDDC-E1E9-4753-8FAB-FE821ABAD0B7}" type="presParOf" srcId="{95C70B4B-D9A9-4860-9C8B-0DA52FE198DA}" destId="{1BA70FC4-7ED7-45E9-9DD1-F81B458FA45B}" srcOrd="4" destOrd="0" presId="urn:microsoft.com/office/officeart/2018/2/layout/IconVerticalSolidList"/>
    <dgm:cxn modelId="{3CBD388D-BCD1-4A68-9763-B43059FF7B29}" type="presParOf" srcId="{1BA70FC4-7ED7-45E9-9DD1-F81B458FA45B}" destId="{9B183794-0359-4553-B9C6-B9123A4C69E0}" srcOrd="0" destOrd="0" presId="urn:microsoft.com/office/officeart/2018/2/layout/IconVerticalSolidList"/>
    <dgm:cxn modelId="{61EA4771-DD4C-4F8B-A6DA-666F0FA0C6FF}" type="presParOf" srcId="{1BA70FC4-7ED7-45E9-9DD1-F81B458FA45B}" destId="{5DC2F044-2578-49DB-8AFD-BD8118C2EDDF}" srcOrd="1" destOrd="0" presId="urn:microsoft.com/office/officeart/2018/2/layout/IconVerticalSolidList"/>
    <dgm:cxn modelId="{B682FCDC-ABC4-46F6-B605-F5707940CB91}" type="presParOf" srcId="{1BA70FC4-7ED7-45E9-9DD1-F81B458FA45B}" destId="{3A7D0940-45F1-40AC-90C0-83A0926D84B9}" srcOrd="2" destOrd="0" presId="urn:microsoft.com/office/officeart/2018/2/layout/IconVerticalSolidList"/>
    <dgm:cxn modelId="{39025BDC-727F-43F2-940A-41C88C288A10}" type="presParOf" srcId="{1BA70FC4-7ED7-45E9-9DD1-F81B458FA45B}" destId="{7585F569-9D7F-4E01-AF12-1E8781F49B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769C8D-53A0-4A96-88DA-88C3CBCCD0D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C8505A0-DD8B-4C1E-9859-C1BC942C0D52}">
      <dgm:prSet/>
      <dgm:spPr/>
      <dgm:t>
        <a:bodyPr/>
        <a:lstStyle/>
        <a:p>
          <a:r>
            <a:rPr lang="en-US" baseline="0" dirty="0"/>
            <a:t>O notation: </a:t>
          </a:r>
          <a:endParaRPr lang="en-US" dirty="0"/>
        </a:p>
      </dgm:t>
    </dgm:pt>
    <dgm:pt modelId="{FF5A7F7A-F93F-4ACC-A99E-42B1ADAFA1A3}" type="parTrans" cxnId="{742DFB11-1EAD-47B2-B2E6-86153C53AFE7}">
      <dgm:prSet/>
      <dgm:spPr/>
      <dgm:t>
        <a:bodyPr/>
        <a:lstStyle/>
        <a:p>
          <a:endParaRPr lang="en-US"/>
        </a:p>
      </dgm:t>
    </dgm:pt>
    <dgm:pt modelId="{6BB1B2CD-891B-4B60-B760-A80909E77559}" type="sibTrans" cxnId="{742DFB11-1EAD-47B2-B2E6-86153C53AFE7}">
      <dgm:prSet/>
      <dgm:spPr/>
      <dgm:t>
        <a:bodyPr/>
        <a:lstStyle/>
        <a:p>
          <a:endParaRPr lang="en-US"/>
        </a:p>
      </dgm:t>
    </dgm:pt>
    <dgm:pt modelId="{C25CCCA0-816E-43F3-86C8-5FC9A82086D8}">
      <dgm:prSet/>
      <dgm:spPr/>
      <dgm:t>
        <a:bodyPr/>
        <a:lstStyle/>
        <a:p>
          <a:r>
            <a:rPr lang="en-US" baseline="0">
              <a:sym typeface="Symbol" panose="05050102010706020507" pitchFamily="18" charset="2"/>
            </a:rPr>
            <a:t></a:t>
          </a:r>
          <a:r>
            <a:rPr lang="en-US" baseline="0"/>
            <a:t> notation: </a:t>
          </a:r>
          <a:endParaRPr lang="en-US"/>
        </a:p>
      </dgm:t>
    </dgm:pt>
    <dgm:pt modelId="{BB96886F-8280-4179-A7D7-F0A8CECDF0EF}" type="parTrans" cxnId="{888BE23A-8FBB-44DB-B439-1CC8F055B337}">
      <dgm:prSet/>
      <dgm:spPr/>
      <dgm:t>
        <a:bodyPr/>
        <a:lstStyle/>
        <a:p>
          <a:endParaRPr lang="en-US"/>
        </a:p>
      </dgm:t>
    </dgm:pt>
    <dgm:pt modelId="{16195810-0082-4BB8-BEEB-E38356EFB62A}" type="sibTrans" cxnId="{888BE23A-8FBB-44DB-B439-1CC8F055B337}">
      <dgm:prSet/>
      <dgm:spPr/>
      <dgm:t>
        <a:bodyPr/>
        <a:lstStyle/>
        <a:p>
          <a:endParaRPr lang="en-US"/>
        </a:p>
      </dgm:t>
    </dgm:pt>
    <dgm:pt modelId="{70835B1F-3788-49AA-8134-A64F28DF99C4}">
      <dgm:prSet/>
      <dgm:spPr/>
      <dgm:t>
        <a:bodyPr/>
        <a:lstStyle/>
        <a:p>
          <a:r>
            <a:rPr lang="en-US" baseline="0">
              <a:sym typeface="Symbol" panose="05050102010706020507" pitchFamily="18" charset="2"/>
            </a:rPr>
            <a:t></a:t>
          </a:r>
          <a:r>
            <a:rPr lang="en-US" baseline="0"/>
            <a:t> notation:</a:t>
          </a:r>
          <a:endParaRPr lang="en-US"/>
        </a:p>
      </dgm:t>
    </dgm:pt>
    <dgm:pt modelId="{D48F089A-6FA5-42BF-BC68-E11CD5D63AD3}" type="parTrans" cxnId="{6FBB3E2F-9522-4C0E-ACA6-64E38CFF5243}">
      <dgm:prSet/>
      <dgm:spPr/>
      <dgm:t>
        <a:bodyPr/>
        <a:lstStyle/>
        <a:p>
          <a:endParaRPr lang="en-US"/>
        </a:p>
      </dgm:t>
    </dgm:pt>
    <dgm:pt modelId="{DCFF6B44-3B79-467C-AD52-D326F171F8EF}" type="sibTrans" cxnId="{6FBB3E2F-9522-4C0E-ACA6-64E38CFF5243}">
      <dgm:prSet/>
      <dgm:spPr/>
      <dgm:t>
        <a:bodyPr/>
        <a:lstStyle/>
        <a:p>
          <a:endParaRPr lang="en-US"/>
        </a:p>
      </dgm:t>
    </dgm:pt>
    <dgm:pt modelId="{40D9C2DF-A907-4799-ADD1-9CFFD1D72A98}">
      <dgm:prSet/>
      <dgm:spPr/>
      <dgm:t>
        <a:bodyPr/>
        <a:lstStyle/>
        <a:p>
          <a:r>
            <a:rPr lang="en-US" baseline="0"/>
            <a:t>little “oh”</a:t>
          </a:r>
          <a:endParaRPr lang="en-US"/>
        </a:p>
      </dgm:t>
    </dgm:pt>
    <dgm:pt modelId="{CB380A3C-C69B-4B75-97A0-C168C6A41032}" type="parTrans" cxnId="{AE24A5CB-FEBD-4428-A8B6-ADA3F507DEC1}">
      <dgm:prSet/>
      <dgm:spPr/>
      <dgm:t>
        <a:bodyPr/>
        <a:lstStyle/>
        <a:p>
          <a:endParaRPr lang="en-US"/>
        </a:p>
      </dgm:t>
    </dgm:pt>
    <dgm:pt modelId="{B7D9148F-2466-4DD8-8DA3-8047A22179B1}" type="sibTrans" cxnId="{AE24A5CB-FEBD-4428-A8B6-ADA3F507DEC1}">
      <dgm:prSet/>
      <dgm:spPr/>
      <dgm:t>
        <a:bodyPr/>
        <a:lstStyle/>
        <a:p>
          <a:endParaRPr lang="en-US"/>
        </a:p>
      </dgm:t>
    </dgm:pt>
    <dgm:pt modelId="{BB6D8985-A300-41D5-90C5-40DB52C79F98}">
      <dgm:prSet/>
      <dgm:spPr/>
      <dgm:t>
        <a:bodyPr/>
        <a:lstStyle/>
        <a:p>
          <a:r>
            <a:rPr lang="en-US" baseline="0"/>
            <a:t>little omega</a:t>
          </a:r>
          <a:endParaRPr lang="en-US"/>
        </a:p>
      </dgm:t>
    </dgm:pt>
    <dgm:pt modelId="{D84D712F-E404-4EDE-9E7B-769A871C9E27}" type="parTrans" cxnId="{977D864C-580A-4B38-AE4A-6D90133D80DE}">
      <dgm:prSet/>
      <dgm:spPr/>
      <dgm:t>
        <a:bodyPr/>
        <a:lstStyle/>
        <a:p>
          <a:endParaRPr lang="en-US"/>
        </a:p>
      </dgm:t>
    </dgm:pt>
    <dgm:pt modelId="{FF355358-2130-46E9-8A8F-65396EE01519}" type="sibTrans" cxnId="{977D864C-580A-4B38-AE4A-6D90133D80DE}">
      <dgm:prSet/>
      <dgm:spPr/>
      <dgm:t>
        <a:bodyPr/>
        <a:lstStyle/>
        <a:p>
          <a:endParaRPr lang="en-US"/>
        </a:p>
      </dgm:t>
    </dgm:pt>
    <dgm:pt modelId="{6C22FF72-90EB-4328-949D-DD89CEEB36C3}" type="pres">
      <dgm:prSet presAssocID="{F5769C8D-53A0-4A96-88DA-88C3CBCCD0DD}" presName="linear" presStyleCnt="0">
        <dgm:presLayoutVars>
          <dgm:animLvl val="lvl"/>
          <dgm:resizeHandles val="exact"/>
        </dgm:presLayoutVars>
      </dgm:prSet>
      <dgm:spPr/>
    </dgm:pt>
    <dgm:pt modelId="{3604F5DF-6764-4603-BEB8-B6DE0469AEB7}" type="pres">
      <dgm:prSet presAssocID="{0C8505A0-DD8B-4C1E-9859-C1BC942C0D52}" presName="parentText" presStyleLbl="node1" presStyleIdx="0" presStyleCnt="5">
        <dgm:presLayoutVars>
          <dgm:chMax val="0"/>
          <dgm:bulletEnabled val="1"/>
        </dgm:presLayoutVars>
      </dgm:prSet>
      <dgm:spPr/>
    </dgm:pt>
    <dgm:pt modelId="{454DDD47-0B7B-40D7-A2E2-BA4AFEF0136F}" type="pres">
      <dgm:prSet presAssocID="{6BB1B2CD-891B-4B60-B760-A80909E77559}" presName="spacer" presStyleCnt="0"/>
      <dgm:spPr/>
    </dgm:pt>
    <dgm:pt modelId="{4FEF867D-E6A5-48E8-A914-B08A5ECC214E}" type="pres">
      <dgm:prSet presAssocID="{C25CCCA0-816E-43F3-86C8-5FC9A82086D8}" presName="parentText" presStyleLbl="node1" presStyleIdx="1" presStyleCnt="5">
        <dgm:presLayoutVars>
          <dgm:chMax val="0"/>
          <dgm:bulletEnabled val="1"/>
        </dgm:presLayoutVars>
      </dgm:prSet>
      <dgm:spPr/>
    </dgm:pt>
    <dgm:pt modelId="{0EC23656-80E3-4005-8194-3BE7F5583BF4}" type="pres">
      <dgm:prSet presAssocID="{16195810-0082-4BB8-BEEB-E38356EFB62A}" presName="spacer" presStyleCnt="0"/>
      <dgm:spPr/>
    </dgm:pt>
    <dgm:pt modelId="{3C808D7F-2536-4AC8-A59C-7C492FF62D7A}" type="pres">
      <dgm:prSet presAssocID="{70835B1F-3788-49AA-8134-A64F28DF99C4}" presName="parentText" presStyleLbl="node1" presStyleIdx="2" presStyleCnt="5">
        <dgm:presLayoutVars>
          <dgm:chMax val="0"/>
          <dgm:bulletEnabled val="1"/>
        </dgm:presLayoutVars>
      </dgm:prSet>
      <dgm:spPr/>
    </dgm:pt>
    <dgm:pt modelId="{9488D395-59FF-4049-8540-D75056EF1FC0}" type="pres">
      <dgm:prSet presAssocID="{DCFF6B44-3B79-467C-AD52-D326F171F8EF}" presName="spacer" presStyleCnt="0"/>
      <dgm:spPr/>
    </dgm:pt>
    <dgm:pt modelId="{1E32F0C2-F91A-46D7-B942-4334C5F954C4}" type="pres">
      <dgm:prSet presAssocID="{40D9C2DF-A907-4799-ADD1-9CFFD1D72A98}" presName="parentText" presStyleLbl="node1" presStyleIdx="3" presStyleCnt="5">
        <dgm:presLayoutVars>
          <dgm:chMax val="0"/>
          <dgm:bulletEnabled val="1"/>
        </dgm:presLayoutVars>
      </dgm:prSet>
      <dgm:spPr/>
    </dgm:pt>
    <dgm:pt modelId="{EF8A6CC1-ADF2-4E53-8795-B167205907DF}" type="pres">
      <dgm:prSet presAssocID="{B7D9148F-2466-4DD8-8DA3-8047A22179B1}" presName="spacer" presStyleCnt="0"/>
      <dgm:spPr/>
    </dgm:pt>
    <dgm:pt modelId="{81B9D415-5FEB-4215-820C-5E34406AE686}" type="pres">
      <dgm:prSet presAssocID="{BB6D8985-A300-41D5-90C5-40DB52C79F98}" presName="parentText" presStyleLbl="node1" presStyleIdx="4" presStyleCnt="5">
        <dgm:presLayoutVars>
          <dgm:chMax val="0"/>
          <dgm:bulletEnabled val="1"/>
        </dgm:presLayoutVars>
      </dgm:prSet>
      <dgm:spPr/>
    </dgm:pt>
  </dgm:ptLst>
  <dgm:cxnLst>
    <dgm:cxn modelId="{742DFB11-1EAD-47B2-B2E6-86153C53AFE7}" srcId="{F5769C8D-53A0-4A96-88DA-88C3CBCCD0DD}" destId="{0C8505A0-DD8B-4C1E-9859-C1BC942C0D52}" srcOrd="0" destOrd="0" parTransId="{FF5A7F7A-F93F-4ACC-A99E-42B1ADAFA1A3}" sibTransId="{6BB1B2CD-891B-4B60-B760-A80909E77559}"/>
    <dgm:cxn modelId="{6FBB3E2F-9522-4C0E-ACA6-64E38CFF5243}" srcId="{F5769C8D-53A0-4A96-88DA-88C3CBCCD0DD}" destId="{70835B1F-3788-49AA-8134-A64F28DF99C4}" srcOrd="2" destOrd="0" parTransId="{D48F089A-6FA5-42BF-BC68-E11CD5D63AD3}" sibTransId="{DCFF6B44-3B79-467C-AD52-D326F171F8EF}"/>
    <dgm:cxn modelId="{3F839633-30C4-46D9-A297-A0D284EC2D43}" type="presOf" srcId="{F5769C8D-53A0-4A96-88DA-88C3CBCCD0DD}" destId="{6C22FF72-90EB-4328-949D-DD89CEEB36C3}" srcOrd="0" destOrd="0" presId="urn:microsoft.com/office/officeart/2005/8/layout/vList2"/>
    <dgm:cxn modelId="{888BE23A-8FBB-44DB-B439-1CC8F055B337}" srcId="{F5769C8D-53A0-4A96-88DA-88C3CBCCD0DD}" destId="{C25CCCA0-816E-43F3-86C8-5FC9A82086D8}" srcOrd="1" destOrd="0" parTransId="{BB96886F-8280-4179-A7D7-F0A8CECDF0EF}" sibTransId="{16195810-0082-4BB8-BEEB-E38356EFB62A}"/>
    <dgm:cxn modelId="{5CBC333E-3DCB-4C7A-BE93-844B2DF44678}" type="presOf" srcId="{40D9C2DF-A907-4799-ADD1-9CFFD1D72A98}" destId="{1E32F0C2-F91A-46D7-B942-4334C5F954C4}" srcOrd="0" destOrd="0" presId="urn:microsoft.com/office/officeart/2005/8/layout/vList2"/>
    <dgm:cxn modelId="{48E54047-CDE6-47C7-9CA4-006E024CCA04}" type="presOf" srcId="{BB6D8985-A300-41D5-90C5-40DB52C79F98}" destId="{81B9D415-5FEB-4215-820C-5E34406AE686}" srcOrd="0" destOrd="0" presId="urn:microsoft.com/office/officeart/2005/8/layout/vList2"/>
    <dgm:cxn modelId="{977D864C-580A-4B38-AE4A-6D90133D80DE}" srcId="{F5769C8D-53A0-4A96-88DA-88C3CBCCD0DD}" destId="{BB6D8985-A300-41D5-90C5-40DB52C79F98}" srcOrd="4" destOrd="0" parTransId="{D84D712F-E404-4EDE-9E7B-769A871C9E27}" sibTransId="{FF355358-2130-46E9-8A8F-65396EE01519}"/>
    <dgm:cxn modelId="{6E49B75A-6772-420E-A9CA-744DBD12B38B}" type="presOf" srcId="{C25CCCA0-816E-43F3-86C8-5FC9A82086D8}" destId="{4FEF867D-E6A5-48E8-A914-B08A5ECC214E}" srcOrd="0" destOrd="0" presId="urn:microsoft.com/office/officeart/2005/8/layout/vList2"/>
    <dgm:cxn modelId="{193A0182-445C-42EE-97B3-AD9821EE7519}" type="presOf" srcId="{70835B1F-3788-49AA-8134-A64F28DF99C4}" destId="{3C808D7F-2536-4AC8-A59C-7C492FF62D7A}" srcOrd="0" destOrd="0" presId="urn:microsoft.com/office/officeart/2005/8/layout/vList2"/>
    <dgm:cxn modelId="{AE24A5CB-FEBD-4428-A8B6-ADA3F507DEC1}" srcId="{F5769C8D-53A0-4A96-88DA-88C3CBCCD0DD}" destId="{40D9C2DF-A907-4799-ADD1-9CFFD1D72A98}" srcOrd="3" destOrd="0" parTransId="{CB380A3C-C69B-4B75-97A0-C168C6A41032}" sibTransId="{B7D9148F-2466-4DD8-8DA3-8047A22179B1}"/>
    <dgm:cxn modelId="{8C8D4BF8-FA65-4AE1-AF2B-9C036CE7885B}" type="presOf" srcId="{0C8505A0-DD8B-4C1E-9859-C1BC942C0D52}" destId="{3604F5DF-6764-4603-BEB8-B6DE0469AEB7}" srcOrd="0" destOrd="0" presId="urn:microsoft.com/office/officeart/2005/8/layout/vList2"/>
    <dgm:cxn modelId="{6567DBA8-3C84-4BB3-A5F4-0E84213974D3}" type="presParOf" srcId="{6C22FF72-90EB-4328-949D-DD89CEEB36C3}" destId="{3604F5DF-6764-4603-BEB8-B6DE0469AEB7}" srcOrd="0" destOrd="0" presId="urn:microsoft.com/office/officeart/2005/8/layout/vList2"/>
    <dgm:cxn modelId="{B4F5BE54-A3F4-4EDE-BFDE-3954165C5284}" type="presParOf" srcId="{6C22FF72-90EB-4328-949D-DD89CEEB36C3}" destId="{454DDD47-0B7B-40D7-A2E2-BA4AFEF0136F}" srcOrd="1" destOrd="0" presId="urn:microsoft.com/office/officeart/2005/8/layout/vList2"/>
    <dgm:cxn modelId="{46A2B11E-249C-4C7D-93BF-BA2BF3940B5E}" type="presParOf" srcId="{6C22FF72-90EB-4328-949D-DD89CEEB36C3}" destId="{4FEF867D-E6A5-48E8-A914-B08A5ECC214E}" srcOrd="2" destOrd="0" presId="urn:microsoft.com/office/officeart/2005/8/layout/vList2"/>
    <dgm:cxn modelId="{51462934-BDF1-4B58-AB8D-FA057A7C5282}" type="presParOf" srcId="{6C22FF72-90EB-4328-949D-DD89CEEB36C3}" destId="{0EC23656-80E3-4005-8194-3BE7F5583BF4}" srcOrd="3" destOrd="0" presId="urn:microsoft.com/office/officeart/2005/8/layout/vList2"/>
    <dgm:cxn modelId="{6F24175B-814A-41CD-8D4E-EE9DE9579F04}" type="presParOf" srcId="{6C22FF72-90EB-4328-949D-DD89CEEB36C3}" destId="{3C808D7F-2536-4AC8-A59C-7C492FF62D7A}" srcOrd="4" destOrd="0" presId="urn:microsoft.com/office/officeart/2005/8/layout/vList2"/>
    <dgm:cxn modelId="{5D0CB333-B21A-4622-88D5-FC468FF0962F}" type="presParOf" srcId="{6C22FF72-90EB-4328-949D-DD89CEEB36C3}" destId="{9488D395-59FF-4049-8540-D75056EF1FC0}" srcOrd="5" destOrd="0" presId="urn:microsoft.com/office/officeart/2005/8/layout/vList2"/>
    <dgm:cxn modelId="{DA9D906A-D147-4ECF-AEB0-D415ACE9C7BE}" type="presParOf" srcId="{6C22FF72-90EB-4328-949D-DD89CEEB36C3}" destId="{1E32F0C2-F91A-46D7-B942-4334C5F954C4}" srcOrd="6" destOrd="0" presId="urn:microsoft.com/office/officeart/2005/8/layout/vList2"/>
    <dgm:cxn modelId="{24F9E6BD-A041-42EB-BF18-A404BAFC542A}" type="presParOf" srcId="{6C22FF72-90EB-4328-949D-DD89CEEB36C3}" destId="{EF8A6CC1-ADF2-4E53-8795-B167205907DF}" srcOrd="7" destOrd="0" presId="urn:microsoft.com/office/officeart/2005/8/layout/vList2"/>
    <dgm:cxn modelId="{7075C0BF-9E62-42BE-8398-A310F62CFF7B}" type="presParOf" srcId="{6C22FF72-90EB-4328-949D-DD89CEEB36C3}" destId="{81B9D415-5FEB-4215-820C-5E34406AE68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CF2D26-AB1D-4C2F-A0E2-5284B873E3F5}"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05D2859D-D358-4949-BE07-206BCA455B60}">
      <dgm:prSet custT="1"/>
      <dgm:spPr/>
      <dgm:t>
        <a:bodyPr/>
        <a:lstStyle/>
        <a:p>
          <a:r>
            <a:rPr lang="en-US" sz="2000" dirty="0"/>
            <a:t> </a:t>
          </a:r>
          <a:r>
            <a:rPr lang="en-US" sz="2000" dirty="0">
              <a:solidFill>
                <a:srgbClr val="FFC000"/>
              </a:solidFill>
            </a:rPr>
            <a:t>asymptotic upper bound </a:t>
          </a:r>
          <a:r>
            <a:rPr lang="en-US" sz="2000" dirty="0"/>
            <a:t>of this function  </a:t>
          </a:r>
          <a:r>
            <a:rPr lang="en-US" sz="2000" dirty="0" err="1"/>
            <a:t>Ie</a:t>
          </a:r>
          <a:r>
            <a:rPr lang="en-US" sz="2000" dirty="0"/>
            <a:t>: </a:t>
          </a:r>
          <a:r>
            <a:rPr lang="en-US" sz="2000" dirty="0">
              <a:solidFill>
                <a:srgbClr val="FFC000"/>
              </a:solidFill>
            </a:rPr>
            <a:t>worst case</a:t>
          </a:r>
        </a:p>
        <a:p>
          <a:r>
            <a:rPr lang="en-US" sz="2000" dirty="0"/>
            <a:t>Most commonly used</a:t>
          </a:r>
        </a:p>
      </dgm:t>
    </dgm:pt>
    <dgm:pt modelId="{2CC4232D-F3F1-4962-A6A0-85888458546B}" type="parTrans" cxnId="{BC06EBCB-D3A1-4901-99D5-9E79D2923A9D}">
      <dgm:prSet/>
      <dgm:spPr/>
      <dgm:t>
        <a:bodyPr/>
        <a:lstStyle/>
        <a:p>
          <a:endParaRPr lang="en-US" sz="9600"/>
        </a:p>
      </dgm:t>
    </dgm:pt>
    <dgm:pt modelId="{A9946CA2-E8D6-46BA-9171-A092C5D972B7}" type="sibTrans" cxnId="{BC06EBCB-D3A1-4901-99D5-9E79D2923A9D}">
      <dgm:prSet/>
      <dgm:spPr/>
      <dgm:t>
        <a:bodyPr/>
        <a:lstStyle/>
        <a:p>
          <a:endParaRPr lang="en-US" sz="6600"/>
        </a:p>
      </dgm:t>
    </dgm:pt>
    <dgm:pt modelId="{9A436337-6CD2-491D-9262-CCBDF94AF42C}">
      <dgm:prSet custT="1"/>
      <dgm:spPr/>
      <dgm:t>
        <a:bodyPr/>
        <a:lstStyle/>
        <a:p>
          <a:r>
            <a:rPr lang="en-US" sz="2000" dirty="0">
              <a:solidFill>
                <a:srgbClr val="FFC000"/>
              </a:solidFill>
            </a:rPr>
            <a:t>f(n)</a:t>
          </a:r>
          <a:r>
            <a:rPr lang="en-US" sz="2000" dirty="0"/>
            <a:t>-rate of growth of time  of an algorithm for an input n.</a:t>
          </a:r>
        </a:p>
      </dgm:t>
    </dgm:pt>
    <dgm:pt modelId="{19870B8A-DACA-487D-8A11-0D0EEFF5B0BC}" type="parTrans" cxnId="{307D96EA-5C87-4787-A372-4785D5ACF9A9}">
      <dgm:prSet/>
      <dgm:spPr/>
      <dgm:t>
        <a:bodyPr/>
        <a:lstStyle/>
        <a:p>
          <a:endParaRPr lang="en-US" sz="9600"/>
        </a:p>
      </dgm:t>
    </dgm:pt>
    <dgm:pt modelId="{9CFD38C3-750F-4DC5-830D-408EDC23E7A3}" type="sibTrans" cxnId="{307D96EA-5C87-4787-A372-4785D5ACF9A9}">
      <dgm:prSet/>
      <dgm:spPr/>
      <dgm:t>
        <a:bodyPr/>
        <a:lstStyle/>
        <a:p>
          <a:endParaRPr lang="en-US" sz="6600"/>
        </a:p>
      </dgm:t>
    </dgm:pt>
    <dgm:pt modelId="{BF2DC9E3-657E-420D-957B-5A40E1AAAF04}">
      <dgm:prSet custT="1"/>
      <dgm:spPr/>
      <dgm:t>
        <a:bodyPr/>
        <a:lstStyle/>
        <a:p>
          <a:r>
            <a:rPr lang="en-US" sz="2000" dirty="0"/>
            <a:t>FIND another function </a:t>
          </a:r>
          <a:r>
            <a:rPr lang="en-US" sz="2000" dirty="0">
              <a:solidFill>
                <a:srgbClr val="FFC000"/>
              </a:solidFill>
            </a:rPr>
            <a:t>g(n)</a:t>
          </a:r>
          <a:r>
            <a:rPr lang="en-US" sz="2000" dirty="0"/>
            <a:t>  such that there exist a value of </a:t>
          </a:r>
          <a:r>
            <a:rPr lang="en-US" sz="2000" dirty="0">
              <a:solidFill>
                <a:srgbClr val="FFC000"/>
              </a:solidFill>
            </a:rPr>
            <a:t>+</a:t>
          </a:r>
          <a:r>
            <a:rPr lang="en-US" sz="2000" dirty="0" err="1">
              <a:solidFill>
                <a:srgbClr val="FFC000"/>
              </a:solidFill>
            </a:rPr>
            <a:t>ve</a:t>
          </a:r>
          <a:r>
            <a:rPr lang="en-US" sz="2000" dirty="0">
              <a:solidFill>
                <a:srgbClr val="FFC000"/>
              </a:solidFill>
            </a:rPr>
            <a:t> integer n &amp; n0 and a positive constant c</a:t>
          </a:r>
          <a:r>
            <a:rPr lang="en-US" sz="2000" dirty="0"/>
            <a:t> such that  f(n)&lt;=</a:t>
          </a:r>
          <a:r>
            <a:rPr lang="en-US" sz="2000" dirty="0" err="1"/>
            <a:t>C.g</a:t>
          </a:r>
          <a:r>
            <a:rPr lang="en-US" sz="2000" dirty="0"/>
            <a:t>(n)   ;   n&gt;=n0,   C&gt;0,   n0&gt;=1( in all case)</a:t>
          </a:r>
        </a:p>
        <a:p>
          <a:endParaRPr lang="en-US" sz="2000" dirty="0"/>
        </a:p>
      </dgm:t>
    </dgm:pt>
    <dgm:pt modelId="{3F96FDF6-928B-4A1A-9AC3-18E2FA3F6486}" type="parTrans" cxnId="{6E14B3E0-F3B0-4634-8B1E-27EF1EB2EC76}">
      <dgm:prSet/>
      <dgm:spPr/>
      <dgm:t>
        <a:bodyPr/>
        <a:lstStyle/>
        <a:p>
          <a:endParaRPr lang="en-US" sz="9600"/>
        </a:p>
      </dgm:t>
    </dgm:pt>
    <dgm:pt modelId="{7CB782ED-4BC9-4A78-8858-289C4FE4024A}" type="sibTrans" cxnId="{6E14B3E0-F3B0-4634-8B1E-27EF1EB2EC76}">
      <dgm:prSet/>
      <dgm:spPr/>
      <dgm:t>
        <a:bodyPr/>
        <a:lstStyle/>
        <a:p>
          <a:endParaRPr lang="en-US" sz="6600"/>
        </a:p>
      </dgm:t>
    </dgm:pt>
    <dgm:pt modelId="{A071D9B0-7EDB-4498-B12B-E62B434EFE2E}">
      <dgm:prSet custT="1"/>
      <dgm:spPr/>
      <dgm:t>
        <a:bodyPr/>
        <a:lstStyle/>
        <a:p>
          <a:endParaRPr lang="en-US" sz="2000" dirty="0"/>
        </a:p>
        <a:p>
          <a:r>
            <a:rPr lang="en-US" sz="2000" dirty="0"/>
            <a:t>Then we  can write </a:t>
          </a:r>
        </a:p>
        <a:p>
          <a:r>
            <a:rPr lang="en-US" sz="2000" b="1" baseline="0" dirty="0">
              <a:solidFill>
                <a:srgbClr val="FFC000"/>
              </a:solidFill>
            </a:rPr>
            <a:t>f(n)= O(g(n))</a:t>
          </a:r>
        </a:p>
        <a:p>
          <a:r>
            <a:rPr lang="en-US" sz="2000" baseline="0" dirty="0"/>
            <a:t>Hence </a:t>
          </a:r>
          <a:r>
            <a:rPr lang="en-US" sz="2000" baseline="0" dirty="0">
              <a:solidFill>
                <a:srgbClr val="FFC000"/>
              </a:solidFill>
            </a:rPr>
            <a:t>function g(n) is upper bound  for function f(n)</a:t>
          </a:r>
          <a:r>
            <a:rPr lang="en-US" sz="2000" baseline="0" dirty="0"/>
            <a:t> and </a:t>
          </a:r>
          <a:r>
            <a:rPr lang="en-US" sz="2000" baseline="0" dirty="0">
              <a:solidFill>
                <a:srgbClr val="FFC000"/>
              </a:solidFill>
            </a:rPr>
            <a:t>g(n) grows faster </a:t>
          </a:r>
          <a:r>
            <a:rPr lang="en-US" sz="2000" baseline="0" dirty="0"/>
            <a:t>than f(n)</a:t>
          </a:r>
        </a:p>
        <a:p>
          <a:endParaRPr lang="en-US" sz="2000" dirty="0"/>
        </a:p>
      </dgm:t>
    </dgm:pt>
    <dgm:pt modelId="{3AD56D37-7CC9-4BFF-A6EE-82BB4BC7EFB0}" type="parTrans" cxnId="{264074C3-369C-49E9-A74F-7C814B21FAB9}">
      <dgm:prSet/>
      <dgm:spPr/>
      <dgm:t>
        <a:bodyPr/>
        <a:lstStyle/>
        <a:p>
          <a:endParaRPr lang="en-US" sz="9600"/>
        </a:p>
      </dgm:t>
    </dgm:pt>
    <dgm:pt modelId="{612A869F-F8FC-427E-AA31-C693F0083F2A}" type="sibTrans" cxnId="{264074C3-369C-49E9-A74F-7C814B21FAB9}">
      <dgm:prSet/>
      <dgm:spPr/>
      <dgm:t>
        <a:bodyPr/>
        <a:lstStyle/>
        <a:p>
          <a:endParaRPr lang="en-US" sz="6600"/>
        </a:p>
      </dgm:t>
    </dgm:pt>
    <dgm:pt modelId="{4F6DE78D-3329-497F-A71B-E4123429D6BB}" type="pres">
      <dgm:prSet presAssocID="{E3CF2D26-AB1D-4C2F-A0E2-5284B873E3F5}" presName="linear" presStyleCnt="0">
        <dgm:presLayoutVars>
          <dgm:animLvl val="lvl"/>
          <dgm:resizeHandles val="exact"/>
        </dgm:presLayoutVars>
      </dgm:prSet>
      <dgm:spPr/>
    </dgm:pt>
    <dgm:pt modelId="{A0228418-B37B-4615-A1F5-B311F97C39E5}" type="pres">
      <dgm:prSet presAssocID="{05D2859D-D358-4949-BE07-206BCA455B60}" presName="parentText" presStyleLbl="node1" presStyleIdx="0" presStyleCnt="4">
        <dgm:presLayoutVars>
          <dgm:chMax val="0"/>
          <dgm:bulletEnabled val="1"/>
        </dgm:presLayoutVars>
      </dgm:prSet>
      <dgm:spPr/>
    </dgm:pt>
    <dgm:pt modelId="{33C36626-7995-457C-B57C-9ECEB1EA44E0}" type="pres">
      <dgm:prSet presAssocID="{A9946CA2-E8D6-46BA-9171-A092C5D972B7}" presName="spacer" presStyleCnt="0"/>
      <dgm:spPr/>
    </dgm:pt>
    <dgm:pt modelId="{E74E2260-3295-4C52-A9BF-BD3558B58AF6}" type="pres">
      <dgm:prSet presAssocID="{9A436337-6CD2-491D-9262-CCBDF94AF42C}" presName="parentText" presStyleLbl="node1" presStyleIdx="1" presStyleCnt="4">
        <dgm:presLayoutVars>
          <dgm:chMax val="0"/>
          <dgm:bulletEnabled val="1"/>
        </dgm:presLayoutVars>
      </dgm:prSet>
      <dgm:spPr/>
    </dgm:pt>
    <dgm:pt modelId="{01E1CFEE-8C30-40D9-90AA-0802F5721269}" type="pres">
      <dgm:prSet presAssocID="{9CFD38C3-750F-4DC5-830D-408EDC23E7A3}" presName="spacer" presStyleCnt="0"/>
      <dgm:spPr/>
    </dgm:pt>
    <dgm:pt modelId="{D1157555-50BD-4795-979A-253D1F7FF501}" type="pres">
      <dgm:prSet presAssocID="{BF2DC9E3-657E-420D-957B-5A40E1AAAF04}" presName="parentText" presStyleLbl="node1" presStyleIdx="2" presStyleCnt="4">
        <dgm:presLayoutVars>
          <dgm:chMax val="0"/>
          <dgm:bulletEnabled val="1"/>
        </dgm:presLayoutVars>
      </dgm:prSet>
      <dgm:spPr/>
    </dgm:pt>
    <dgm:pt modelId="{6ABF8555-49D3-4E2A-9FB3-7269B2111AC8}" type="pres">
      <dgm:prSet presAssocID="{7CB782ED-4BC9-4A78-8858-289C4FE4024A}" presName="spacer" presStyleCnt="0"/>
      <dgm:spPr/>
    </dgm:pt>
    <dgm:pt modelId="{24122383-4CA0-4AE6-A73E-CDD57B5095AA}" type="pres">
      <dgm:prSet presAssocID="{A071D9B0-7EDB-4498-B12B-E62B434EFE2E}" presName="parentText" presStyleLbl="node1" presStyleIdx="3" presStyleCnt="4">
        <dgm:presLayoutVars>
          <dgm:chMax val="0"/>
          <dgm:bulletEnabled val="1"/>
        </dgm:presLayoutVars>
      </dgm:prSet>
      <dgm:spPr/>
    </dgm:pt>
  </dgm:ptLst>
  <dgm:cxnLst>
    <dgm:cxn modelId="{3C37442E-B55F-451F-AFAE-AC85CEDE736B}" type="presOf" srcId="{BF2DC9E3-657E-420D-957B-5A40E1AAAF04}" destId="{D1157555-50BD-4795-979A-253D1F7FF501}" srcOrd="0" destOrd="0" presId="urn:microsoft.com/office/officeart/2005/8/layout/vList2"/>
    <dgm:cxn modelId="{41CBB562-3BB8-40D9-ACCA-C4A839B8C6E4}" type="presOf" srcId="{A071D9B0-7EDB-4498-B12B-E62B434EFE2E}" destId="{24122383-4CA0-4AE6-A73E-CDD57B5095AA}" srcOrd="0" destOrd="0" presId="urn:microsoft.com/office/officeart/2005/8/layout/vList2"/>
    <dgm:cxn modelId="{0DFD258B-B0BF-4691-A97A-95017B48864D}" type="presOf" srcId="{9A436337-6CD2-491D-9262-CCBDF94AF42C}" destId="{E74E2260-3295-4C52-A9BF-BD3558B58AF6}" srcOrd="0" destOrd="0" presId="urn:microsoft.com/office/officeart/2005/8/layout/vList2"/>
    <dgm:cxn modelId="{26BC0298-5D66-4DE1-9D37-993CB555BB8A}" type="presOf" srcId="{05D2859D-D358-4949-BE07-206BCA455B60}" destId="{A0228418-B37B-4615-A1F5-B311F97C39E5}" srcOrd="0" destOrd="0" presId="urn:microsoft.com/office/officeart/2005/8/layout/vList2"/>
    <dgm:cxn modelId="{F00E1AB8-2EC9-4E85-8DFA-18E34805B76A}" type="presOf" srcId="{E3CF2D26-AB1D-4C2F-A0E2-5284B873E3F5}" destId="{4F6DE78D-3329-497F-A71B-E4123429D6BB}" srcOrd="0" destOrd="0" presId="urn:microsoft.com/office/officeart/2005/8/layout/vList2"/>
    <dgm:cxn modelId="{264074C3-369C-49E9-A74F-7C814B21FAB9}" srcId="{E3CF2D26-AB1D-4C2F-A0E2-5284B873E3F5}" destId="{A071D9B0-7EDB-4498-B12B-E62B434EFE2E}" srcOrd="3" destOrd="0" parTransId="{3AD56D37-7CC9-4BFF-A6EE-82BB4BC7EFB0}" sibTransId="{612A869F-F8FC-427E-AA31-C693F0083F2A}"/>
    <dgm:cxn modelId="{BC06EBCB-D3A1-4901-99D5-9E79D2923A9D}" srcId="{E3CF2D26-AB1D-4C2F-A0E2-5284B873E3F5}" destId="{05D2859D-D358-4949-BE07-206BCA455B60}" srcOrd="0" destOrd="0" parTransId="{2CC4232D-F3F1-4962-A6A0-85888458546B}" sibTransId="{A9946CA2-E8D6-46BA-9171-A092C5D972B7}"/>
    <dgm:cxn modelId="{6E14B3E0-F3B0-4634-8B1E-27EF1EB2EC76}" srcId="{E3CF2D26-AB1D-4C2F-A0E2-5284B873E3F5}" destId="{BF2DC9E3-657E-420D-957B-5A40E1AAAF04}" srcOrd="2" destOrd="0" parTransId="{3F96FDF6-928B-4A1A-9AC3-18E2FA3F6486}" sibTransId="{7CB782ED-4BC9-4A78-8858-289C4FE4024A}"/>
    <dgm:cxn modelId="{307D96EA-5C87-4787-A372-4785D5ACF9A9}" srcId="{E3CF2D26-AB1D-4C2F-A0E2-5284B873E3F5}" destId="{9A436337-6CD2-491D-9262-CCBDF94AF42C}" srcOrd="1" destOrd="0" parTransId="{19870B8A-DACA-487D-8A11-0D0EEFF5B0BC}" sibTransId="{9CFD38C3-750F-4DC5-830D-408EDC23E7A3}"/>
    <dgm:cxn modelId="{4A07C77A-7629-476B-AD3C-4147BD1429F6}" type="presParOf" srcId="{4F6DE78D-3329-497F-A71B-E4123429D6BB}" destId="{A0228418-B37B-4615-A1F5-B311F97C39E5}" srcOrd="0" destOrd="0" presId="urn:microsoft.com/office/officeart/2005/8/layout/vList2"/>
    <dgm:cxn modelId="{57C91BA8-03E7-4AF9-A278-8F587C9A8C47}" type="presParOf" srcId="{4F6DE78D-3329-497F-A71B-E4123429D6BB}" destId="{33C36626-7995-457C-B57C-9ECEB1EA44E0}" srcOrd="1" destOrd="0" presId="urn:microsoft.com/office/officeart/2005/8/layout/vList2"/>
    <dgm:cxn modelId="{CE589A3C-B417-4237-8B23-2FF101D424B5}" type="presParOf" srcId="{4F6DE78D-3329-497F-A71B-E4123429D6BB}" destId="{E74E2260-3295-4C52-A9BF-BD3558B58AF6}" srcOrd="2" destOrd="0" presId="urn:microsoft.com/office/officeart/2005/8/layout/vList2"/>
    <dgm:cxn modelId="{BA9454F1-D249-47C8-AA1E-3EE7DC9E774F}" type="presParOf" srcId="{4F6DE78D-3329-497F-A71B-E4123429D6BB}" destId="{01E1CFEE-8C30-40D9-90AA-0802F5721269}" srcOrd="3" destOrd="0" presId="urn:microsoft.com/office/officeart/2005/8/layout/vList2"/>
    <dgm:cxn modelId="{811556C1-CDED-4939-8FD9-146543D3E7F4}" type="presParOf" srcId="{4F6DE78D-3329-497F-A71B-E4123429D6BB}" destId="{D1157555-50BD-4795-979A-253D1F7FF501}" srcOrd="4" destOrd="0" presId="urn:microsoft.com/office/officeart/2005/8/layout/vList2"/>
    <dgm:cxn modelId="{9A032544-9463-462A-BB17-34CBDE521710}" type="presParOf" srcId="{4F6DE78D-3329-497F-A71B-E4123429D6BB}" destId="{6ABF8555-49D3-4E2A-9FB3-7269B2111AC8}" srcOrd="5" destOrd="0" presId="urn:microsoft.com/office/officeart/2005/8/layout/vList2"/>
    <dgm:cxn modelId="{4E2CA326-B0CD-48FD-8E33-4AFC02029552}" type="presParOf" srcId="{4F6DE78D-3329-497F-A71B-E4123429D6BB}" destId="{24122383-4CA0-4AE6-A73E-CDD57B5095A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362211-B851-44BB-B13F-9AA42AC93CB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6EFE6D4-C061-46A7-AA06-8E1BD976F244}">
      <dgm:prSet/>
      <dgm:spPr/>
      <dgm:t>
        <a:bodyPr/>
        <a:lstStyle/>
        <a:p>
          <a:r>
            <a:rPr lang="en-US" b="1" baseline="0"/>
            <a:t>Big O </a:t>
          </a:r>
          <a:r>
            <a:rPr lang="en-US" b="1" baseline="0">
              <a:sym typeface="Wingdings" panose="05000000000000000000" pitchFamily="2" charset="2"/>
            </a:rPr>
            <a:t></a:t>
          </a:r>
          <a:r>
            <a:rPr lang="en-US" b="1" baseline="0"/>
            <a:t> worst case</a:t>
          </a:r>
          <a:endParaRPr lang="en-US"/>
        </a:p>
      </dgm:t>
    </dgm:pt>
    <dgm:pt modelId="{54EDAE07-975B-4502-B56B-EDEB3F81BAF1}" type="parTrans" cxnId="{E560DA30-47F4-4AE2-9A0F-18E3C83E9CB8}">
      <dgm:prSet/>
      <dgm:spPr/>
      <dgm:t>
        <a:bodyPr/>
        <a:lstStyle/>
        <a:p>
          <a:endParaRPr lang="en-US"/>
        </a:p>
      </dgm:t>
    </dgm:pt>
    <dgm:pt modelId="{8787D115-81F4-4AE7-B442-4B0B7A5E953E}" type="sibTrans" cxnId="{E560DA30-47F4-4AE2-9A0F-18E3C83E9CB8}">
      <dgm:prSet/>
      <dgm:spPr/>
      <dgm:t>
        <a:bodyPr/>
        <a:lstStyle/>
        <a:p>
          <a:endParaRPr lang="en-US"/>
        </a:p>
      </dgm:t>
    </dgm:pt>
    <dgm:pt modelId="{CD18D321-2255-4BDA-B728-50FBB1363DF9}">
      <dgm:prSet/>
      <dgm:spPr/>
      <dgm:t>
        <a:bodyPr/>
        <a:lstStyle/>
        <a:p>
          <a:r>
            <a:rPr lang="en-US" b="1" baseline="0">
              <a:sym typeface="Symbol" panose="05050102010706020507" pitchFamily="18" charset="2"/>
            </a:rPr>
            <a:t></a:t>
          </a:r>
          <a:r>
            <a:rPr lang="en-US" b="1" baseline="0"/>
            <a:t> </a:t>
          </a:r>
          <a:r>
            <a:rPr lang="en-US" b="1" baseline="0">
              <a:sym typeface="Wingdings" panose="05000000000000000000" pitchFamily="2" charset="2"/>
            </a:rPr>
            <a:t></a:t>
          </a:r>
          <a:r>
            <a:rPr lang="en-US" b="1" baseline="0"/>
            <a:t> best case</a:t>
          </a:r>
          <a:endParaRPr lang="en-US"/>
        </a:p>
      </dgm:t>
    </dgm:pt>
    <dgm:pt modelId="{4A37953B-8D86-44C4-B81A-B08850BDC4A9}" type="parTrans" cxnId="{F6AB2F5B-FB8F-442C-8AA5-9E26EB71155C}">
      <dgm:prSet/>
      <dgm:spPr/>
      <dgm:t>
        <a:bodyPr/>
        <a:lstStyle/>
        <a:p>
          <a:endParaRPr lang="en-US"/>
        </a:p>
      </dgm:t>
    </dgm:pt>
    <dgm:pt modelId="{C1B93A12-4637-4FCA-B7D2-9F06823A7EEC}" type="sibTrans" cxnId="{F6AB2F5B-FB8F-442C-8AA5-9E26EB71155C}">
      <dgm:prSet/>
      <dgm:spPr/>
      <dgm:t>
        <a:bodyPr/>
        <a:lstStyle/>
        <a:p>
          <a:endParaRPr lang="en-US"/>
        </a:p>
      </dgm:t>
    </dgm:pt>
    <dgm:pt modelId="{E32A323D-33AD-4B22-8602-C6B55A0E22DE}">
      <dgm:prSet/>
      <dgm:spPr/>
      <dgm:t>
        <a:bodyPr/>
        <a:lstStyle/>
        <a:p>
          <a:r>
            <a:rPr lang="en-US" b="1" baseline="0">
              <a:sym typeface="Symbol" panose="05050102010706020507" pitchFamily="18" charset="2"/>
            </a:rPr>
            <a:t></a:t>
          </a:r>
          <a:r>
            <a:rPr lang="en-US" b="1" baseline="0"/>
            <a:t>  </a:t>
          </a:r>
          <a:r>
            <a:rPr lang="en-US" b="1" baseline="0">
              <a:sym typeface="Wingdings" panose="05000000000000000000" pitchFamily="2" charset="2"/>
            </a:rPr>
            <a:t></a:t>
          </a:r>
          <a:r>
            <a:rPr lang="en-US" b="1" baseline="0"/>
            <a:t>  averagecase</a:t>
          </a:r>
          <a:endParaRPr lang="en-US"/>
        </a:p>
      </dgm:t>
    </dgm:pt>
    <dgm:pt modelId="{0E28C347-447D-41D5-9FE5-643D37BA18C6}" type="parTrans" cxnId="{B188A499-9D04-4581-8EAB-2DD119F65A7C}">
      <dgm:prSet/>
      <dgm:spPr/>
      <dgm:t>
        <a:bodyPr/>
        <a:lstStyle/>
        <a:p>
          <a:endParaRPr lang="en-US"/>
        </a:p>
      </dgm:t>
    </dgm:pt>
    <dgm:pt modelId="{09414BDD-064B-4D5E-B70E-AAE160F2A7F6}" type="sibTrans" cxnId="{B188A499-9D04-4581-8EAB-2DD119F65A7C}">
      <dgm:prSet/>
      <dgm:spPr/>
      <dgm:t>
        <a:bodyPr/>
        <a:lstStyle/>
        <a:p>
          <a:endParaRPr lang="en-US"/>
        </a:p>
      </dgm:t>
    </dgm:pt>
    <dgm:pt modelId="{220DF7C5-D10C-4D16-A37C-C6336A4A5E83}">
      <dgm:prSet/>
      <dgm:spPr/>
      <dgm:t>
        <a:bodyPr/>
        <a:lstStyle/>
        <a:p>
          <a:r>
            <a:rPr lang="en-US" baseline="0"/>
            <a:t>Always  Interested in worst case</a:t>
          </a:r>
          <a:endParaRPr lang="en-US"/>
        </a:p>
      </dgm:t>
    </dgm:pt>
    <dgm:pt modelId="{0B6925A1-FD12-4456-83F0-EC90DE42AEB6}" type="parTrans" cxnId="{D51738DD-E6AC-4864-85E7-54D49CCE9E69}">
      <dgm:prSet/>
      <dgm:spPr/>
      <dgm:t>
        <a:bodyPr/>
        <a:lstStyle/>
        <a:p>
          <a:endParaRPr lang="en-US"/>
        </a:p>
      </dgm:t>
    </dgm:pt>
    <dgm:pt modelId="{08C7D176-09ED-4EBB-AF91-273507DDEEC2}" type="sibTrans" cxnId="{D51738DD-E6AC-4864-85E7-54D49CCE9E69}">
      <dgm:prSet/>
      <dgm:spPr/>
      <dgm:t>
        <a:bodyPr/>
        <a:lstStyle/>
        <a:p>
          <a:endParaRPr lang="en-US"/>
        </a:p>
      </dgm:t>
    </dgm:pt>
    <dgm:pt modelId="{E2804691-1F6A-4442-A46F-8FEC76C5A9B0}">
      <dgm:prSet/>
      <dgm:spPr/>
      <dgm:t>
        <a:bodyPr/>
        <a:lstStyle/>
        <a:p>
          <a:r>
            <a:rPr lang="en-US" baseline="0"/>
            <a:t>Average case used when best &amp; worst case same</a:t>
          </a:r>
          <a:endParaRPr lang="en-US"/>
        </a:p>
      </dgm:t>
    </dgm:pt>
    <dgm:pt modelId="{6ABA865A-3737-4C40-A41F-10AED6ACFF00}" type="parTrans" cxnId="{5B0D1BF1-4D0B-4968-8036-2FE0101205BB}">
      <dgm:prSet/>
      <dgm:spPr/>
      <dgm:t>
        <a:bodyPr/>
        <a:lstStyle/>
        <a:p>
          <a:endParaRPr lang="en-US"/>
        </a:p>
      </dgm:t>
    </dgm:pt>
    <dgm:pt modelId="{5C3AB895-CA3D-4835-A929-31F90C187A6D}" type="sibTrans" cxnId="{5B0D1BF1-4D0B-4968-8036-2FE0101205BB}">
      <dgm:prSet/>
      <dgm:spPr/>
      <dgm:t>
        <a:bodyPr/>
        <a:lstStyle/>
        <a:p>
          <a:endParaRPr lang="en-US"/>
        </a:p>
      </dgm:t>
    </dgm:pt>
    <dgm:pt modelId="{6B7978BE-635A-4B25-B0A9-BB24F1BD4738}" type="pres">
      <dgm:prSet presAssocID="{88362211-B851-44BB-B13F-9AA42AC93CB7}" presName="linear" presStyleCnt="0">
        <dgm:presLayoutVars>
          <dgm:animLvl val="lvl"/>
          <dgm:resizeHandles val="exact"/>
        </dgm:presLayoutVars>
      </dgm:prSet>
      <dgm:spPr/>
    </dgm:pt>
    <dgm:pt modelId="{EFA0C75C-BBAD-47EE-967B-C329FE366CA1}" type="pres">
      <dgm:prSet presAssocID="{E6EFE6D4-C061-46A7-AA06-8E1BD976F244}" presName="parentText" presStyleLbl="node1" presStyleIdx="0" presStyleCnt="5">
        <dgm:presLayoutVars>
          <dgm:chMax val="0"/>
          <dgm:bulletEnabled val="1"/>
        </dgm:presLayoutVars>
      </dgm:prSet>
      <dgm:spPr/>
    </dgm:pt>
    <dgm:pt modelId="{2E008318-3111-4BBA-9854-DC62F55990F4}" type="pres">
      <dgm:prSet presAssocID="{8787D115-81F4-4AE7-B442-4B0B7A5E953E}" presName="spacer" presStyleCnt="0"/>
      <dgm:spPr/>
    </dgm:pt>
    <dgm:pt modelId="{D6CD4137-CDEA-4767-A2BC-D7E676157A5B}" type="pres">
      <dgm:prSet presAssocID="{CD18D321-2255-4BDA-B728-50FBB1363DF9}" presName="parentText" presStyleLbl="node1" presStyleIdx="1" presStyleCnt="5">
        <dgm:presLayoutVars>
          <dgm:chMax val="0"/>
          <dgm:bulletEnabled val="1"/>
        </dgm:presLayoutVars>
      </dgm:prSet>
      <dgm:spPr/>
    </dgm:pt>
    <dgm:pt modelId="{972D21DA-1CA8-4313-B085-1B6A555FF210}" type="pres">
      <dgm:prSet presAssocID="{C1B93A12-4637-4FCA-B7D2-9F06823A7EEC}" presName="spacer" presStyleCnt="0"/>
      <dgm:spPr/>
    </dgm:pt>
    <dgm:pt modelId="{2B8AB02C-6552-4B1D-A7F3-04E142802214}" type="pres">
      <dgm:prSet presAssocID="{E32A323D-33AD-4B22-8602-C6B55A0E22DE}" presName="parentText" presStyleLbl="node1" presStyleIdx="2" presStyleCnt="5">
        <dgm:presLayoutVars>
          <dgm:chMax val="0"/>
          <dgm:bulletEnabled val="1"/>
        </dgm:presLayoutVars>
      </dgm:prSet>
      <dgm:spPr/>
    </dgm:pt>
    <dgm:pt modelId="{B3F95E52-59ED-4809-9622-20F7E18714E2}" type="pres">
      <dgm:prSet presAssocID="{09414BDD-064B-4D5E-B70E-AAE160F2A7F6}" presName="spacer" presStyleCnt="0"/>
      <dgm:spPr/>
    </dgm:pt>
    <dgm:pt modelId="{9863658E-48A1-4374-A674-06B17995B5E1}" type="pres">
      <dgm:prSet presAssocID="{220DF7C5-D10C-4D16-A37C-C6336A4A5E83}" presName="parentText" presStyleLbl="node1" presStyleIdx="3" presStyleCnt="5">
        <dgm:presLayoutVars>
          <dgm:chMax val="0"/>
          <dgm:bulletEnabled val="1"/>
        </dgm:presLayoutVars>
      </dgm:prSet>
      <dgm:spPr/>
    </dgm:pt>
    <dgm:pt modelId="{AC525D5A-DD7F-40D6-B1C1-45A11E3D6DFE}" type="pres">
      <dgm:prSet presAssocID="{08C7D176-09ED-4EBB-AF91-273507DDEEC2}" presName="spacer" presStyleCnt="0"/>
      <dgm:spPr/>
    </dgm:pt>
    <dgm:pt modelId="{8DF0AFD1-1B8D-4D51-B42C-B43F60EB45BF}" type="pres">
      <dgm:prSet presAssocID="{E2804691-1F6A-4442-A46F-8FEC76C5A9B0}" presName="parentText" presStyleLbl="node1" presStyleIdx="4" presStyleCnt="5">
        <dgm:presLayoutVars>
          <dgm:chMax val="0"/>
          <dgm:bulletEnabled val="1"/>
        </dgm:presLayoutVars>
      </dgm:prSet>
      <dgm:spPr/>
    </dgm:pt>
  </dgm:ptLst>
  <dgm:cxnLst>
    <dgm:cxn modelId="{BA0EE90A-BBE8-45A9-8F43-C3D684FB1E47}" type="presOf" srcId="{88362211-B851-44BB-B13F-9AA42AC93CB7}" destId="{6B7978BE-635A-4B25-B0A9-BB24F1BD4738}" srcOrd="0" destOrd="0" presId="urn:microsoft.com/office/officeart/2005/8/layout/vList2"/>
    <dgm:cxn modelId="{AFCE0615-EBE5-4EF0-8CE9-380EC8BE616F}" type="presOf" srcId="{CD18D321-2255-4BDA-B728-50FBB1363DF9}" destId="{D6CD4137-CDEA-4767-A2BC-D7E676157A5B}" srcOrd="0" destOrd="0" presId="urn:microsoft.com/office/officeart/2005/8/layout/vList2"/>
    <dgm:cxn modelId="{E560DA30-47F4-4AE2-9A0F-18E3C83E9CB8}" srcId="{88362211-B851-44BB-B13F-9AA42AC93CB7}" destId="{E6EFE6D4-C061-46A7-AA06-8E1BD976F244}" srcOrd="0" destOrd="0" parTransId="{54EDAE07-975B-4502-B56B-EDEB3F81BAF1}" sibTransId="{8787D115-81F4-4AE7-B442-4B0B7A5E953E}"/>
    <dgm:cxn modelId="{E85DE83B-1825-43D1-B9D3-2E0CCC7F8FAA}" type="presOf" srcId="{E2804691-1F6A-4442-A46F-8FEC76C5A9B0}" destId="{8DF0AFD1-1B8D-4D51-B42C-B43F60EB45BF}" srcOrd="0" destOrd="0" presId="urn:microsoft.com/office/officeart/2005/8/layout/vList2"/>
    <dgm:cxn modelId="{F6AB2F5B-FB8F-442C-8AA5-9E26EB71155C}" srcId="{88362211-B851-44BB-B13F-9AA42AC93CB7}" destId="{CD18D321-2255-4BDA-B728-50FBB1363DF9}" srcOrd="1" destOrd="0" parTransId="{4A37953B-8D86-44C4-B81A-B08850BDC4A9}" sibTransId="{C1B93A12-4637-4FCA-B7D2-9F06823A7EEC}"/>
    <dgm:cxn modelId="{E6775777-24D4-42AE-B0C9-7DD2F054134E}" type="presOf" srcId="{E6EFE6D4-C061-46A7-AA06-8E1BD976F244}" destId="{EFA0C75C-BBAD-47EE-967B-C329FE366CA1}" srcOrd="0" destOrd="0" presId="urn:microsoft.com/office/officeart/2005/8/layout/vList2"/>
    <dgm:cxn modelId="{B188A499-9D04-4581-8EAB-2DD119F65A7C}" srcId="{88362211-B851-44BB-B13F-9AA42AC93CB7}" destId="{E32A323D-33AD-4B22-8602-C6B55A0E22DE}" srcOrd="2" destOrd="0" parTransId="{0E28C347-447D-41D5-9FE5-643D37BA18C6}" sibTransId="{09414BDD-064B-4D5E-B70E-AAE160F2A7F6}"/>
    <dgm:cxn modelId="{547E53D1-289F-4FA5-8997-9B3CC54E7A8E}" type="presOf" srcId="{E32A323D-33AD-4B22-8602-C6B55A0E22DE}" destId="{2B8AB02C-6552-4B1D-A7F3-04E142802214}" srcOrd="0" destOrd="0" presId="urn:microsoft.com/office/officeart/2005/8/layout/vList2"/>
    <dgm:cxn modelId="{FFE996DB-F537-45D2-9109-4ACF94A92910}" type="presOf" srcId="{220DF7C5-D10C-4D16-A37C-C6336A4A5E83}" destId="{9863658E-48A1-4374-A674-06B17995B5E1}" srcOrd="0" destOrd="0" presId="urn:microsoft.com/office/officeart/2005/8/layout/vList2"/>
    <dgm:cxn modelId="{D51738DD-E6AC-4864-85E7-54D49CCE9E69}" srcId="{88362211-B851-44BB-B13F-9AA42AC93CB7}" destId="{220DF7C5-D10C-4D16-A37C-C6336A4A5E83}" srcOrd="3" destOrd="0" parTransId="{0B6925A1-FD12-4456-83F0-EC90DE42AEB6}" sibTransId="{08C7D176-09ED-4EBB-AF91-273507DDEEC2}"/>
    <dgm:cxn modelId="{5B0D1BF1-4D0B-4968-8036-2FE0101205BB}" srcId="{88362211-B851-44BB-B13F-9AA42AC93CB7}" destId="{E2804691-1F6A-4442-A46F-8FEC76C5A9B0}" srcOrd="4" destOrd="0" parTransId="{6ABA865A-3737-4C40-A41F-10AED6ACFF00}" sibTransId="{5C3AB895-CA3D-4835-A929-31F90C187A6D}"/>
    <dgm:cxn modelId="{262EE2EA-60D8-4DAB-90B2-C71CACE774AB}" type="presParOf" srcId="{6B7978BE-635A-4B25-B0A9-BB24F1BD4738}" destId="{EFA0C75C-BBAD-47EE-967B-C329FE366CA1}" srcOrd="0" destOrd="0" presId="urn:microsoft.com/office/officeart/2005/8/layout/vList2"/>
    <dgm:cxn modelId="{9187FEEA-2FD0-47CF-8C28-793B7E1CE53A}" type="presParOf" srcId="{6B7978BE-635A-4B25-B0A9-BB24F1BD4738}" destId="{2E008318-3111-4BBA-9854-DC62F55990F4}" srcOrd="1" destOrd="0" presId="urn:microsoft.com/office/officeart/2005/8/layout/vList2"/>
    <dgm:cxn modelId="{E41940F4-C60C-4629-9AD0-A880E1647DE3}" type="presParOf" srcId="{6B7978BE-635A-4B25-B0A9-BB24F1BD4738}" destId="{D6CD4137-CDEA-4767-A2BC-D7E676157A5B}" srcOrd="2" destOrd="0" presId="urn:microsoft.com/office/officeart/2005/8/layout/vList2"/>
    <dgm:cxn modelId="{2902F83A-1656-468D-85D6-8D75AE3C4904}" type="presParOf" srcId="{6B7978BE-635A-4B25-B0A9-BB24F1BD4738}" destId="{972D21DA-1CA8-4313-B085-1B6A555FF210}" srcOrd="3" destOrd="0" presId="urn:microsoft.com/office/officeart/2005/8/layout/vList2"/>
    <dgm:cxn modelId="{730C6411-72A5-4D59-A661-3792C8067B32}" type="presParOf" srcId="{6B7978BE-635A-4B25-B0A9-BB24F1BD4738}" destId="{2B8AB02C-6552-4B1D-A7F3-04E142802214}" srcOrd="4" destOrd="0" presId="urn:microsoft.com/office/officeart/2005/8/layout/vList2"/>
    <dgm:cxn modelId="{99E29206-8577-48B9-845A-B512C6A1DE99}" type="presParOf" srcId="{6B7978BE-635A-4B25-B0A9-BB24F1BD4738}" destId="{B3F95E52-59ED-4809-9622-20F7E18714E2}" srcOrd="5" destOrd="0" presId="urn:microsoft.com/office/officeart/2005/8/layout/vList2"/>
    <dgm:cxn modelId="{70FEC104-82B4-4C7D-8CA8-22B921C14560}" type="presParOf" srcId="{6B7978BE-635A-4B25-B0A9-BB24F1BD4738}" destId="{9863658E-48A1-4374-A674-06B17995B5E1}" srcOrd="6" destOrd="0" presId="urn:microsoft.com/office/officeart/2005/8/layout/vList2"/>
    <dgm:cxn modelId="{BBF3D937-F38C-42FD-927D-CF4CBCF58DED}" type="presParOf" srcId="{6B7978BE-635A-4B25-B0A9-BB24F1BD4738}" destId="{AC525D5A-DD7F-40D6-B1C1-45A11E3D6DFE}" srcOrd="7" destOrd="0" presId="urn:microsoft.com/office/officeart/2005/8/layout/vList2"/>
    <dgm:cxn modelId="{D65A0757-6446-4C77-855C-18600746EB66}" type="presParOf" srcId="{6B7978BE-635A-4B25-B0A9-BB24F1BD4738}" destId="{8DF0AFD1-1B8D-4D51-B42C-B43F60EB45B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6CEA0-E70C-4108-8221-5DCD87CC0CFD}">
      <dsp:nvSpPr>
        <dsp:cNvPr id="0" name=""/>
        <dsp:cNvSpPr/>
      </dsp:nvSpPr>
      <dsp:spPr>
        <a:xfrm>
          <a:off x="0" y="10333"/>
          <a:ext cx="11340444" cy="109512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We need to define a number of </a:t>
          </a:r>
          <a:r>
            <a:rPr lang="en-US" sz="2400" u="sng" kern="1200"/>
            <a:t>objective measures</a:t>
          </a:r>
          <a:r>
            <a:rPr lang="en-US" sz="2400" kern="1200"/>
            <a:t>.</a:t>
          </a:r>
        </a:p>
        <a:p>
          <a:pPr marL="0" lvl="0" indent="0" algn="l" defTabSz="1066800">
            <a:lnSpc>
              <a:spcPct val="90000"/>
            </a:lnSpc>
            <a:spcBef>
              <a:spcPct val="0"/>
            </a:spcBef>
            <a:spcAft>
              <a:spcPct val="35000"/>
            </a:spcAft>
            <a:buNone/>
          </a:pPr>
          <a:r>
            <a:rPr lang="en-US" sz="2400" kern="1200"/>
            <a:t>1) Compare execution times? </a:t>
          </a:r>
        </a:p>
      </dsp:txBody>
      <dsp:txXfrm>
        <a:off x="53459" y="63792"/>
        <a:ext cx="11233526" cy="988202"/>
      </dsp:txXfrm>
    </dsp:sp>
    <dsp:sp modelId="{F343CB00-2BDE-4120-843B-F2E8717B54AF}">
      <dsp:nvSpPr>
        <dsp:cNvPr id="0" name=""/>
        <dsp:cNvSpPr/>
      </dsp:nvSpPr>
      <dsp:spPr>
        <a:xfrm>
          <a:off x="0" y="1105454"/>
          <a:ext cx="11340444" cy="71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59"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US" sz="2000" kern="1200" dirty="0"/>
            <a:t>(</a:t>
          </a:r>
        </a:p>
        <a:p>
          <a:pPr marL="457200" lvl="2" indent="-228600" algn="l" defTabSz="889000">
            <a:lnSpc>
              <a:spcPct val="90000"/>
            </a:lnSpc>
            <a:spcBef>
              <a:spcPct val="0"/>
            </a:spcBef>
            <a:spcAft>
              <a:spcPct val="20000"/>
            </a:spcAft>
            <a:buChar char="•"/>
          </a:pPr>
          <a:r>
            <a:rPr lang="en-US" sz="2000" b="1" i="1" kern="1200" dirty="0"/>
            <a:t>Not good</a:t>
          </a:r>
          <a:r>
            <a:rPr lang="en-US" sz="2000" kern="1200" dirty="0"/>
            <a:t>: times are specific to a particular  	computer !!</a:t>
          </a:r>
        </a:p>
      </dsp:txBody>
      <dsp:txXfrm>
        <a:off x="0" y="1105454"/>
        <a:ext cx="11340444" cy="713114"/>
      </dsp:txXfrm>
    </dsp:sp>
    <dsp:sp modelId="{747498D7-C05C-4A10-B7CA-E1710556634B}">
      <dsp:nvSpPr>
        <dsp:cNvPr id="0" name=""/>
        <dsp:cNvSpPr/>
      </dsp:nvSpPr>
      <dsp:spPr>
        <a:xfrm>
          <a:off x="0" y="1818569"/>
          <a:ext cx="11340444" cy="109512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(2) Count the number of statements executed(step count)?  </a:t>
          </a:r>
        </a:p>
      </dsp:txBody>
      <dsp:txXfrm>
        <a:off x="53459" y="1872028"/>
        <a:ext cx="11233526" cy="988202"/>
      </dsp:txXfrm>
    </dsp:sp>
    <dsp:sp modelId="{C310DAC8-EBCF-43A4-A39D-AFAD18350515}">
      <dsp:nvSpPr>
        <dsp:cNvPr id="0" name=""/>
        <dsp:cNvSpPr/>
      </dsp:nvSpPr>
      <dsp:spPr>
        <a:xfrm>
          <a:off x="0" y="2913689"/>
          <a:ext cx="11340444"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59"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US" sz="2000" b="1" i="1" kern="1200" dirty="0"/>
            <a:t>Not good</a:t>
          </a:r>
          <a:r>
            <a:rPr lang="en-US" sz="2000" kern="1200" dirty="0"/>
            <a:t>: number of statements vary with the programming language as well as the 	style of the individual programmer.</a:t>
          </a:r>
        </a:p>
      </dsp:txBody>
      <dsp:txXfrm>
        <a:off x="0" y="2913689"/>
        <a:ext cx="11340444" cy="672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0FADF-9FDA-4E2E-8C4F-01D3BF407D7F}">
      <dsp:nvSpPr>
        <dsp:cNvPr id="0" name=""/>
        <dsp:cNvSpPr/>
      </dsp:nvSpPr>
      <dsp:spPr>
        <a:xfrm>
          <a:off x="0" y="64804"/>
          <a:ext cx="6248400" cy="1564178"/>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a:t>Which is better?</a:t>
          </a:r>
          <a:endParaRPr lang="en-US" sz="2800" kern="1200"/>
        </a:p>
      </dsp:txBody>
      <dsp:txXfrm>
        <a:off x="76357" y="141161"/>
        <a:ext cx="6095686" cy="1411464"/>
      </dsp:txXfrm>
    </dsp:sp>
    <dsp:sp modelId="{27A7F7E6-2D16-4C65-86A9-4436428B761B}">
      <dsp:nvSpPr>
        <dsp:cNvPr id="0" name=""/>
        <dsp:cNvSpPr/>
      </dsp:nvSpPr>
      <dsp:spPr>
        <a:xfrm>
          <a:off x="0" y="1628982"/>
          <a:ext cx="6248400"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dirty="0"/>
            <a:t>T(P1) = (n+1) or T(P2) = (n</a:t>
          </a:r>
          <a:r>
            <a:rPr lang="en-US" sz="2200" kern="1200" baseline="30000" dirty="0"/>
            <a:t>2</a:t>
          </a:r>
          <a:r>
            <a:rPr lang="en-US" sz="2200" kern="1200" baseline="0" dirty="0"/>
            <a:t> + 5). </a:t>
          </a:r>
          <a:endParaRPr lang="en-US" sz="2200" kern="1200" dirty="0"/>
        </a:p>
        <a:p>
          <a:pPr marL="228600" lvl="1" indent="-228600" algn="l" defTabSz="977900">
            <a:lnSpc>
              <a:spcPct val="90000"/>
            </a:lnSpc>
            <a:spcBef>
              <a:spcPct val="0"/>
            </a:spcBef>
            <a:spcAft>
              <a:spcPct val="20000"/>
            </a:spcAft>
            <a:buChar char="•"/>
          </a:pPr>
          <a:r>
            <a:rPr lang="en-US" sz="2200" kern="1200" baseline="0"/>
            <a:t>T(P1) = log (n</a:t>
          </a:r>
          <a:r>
            <a:rPr lang="en-US" sz="2200" kern="1200" baseline="30000"/>
            <a:t>2</a:t>
          </a:r>
          <a:r>
            <a:rPr lang="en-US" sz="2200" kern="1200" baseline="0"/>
            <a:t> + 1)/n! or T(P2) = n</a:t>
          </a:r>
          <a:r>
            <a:rPr lang="en-US" sz="2200" kern="1200" baseline="30000"/>
            <a:t>n</a:t>
          </a:r>
          <a:r>
            <a:rPr lang="en-US" sz="2200" kern="1200" baseline="0"/>
            <a:t>(nlogn)/n</a:t>
          </a:r>
          <a:r>
            <a:rPr lang="en-US" sz="2200" kern="1200" baseline="30000"/>
            <a:t>2</a:t>
          </a:r>
          <a:r>
            <a:rPr lang="en-US" sz="2200" kern="1200" baseline="0"/>
            <a:t>.</a:t>
          </a:r>
          <a:endParaRPr lang="en-US" sz="2200" kern="1200"/>
        </a:p>
      </dsp:txBody>
      <dsp:txXfrm>
        <a:off x="0" y="1628982"/>
        <a:ext cx="6248400" cy="753480"/>
      </dsp:txXfrm>
    </dsp:sp>
    <dsp:sp modelId="{03C10F6E-0F32-4CFB-B31D-708EF78D9FD0}">
      <dsp:nvSpPr>
        <dsp:cNvPr id="0" name=""/>
        <dsp:cNvSpPr/>
      </dsp:nvSpPr>
      <dsp:spPr>
        <a:xfrm>
          <a:off x="0" y="2382462"/>
          <a:ext cx="6248400" cy="1564178"/>
        </a:xfrm>
        <a:prstGeom prst="roundRect">
          <a:avLst/>
        </a:prstGeom>
        <a:solidFill>
          <a:schemeClr val="accent2">
            <a:hueOff val="632318"/>
            <a:satOff val="-1859"/>
            <a:lumOff val="-137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dirty="0"/>
            <a:t>Complex step count functions are difficult to compare.</a:t>
          </a:r>
          <a:endParaRPr lang="en-US" sz="2800" kern="1200" dirty="0"/>
        </a:p>
      </dsp:txBody>
      <dsp:txXfrm>
        <a:off x="76357" y="2458819"/>
        <a:ext cx="6095686" cy="1411464"/>
      </dsp:txXfrm>
    </dsp:sp>
    <dsp:sp modelId="{AFD028F5-8E4E-48A3-8CF2-3E055CAEE957}">
      <dsp:nvSpPr>
        <dsp:cNvPr id="0" name=""/>
        <dsp:cNvSpPr/>
      </dsp:nvSpPr>
      <dsp:spPr>
        <a:xfrm>
          <a:off x="0" y="4027280"/>
          <a:ext cx="6248400" cy="1564178"/>
        </a:xfrm>
        <a:prstGeom prst="roundRect">
          <a:avLst/>
        </a:prstGeom>
        <a:solidFill>
          <a:schemeClr val="accent2">
            <a:hueOff val="1264637"/>
            <a:satOff val="-3718"/>
            <a:lumOff val="-274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dirty="0">
              <a:solidFill>
                <a:srgbClr val="FF0000"/>
              </a:solidFill>
            </a:rPr>
            <a:t>For comparing, ‘rate of growth’ of time and space complexity functions is easy and sufficient.</a:t>
          </a:r>
          <a:endParaRPr lang="en-US" sz="2800" kern="1200" dirty="0">
            <a:solidFill>
              <a:srgbClr val="FF0000"/>
            </a:solidFill>
          </a:endParaRPr>
        </a:p>
      </dsp:txBody>
      <dsp:txXfrm>
        <a:off x="76357" y="4103637"/>
        <a:ext cx="6095686" cy="1411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739E9-2261-49C0-A19E-6F767F421552}">
      <dsp:nvSpPr>
        <dsp:cNvPr id="0" name=""/>
        <dsp:cNvSpPr/>
      </dsp:nvSpPr>
      <dsp:spPr>
        <a:xfrm>
          <a:off x="0" y="0"/>
          <a:ext cx="5311140" cy="1696402"/>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Express running time as a function of the input size </a:t>
          </a:r>
          <a:r>
            <a:rPr lang="en-US" sz="2500" i="1" kern="1200"/>
            <a:t>n</a:t>
          </a:r>
          <a:r>
            <a:rPr lang="en-US" sz="2500" kern="1200"/>
            <a:t> (i.e., </a:t>
          </a:r>
          <a:r>
            <a:rPr lang="en-US" sz="2500" i="1" kern="1200"/>
            <a:t>f(n)</a:t>
          </a:r>
          <a:r>
            <a:rPr lang="en-US" sz="2500" kern="1200"/>
            <a:t>)</a:t>
          </a:r>
          <a:r>
            <a:rPr lang="en-US" sz="2500" i="1" kern="1200"/>
            <a:t>.</a:t>
          </a:r>
          <a:endParaRPr lang="en-US" sz="2500" kern="1200"/>
        </a:p>
      </dsp:txBody>
      <dsp:txXfrm>
        <a:off x="49686" y="49686"/>
        <a:ext cx="3480589" cy="1597030"/>
      </dsp:txXfrm>
    </dsp:sp>
    <dsp:sp modelId="{666B83F2-B08F-4B7B-9070-4AC821CD6CBF}">
      <dsp:nvSpPr>
        <dsp:cNvPr id="0" name=""/>
        <dsp:cNvSpPr/>
      </dsp:nvSpPr>
      <dsp:spPr>
        <a:xfrm>
          <a:off x="468629" y="1979136"/>
          <a:ext cx="5311140" cy="1696402"/>
        </a:xfrm>
        <a:prstGeom prst="roundRect">
          <a:avLst>
            <a:gd name="adj" fmla="val 10000"/>
          </a:avLst>
        </a:prstGeom>
        <a:solidFill>
          <a:schemeClr val="accent5">
            <a:hueOff val="-7972738"/>
            <a:satOff val="6351"/>
            <a:lumOff val="-676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Compare different functions corresponding to running times.</a:t>
          </a:r>
        </a:p>
      </dsp:txBody>
      <dsp:txXfrm>
        <a:off x="518315" y="2028822"/>
        <a:ext cx="3640476" cy="1597030"/>
      </dsp:txXfrm>
    </dsp:sp>
    <dsp:sp modelId="{B3B8463E-FC7A-436B-A215-116EEAC9E3A2}">
      <dsp:nvSpPr>
        <dsp:cNvPr id="0" name=""/>
        <dsp:cNvSpPr/>
      </dsp:nvSpPr>
      <dsp:spPr>
        <a:xfrm>
          <a:off x="937259" y="3958272"/>
          <a:ext cx="5311140" cy="1696402"/>
        </a:xfrm>
        <a:prstGeom prst="roundRect">
          <a:avLst>
            <a:gd name="adj" fmla="val 10000"/>
          </a:avLst>
        </a:prstGeom>
        <a:solidFill>
          <a:schemeClr val="accent5">
            <a:hueOff val="-15945476"/>
            <a:satOff val="12702"/>
            <a:lumOff val="-1353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Such an analysis is independent of machine time, programming style, etc.</a:t>
          </a:r>
        </a:p>
      </dsp:txBody>
      <dsp:txXfrm>
        <a:off x="986945" y="4007958"/>
        <a:ext cx="3640476" cy="1597030"/>
      </dsp:txXfrm>
    </dsp:sp>
    <dsp:sp modelId="{0BD79034-74BE-4F65-89A7-178C8F1989D8}">
      <dsp:nvSpPr>
        <dsp:cNvPr id="0" name=""/>
        <dsp:cNvSpPr/>
      </dsp:nvSpPr>
      <dsp:spPr>
        <a:xfrm>
          <a:off x="4208478" y="1286438"/>
          <a:ext cx="1102661" cy="1102661"/>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56577" y="1286438"/>
        <a:ext cx="606463" cy="829752"/>
      </dsp:txXfrm>
    </dsp:sp>
    <dsp:sp modelId="{8C0B129A-54B0-4C0B-92BE-A1873218C749}">
      <dsp:nvSpPr>
        <dsp:cNvPr id="0" name=""/>
        <dsp:cNvSpPr/>
      </dsp:nvSpPr>
      <dsp:spPr>
        <a:xfrm>
          <a:off x="4677108" y="3254265"/>
          <a:ext cx="1102661" cy="1102661"/>
        </a:xfrm>
        <a:prstGeom prst="downArrow">
          <a:avLst>
            <a:gd name="adj1" fmla="val 55000"/>
            <a:gd name="adj2" fmla="val 45000"/>
          </a:avLst>
        </a:prstGeom>
        <a:solidFill>
          <a:schemeClr val="accent5">
            <a:tint val="40000"/>
            <a:alpha val="90000"/>
            <a:hueOff val="-16263448"/>
            <a:satOff val="-2542"/>
            <a:lumOff val="-1901"/>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25207" y="3254265"/>
        <a:ext cx="606463" cy="829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0151E-419A-4CCD-8F85-65FB28F43E2D}">
      <dsp:nvSpPr>
        <dsp:cNvPr id="0" name=""/>
        <dsp:cNvSpPr/>
      </dsp:nvSpPr>
      <dsp:spPr>
        <a:xfrm>
          <a:off x="0" y="0"/>
          <a:ext cx="6248400" cy="1093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2B8D2-5075-470D-B7C5-03D0C900069B}">
      <dsp:nvSpPr>
        <dsp:cNvPr id="0" name=""/>
        <dsp:cNvSpPr/>
      </dsp:nvSpPr>
      <dsp:spPr>
        <a:xfrm>
          <a:off x="330917" y="249976"/>
          <a:ext cx="602255" cy="6016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725F97A-2AC7-4825-9CB5-C687AE9A147E}">
      <dsp:nvSpPr>
        <dsp:cNvPr id="0" name=""/>
        <dsp:cNvSpPr/>
      </dsp:nvSpPr>
      <dsp:spPr>
        <a:xfrm>
          <a:off x="1264090" y="3839"/>
          <a:ext cx="4331819" cy="1675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281" tIns="177281" rIns="177281" bIns="177281" numCol="1" spcCol="1270" anchor="ctr" anchorCtr="0">
          <a:noAutofit/>
        </a:bodyPr>
        <a:lstStyle/>
        <a:p>
          <a:pPr marL="0" lvl="0" indent="0" algn="l" defTabSz="889000">
            <a:lnSpc>
              <a:spcPct val="100000"/>
            </a:lnSpc>
            <a:spcBef>
              <a:spcPct val="0"/>
            </a:spcBef>
            <a:spcAft>
              <a:spcPct val="35000"/>
            </a:spcAft>
            <a:buNone/>
          </a:pPr>
          <a:r>
            <a:rPr lang="en-US" altLang="en-US" sz="2000" b="1" kern="1200" dirty="0">
              <a:solidFill>
                <a:srgbClr val="008000"/>
              </a:solidFill>
            </a:rPr>
            <a:t>Worst-case:</a:t>
          </a:r>
          <a:r>
            <a:rPr lang="en-US" altLang="en-US" sz="2000" b="1" kern="1200" dirty="0"/>
            <a:t> </a:t>
          </a:r>
          <a:r>
            <a:rPr lang="en-US" altLang="en-US" sz="2000" kern="1200" dirty="0"/>
            <a:t>(usually)</a:t>
          </a:r>
        </a:p>
        <a:p>
          <a:pPr marL="0" lvl="0" indent="0" algn="l" defTabSz="889000">
            <a:lnSpc>
              <a:spcPct val="100000"/>
            </a:lnSpc>
            <a:spcBef>
              <a:spcPct val="0"/>
            </a:spcBef>
            <a:spcAft>
              <a:spcPct val="35000"/>
            </a:spcAft>
            <a:buNone/>
          </a:pPr>
          <a:r>
            <a:rPr lang="en-US" altLang="en-US" sz="2000" kern="1200" dirty="0"/>
            <a:t>• T(n) = </a:t>
          </a:r>
          <a:r>
            <a:rPr lang="en-US" altLang="en-US" sz="2000" kern="1200" dirty="0">
              <a:solidFill>
                <a:srgbClr val="FF0000"/>
              </a:solidFill>
            </a:rPr>
            <a:t>maximum</a:t>
          </a:r>
          <a:r>
            <a:rPr lang="en-US" altLang="en-US" sz="2000" kern="1200" dirty="0"/>
            <a:t> time of algorithm on any input of 	size n.</a:t>
          </a:r>
          <a:endParaRPr lang="en-US" sz="2000" kern="1200" dirty="0"/>
        </a:p>
      </dsp:txBody>
      <dsp:txXfrm>
        <a:off x="1264090" y="3839"/>
        <a:ext cx="4331819" cy="1675097"/>
      </dsp:txXfrm>
    </dsp:sp>
    <dsp:sp modelId="{A5F34CDC-5B29-494E-99AF-5E08F7B1C00B}">
      <dsp:nvSpPr>
        <dsp:cNvPr id="0" name=""/>
        <dsp:cNvSpPr/>
      </dsp:nvSpPr>
      <dsp:spPr>
        <a:xfrm>
          <a:off x="0" y="2012614"/>
          <a:ext cx="6248400" cy="1093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DEBA29-17DD-4BD4-82EE-DB19BE24D23C}">
      <dsp:nvSpPr>
        <dsp:cNvPr id="0" name=""/>
        <dsp:cNvSpPr/>
      </dsp:nvSpPr>
      <dsp:spPr>
        <a:xfrm>
          <a:off x="330917" y="2236719"/>
          <a:ext cx="602255" cy="601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795C8CD-E296-422E-8AB7-9018C458300D}">
      <dsp:nvSpPr>
        <dsp:cNvPr id="0" name=""/>
        <dsp:cNvSpPr/>
      </dsp:nvSpPr>
      <dsp:spPr>
        <a:xfrm>
          <a:off x="1264090" y="1990582"/>
          <a:ext cx="4331819" cy="1675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281" tIns="177281" rIns="177281" bIns="177281" numCol="1" spcCol="1270" anchor="ctr" anchorCtr="0">
          <a:noAutofit/>
        </a:bodyPr>
        <a:lstStyle/>
        <a:p>
          <a:pPr marL="0" lvl="0" indent="0" algn="l" defTabSz="889000">
            <a:lnSpc>
              <a:spcPct val="100000"/>
            </a:lnSpc>
            <a:spcBef>
              <a:spcPct val="0"/>
            </a:spcBef>
            <a:spcAft>
              <a:spcPct val="35000"/>
            </a:spcAft>
            <a:buNone/>
          </a:pPr>
          <a:r>
            <a:rPr lang="en-US" altLang="en-US" sz="2000" b="1" kern="1200" dirty="0">
              <a:solidFill>
                <a:srgbClr val="008000"/>
              </a:solidFill>
            </a:rPr>
            <a:t>Average-case:</a:t>
          </a:r>
          <a:r>
            <a:rPr lang="en-US" altLang="en-US" sz="2000" b="1" kern="1200" dirty="0"/>
            <a:t> </a:t>
          </a:r>
          <a:r>
            <a:rPr lang="en-US" altLang="en-US" sz="2000" kern="1200" dirty="0"/>
            <a:t>(sometimes)</a:t>
          </a:r>
        </a:p>
        <a:p>
          <a:pPr marL="0" lvl="0" indent="0" algn="l" defTabSz="889000">
            <a:lnSpc>
              <a:spcPct val="100000"/>
            </a:lnSpc>
            <a:spcBef>
              <a:spcPct val="0"/>
            </a:spcBef>
            <a:spcAft>
              <a:spcPct val="35000"/>
            </a:spcAft>
            <a:buNone/>
          </a:pPr>
          <a:r>
            <a:rPr lang="en-US" altLang="en-US" sz="2000" kern="1200" dirty="0"/>
            <a:t>• T(n) = expected time of algorithm over all inputs of 	size n.</a:t>
          </a:r>
        </a:p>
        <a:p>
          <a:pPr marL="0" lvl="0" indent="0" algn="l" defTabSz="889000">
            <a:lnSpc>
              <a:spcPct val="100000"/>
            </a:lnSpc>
            <a:spcBef>
              <a:spcPct val="0"/>
            </a:spcBef>
            <a:spcAft>
              <a:spcPct val="35000"/>
            </a:spcAft>
            <a:buNone/>
          </a:pPr>
          <a:r>
            <a:rPr lang="en-US" altLang="en-US" sz="2000" kern="1200" dirty="0"/>
            <a:t>• Need assumption of </a:t>
          </a:r>
          <a:r>
            <a:rPr lang="en-US" altLang="en-US" sz="2000" kern="1200" dirty="0">
              <a:solidFill>
                <a:srgbClr val="FF0000"/>
              </a:solidFill>
            </a:rPr>
            <a:t>statistical distribution of inputs</a:t>
          </a:r>
          <a:r>
            <a:rPr lang="en-US" altLang="en-US" sz="2000" kern="1200" dirty="0"/>
            <a:t>.</a:t>
          </a:r>
          <a:endParaRPr lang="en-US" sz="2000" kern="1200" dirty="0"/>
        </a:p>
      </dsp:txBody>
      <dsp:txXfrm>
        <a:off x="1264090" y="1990582"/>
        <a:ext cx="4331819" cy="1675097"/>
      </dsp:txXfrm>
    </dsp:sp>
    <dsp:sp modelId="{9B183794-0359-4553-B9C6-B9123A4C69E0}">
      <dsp:nvSpPr>
        <dsp:cNvPr id="0" name=""/>
        <dsp:cNvSpPr/>
      </dsp:nvSpPr>
      <dsp:spPr>
        <a:xfrm>
          <a:off x="0" y="3977326"/>
          <a:ext cx="6248400" cy="1093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2F044-2578-49DB-8AFD-BD8118C2EDDF}">
      <dsp:nvSpPr>
        <dsp:cNvPr id="0" name=""/>
        <dsp:cNvSpPr/>
      </dsp:nvSpPr>
      <dsp:spPr>
        <a:xfrm>
          <a:off x="330917" y="4223462"/>
          <a:ext cx="602255" cy="6016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585F569-9D7F-4E01-AF12-1E8781F49B1A}">
      <dsp:nvSpPr>
        <dsp:cNvPr id="0" name=""/>
        <dsp:cNvSpPr/>
      </dsp:nvSpPr>
      <dsp:spPr>
        <a:xfrm>
          <a:off x="1264090" y="3977326"/>
          <a:ext cx="4331819" cy="1675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281" tIns="177281" rIns="177281" bIns="177281" numCol="1" spcCol="1270" anchor="ctr" anchorCtr="0">
          <a:noAutofit/>
        </a:bodyPr>
        <a:lstStyle/>
        <a:p>
          <a:pPr marL="0" lvl="0" indent="0" algn="l" defTabSz="889000">
            <a:lnSpc>
              <a:spcPct val="100000"/>
            </a:lnSpc>
            <a:spcBef>
              <a:spcPct val="0"/>
            </a:spcBef>
            <a:spcAft>
              <a:spcPct val="35000"/>
            </a:spcAft>
            <a:buNone/>
          </a:pPr>
          <a:r>
            <a:rPr lang="en-US" altLang="en-US" sz="2000" b="1" kern="1200" dirty="0">
              <a:solidFill>
                <a:srgbClr val="008000"/>
              </a:solidFill>
            </a:rPr>
            <a:t>Best-case:</a:t>
          </a:r>
          <a:endParaRPr lang="en-US" altLang="en-US" sz="2000" kern="1200" dirty="0"/>
        </a:p>
        <a:p>
          <a:pPr marL="0" lvl="0" indent="0" algn="l" defTabSz="889000">
            <a:lnSpc>
              <a:spcPct val="100000"/>
            </a:lnSpc>
            <a:spcBef>
              <a:spcPct val="0"/>
            </a:spcBef>
            <a:spcAft>
              <a:spcPct val="35000"/>
            </a:spcAft>
            <a:buNone/>
          </a:pPr>
          <a:r>
            <a:rPr lang="en-US" altLang="en-US" sz="2000" kern="1200" dirty="0"/>
            <a:t>• Cheat with a slow algorithm that </a:t>
          </a:r>
          <a:r>
            <a:rPr lang="en-US" altLang="en-US" sz="2000" kern="1200" dirty="0">
              <a:solidFill>
                <a:srgbClr val="FF0000"/>
              </a:solidFill>
            </a:rPr>
            <a:t>works fast </a:t>
          </a:r>
          <a:r>
            <a:rPr lang="en-US" altLang="en-US" sz="2000" kern="1200" dirty="0"/>
            <a:t>on some 	input.</a:t>
          </a:r>
          <a:endParaRPr lang="en-US" sz="2000" kern="1200" dirty="0"/>
        </a:p>
      </dsp:txBody>
      <dsp:txXfrm>
        <a:off x="1264090" y="3977326"/>
        <a:ext cx="4331819" cy="16750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4F5DF-6764-4603-BEB8-B6DE0469AEB7}">
      <dsp:nvSpPr>
        <dsp:cNvPr id="0" name=""/>
        <dsp:cNvSpPr/>
      </dsp:nvSpPr>
      <dsp:spPr>
        <a:xfrm>
          <a:off x="0" y="52832"/>
          <a:ext cx="5783802" cy="76677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dirty="0"/>
            <a:t>O notation: </a:t>
          </a:r>
          <a:endParaRPr lang="en-US" sz="3100" kern="1200" dirty="0"/>
        </a:p>
      </dsp:txBody>
      <dsp:txXfrm>
        <a:off x="37431" y="90263"/>
        <a:ext cx="5708940" cy="691908"/>
      </dsp:txXfrm>
    </dsp:sp>
    <dsp:sp modelId="{4FEF867D-E6A5-48E8-A914-B08A5ECC214E}">
      <dsp:nvSpPr>
        <dsp:cNvPr id="0" name=""/>
        <dsp:cNvSpPr/>
      </dsp:nvSpPr>
      <dsp:spPr>
        <a:xfrm>
          <a:off x="0" y="908883"/>
          <a:ext cx="5783802" cy="766770"/>
        </a:xfrm>
        <a:prstGeom prst="roundRect">
          <a:avLst/>
        </a:prstGeom>
        <a:solidFill>
          <a:schemeClr val="accent2">
            <a:hueOff val="316159"/>
            <a:satOff val="-930"/>
            <a:lumOff val="-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sym typeface="Symbol" panose="05050102010706020507" pitchFamily="18" charset="2"/>
            </a:rPr>
            <a:t></a:t>
          </a:r>
          <a:r>
            <a:rPr lang="en-US" sz="3100" kern="1200" baseline="0"/>
            <a:t> notation: </a:t>
          </a:r>
          <a:endParaRPr lang="en-US" sz="3100" kern="1200"/>
        </a:p>
      </dsp:txBody>
      <dsp:txXfrm>
        <a:off x="37431" y="946314"/>
        <a:ext cx="5708940" cy="691908"/>
      </dsp:txXfrm>
    </dsp:sp>
    <dsp:sp modelId="{3C808D7F-2536-4AC8-A59C-7C492FF62D7A}">
      <dsp:nvSpPr>
        <dsp:cNvPr id="0" name=""/>
        <dsp:cNvSpPr/>
      </dsp:nvSpPr>
      <dsp:spPr>
        <a:xfrm>
          <a:off x="0" y="1764933"/>
          <a:ext cx="5783802" cy="766770"/>
        </a:xfrm>
        <a:prstGeom prst="roundRect">
          <a:avLst/>
        </a:prstGeom>
        <a:solidFill>
          <a:schemeClr val="accent2">
            <a:hueOff val="632318"/>
            <a:satOff val="-1859"/>
            <a:lumOff val="-137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sym typeface="Symbol" panose="05050102010706020507" pitchFamily="18" charset="2"/>
            </a:rPr>
            <a:t></a:t>
          </a:r>
          <a:r>
            <a:rPr lang="en-US" sz="3100" kern="1200" baseline="0"/>
            <a:t> notation:</a:t>
          </a:r>
          <a:endParaRPr lang="en-US" sz="3100" kern="1200"/>
        </a:p>
      </dsp:txBody>
      <dsp:txXfrm>
        <a:off x="37431" y="1802364"/>
        <a:ext cx="5708940" cy="691908"/>
      </dsp:txXfrm>
    </dsp:sp>
    <dsp:sp modelId="{1E32F0C2-F91A-46D7-B942-4334C5F954C4}">
      <dsp:nvSpPr>
        <dsp:cNvPr id="0" name=""/>
        <dsp:cNvSpPr/>
      </dsp:nvSpPr>
      <dsp:spPr>
        <a:xfrm>
          <a:off x="0" y="2620984"/>
          <a:ext cx="5783802" cy="766770"/>
        </a:xfrm>
        <a:prstGeom prst="roundRect">
          <a:avLst/>
        </a:prstGeom>
        <a:solidFill>
          <a:schemeClr val="accent2">
            <a:hueOff val="948478"/>
            <a:satOff val="-2789"/>
            <a:lumOff val="-2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little “oh”</a:t>
          </a:r>
          <a:endParaRPr lang="en-US" sz="3100" kern="1200"/>
        </a:p>
      </dsp:txBody>
      <dsp:txXfrm>
        <a:off x="37431" y="2658415"/>
        <a:ext cx="5708940" cy="691908"/>
      </dsp:txXfrm>
    </dsp:sp>
    <dsp:sp modelId="{81B9D415-5FEB-4215-820C-5E34406AE686}">
      <dsp:nvSpPr>
        <dsp:cNvPr id="0" name=""/>
        <dsp:cNvSpPr/>
      </dsp:nvSpPr>
      <dsp:spPr>
        <a:xfrm>
          <a:off x="0" y="3477034"/>
          <a:ext cx="5783802" cy="766770"/>
        </a:xfrm>
        <a:prstGeom prst="roundRect">
          <a:avLst/>
        </a:prstGeom>
        <a:solidFill>
          <a:schemeClr val="accent2">
            <a:hueOff val="1264637"/>
            <a:satOff val="-3718"/>
            <a:lumOff val="-274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little omega</a:t>
          </a:r>
          <a:endParaRPr lang="en-US" sz="3100" kern="1200"/>
        </a:p>
      </dsp:txBody>
      <dsp:txXfrm>
        <a:off x="37431" y="3514465"/>
        <a:ext cx="5708940" cy="6919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28418-B37B-4615-A1F5-B311F97C39E5}">
      <dsp:nvSpPr>
        <dsp:cNvPr id="0" name=""/>
        <dsp:cNvSpPr/>
      </dsp:nvSpPr>
      <dsp:spPr>
        <a:xfrm>
          <a:off x="0" y="1047"/>
          <a:ext cx="11682919" cy="1088548"/>
        </a:xfrm>
        <a:prstGeom prst="round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 </a:t>
          </a:r>
          <a:r>
            <a:rPr lang="en-US" sz="2000" kern="1200" dirty="0">
              <a:solidFill>
                <a:srgbClr val="FFC000"/>
              </a:solidFill>
            </a:rPr>
            <a:t>asymptotic upper bound </a:t>
          </a:r>
          <a:r>
            <a:rPr lang="en-US" sz="2000" kern="1200" dirty="0"/>
            <a:t>of this function  </a:t>
          </a:r>
          <a:r>
            <a:rPr lang="en-US" sz="2000" kern="1200" dirty="0" err="1"/>
            <a:t>Ie</a:t>
          </a:r>
          <a:r>
            <a:rPr lang="en-US" sz="2000" kern="1200" dirty="0"/>
            <a:t>: </a:t>
          </a:r>
          <a:r>
            <a:rPr lang="en-US" sz="2000" kern="1200" dirty="0">
              <a:solidFill>
                <a:srgbClr val="FFC000"/>
              </a:solidFill>
            </a:rPr>
            <a:t>worst case</a:t>
          </a:r>
        </a:p>
        <a:p>
          <a:pPr marL="0" lvl="0" indent="0" algn="l" defTabSz="889000">
            <a:lnSpc>
              <a:spcPct val="90000"/>
            </a:lnSpc>
            <a:spcBef>
              <a:spcPct val="0"/>
            </a:spcBef>
            <a:spcAft>
              <a:spcPct val="35000"/>
            </a:spcAft>
            <a:buNone/>
          </a:pPr>
          <a:r>
            <a:rPr lang="en-US" sz="2000" kern="1200" dirty="0"/>
            <a:t>Most commonly used</a:t>
          </a:r>
        </a:p>
      </dsp:txBody>
      <dsp:txXfrm>
        <a:off x="53139" y="54186"/>
        <a:ext cx="11576641" cy="982270"/>
      </dsp:txXfrm>
    </dsp:sp>
    <dsp:sp modelId="{E74E2260-3295-4C52-A9BF-BD3558B58AF6}">
      <dsp:nvSpPr>
        <dsp:cNvPr id="0" name=""/>
        <dsp:cNvSpPr/>
      </dsp:nvSpPr>
      <dsp:spPr>
        <a:xfrm>
          <a:off x="0" y="1096648"/>
          <a:ext cx="11682919" cy="1088548"/>
        </a:xfrm>
        <a:prstGeom prst="roundRect">
          <a:avLst/>
        </a:prstGeom>
        <a:solidFill>
          <a:schemeClr val="accent5">
            <a:hueOff val="-5315159"/>
            <a:satOff val="4234"/>
            <a:lumOff val="-451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C000"/>
              </a:solidFill>
            </a:rPr>
            <a:t>f(n)</a:t>
          </a:r>
          <a:r>
            <a:rPr lang="en-US" sz="2000" kern="1200" dirty="0"/>
            <a:t>-rate of growth of time  of an algorithm for an input n.</a:t>
          </a:r>
        </a:p>
      </dsp:txBody>
      <dsp:txXfrm>
        <a:off x="53139" y="1149787"/>
        <a:ext cx="11576641" cy="982270"/>
      </dsp:txXfrm>
    </dsp:sp>
    <dsp:sp modelId="{D1157555-50BD-4795-979A-253D1F7FF501}">
      <dsp:nvSpPr>
        <dsp:cNvPr id="0" name=""/>
        <dsp:cNvSpPr/>
      </dsp:nvSpPr>
      <dsp:spPr>
        <a:xfrm>
          <a:off x="0" y="2192249"/>
          <a:ext cx="11682919" cy="1088548"/>
        </a:xfrm>
        <a:prstGeom prst="roundRect">
          <a:avLst/>
        </a:prstGeom>
        <a:solidFill>
          <a:schemeClr val="accent5">
            <a:hueOff val="-10630318"/>
            <a:satOff val="8468"/>
            <a:lumOff val="-902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FIND another function </a:t>
          </a:r>
          <a:r>
            <a:rPr lang="en-US" sz="2000" kern="1200" dirty="0">
              <a:solidFill>
                <a:srgbClr val="FFC000"/>
              </a:solidFill>
            </a:rPr>
            <a:t>g(n)</a:t>
          </a:r>
          <a:r>
            <a:rPr lang="en-US" sz="2000" kern="1200" dirty="0"/>
            <a:t>  such that there exist a value of </a:t>
          </a:r>
          <a:r>
            <a:rPr lang="en-US" sz="2000" kern="1200" dirty="0">
              <a:solidFill>
                <a:srgbClr val="FFC000"/>
              </a:solidFill>
            </a:rPr>
            <a:t>+</a:t>
          </a:r>
          <a:r>
            <a:rPr lang="en-US" sz="2000" kern="1200" dirty="0" err="1">
              <a:solidFill>
                <a:srgbClr val="FFC000"/>
              </a:solidFill>
            </a:rPr>
            <a:t>ve</a:t>
          </a:r>
          <a:r>
            <a:rPr lang="en-US" sz="2000" kern="1200" dirty="0">
              <a:solidFill>
                <a:srgbClr val="FFC000"/>
              </a:solidFill>
            </a:rPr>
            <a:t> integer n &amp; n0 and a positive constant c</a:t>
          </a:r>
          <a:r>
            <a:rPr lang="en-US" sz="2000" kern="1200" dirty="0"/>
            <a:t> such that  f(n)&lt;=</a:t>
          </a:r>
          <a:r>
            <a:rPr lang="en-US" sz="2000" kern="1200" dirty="0" err="1"/>
            <a:t>C.g</a:t>
          </a:r>
          <a:r>
            <a:rPr lang="en-US" sz="2000" kern="1200" dirty="0"/>
            <a:t>(n)   ;   n&gt;=n0,   C&gt;0,   n0&gt;=1( in all case)</a:t>
          </a:r>
        </a:p>
        <a:p>
          <a:pPr marL="0" lvl="0" indent="0" algn="l" defTabSz="889000">
            <a:lnSpc>
              <a:spcPct val="90000"/>
            </a:lnSpc>
            <a:spcBef>
              <a:spcPct val="0"/>
            </a:spcBef>
            <a:spcAft>
              <a:spcPct val="35000"/>
            </a:spcAft>
            <a:buNone/>
          </a:pPr>
          <a:endParaRPr lang="en-US" sz="2000" kern="1200" dirty="0"/>
        </a:p>
      </dsp:txBody>
      <dsp:txXfrm>
        <a:off x="53139" y="2245388"/>
        <a:ext cx="11576641" cy="982270"/>
      </dsp:txXfrm>
    </dsp:sp>
    <dsp:sp modelId="{24122383-4CA0-4AE6-A73E-CDD57B5095AA}">
      <dsp:nvSpPr>
        <dsp:cNvPr id="0" name=""/>
        <dsp:cNvSpPr/>
      </dsp:nvSpPr>
      <dsp:spPr>
        <a:xfrm>
          <a:off x="0" y="3287850"/>
          <a:ext cx="11682919" cy="1088548"/>
        </a:xfrm>
        <a:prstGeom prst="roundRect">
          <a:avLst/>
        </a:prstGeom>
        <a:solidFill>
          <a:schemeClr val="accent5">
            <a:hueOff val="-15945476"/>
            <a:satOff val="12702"/>
            <a:lumOff val="-1353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Then we  can write </a:t>
          </a:r>
        </a:p>
        <a:p>
          <a:pPr marL="0" lvl="0" indent="0" algn="l" defTabSz="889000">
            <a:lnSpc>
              <a:spcPct val="90000"/>
            </a:lnSpc>
            <a:spcBef>
              <a:spcPct val="0"/>
            </a:spcBef>
            <a:spcAft>
              <a:spcPct val="35000"/>
            </a:spcAft>
            <a:buNone/>
          </a:pPr>
          <a:r>
            <a:rPr lang="en-US" sz="2000" b="1" kern="1200" baseline="0" dirty="0">
              <a:solidFill>
                <a:srgbClr val="FFC000"/>
              </a:solidFill>
            </a:rPr>
            <a:t>f(n)= O(g(n))</a:t>
          </a:r>
        </a:p>
        <a:p>
          <a:pPr marL="0" lvl="0" indent="0" algn="l" defTabSz="889000">
            <a:lnSpc>
              <a:spcPct val="90000"/>
            </a:lnSpc>
            <a:spcBef>
              <a:spcPct val="0"/>
            </a:spcBef>
            <a:spcAft>
              <a:spcPct val="35000"/>
            </a:spcAft>
            <a:buNone/>
          </a:pPr>
          <a:r>
            <a:rPr lang="en-US" sz="2000" kern="1200" baseline="0" dirty="0"/>
            <a:t>Hence </a:t>
          </a:r>
          <a:r>
            <a:rPr lang="en-US" sz="2000" kern="1200" baseline="0" dirty="0">
              <a:solidFill>
                <a:srgbClr val="FFC000"/>
              </a:solidFill>
            </a:rPr>
            <a:t>function g(n) is upper bound  for function f(n)</a:t>
          </a:r>
          <a:r>
            <a:rPr lang="en-US" sz="2000" kern="1200" baseline="0" dirty="0"/>
            <a:t> and </a:t>
          </a:r>
          <a:r>
            <a:rPr lang="en-US" sz="2000" kern="1200" baseline="0" dirty="0">
              <a:solidFill>
                <a:srgbClr val="FFC000"/>
              </a:solidFill>
            </a:rPr>
            <a:t>g(n) grows faster </a:t>
          </a:r>
          <a:r>
            <a:rPr lang="en-US" sz="2000" kern="1200" baseline="0" dirty="0"/>
            <a:t>than f(n)</a:t>
          </a:r>
        </a:p>
        <a:p>
          <a:pPr marL="0" lvl="0" indent="0" algn="l" defTabSz="889000">
            <a:lnSpc>
              <a:spcPct val="90000"/>
            </a:lnSpc>
            <a:spcBef>
              <a:spcPct val="0"/>
            </a:spcBef>
            <a:spcAft>
              <a:spcPct val="35000"/>
            </a:spcAft>
            <a:buNone/>
          </a:pPr>
          <a:endParaRPr lang="en-US" sz="2000" kern="1200" dirty="0"/>
        </a:p>
      </dsp:txBody>
      <dsp:txXfrm>
        <a:off x="53139" y="3340989"/>
        <a:ext cx="11576641" cy="982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0C75C-BBAD-47EE-967B-C329FE366CA1}">
      <dsp:nvSpPr>
        <dsp:cNvPr id="0" name=""/>
        <dsp:cNvSpPr/>
      </dsp:nvSpPr>
      <dsp:spPr>
        <a:xfrm>
          <a:off x="0" y="10923"/>
          <a:ext cx="6248400" cy="1064357"/>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baseline="0"/>
            <a:t>Big O </a:t>
          </a:r>
          <a:r>
            <a:rPr lang="en-US" sz="2700" b="1" kern="1200" baseline="0">
              <a:sym typeface="Wingdings" panose="05000000000000000000" pitchFamily="2" charset="2"/>
            </a:rPr>
            <a:t></a:t>
          </a:r>
          <a:r>
            <a:rPr lang="en-US" sz="2700" b="1" kern="1200" baseline="0"/>
            <a:t> worst case</a:t>
          </a:r>
          <a:endParaRPr lang="en-US" sz="2700" kern="1200"/>
        </a:p>
      </dsp:txBody>
      <dsp:txXfrm>
        <a:off x="51958" y="62881"/>
        <a:ext cx="6144484" cy="960441"/>
      </dsp:txXfrm>
    </dsp:sp>
    <dsp:sp modelId="{D6CD4137-CDEA-4767-A2BC-D7E676157A5B}">
      <dsp:nvSpPr>
        <dsp:cNvPr id="0" name=""/>
        <dsp:cNvSpPr/>
      </dsp:nvSpPr>
      <dsp:spPr>
        <a:xfrm>
          <a:off x="0" y="1153040"/>
          <a:ext cx="6248400" cy="1064357"/>
        </a:xfrm>
        <a:prstGeom prst="roundRect">
          <a:avLst/>
        </a:prstGeom>
        <a:solidFill>
          <a:schemeClr val="accent2">
            <a:hueOff val="316159"/>
            <a:satOff val="-930"/>
            <a:lumOff val="-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baseline="0">
              <a:sym typeface="Symbol" panose="05050102010706020507" pitchFamily="18" charset="2"/>
            </a:rPr>
            <a:t></a:t>
          </a:r>
          <a:r>
            <a:rPr lang="en-US" sz="2700" b="1" kern="1200" baseline="0"/>
            <a:t> </a:t>
          </a:r>
          <a:r>
            <a:rPr lang="en-US" sz="2700" b="1" kern="1200" baseline="0">
              <a:sym typeface="Wingdings" panose="05000000000000000000" pitchFamily="2" charset="2"/>
            </a:rPr>
            <a:t></a:t>
          </a:r>
          <a:r>
            <a:rPr lang="en-US" sz="2700" b="1" kern="1200" baseline="0"/>
            <a:t> best case</a:t>
          </a:r>
          <a:endParaRPr lang="en-US" sz="2700" kern="1200"/>
        </a:p>
      </dsp:txBody>
      <dsp:txXfrm>
        <a:off x="51958" y="1204998"/>
        <a:ext cx="6144484" cy="960441"/>
      </dsp:txXfrm>
    </dsp:sp>
    <dsp:sp modelId="{2B8AB02C-6552-4B1D-A7F3-04E142802214}">
      <dsp:nvSpPr>
        <dsp:cNvPr id="0" name=""/>
        <dsp:cNvSpPr/>
      </dsp:nvSpPr>
      <dsp:spPr>
        <a:xfrm>
          <a:off x="0" y="2295158"/>
          <a:ext cx="6248400" cy="1064357"/>
        </a:xfrm>
        <a:prstGeom prst="roundRect">
          <a:avLst/>
        </a:prstGeom>
        <a:solidFill>
          <a:schemeClr val="accent2">
            <a:hueOff val="632318"/>
            <a:satOff val="-1859"/>
            <a:lumOff val="-137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baseline="0">
              <a:sym typeface="Symbol" panose="05050102010706020507" pitchFamily="18" charset="2"/>
            </a:rPr>
            <a:t></a:t>
          </a:r>
          <a:r>
            <a:rPr lang="en-US" sz="2700" b="1" kern="1200" baseline="0"/>
            <a:t>  </a:t>
          </a:r>
          <a:r>
            <a:rPr lang="en-US" sz="2700" b="1" kern="1200" baseline="0">
              <a:sym typeface="Wingdings" panose="05000000000000000000" pitchFamily="2" charset="2"/>
            </a:rPr>
            <a:t></a:t>
          </a:r>
          <a:r>
            <a:rPr lang="en-US" sz="2700" b="1" kern="1200" baseline="0"/>
            <a:t>  averagecase</a:t>
          </a:r>
          <a:endParaRPr lang="en-US" sz="2700" kern="1200"/>
        </a:p>
      </dsp:txBody>
      <dsp:txXfrm>
        <a:off x="51958" y="2347116"/>
        <a:ext cx="6144484" cy="960441"/>
      </dsp:txXfrm>
    </dsp:sp>
    <dsp:sp modelId="{9863658E-48A1-4374-A674-06B17995B5E1}">
      <dsp:nvSpPr>
        <dsp:cNvPr id="0" name=""/>
        <dsp:cNvSpPr/>
      </dsp:nvSpPr>
      <dsp:spPr>
        <a:xfrm>
          <a:off x="0" y="3437276"/>
          <a:ext cx="6248400" cy="1064357"/>
        </a:xfrm>
        <a:prstGeom prst="roundRect">
          <a:avLst/>
        </a:prstGeom>
        <a:solidFill>
          <a:schemeClr val="accent2">
            <a:hueOff val="948478"/>
            <a:satOff val="-2789"/>
            <a:lumOff val="-2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Always  Interested in worst case</a:t>
          </a:r>
          <a:endParaRPr lang="en-US" sz="2700" kern="1200"/>
        </a:p>
      </dsp:txBody>
      <dsp:txXfrm>
        <a:off x="51958" y="3489234"/>
        <a:ext cx="6144484" cy="960441"/>
      </dsp:txXfrm>
    </dsp:sp>
    <dsp:sp modelId="{8DF0AFD1-1B8D-4D51-B42C-B43F60EB45BF}">
      <dsp:nvSpPr>
        <dsp:cNvPr id="0" name=""/>
        <dsp:cNvSpPr/>
      </dsp:nvSpPr>
      <dsp:spPr>
        <a:xfrm>
          <a:off x="0" y="4579394"/>
          <a:ext cx="6248400" cy="1064357"/>
        </a:xfrm>
        <a:prstGeom prst="roundRect">
          <a:avLst/>
        </a:prstGeom>
        <a:solidFill>
          <a:schemeClr val="accent2">
            <a:hueOff val="1264637"/>
            <a:satOff val="-3718"/>
            <a:lumOff val="-274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Average case used when best &amp; worst case same</a:t>
          </a:r>
          <a:endParaRPr lang="en-US" sz="2700" kern="1200"/>
        </a:p>
      </dsp:txBody>
      <dsp:txXfrm>
        <a:off x="51958" y="4631352"/>
        <a:ext cx="6144484" cy="9604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4T04:46:32.084"/>
    </inkml:context>
    <inkml:brush xml:id="br0">
      <inkml:brushProperty name="width" value="0.1" units="cm"/>
      <inkml:brushProperty name="height" value="0.1" units="cm"/>
      <inkml:brushProperty name="color" value="#AB008B"/>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4T04:46:40.981"/>
    </inkml:context>
    <inkml:brush xml:id="br0">
      <inkml:brushProperty name="width" value="0.1" units="cm"/>
      <inkml:brushProperty name="height" value="0.1" units="cm"/>
      <inkml:brushProperty name="color" value="#AB008B"/>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4T04:46:48.378"/>
    </inkml:context>
    <inkml:brush xml:id="br0">
      <inkml:brushProperty name="width" value="0.1" units="cm"/>
      <inkml:brushProperty name="height" value="0.1" units="cm"/>
      <inkml:brushProperty name="color" value="#AB008B"/>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4T04:47:13.429"/>
    </inkml:context>
    <inkml:brush xml:id="br0">
      <inkml:brushProperty name="width" value="0.1" units="cm"/>
      <inkml:brushProperty name="height" value="0.1" units="cm"/>
      <inkml:brushProperty name="color" value="#AB008B"/>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4T04:47:19.820"/>
    </inkml:context>
    <inkml:brush xml:id="br0">
      <inkml:brushProperty name="width" value="0.1" units="cm"/>
      <inkml:brushProperty name="height" value="0.1" units="cm"/>
      <inkml:brushProperty name="color" value="#AB008B"/>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EF676-BD68-4193-AAA6-A6197197F1CC}" type="datetimeFigureOut">
              <a:rPr lang="en-IN" smtClean="0"/>
              <a:t>16-08-2022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78FEC-7D0B-41A4-9ADD-D3340D4E222B}" type="slidenum">
              <a:rPr lang="en-IN" smtClean="0"/>
              <a:t>‹#›</a:t>
            </a:fld>
            <a:endParaRPr lang="en-IN"/>
          </a:p>
        </p:txBody>
      </p:sp>
    </p:spTree>
    <p:extLst>
      <p:ext uri="{BB962C8B-B14F-4D97-AF65-F5344CB8AC3E}">
        <p14:creationId xmlns:p14="http://schemas.microsoft.com/office/powerpoint/2010/main" val="152071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2137CB-DDF1-4EFA-880C-D96F39E70DB2}" type="slidenum">
              <a:rPr lang="en-US" altLang="en-US"/>
              <a:pPr eaLnBrk="1" hangingPunct="1"/>
              <a:t>8</a:t>
            </a:fld>
            <a:endParaRPr lang="en-US" altLang="en-US"/>
          </a:p>
        </p:txBody>
      </p:sp>
    </p:spTree>
    <p:extLst>
      <p:ext uri="{BB962C8B-B14F-4D97-AF65-F5344CB8AC3E}">
        <p14:creationId xmlns:p14="http://schemas.microsoft.com/office/powerpoint/2010/main" val="24199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en-US"/>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A1E11F-8BCA-4AC5-BA62-BEEBA7AC227F}" type="slidenum">
              <a:rPr lang="en-US" altLang="en-US"/>
              <a:pPr eaLnBrk="1" hangingPunct="1"/>
              <a:t>10</a:t>
            </a:fld>
            <a:endParaRPr lang="en-US" altLang="en-US"/>
          </a:p>
        </p:txBody>
      </p:sp>
    </p:spTree>
    <p:extLst>
      <p:ext uri="{BB962C8B-B14F-4D97-AF65-F5344CB8AC3E}">
        <p14:creationId xmlns:p14="http://schemas.microsoft.com/office/powerpoint/2010/main" val="259136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87AA26-F9E7-4204-8C76-5CFA0736F240}" type="slidenum">
              <a:rPr lang="en-US" altLang="en-US"/>
              <a:pPr eaLnBrk="1" hangingPunct="1"/>
              <a:t>22</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5923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663BBFF-77C1-4BF1-A3B2-2505841100BA}" type="datetimeFigureOut">
              <a:rPr lang="en-US" smtClean="0"/>
              <a:t>8/16/2022</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D22F896-40B5-4ADD-8801-0D06FADFA095}"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2866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534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C05854CA-19F4-4771-B6A2-DA5C0742B220}" type="datetimeFigureOut">
              <a:rPr lang="en-US" smtClean="0"/>
              <a:t>8/16/2022</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6D22F896-40B5-4ADD-8801-0D06FADFA09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25115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p:cNvSpPr>
            <a:spLocks noGrp="1"/>
          </p:cNvSpPr>
          <p:nvPr>
            <p:ph type="body" sz="half" idx="1"/>
          </p:nvPr>
        </p:nvSpPr>
        <p:spPr>
          <a:xfrm>
            <a:off x="467784" y="1214439"/>
            <a:ext cx="5384800" cy="5076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5784" y="1214439"/>
            <a:ext cx="5384800" cy="5076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8737600" y="6397625"/>
            <a:ext cx="2844800" cy="323850"/>
          </a:xfrm>
        </p:spPr>
        <p:txBody>
          <a:bodyPr/>
          <a:lstStyle>
            <a:lvl1pPr>
              <a:defRPr/>
            </a:lvl1pPr>
          </a:lstStyle>
          <a:p>
            <a:fld id="{479FB469-44B6-40CD-BDD8-F59D373248B7}" type="slidenum">
              <a:rPr lang="en-US" altLang="en-US"/>
              <a:pPr/>
              <a:t>‹#›</a:t>
            </a:fld>
            <a:endParaRPr lang="en-US" altLang="en-US"/>
          </a:p>
        </p:txBody>
      </p:sp>
    </p:spTree>
    <p:extLst>
      <p:ext uri="{BB962C8B-B14F-4D97-AF65-F5344CB8AC3E}">
        <p14:creationId xmlns:p14="http://schemas.microsoft.com/office/powerpoint/2010/main" val="77322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560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B40B886-74BB-4D5E-9EA9-584482FE40E6}" type="datetimeFigureOut">
              <a:rPr lang="en-US" smtClean="0"/>
              <a:t>8/16/2022</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D22F896-40B5-4ADD-8801-0D06FADFA095}"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6203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484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smtClean="0"/>
              <a:t>8/16/2022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768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smtClean="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639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7E718-B4F0-433E-A285-0013249184C0}" type="datetimeFigureOut">
              <a:rPr lang="en-US" smtClean="0"/>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405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64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28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3BB3B3F-C0CE-47CB-BCED-F49A710726FF}" type="datetimeFigureOut">
              <a:rPr lang="en-US" smtClean="0"/>
              <a:t>8/16/2022</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D22F896-40B5-4ADD-8801-0D06FADFA09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02193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 Id="rId9" Type="http://schemas.openxmlformats.org/officeDocument/2006/relationships/customXml" Target="../ink/ink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5">
            <a:extLst>
              <a:ext uri="{FF2B5EF4-FFF2-40B4-BE49-F238E27FC236}">
                <a16:creationId xmlns:a16="http://schemas.microsoft.com/office/drawing/2014/main" id="{DC6C897D-94CE-4727-9B84-CEFA2C51ADE3}"/>
              </a:ext>
            </a:extLst>
          </p:cNvPr>
          <p:cNvPicPr>
            <a:picLocks noChangeAspect="1"/>
          </p:cNvPicPr>
          <p:nvPr/>
        </p:nvPicPr>
        <p:blipFill rotWithShape="1">
          <a:blip r:embed="rId2">
            <a:alphaModFix amt="40000"/>
          </a:blip>
          <a:srcRect t="1220" b="14510"/>
          <a:stretch/>
        </p:blipFill>
        <p:spPr>
          <a:xfrm>
            <a:off x="20" y="9341"/>
            <a:ext cx="12191980" cy="6857990"/>
          </a:xfrm>
          <a:prstGeom prst="rect">
            <a:avLst/>
          </a:prstGeom>
        </p:spPr>
      </p:pic>
      <p:sp>
        <p:nvSpPr>
          <p:cNvPr id="4" name="Rectangle 2"/>
          <p:cNvSpPr>
            <a:spLocks noGrp="1" noChangeArrowheads="1"/>
          </p:cNvSpPr>
          <p:nvPr>
            <p:ph type="ctrTitle"/>
          </p:nvPr>
        </p:nvSpPr>
        <p:spPr>
          <a:xfrm>
            <a:off x="1088912" y="1143293"/>
            <a:ext cx="7635987" cy="4268965"/>
          </a:xfrm>
        </p:spPr>
        <p:txBody>
          <a:bodyPr>
            <a:normAutofit/>
          </a:bodyPr>
          <a:lstStyle/>
          <a:p>
            <a:r>
              <a:rPr lang="en-US" altLang="en-US" sz="6000" b="1" dirty="0"/>
              <a:t>Performance Measurement</a:t>
            </a:r>
          </a:p>
        </p:txBody>
      </p:sp>
      <p:cxnSp>
        <p:nvCxnSpPr>
          <p:cNvPr id="15" name="Straight Connector 9">
            <a:extLst>
              <a:ext uri="{FF2B5EF4-FFF2-40B4-BE49-F238E27FC236}">
                <a16:creationId xmlns:a16="http://schemas.microsoft.com/office/drawing/2014/main" id="{AA94FB8C-E571-44EE-B6FB-9D4D378B5C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97EF6CE1-A1CD-4E7C-836A-7FE57149A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7403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19288" y="260350"/>
            <a:ext cx="8229600" cy="1143000"/>
          </a:xfrm>
        </p:spPr>
        <p:txBody>
          <a:bodyPr/>
          <a:lstStyle/>
          <a:p>
            <a:pPr algn="l" eaLnBrk="1" hangingPunct="1">
              <a:defRPr/>
            </a:pPr>
            <a:r>
              <a:rPr lang="tr-TR" sz="3600" b="1" dirty="0"/>
              <a:t>              Asymptotic Notation</a:t>
            </a:r>
            <a:endParaRPr lang="en-US" sz="3600" dirty="0"/>
          </a:p>
        </p:txBody>
      </p:sp>
      <p:sp>
        <p:nvSpPr>
          <p:cNvPr id="5124" name="Rectangle 3"/>
          <p:cNvSpPr>
            <a:spLocks noChangeArrowheads="1"/>
          </p:cNvSpPr>
          <p:nvPr/>
        </p:nvSpPr>
        <p:spPr bwMode="auto">
          <a:xfrm>
            <a:off x="1143083" y="1535236"/>
            <a:ext cx="10097135" cy="28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tabLst>
                <a:tab pos="0" algn="l"/>
              </a:tabLst>
              <a:defRPr>
                <a:solidFill>
                  <a:schemeClr val="tx1"/>
                </a:solidFill>
                <a:latin typeface="Arial" panose="020B0604020202020204" pitchFamily="34" charset="0"/>
              </a:defRPr>
            </a:lvl1pPr>
            <a:lvl2pPr marL="742950" indent="-285750" eaLnBrk="0" hangingPunct="0">
              <a:tabLst>
                <a:tab pos="0" algn="l"/>
              </a:tabLst>
              <a:defRPr>
                <a:solidFill>
                  <a:schemeClr val="tx1"/>
                </a:solidFill>
                <a:latin typeface="Arial" panose="020B0604020202020204" pitchFamily="34" charset="0"/>
              </a:defRPr>
            </a:lvl2pPr>
            <a:lvl3pPr marL="1143000" indent="-228600" eaLnBrk="0" hangingPunct="0">
              <a:tabLst>
                <a:tab pos="0" algn="l"/>
              </a:tabLst>
              <a:defRPr>
                <a:solidFill>
                  <a:schemeClr val="tx1"/>
                </a:solidFill>
                <a:latin typeface="Arial" panose="020B0604020202020204" pitchFamily="34" charset="0"/>
              </a:defRPr>
            </a:lvl3pPr>
            <a:lvl4pPr marL="1600200" indent="-228600" eaLnBrk="0" hangingPunct="0">
              <a:tabLst>
                <a:tab pos="0" algn="l"/>
              </a:tabLst>
              <a:defRPr>
                <a:solidFill>
                  <a:schemeClr val="tx1"/>
                </a:solidFill>
                <a:latin typeface="Arial" panose="020B0604020202020204" pitchFamily="34" charset="0"/>
              </a:defRPr>
            </a:lvl4pPr>
            <a:lvl5pPr eaLnBrk="0" hangingPunct="0">
              <a:tabLst>
                <a:tab pos="0" algn="l"/>
              </a:tabLst>
              <a:defRPr>
                <a:solidFill>
                  <a:schemeClr val="tx1"/>
                </a:solidFill>
                <a:latin typeface="Arial" panose="020B0604020202020204" pitchFamily="34" charset="0"/>
              </a:defRPr>
            </a:lvl5pPr>
            <a:lvl6pPr marL="457200" eaLnBrk="0" fontAlgn="base" hangingPunct="0">
              <a:spcBef>
                <a:spcPct val="0"/>
              </a:spcBef>
              <a:spcAft>
                <a:spcPct val="0"/>
              </a:spcAft>
              <a:tabLst>
                <a:tab pos="0" algn="l"/>
              </a:tabLst>
              <a:defRPr>
                <a:solidFill>
                  <a:schemeClr val="tx1"/>
                </a:solidFill>
                <a:latin typeface="Arial" panose="020B0604020202020204" pitchFamily="34" charset="0"/>
              </a:defRPr>
            </a:lvl6pPr>
            <a:lvl7pPr marL="914400" eaLnBrk="0" fontAlgn="base" hangingPunct="0">
              <a:spcBef>
                <a:spcPct val="0"/>
              </a:spcBef>
              <a:spcAft>
                <a:spcPct val="0"/>
              </a:spcAft>
              <a:tabLst>
                <a:tab pos="0" algn="l"/>
              </a:tabLst>
              <a:defRPr>
                <a:solidFill>
                  <a:schemeClr val="tx1"/>
                </a:solidFill>
                <a:latin typeface="Arial" panose="020B0604020202020204" pitchFamily="34" charset="0"/>
              </a:defRPr>
            </a:lvl7pPr>
            <a:lvl8pPr marL="1371600" eaLnBrk="0" fontAlgn="base" hangingPunct="0">
              <a:spcBef>
                <a:spcPct val="0"/>
              </a:spcBef>
              <a:spcAft>
                <a:spcPct val="0"/>
              </a:spcAft>
              <a:tabLst>
                <a:tab pos="0" algn="l"/>
              </a:tabLst>
              <a:defRPr>
                <a:solidFill>
                  <a:schemeClr val="tx1"/>
                </a:solidFill>
                <a:latin typeface="Arial" panose="020B0604020202020204" pitchFamily="34" charset="0"/>
              </a:defRPr>
            </a:lvl8pPr>
            <a:lvl9pPr marL="1828800"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342900" lvl="4" indent="-342900" eaLnBrk="1" hangingPunct="1">
              <a:spcBef>
                <a:spcPct val="20000"/>
              </a:spcBef>
              <a:buFont typeface="Arial" panose="020B0604020202020204" pitchFamily="34" charset="0"/>
              <a:buChar char="•"/>
            </a:pPr>
            <a:r>
              <a:rPr lang="tr-TR" altLang="en-US" sz="2400" dirty="0"/>
              <a:t>The  notation we use </a:t>
            </a:r>
            <a:r>
              <a:rPr lang="tr-TR" altLang="en-US" sz="2400" dirty="0">
                <a:solidFill>
                  <a:srgbClr val="FF0000"/>
                </a:solidFill>
              </a:rPr>
              <a:t>to describe the asymptotic running time of an algorithm</a:t>
            </a:r>
            <a:r>
              <a:rPr lang="tr-TR" altLang="en-US" sz="2400" dirty="0"/>
              <a:t> are defined </a:t>
            </a:r>
            <a:r>
              <a:rPr lang="tr-TR" altLang="en-US" sz="2400" dirty="0">
                <a:solidFill>
                  <a:srgbClr val="FF0000"/>
                </a:solidFill>
              </a:rPr>
              <a:t>in terms of functions </a:t>
            </a:r>
            <a:r>
              <a:rPr lang="tr-TR" altLang="en-US" sz="2400" dirty="0"/>
              <a:t>whose domains are the set of natural numbers</a:t>
            </a:r>
            <a:endParaRPr lang="en-US" altLang="en-US" sz="2400" dirty="0"/>
          </a:p>
          <a:p>
            <a:pPr marL="342900" lvl="4" indent="-342900" eaLnBrk="1" hangingPunct="1">
              <a:spcBef>
                <a:spcPct val="20000"/>
              </a:spcBef>
              <a:buFont typeface="Arial" panose="020B0604020202020204" pitchFamily="34" charset="0"/>
              <a:buChar char="•"/>
            </a:pPr>
            <a:endParaRPr lang="en-US" altLang="en-US" sz="2400" dirty="0"/>
          </a:p>
          <a:p>
            <a:pPr marL="342900" lvl="4" indent="-342900" eaLnBrk="1" hangingPunct="1">
              <a:spcBef>
                <a:spcPct val="20000"/>
              </a:spcBef>
              <a:buFont typeface="Arial" panose="020B0604020202020204" pitchFamily="34" charset="0"/>
              <a:buChar char="•"/>
            </a:pPr>
            <a:endParaRPr lang="en-US" altLang="en-US" sz="2400" dirty="0"/>
          </a:p>
          <a:p>
            <a:pPr marL="342900" lvl="4" indent="-342900" eaLnBrk="1" hangingPunct="1">
              <a:spcBef>
                <a:spcPct val="20000"/>
              </a:spcBef>
              <a:buFont typeface="Arial" panose="020B0604020202020204" pitchFamily="34" charset="0"/>
              <a:buChar char="•"/>
            </a:pPr>
            <a:r>
              <a:rPr lang="en-US" altLang="en-US" sz="2400" dirty="0"/>
              <a:t>These notations are convenient for describing worst-case running time function T(n) where n is input size</a:t>
            </a:r>
          </a:p>
        </p:txBody>
      </p:sp>
      <p:graphicFrame>
        <p:nvGraphicFramePr>
          <p:cNvPr id="5122" name="Object 4"/>
          <p:cNvGraphicFramePr>
            <a:graphicFrameLocks noChangeAspect="1"/>
          </p:cNvGraphicFramePr>
          <p:nvPr>
            <p:extLst>
              <p:ext uri="{D42A27DB-BD31-4B8C-83A1-F6EECF244321}">
                <p14:modId xmlns:p14="http://schemas.microsoft.com/office/powerpoint/2010/main" val="2515029184"/>
              </p:ext>
            </p:extLst>
          </p:nvPr>
        </p:nvGraphicFramePr>
        <p:xfrm>
          <a:off x="3145025" y="2735386"/>
          <a:ext cx="5901949" cy="542734"/>
        </p:xfrm>
        <a:graphic>
          <a:graphicData uri="http://schemas.openxmlformats.org/presentationml/2006/ole">
            <mc:AlternateContent xmlns:mc="http://schemas.openxmlformats.org/markup-compatibility/2006">
              <mc:Choice xmlns:v="urn:schemas-microsoft-com:vml" Requires="v">
                <p:oleObj name="Equation" r:id="rId3" imgW="1256755" imgH="266584" progId="Equation.3">
                  <p:embed/>
                </p:oleObj>
              </mc:Choice>
              <mc:Fallback>
                <p:oleObj name="Equation" r:id="rId3" imgW="1256755"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5025" y="2735386"/>
                        <a:ext cx="5901949" cy="5427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49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770" name="Rectangle 2"/>
          <p:cNvSpPr>
            <a:spLocks noGrp="1" noChangeArrowheads="1"/>
          </p:cNvSpPr>
          <p:nvPr>
            <p:ph type="title"/>
          </p:nvPr>
        </p:nvSpPr>
        <p:spPr>
          <a:xfrm>
            <a:off x="762000" y="559678"/>
            <a:ext cx="3567915" cy="4952492"/>
          </a:xfrm>
        </p:spPr>
        <p:txBody>
          <a:bodyPr>
            <a:normAutofit/>
          </a:bodyPr>
          <a:lstStyle/>
          <a:p>
            <a:r>
              <a:rPr lang="en-US" altLang="en-US">
                <a:solidFill>
                  <a:schemeClr val="bg1"/>
                </a:solidFill>
              </a:rPr>
              <a:t>Asymptotic Notation</a:t>
            </a:r>
          </a:p>
        </p:txBody>
      </p:sp>
      <p:sp>
        <p:nvSpPr>
          <p:cNvPr id="4" name="Slide Number Placeholder 4"/>
          <p:cNvSpPr>
            <a:spLocks noGrp="1"/>
          </p:cNvSpPr>
          <p:nvPr>
            <p:ph type="sldNum" sz="quarter" idx="12"/>
          </p:nvPr>
        </p:nvSpPr>
        <p:spPr>
          <a:xfrm>
            <a:off x="11784011" y="5607592"/>
            <a:ext cx="407988" cy="365125"/>
          </a:xfrm>
        </p:spPr>
        <p:txBody>
          <a:bodyPr>
            <a:normAutofit/>
          </a:bodyPr>
          <a:lstStyle/>
          <a:p>
            <a:pPr>
              <a:spcAft>
                <a:spcPts val="600"/>
              </a:spcAft>
            </a:pPr>
            <a:fld id="{0857DA05-BDF7-4301-86D3-63D6DF3F5340}" type="slidenum">
              <a:rPr lang="en-US" altLang="en-US" smtClean="0"/>
              <a:pPr>
                <a:spcAft>
                  <a:spcPts val="600"/>
                </a:spcAft>
              </a:pPr>
              <a:t>11</a:t>
            </a:fld>
            <a:endParaRPr lang="en-US" altLang="en-US"/>
          </a:p>
        </p:txBody>
      </p:sp>
      <p:cxnSp>
        <p:nvCxnSpPr>
          <p:cNvPr id="76" name="Straight Connector 75">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60773" name="Rectangle 3">
            <a:extLst>
              <a:ext uri="{FF2B5EF4-FFF2-40B4-BE49-F238E27FC236}">
                <a16:creationId xmlns:a16="http://schemas.microsoft.com/office/drawing/2014/main" id="{BB8517F7-5AE7-4E10-81D5-73A32B64A322}"/>
              </a:ext>
            </a:extLst>
          </p:cNvPr>
          <p:cNvGraphicFramePr>
            <a:graphicFrameLocks noGrp="1"/>
          </p:cNvGraphicFramePr>
          <p:nvPr>
            <p:ph idx="1"/>
            <p:extLst>
              <p:ext uri="{D42A27DB-BD31-4B8C-83A1-F6EECF244321}">
                <p14:modId xmlns:p14="http://schemas.microsoft.com/office/powerpoint/2010/main" val="1726343279"/>
              </p:ext>
            </p:extLst>
          </p:nvPr>
        </p:nvGraphicFramePr>
        <p:xfrm>
          <a:off x="5646198" y="568326"/>
          <a:ext cx="5783802" cy="42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783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D15B57-A84E-DD47-B8F8-D81B47FCDD27}"/>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altLang="en-US" sz="5000" b="0" i="1" kern="1200" baseline="0">
                <a:solidFill>
                  <a:schemeClr val="bg1"/>
                </a:solidFill>
                <a:latin typeface="+mj-lt"/>
                <a:ea typeface="+mj-ea"/>
                <a:cs typeface="+mj-cs"/>
              </a:rPr>
              <a:t>Big -O notation</a:t>
            </a:r>
            <a:endParaRPr lang="en-US" sz="5000" b="0" i="1" kern="1200" baseline="0">
              <a:solidFill>
                <a:schemeClr val="bg1"/>
              </a:solidFill>
              <a:latin typeface="+mj-lt"/>
              <a:ea typeface="+mj-ea"/>
              <a:cs typeface="+mj-cs"/>
            </a:endParaRPr>
          </a:p>
        </p:txBody>
      </p:sp>
      <p:cxnSp>
        <p:nvCxnSpPr>
          <p:cNvPr id="35" name="Straight Connector 34">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8" name="Content Placeholder 3">
            <a:extLst>
              <a:ext uri="{FF2B5EF4-FFF2-40B4-BE49-F238E27FC236}">
                <a16:creationId xmlns:a16="http://schemas.microsoft.com/office/drawing/2014/main" id="{945AAEEA-CF53-478B-9E9C-BB01E8DA43BC}"/>
              </a:ext>
            </a:extLst>
          </p:cNvPr>
          <p:cNvGraphicFramePr>
            <a:graphicFrameLocks noGrp="1"/>
          </p:cNvGraphicFramePr>
          <p:nvPr>
            <p:ph idx="1"/>
            <p:extLst>
              <p:ext uri="{D42A27DB-BD31-4B8C-83A1-F6EECF244321}">
                <p14:modId xmlns:p14="http://schemas.microsoft.com/office/powerpoint/2010/main" val="462994611"/>
              </p:ext>
            </p:extLst>
          </p:nvPr>
        </p:nvGraphicFramePr>
        <p:xfrm>
          <a:off x="305086" y="2301728"/>
          <a:ext cx="11682919" cy="4377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2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77" name="Straight Connector 76">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9506" name="Rectangle 2"/>
          <p:cNvSpPr>
            <a:spLocks noGrp="1" noChangeArrowheads="1"/>
          </p:cNvSpPr>
          <p:nvPr>
            <p:ph type="title"/>
          </p:nvPr>
        </p:nvSpPr>
        <p:spPr>
          <a:xfrm>
            <a:off x="8188391" y="1143293"/>
            <a:ext cx="3350016" cy="4268965"/>
          </a:xfrm>
        </p:spPr>
        <p:txBody>
          <a:bodyPr vert="horz" lIns="91440" tIns="45720" rIns="91440" bIns="45720" rtlCol="0" anchor="t">
            <a:normAutofit/>
          </a:bodyPr>
          <a:lstStyle/>
          <a:p>
            <a:pPr algn="l">
              <a:lnSpc>
                <a:spcPct val="85000"/>
              </a:lnSpc>
            </a:pPr>
            <a:r>
              <a:rPr lang="en-US" altLang="en-US" sz="3400" cap="all">
                <a:solidFill>
                  <a:schemeClr val="tx2"/>
                </a:solidFill>
              </a:rPr>
              <a:t>Asymptotic notations- </a:t>
            </a:r>
            <a:br>
              <a:rPr lang="en-US" altLang="en-US" sz="3400" cap="all">
                <a:solidFill>
                  <a:schemeClr val="tx2"/>
                </a:solidFill>
              </a:rPr>
            </a:br>
            <a:r>
              <a:rPr lang="en-US" altLang="en-US" sz="3400" cap="all">
                <a:solidFill>
                  <a:schemeClr val="tx2"/>
                </a:solidFill>
              </a:rPr>
              <a:t>Big oh- O</a:t>
            </a:r>
          </a:p>
        </p:txBody>
      </p:sp>
      <p:cxnSp>
        <p:nvCxnSpPr>
          <p:cNvPr id="79" name="Straight Connector 78">
            <a:extLst>
              <a:ext uri="{FF2B5EF4-FFF2-40B4-BE49-F238E27FC236}">
                <a16:creationId xmlns:a16="http://schemas.microsoft.com/office/drawing/2014/main" id="{1ACF48EF-9227-4349-99D4-92AFE6503E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3117" name="Picture 45" descr="time complexity of an algorithms">
            <a:extLst>
              <a:ext uri="{FF2B5EF4-FFF2-40B4-BE49-F238E27FC236}">
                <a16:creationId xmlns:a16="http://schemas.microsoft.com/office/drawing/2014/main" id="{35CCEA92-6E40-4AEF-8092-D1CFD1A35CC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019461" y="566921"/>
            <a:ext cx="5624530" cy="4247094"/>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6">
            <a:extLst>
              <a:ext uri="{FF2B5EF4-FFF2-40B4-BE49-F238E27FC236}">
                <a16:creationId xmlns:a16="http://schemas.microsoft.com/office/drawing/2014/main" id="{E5B0D21A-2419-4455-813A-EC140CF0C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6" name="Slide Number Placeholder 5"/>
          <p:cNvSpPr>
            <a:spLocks noGrp="1"/>
          </p:cNvSpPr>
          <p:nvPr>
            <p:ph type="sldNum" sz="quarter" idx="11"/>
          </p:nvPr>
        </p:nvSpPr>
        <p:spPr>
          <a:xfrm>
            <a:off x="11784011" y="1416216"/>
            <a:ext cx="407988" cy="365125"/>
          </a:xfrm>
        </p:spPr>
        <p:txBody>
          <a:bodyPr vert="horz" lIns="91440" tIns="45720" rIns="91440" bIns="45720" rtlCol="0" anchor="ctr">
            <a:normAutofit/>
          </a:bodyPr>
          <a:lstStyle/>
          <a:p>
            <a:pPr defTabSz="914400">
              <a:spcAft>
                <a:spcPts val="600"/>
              </a:spcAft>
            </a:pPr>
            <a:fld id="{4946B56E-469C-478F-BD6C-4008D8249AC1}" type="slidenum">
              <a:rPr lang="en-US" altLang="en-US"/>
              <a:pPr defTabSz="914400">
                <a:spcAft>
                  <a:spcPts val="600"/>
                </a:spcAft>
              </a:pPr>
              <a:t>13</a:t>
            </a:fld>
            <a:endParaRPr lang="en-US" altLang="en-US"/>
          </a:p>
        </p:txBody>
      </p:sp>
      <p:sp>
        <p:nvSpPr>
          <p:cNvPr id="149509" name="Rectangle 5"/>
          <p:cNvSpPr>
            <a:spLocks noChangeArrowheads="1"/>
          </p:cNvSpPr>
          <p:nvPr/>
        </p:nvSpPr>
        <p:spPr bwMode="auto">
          <a:xfrm>
            <a:off x="5953125" y="2563814"/>
            <a:ext cx="4122738"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endParaRPr lang="en-US" altLang="en-US" sz="2400">
              <a:latin typeface="Monotype Corsiva" panose="03010101010201010101" pitchFamily="66" charset="0"/>
              <a:sym typeface="Symbol" panose="05050102010706020507" pitchFamily="18" charset="2"/>
            </a:endParaRPr>
          </a:p>
        </p:txBody>
      </p:sp>
      <p:pic>
        <p:nvPicPr>
          <p:cNvPr id="5" name="Picture 4">
            <a:extLst>
              <a:ext uri="{FF2B5EF4-FFF2-40B4-BE49-F238E27FC236}">
                <a16:creationId xmlns:a16="http://schemas.microsoft.com/office/drawing/2014/main" id="{248C77E7-F130-4A16-951F-DA5A92648E0E}"/>
              </a:ext>
            </a:extLst>
          </p:cNvPr>
          <p:cNvPicPr>
            <a:picLocks noChangeAspect="1"/>
          </p:cNvPicPr>
          <p:nvPr/>
        </p:nvPicPr>
        <p:blipFill rotWithShape="1">
          <a:blip r:embed="rId3"/>
          <a:srcRect l="15957" t="37242" r="15267" b="43972"/>
          <a:stretch/>
        </p:blipFill>
        <p:spPr>
          <a:xfrm>
            <a:off x="1387939" y="4801554"/>
            <a:ext cx="8952561" cy="1375512"/>
          </a:xfrm>
          <a:prstGeom prst="rect">
            <a:avLst/>
          </a:prstGeom>
        </p:spPr>
      </p:pic>
    </p:spTree>
    <p:extLst>
      <p:ext uri="{BB962C8B-B14F-4D97-AF65-F5344CB8AC3E}">
        <p14:creationId xmlns:p14="http://schemas.microsoft.com/office/powerpoint/2010/main" val="336308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FBC8A7B-9E5A-4B09-9C33-C600BD17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12710"/>
            <a:ext cx="12191998" cy="2645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FB15D51-F405-4C4F-96E0-F47CA3AEC55F}"/>
              </a:ext>
            </a:extLst>
          </p:cNvPr>
          <p:cNvSpPr>
            <a:spLocks noGrp="1"/>
          </p:cNvSpPr>
          <p:nvPr>
            <p:ph type="title"/>
          </p:nvPr>
        </p:nvSpPr>
        <p:spPr>
          <a:xfrm>
            <a:off x="840509" y="4572002"/>
            <a:ext cx="6717882" cy="1473357"/>
          </a:xfrm>
        </p:spPr>
        <p:txBody>
          <a:bodyPr vert="horz" lIns="91440" tIns="45720" rIns="91440" bIns="45720" rtlCol="0" anchor="ctr">
            <a:normAutofit/>
          </a:bodyPr>
          <a:lstStyle/>
          <a:p>
            <a:pPr>
              <a:spcAft>
                <a:spcPts val="600"/>
              </a:spcAft>
            </a:pPr>
            <a:r>
              <a:rPr lang="en-US" sz="1600" dirty="0">
                <a:solidFill>
                  <a:schemeClr val="bg1"/>
                </a:solidFill>
              </a:rPr>
              <a:t>Let f(n)= 3n+2,     g(n)= n</a:t>
            </a:r>
            <a:br>
              <a:rPr lang="en-US" sz="1600" dirty="0">
                <a:solidFill>
                  <a:schemeClr val="bg1"/>
                </a:solidFill>
              </a:rPr>
            </a:br>
            <a:br>
              <a:rPr lang="en-US" sz="1600" dirty="0">
                <a:solidFill>
                  <a:schemeClr val="bg1"/>
                </a:solidFill>
              </a:rPr>
            </a:br>
            <a:r>
              <a:rPr lang="en-US" sz="1600" dirty="0">
                <a:solidFill>
                  <a:schemeClr val="bg1"/>
                </a:solidFill>
              </a:rPr>
              <a:t>Check whether we can write f(n)= O(g(n))</a:t>
            </a:r>
            <a:br>
              <a:rPr lang="en-US" sz="1600" dirty="0">
                <a:solidFill>
                  <a:schemeClr val="bg1"/>
                </a:solidFill>
              </a:rPr>
            </a:br>
            <a:br>
              <a:rPr lang="en-US" sz="1600" dirty="0">
                <a:solidFill>
                  <a:schemeClr val="bg1"/>
                </a:solidFill>
              </a:rPr>
            </a:br>
            <a:endParaRPr lang="en-US" sz="1600" dirty="0">
              <a:solidFill>
                <a:schemeClr val="bg1"/>
              </a:solidFill>
            </a:endParaRPr>
          </a:p>
        </p:txBody>
      </p:sp>
      <p:pic>
        <p:nvPicPr>
          <p:cNvPr id="3" name="Picture 2">
            <a:extLst>
              <a:ext uri="{FF2B5EF4-FFF2-40B4-BE49-F238E27FC236}">
                <a16:creationId xmlns:a16="http://schemas.microsoft.com/office/drawing/2014/main" id="{674B160D-F4C1-42B4-BF5B-6152691C41C7}"/>
              </a:ext>
            </a:extLst>
          </p:cNvPr>
          <p:cNvPicPr>
            <a:picLocks noChangeAspect="1"/>
          </p:cNvPicPr>
          <p:nvPr/>
        </p:nvPicPr>
        <p:blipFill rotWithShape="1">
          <a:blip r:embed="rId2"/>
          <a:srcRect l="13051" t="38524" r="36076" b="27191"/>
          <a:stretch/>
        </p:blipFill>
        <p:spPr>
          <a:xfrm>
            <a:off x="1763904" y="643467"/>
            <a:ext cx="8664189" cy="3284485"/>
          </a:xfrm>
          <a:prstGeom prst="rect">
            <a:avLst/>
          </a:prstGeom>
        </p:spPr>
      </p:pic>
      <p:sp>
        <p:nvSpPr>
          <p:cNvPr id="16"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18" name="Straight Connector 17">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228850"/>
            <a:ext cx="579508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7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09F25-FE7F-4B1D-9143-FD6ED69EB41C}"/>
              </a:ext>
            </a:extLst>
          </p:cNvPr>
          <p:cNvSpPr>
            <a:spLocks noGrp="1"/>
          </p:cNvSpPr>
          <p:nvPr>
            <p:ph type="title"/>
          </p:nvPr>
        </p:nvSpPr>
        <p:spPr>
          <a:xfrm>
            <a:off x="960120" y="434101"/>
            <a:ext cx="7169753" cy="1232750"/>
          </a:xfrm>
        </p:spPr>
        <p:txBody>
          <a:bodyPr anchor="b">
            <a:normAutofit/>
          </a:bodyPr>
          <a:lstStyle/>
          <a:p>
            <a:r>
              <a:rPr lang="en-US" altLang="en-US" i="0" dirty="0">
                <a:solidFill>
                  <a:schemeClr val="bg1"/>
                </a:solidFill>
              </a:rPr>
              <a:t>Big Omega    </a:t>
            </a:r>
            <a:r>
              <a:rPr lang="en-US" altLang="en-US" b="1" i="0" dirty="0">
                <a:solidFill>
                  <a:schemeClr val="bg1"/>
                </a:solidFill>
                <a:latin typeface="Monotype Corsiva" panose="03010101010201010101" pitchFamily="66" charset="0"/>
                <a:sym typeface="Symbol" panose="05050102010706020507" pitchFamily="18" charset="2"/>
              </a:rPr>
              <a:t> - notation</a:t>
            </a:r>
            <a:endParaRPr lang="en-US" dirty="0">
              <a:solidFill>
                <a:schemeClr val="bg1"/>
              </a:solidFill>
            </a:endParaRPr>
          </a:p>
        </p:txBody>
      </p:sp>
      <p:cxnSp>
        <p:nvCxnSpPr>
          <p:cNvPr id="30" name="Straight Connector 2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2" name="Content Placeholder 3">
            <a:extLst>
              <a:ext uri="{FF2B5EF4-FFF2-40B4-BE49-F238E27FC236}">
                <a16:creationId xmlns:a16="http://schemas.microsoft.com/office/drawing/2014/main" id="{D7A9C788-7303-4881-B6BA-23F98C29331A}"/>
              </a:ext>
            </a:extLst>
          </p:cNvPr>
          <p:cNvSpPr>
            <a:spLocks noGrp="1"/>
          </p:cNvSpPr>
          <p:nvPr>
            <p:ph idx="1"/>
          </p:nvPr>
        </p:nvSpPr>
        <p:spPr>
          <a:xfrm>
            <a:off x="960119" y="2942252"/>
            <a:ext cx="10266681" cy="317240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Give  lower bound</a:t>
            </a:r>
            <a:r>
              <a:rPr lang="en-US" b="1" dirty="0">
                <a:solidFill>
                  <a:srgbClr val="C00000"/>
                </a:solidFill>
                <a:latin typeface="Times New Roman" panose="02020603050405020304" pitchFamily="18" charset="0"/>
                <a:cs typeface="Times New Roman" panose="02020603050405020304" pitchFamily="18" charset="0"/>
              </a:rPr>
              <a:t>(best  case) </a:t>
            </a:r>
            <a:r>
              <a:rPr lang="en-US" dirty="0">
                <a:latin typeface="Times New Roman" panose="02020603050405020304" pitchFamily="18" charset="0"/>
                <a:cs typeface="Times New Roman" panose="02020603050405020304" pitchFamily="18" charset="0"/>
              </a:rPr>
              <a:t>of an algorithm</a:t>
            </a:r>
          </a:p>
          <a:p>
            <a:r>
              <a:rPr lang="en-US" b="0" i="0" dirty="0">
                <a:solidFill>
                  <a:srgbClr val="333333"/>
                </a:solidFill>
                <a:effectLst/>
                <a:latin typeface="Times New Roman" panose="02020603050405020304" pitchFamily="18" charset="0"/>
                <a:cs typeface="Times New Roman" panose="02020603050405020304" pitchFamily="18" charset="0"/>
              </a:rPr>
              <a:t> Big-Omega notation always indicates the </a:t>
            </a:r>
            <a:r>
              <a:rPr lang="en-US" b="0" i="0" dirty="0">
                <a:solidFill>
                  <a:srgbClr val="C00000"/>
                </a:solidFill>
                <a:effectLst/>
                <a:latin typeface="Times New Roman" panose="02020603050405020304" pitchFamily="18" charset="0"/>
                <a:cs typeface="Times New Roman" panose="02020603050405020304" pitchFamily="18" charset="0"/>
              </a:rPr>
              <a:t>minimum time required </a:t>
            </a:r>
            <a:r>
              <a:rPr lang="en-US" b="0" i="0" dirty="0">
                <a:solidFill>
                  <a:srgbClr val="333333"/>
                </a:solidFill>
                <a:effectLst/>
                <a:latin typeface="Times New Roman" panose="02020603050405020304" pitchFamily="18" charset="0"/>
                <a:cs typeface="Times New Roman" panose="02020603050405020304" pitchFamily="18" charset="0"/>
              </a:rPr>
              <a:t>by an algorithm for all input values. </a:t>
            </a:r>
          </a:p>
          <a:p>
            <a:r>
              <a:rPr lang="en-US" b="0" i="0" dirty="0">
                <a:solidFill>
                  <a:srgbClr val="333333"/>
                </a:solidFill>
                <a:effectLst/>
                <a:latin typeface="Times New Roman" panose="02020603050405020304" pitchFamily="18" charset="0"/>
                <a:cs typeface="Times New Roman" panose="02020603050405020304" pitchFamily="18" charset="0"/>
              </a:rPr>
              <a:t>That means Big-Omega notation describes the </a:t>
            </a:r>
            <a:r>
              <a:rPr lang="en-US" b="0" i="0" dirty="0">
                <a:solidFill>
                  <a:srgbClr val="C00000"/>
                </a:solidFill>
                <a:effectLst/>
                <a:latin typeface="Times New Roman" panose="02020603050405020304" pitchFamily="18" charset="0"/>
                <a:cs typeface="Times New Roman" panose="02020603050405020304" pitchFamily="18" charset="0"/>
              </a:rPr>
              <a:t>best case of an algorithm </a:t>
            </a:r>
            <a:r>
              <a:rPr lang="en-US" b="0" i="0" dirty="0">
                <a:solidFill>
                  <a:srgbClr val="333333"/>
                </a:solidFill>
                <a:effectLst/>
                <a:latin typeface="Times New Roman" panose="02020603050405020304" pitchFamily="18" charset="0"/>
                <a:cs typeface="Times New Roman" panose="02020603050405020304" pitchFamily="18" charset="0"/>
              </a:rPr>
              <a:t>time complexity.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Let f(n) &amp; g(n) be two functions </a:t>
            </a:r>
          </a:p>
          <a:p>
            <a:r>
              <a:rPr lang="en-US" dirty="0">
                <a:latin typeface="Times New Roman" panose="02020603050405020304" pitchFamily="18" charset="0"/>
                <a:cs typeface="Times New Roman" panose="02020603050405020304" pitchFamily="18" charset="0"/>
              </a:rPr>
              <a:t>We can write</a:t>
            </a:r>
            <a:r>
              <a:rPr lang="en-US" b="1" dirty="0">
                <a:latin typeface="Times New Roman" panose="02020603050405020304" pitchFamily="18" charset="0"/>
                <a:cs typeface="Times New Roman" panose="02020603050405020304" pitchFamily="18" charset="0"/>
              </a:rPr>
              <a:t> f(n)</a:t>
            </a:r>
            <a:r>
              <a:rPr lang="en-US" dirty="0">
                <a:latin typeface="Times New Roman" panose="02020603050405020304" pitchFamily="18" charset="0"/>
                <a:cs typeface="Times New Roman" panose="02020603050405020304" pitchFamily="18" charset="0"/>
              </a:rPr>
              <a:t>= </a:t>
            </a:r>
            <a:r>
              <a:rPr lang="en-US" alt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g(n)              </a:t>
            </a:r>
            <a:endParaRPr lang="en-US"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f(n)&gt;=c. g(n) </a:t>
            </a:r>
          </a:p>
          <a:p>
            <a:r>
              <a:rPr lang="en-US" dirty="0">
                <a:latin typeface="Times New Roman" panose="02020603050405020304" pitchFamily="18" charset="0"/>
                <a:cs typeface="Times New Roman" panose="02020603050405020304" pitchFamily="18" charset="0"/>
              </a:rPr>
              <a:t>               for all  c&gt;0 and n &gt;=n0</a:t>
            </a:r>
          </a:p>
        </p:txBody>
      </p:sp>
    </p:spTree>
    <p:extLst>
      <p:ext uri="{BB962C8B-B14F-4D97-AF65-F5344CB8AC3E}">
        <p14:creationId xmlns:p14="http://schemas.microsoft.com/office/powerpoint/2010/main" val="210610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4" name="Straight Connector 23">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9F8CD012-29F5-45B8-83DF-393C0A213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0" name="Rectangle 29">
            <a:extLst>
              <a:ext uri="{FF2B5EF4-FFF2-40B4-BE49-F238E27FC236}">
                <a16:creationId xmlns:a16="http://schemas.microsoft.com/office/drawing/2014/main" id="{5C9F31C1-4E46-4A89-877A-24BBC6D3F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4" y="5202087"/>
            <a:ext cx="9600863" cy="894704"/>
          </a:xfrm>
        </p:spPr>
        <p:txBody>
          <a:bodyPr vert="horz" lIns="91440" tIns="45720" rIns="91440" bIns="45720" rtlCol="0" anchor="t">
            <a:normAutofit/>
          </a:bodyPr>
          <a:lstStyle/>
          <a:p>
            <a:pPr>
              <a:lnSpc>
                <a:spcPct val="85000"/>
              </a:lnSpc>
            </a:pPr>
            <a:endParaRPr lang="en-US" sz="4800" cap="all">
              <a:solidFill>
                <a:schemeClr val="bg2"/>
              </a:solidFill>
            </a:endParaRPr>
          </a:p>
        </p:txBody>
      </p:sp>
      <p:pic>
        <p:nvPicPr>
          <p:cNvPr id="4" name="Picture 3">
            <a:extLst>
              <a:ext uri="{FF2B5EF4-FFF2-40B4-BE49-F238E27FC236}">
                <a16:creationId xmlns:a16="http://schemas.microsoft.com/office/drawing/2014/main" id="{F87D0069-2026-4644-BFF7-5B0A8C5F5B03}"/>
              </a:ext>
            </a:extLst>
          </p:cNvPr>
          <p:cNvPicPr>
            <a:picLocks noChangeAspect="1"/>
          </p:cNvPicPr>
          <p:nvPr/>
        </p:nvPicPr>
        <p:blipFill rotWithShape="1">
          <a:blip r:embed="rId2"/>
          <a:srcRect l="13622" t="35647" r="16505" b="12789"/>
          <a:stretch/>
        </p:blipFill>
        <p:spPr>
          <a:xfrm>
            <a:off x="-1" y="647833"/>
            <a:ext cx="12191999" cy="5208477"/>
          </a:xfrm>
          <a:prstGeom prst="rect">
            <a:avLst/>
          </a:prstGeom>
        </p:spPr>
      </p:pic>
      <p:sp>
        <p:nvSpPr>
          <p:cNvPr id="6" name="Slide Number Placeholder 5"/>
          <p:cNvSpPr>
            <a:spLocks noGrp="1"/>
          </p:cNvSpPr>
          <p:nvPr>
            <p:ph type="sldNum" sz="quarter" idx="11"/>
          </p:nvPr>
        </p:nvSpPr>
        <p:spPr>
          <a:xfrm>
            <a:off x="11784011" y="1490429"/>
            <a:ext cx="407988" cy="365125"/>
          </a:xfrm>
        </p:spPr>
        <p:txBody>
          <a:bodyPr vert="horz" lIns="91440" tIns="45720" rIns="91440" bIns="45720" rtlCol="0" anchor="ctr">
            <a:normAutofit/>
          </a:bodyPr>
          <a:lstStyle/>
          <a:p>
            <a:pPr defTabSz="914400">
              <a:spcAft>
                <a:spcPts val="600"/>
              </a:spcAft>
            </a:pPr>
            <a:fld id="{B765CE48-66E7-491C-83E5-D13287BAA2CA}" type="slidenum">
              <a:rPr lang="en-US" altLang="en-US">
                <a:solidFill>
                  <a:schemeClr val="bg1"/>
                </a:solidFill>
              </a:rPr>
              <a:pPr defTabSz="914400">
                <a:spcAft>
                  <a:spcPts val="600"/>
                </a:spcAft>
              </a:pPr>
              <a:t>16</a:t>
            </a:fld>
            <a:endParaRPr lang="en-US" altLang="en-US">
              <a:solidFill>
                <a:schemeClr val="bg1"/>
              </a:solidFill>
            </a:endParaRPr>
          </a:p>
        </p:txBody>
      </p:sp>
      <p:cxnSp>
        <p:nvCxnSpPr>
          <p:cNvPr id="32" name="Straight Connector 31">
            <a:extLst>
              <a:ext uri="{FF2B5EF4-FFF2-40B4-BE49-F238E27FC236}">
                <a16:creationId xmlns:a16="http://schemas.microsoft.com/office/drawing/2014/main" id="{99B864D8-020F-455C-951E-BECB1D7E9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33544E3-1135-499C-BB90-E734D1EC4DB8}"/>
                  </a:ext>
                </a:extLst>
              </p14:cNvPr>
              <p14:cNvContentPartPr/>
              <p14:nvPr/>
            </p14:nvContentPartPr>
            <p14:xfrm>
              <a:off x="5411520" y="3592190"/>
              <a:ext cx="360" cy="360"/>
            </p14:xfrm>
          </p:contentPart>
        </mc:Choice>
        <mc:Fallback xmlns="">
          <p:pic>
            <p:nvPicPr>
              <p:cNvPr id="3" name="Ink 2">
                <a:extLst>
                  <a:ext uri="{FF2B5EF4-FFF2-40B4-BE49-F238E27FC236}">
                    <a16:creationId xmlns:a16="http://schemas.microsoft.com/office/drawing/2014/main" id="{533544E3-1135-499C-BB90-E734D1EC4DB8}"/>
                  </a:ext>
                </a:extLst>
              </p:cNvPr>
              <p:cNvPicPr/>
              <p:nvPr/>
            </p:nvPicPr>
            <p:blipFill>
              <a:blip r:embed="rId4"/>
              <a:stretch>
                <a:fillRect/>
              </a:stretch>
            </p:blipFill>
            <p:spPr>
              <a:xfrm>
                <a:off x="5393520" y="35741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B5FE0C7-4A06-494A-BA84-6C7C8D49F908}"/>
                  </a:ext>
                </a:extLst>
              </p14:cNvPr>
              <p14:cNvContentPartPr/>
              <p14:nvPr/>
            </p14:nvContentPartPr>
            <p14:xfrm>
              <a:off x="6731464" y="3258483"/>
              <a:ext cx="360" cy="360"/>
            </p14:xfrm>
          </p:contentPart>
        </mc:Choice>
        <mc:Fallback xmlns="">
          <p:pic>
            <p:nvPicPr>
              <p:cNvPr id="5" name="Ink 4">
                <a:extLst>
                  <a:ext uri="{FF2B5EF4-FFF2-40B4-BE49-F238E27FC236}">
                    <a16:creationId xmlns:a16="http://schemas.microsoft.com/office/drawing/2014/main" id="{2B5FE0C7-4A06-494A-BA84-6C7C8D49F908}"/>
                  </a:ext>
                </a:extLst>
              </p:cNvPr>
              <p:cNvPicPr/>
              <p:nvPr/>
            </p:nvPicPr>
            <p:blipFill>
              <a:blip r:embed="rId6"/>
              <a:stretch>
                <a:fillRect/>
              </a:stretch>
            </p:blipFill>
            <p:spPr>
              <a:xfrm>
                <a:off x="6713464" y="324084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4FA05E0-FE58-4535-8049-4D7DFED01681}"/>
                  </a:ext>
                </a:extLst>
              </p14:cNvPr>
              <p14:cNvContentPartPr/>
              <p14:nvPr/>
            </p14:nvContentPartPr>
            <p14:xfrm>
              <a:off x="6916144" y="1634163"/>
              <a:ext cx="360" cy="360"/>
            </p14:xfrm>
          </p:contentPart>
        </mc:Choice>
        <mc:Fallback xmlns="">
          <p:pic>
            <p:nvPicPr>
              <p:cNvPr id="7" name="Ink 6">
                <a:extLst>
                  <a:ext uri="{FF2B5EF4-FFF2-40B4-BE49-F238E27FC236}">
                    <a16:creationId xmlns:a16="http://schemas.microsoft.com/office/drawing/2014/main" id="{E4FA05E0-FE58-4535-8049-4D7DFED01681}"/>
                  </a:ext>
                </a:extLst>
              </p:cNvPr>
              <p:cNvPicPr/>
              <p:nvPr/>
            </p:nvPicPr>
            <p:blipFill>
              <a:blip r:embed="rId4"/>
              <a:stretch>
                <a:fillRect/>
              </a:stretch>
            </p:blipFill>
            <p:spPr>
              <a:xfrm>
                <a:off x="6898504" y="161616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0AEB6A02-B2A5-498D-86CD-76E77C28B765}"/>
                  </a:ext>
                </a:extLst>
              </p14:cNvPr>
              <p14:cNvContentPartPr/>
              <p14:nvPr/>
            </p14:nvContentPartPr>
            <p14:xfrm>
              <a:off x="2463120" y="1893710"/>
              <a:ext cx="360" cy="360"/>
            </p14:xfrm>
          </p:contentPart>
        </mc:Choice>
        <mc:Fallback xmlns="">
          <p:pic>
            <p:nvPicPr>
              <p:cNvPr id="8" name="Ink 7">
                <a:extLst>
                  <a:ext uri="{FF2B5EF4-FFF2-40B4-BE49-F238E27FC236}">
                    <a16:creationId xmlns:a16="http://schemas.microsoft.com/office/drawing/2014/main" id="{0AEB6A02-B2A5-498D-86CD-76E77C28B765}"/>
                  </a:ext>
                </a:extLst>
              </p:cNvPr>
              <p:cNvPicPr/>
              <p:nvPr/>
            </p:nvPicPr>
            <p:blipFill>
              <a:blip r:embed="rId4"/>
              <a:stretch>
                <a:fillRect/>
              </a:stretch>
            </p:blipFill>
            <p:spPr>
              <a:xfrm>
                <a:off x="2445120" y="18760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C67DD49-3149-4283-9D37-C41825B486C7}"/>
                  </a:ext>
                </a:extLst>
              </p14:cNvPr>
              <p14:cNvContentPartPr/>
              <p14:nvPr/>
            </p14:nvContentPartPr>
            <p14:xfrm>
              <a:off x="8287744" y="2995683"/>
              <a:ext cx="360" cy="360"/>
            </p14:xfrm>
          </p:contentPart>
        </mc:Choice>
        <mc:Fallback xmlns="">
          <p:pic>
            <p:nvPicPr>
              <p:cNvPr id="9" name="Ink 8">
                <a:extLst>
                  <a:ext uri="{FF2B5EF4-FFF2-40B4-BE49-F238E27FC236}">
                    <a16:creationId xmlns:a16="http://schemas.microsoft.com/office/drawing/2014/main" id="{1C67DD49-3149-4283-9D37-C41825B486C7}"/>
                  </a:ext>
                </a:extLst>
              </p:cNvPr>
              <p:cNvPicPr/>
              <p:nvPr/>
            </p:nvPicPr>
            <p:blipFill>
              <a:blip r:embed="rId4"/>
              <a:stretch>
                <a:fillRect/>
              </a:stretch>
            </p:blipFill>
            <p:spPr>
              <a:xfrm>
                <a:off x="8269744" y="2978043"/>
                <a:ext cx="36000" cy="36000"/>
              </a:xfrm>
              <a:prstGeom prst="rect">
                <a:avLst/>
              </a:prstGeom>
            </p:spPr>
          </p:pic>
        </mc:Fallback>
      </mc:AlternateContent>
    </p:spTree>
    <p:extLst>
      <p:ext uri="{BB962C8B-B14F-4D97-AF65-F5344CB8AC3E}">
        <p14:creationId xmlns:p14="http://schemas.microsoft.com/office/powerpoint/2010/main" val="347581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A84F40-AC58-4671-B6F1-E0E825C0573F}"/>
              </a:ext>
            </a:extLst>
          </p:cNvPr>
          <p:cNvPicPr>
            <a:picLocks noChangeAspect="1"/>
          </p:cNvPicPr>
          <p:nvPr/>
        </p:nvPicPr>
        <p:blipFill rotWithShape="1">
          <a:blip r:embed="rId2"/>
          <a:srcRect l="2952" t="27092" r="22766" b="15745"/>
          <a:stretch/>
        </p:blipFill>
        <p:spPr>
          <a:xfrm>
            <a:off x="359922" y="1042397"/>
            <a:ext cx="10963073" cy="4745562"/>
          </a:xfrm>
          <a:prstGeom prst="rect">
            <a:avLst/>
          </a:prstGeom>
        </p:spPr>
      </p:pic>
    </p:spTree>
    <p:extLst>
      <p:ext uri="{BB962C8B-B14F-4D97-AF65-F5344CB8AC3E}">
        <p14:creationId xmlns:p14="http://schemas.microsoft.com/office/powerpoint/2010/main" val="86036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510825" y="63223"/>
            <a:ext cx="9218762" cy="4952492"/>
          </a:xfrm>
        </p:spPr>
        <p:txBody>
          <a:bodyPr/>
          <a:lstStyle/>
          <a:p>
            <a:r>
              <a:rPr lang="en-US" altLang="en-US" dirty="0"/>
              <a:t>Asymptotic notations (cont.)</a:t>
            </a:r>
          </a:p>
        </p:txBody>
      </p:sp>
      <p:sp>
        <p:nvSpPr>
          <p:cNvPr id="7" name="Slide Number Placeholder 4"/>
          <p:cNvSpPr>
            <a:spLocks noGrp="1"/>
          </p:cNvSpPr>
          <p:nvPr>
            <p:ph type="sldNum" sz="quarter" idx="12"/>
          </p:nvPr>
        </p:nvSpPr>
        <p:spPr/>
        <p:txBody>
          <a:bodyPr/>
          <a:lstStyle/>
          <a:p>
            <a:fld id="{DA530E28-6A72-4338-ABD9-AE2E0DB52E7B}" type="slidenum">
              <a:rPr lang="en-US" altLang="en-US"/>
              <a:pPr/>
              <a:t>18</a:t>
            </a:fld>
            <a:endParaRPr lang="en-US" altLang="en-US"/>
          </a:p>
        </p:txBody>
      </p:sp>
      <p:sp>
        <p:nvSpPr>
          <p:cNvPr id="154627" name="Rectangle 3"/>
          <p:cNvSpPr>
            <a:spLocks noGrp="1" noChangeArrowheads="1"/>
          </p:cNvSpPr>
          <p:nvPr>
            <p:ph type="body" idx="4294967295"/>
          </p:nvPr>
        </p:nvSpPr>
        <p:spPr>
          <a:xfrm>
            <a:off x="115687" y="876562"/>
            <a:ext cx="9613900" cy="3598863"/>
          </a:xfrm>
        </p:spPr>
        <p:txBody>
          <a:bodyPr>
            <a:normAutofit/>
          </a:bodyPr>
          <a:lstStyle/>
          <a:p>
            <a:r>
              <a:rPr lang="en-US" altLang="en-US" sz="2800" b="1" dirty="0">
                <a:latin typeface="Monotype Corsiva" panose="03010101010201010101" pitchFamily="66" charset="0"/>
                <a:sym typeface="Symbol" panose="05050102010706020507" pitchFamily="18" charset="2"/>
              </a:rPr>
              <a:t>-notation</a:t>
            </a:r>
          </a:p>
        </p:txBody>
      </p:sp>
      <p:sp>
        <p:nvSpPr>
          <p:cNvPr id="11" name="TextBox 10">
            <a:extLst>
              <a:ext uri="{FF2B5EF4-FFF2-40B4-BE49-F238E27FC236}">
                <a16:creationId xmlns:a16="http://schemas.microsoft.com/office/drawing/2014/main" id="{59602E54-A876-4357-9381-E8F86A8AFB02}"/>
              </a:ext>
            </a:extLst>
          </p:cNvPr>
          <p:cNvSpPr txBox="1"/>
          <p:nvPr/>
        </p:nvSpPr>
        <p:spPr>
          <a:xfrm>
            <a:off x="821093" y="1819470"/>
            <a:ext cx="10683551" cy="2585323"/>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333333"/>
                </a:solidFill>
                <a:effectLst/>
                <a:latin typeface="Open Sans" panose="020B0606030504020204" pitchFamily="34" charset="0"/>
              </a:rPr>
              <a:t>Big - Theta notation is used to define the </a:t>
            </a:r>
            <a:r>
              <a:rPr lang="en-US" b="1" i="0" dirty="0">
                <a:solidFill>
                  <a:srgbClr val="333333"/>
                </a:solidFill>
                <a:effectLst/>
                <a:latin typeface="Open Sans" panose="020B0606030504020204" pitchFamily="34" charset="0"/>
              </a:rPr>
              <a:t>average bound</a:t>
            </a:r>
            <a:r>
              <a:rPr lang="en-US" b="0" i="0" dirty="0">
                <a:solidFill>
                  <a:srgbClr val="333333"/>
                </a:solidFill>
                <a:effectLst/>
                <a:latin typeface="Open Sans" panose="020B0606030504020204" pitchFamily="34" charset="0"/>
              </a:rPr>
              <a:t> of an algorithm in terms of Time Complexity.</a:t>
            </a:r>
          </a:p>
          <a:p>
            <a:pPr marL="285750" indent="-285750">
              <a:buFont typeface="Wingdings" panose="05000000000000000000" pitchFamily="2" charset="2"/>
              <a:buChar char="Ø"/>
            </a:pPr>
            <a:br>
              <a:rPr lang="en-US" dirty="0"/>
            </a:br>
            <a:r>
              <a:rPr lang="en-US" b="0" i="0" dirty="0">
                <a:solidFill>
                  <a:srgbClr val="333333"/>
                </a:solidFill>
                <a:effectLst/>
                <a:latin typeface="Open Sans" panose="020B0606030504020204" pitchFamily="34" charset="0"/>
              </a:rPr>
              <a:t>That means Big - Theta notation always indicates the average time required by an algorithm for all input values. </a:t>
            </a:r>
          </a:p>
          <a:p>
            <a:pPr marL="285750" indent="-285750">
              <a:buFont typeface="Wingdings" panose="05000000000000000000" pitchFamily="2" charset="2"/>
              <a:buChar char="Ø"/>
            </a:pPr>
            <a:endParaRPr lang="en-US" b="0" i="0" dirty="0">
              <a:solidFill>
                <a:srgbClr val="333333"/>
              </a:solidFill>
              <a:effectLst/>
              <a:latin typeface="Open Sans" panose="020B0606030504020204" pitchFamily="34" charset="0"/>
            </a:endParaRPr>
          </a:p>
          <a:p>
            <a:pPr marL="285750" indent="-285750">
              <a:buFont typeface="Wingdings" panose="05000000000000000000" pitchFamily="2" charset="2"/>
              <a:buChar char="Ø"/>
            </a:pPr>
            <a:r>
              <a:rPr lang="en-US" b="0" i="0" dirty="0">
                <a:solidFill>
                  <a:srgbClr val="333333"/>
                </a:solidFill>
                <a:effectLst/>
                <a:latin typeface="Open Sans" panose="020B0606030504020204" pitchFamily="34" charset="0"/>
              </a:rPr>
              <a:t>That means Big - Theta notation describes the average case of an algorithm time complexity.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0" i="0" dirty="0">
                <a:solidFill>
                  <a:srgbClr val="333333"/>
                </a:solidFill>
                <a:effectLst/>
                <a:latin typeface="Open Sans" panose="020B0606030504020204" pitchFamily="34" charset="0"/>
              </a:rPr>
              <a:t>Big - Theta Notation can be defined as follows...</a:t>
            </a:r>
            <a:endParaRPr lang="en-US" dirty="0"/>
          </a:p>
        </p:txBody>
      </p:sp>
      <p:pic>
        <p:nvPicPr>
          <p:cNvPr id="6" name="Picture 5">
            <a:extLst>
              <a:ext uri="{FF2B5EF4-FFF2-40B4-BE49-F238E27FC236}">
                <a16:creationId xmlns:a16="http://schemas.microsoft.com/office/drawing/2014/main" id="{863270F7-530A-4E35-A7F4-76895DBDA899}"/>
              </a:ext>
            </a:extLst>
          </p:cNvPr>
          <p:cNvPicPr>
            <a:picLocks noChangeAspect="1"/>
          </p:cNvPicPr>
          <p:nvPr/>
        </p:nvPicPr>
        <p:blipFill rotWithShape="1">
          <a:blip r:embed="rId2"/>
          <a:srcRect l="6735" t="64218" r="7245" b="10068"/>
          <a:stretch/>
        </p:blipFill>
        <p:spPr>
          <a:xfrm>
            <a:off x="821094" y="4404048"/>
            <a:ext cx="10487608" cy="1763487"/>
          </a:xfrm>
          <a:prstGeom prst="rect">
            <a:avLst/>
          </a:prstGeom>
        </p:spPr>
      </p:pic>
    </p:spTree>
    <p:extLst>
      <p:ext uri="{BB962C8B-B14F-4D97-AF65-F5344CB8AC3E}">
        <p14:creationId xmlns:p14="http://schemas.microsoft.com/office/powerpoint/2010/main" val="275552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ig-O Notation, Omega Notation and Big-O Notation (Asymptotic Analysis)">
            <a:extLst>
              <a:ext uri="{FF2B5EF4-FFF2-40B4-BE49-F238E27FC236}">
                <a16:creationId xmlns:a16="http://schemas.microsoft.com/office/drawing/2014/main" id="{2653C7BD-8E15-4B90-A4F6-05BF36333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429" y="233463"/>
            <a:ext cx="6408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08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1975" name="Rectangle 13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976" name="Rectangle 13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970" name="Rectangle 2"/>
          <p:cNvSpPr>
            <a:spLocks noGrp="1" noChangeArrowheads="1"/>
          </p:cNvSpPr>
          <p:nvPr>
            <p:ph type="title"/>
          </p:nvPr>
        </p:nvSpPr>
        <p:spPr>
          <a:xfrm>
            <a:off x="960120" y="434101"/>
            <a:ext cx="7169753" cy="1232750"/>
          </a:xfrm>
        </p:spPr>
        <p:txBody>
          <a:bodyPr anchor="b">
            <a:normAutofit/>
          </a:bodyPr>
          <a:lstStyle/>
          <a:p>
            <a:r>
              <a:rPr lang="en-US" altLang="en-US" sz="3900">
                <a:solidFill>
                  <a:schemeClr val="bg1"/>
                </a:solidFill>
              </a:rPr>
              <a:t>How do we compare algorithms?</a:t>
            </a:r>
          </a:p>
        </p:txBody>
      </p:sp>
      <p:cxnSp>
        <p:nvCxnSpPr>
          <p:cNvPr id="211977" name="Straight Connector 14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1978"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Slide Number Placeholder 4"/>
          <p:cNvSpPr>
            <a:spLocks noGrp="1"/>
          </p:cNvSpPr>
          <p:nvPr>
            <p:ph type="sldNum" sz="quarter" idx="11"/>
          </p:nvPr>
        </p:nvSpPr>
        <p:spPr>
          <a:xfrm>
            <a:off x="11784011" y="1165547"/>
            <a:ext cx="407988" cy="365125"/>
          </a:xfrm>
        </p:spPr>
        <p:txBody>
          <a:bodyPr>
            <a:normAutofit/>
          </a:bodyPr>
          <a:lstStyle/>
          <a:p>
            <a:pPr>
              <a:spcAft>
                <a:spcPts val="600"/>
              </a:spcAft>
            </a:pPr>
            <a:fld id="{BC8DB260-35E3-4E76-9391-876D28C00339}" type="slidenum">
              <a:rPr lang="en-US" altLang="en-US">
                <a:solidFill>
                  <a:schemeClr val="tx1"/>
                </a:solidFill>
              </a:rPr>
              <a:pPr>
                <a:spcAft>
                  <a:spcPts val="600"/>
                </a:spcAft>
              </a:pPr>
              <a:t>2</a:t>
            </a:fld>
            <a:endParaRPr lang="en-US" altLang="en-US">
              <a:solidFill>
                <a:schemeClr val="tx1"/>
              </a:solidFill>
            </a:endParaRPr>
          </a:p>
        </p:txBody>
      </p:sp>
      <p:graphicFrame>
        <p:nvGraphicFramePr>
          <p:cNvPr id="211973" name="Rectangle 3">
            <a:extLst>
              <a:ext uri="{FF2B5EF4-FFF2-40B4-BE49-F238E27FC236}">
                <a16:creationId xmlns:a16="http://schemas.microsoft.com/office/drawing/2014/main" id="{34A08767-F29A-4CCB-9EAD-67B658FE49B6}"/>
              </a:ext>
            </a:extLst>
          </p:cNvPr>
          <p:cNvGraphicFramePr/>
          <p:nvPr>
            <p:extLst>
              <p:ext uri="{D42A27DB-BD31-4B8C-83A1-F6EECF244321}">
                <p14:modId xmlns:p14="http://schemas.microsoft.com/office/powerpoint/2010/main" val="1596743922"/>
              </p:ext>
            </p:extLst>
          </p:nvPr>
        </p:nvGraphicFramePr>
        <p:xfrm>
          <a:off x="641024" y="2917148"/>
          <a:ext cx="11340444" cy="3596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9377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04164-17D2-4F12-9AF3-F5DD111A86C6}"/>
              </a:ext>
            </a:extLst>
          </p:cNvPr>
          <p:cNvPicPr>
            <a:picLocks noChangeAspect="1"/>
          </p:cNvPicPr>
          <p:nvPr/>
        </p:nvPicPr>
        <p:blipFill rotWithShape="1">
          <a:blip r:embed="rId2"/>
          <a:srcRect l="5745" t="15319" r="20931" b="38865"/>
          <a:stretch/>
        </p:blipFill>
        <p:spPr>
          <a:xfrm>
            <a:off x="700391" y="1050586"/>
            <a:ext cx="10877120" cy="3822971"/>
          </a:xfrm>
          <a:prstGeom prst="rect">
            <a:avLst/>
          </a:prstGeom>
        </p:spPr>
      </p:pic>
    </p:spTree>
    <p:extLst>
      <p:ext uri="{BB962C8B-B14F-4D97-AF65-F5344CB8AC3E}">
        <p14:creationId xmlns:p14="http://schemas.microsoft.com/office/powerpoint/2010/main" val="1614772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6F726-0CD8-224A-836E-A967D1CBA241}"/>
              </a:ext>
            </a:extLst>
          </p:cNvPr>
          <p:cNvSpPr>
            <a:spLocks noGrp="1"/>
          </p:cNvSpPr>
          <p:nvPr>
            <p:ph type="title"/>
          </p:nvPr>
        </p:nvSpPr>
        <p:spPr>
          <a:xfrm>
            <a:off x="960120" y="434101"/>
            <a:ext cx="7169753" cy="1232750"/>
          </a:xfrm>
        </p:spPr>
        <p:txBody>
          <a:bodyPr anchor="b">
            <a:normAutofit/>
          </a:bodyPr>
          <a:lstStyle/>
          <a:p>
            <a:r>
              <a:rPr lang="en-US">
                <a:solidFill>
                  <a:schemeClr val="bg1"/>
                </a:solidFill>
              </a:rPr>
              <a:t>Example</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E8B412FB-9DFA-ED4E-9531-B0277C0B4403}"/>
              </a:ext>
            </a:extLst>
          </p:cNvPr>
          <p:cNvSpPr>
            <a:spLocks noGrp="1"/>
          </p:cNvSpPr>
          <p:nvPr>
            <p:ph idx="1"/>
          </p:nvPr>
        </p:nvSpPr>
        <p:spPr>
          <a:xfrm>
            <a:off x="960119" y="2942252"/>
            <a:ext cx="10266681" cy="3172409"/>
          </a:xfrm>
        </p:spPr>
        <p:txBody>
          <a:bodyPr>
            <a:normAutofit/>
          </a:bodyPr>
          <a:lstStyle/>
          <a:p>
            <a:r>
              <a:rPr lang="en-US" dirty="0"/>
              <a:t>Need to search (linear) n elements in an array</a:t>
            </a:r>
          </a:p>
          <a:p>
            <a:r>
              <a:rPr lang="en-US" dirty="0"/>
              <a:t>1 ,2,5, 7, 8</a:t>
            </a:r>
          </a:p>
          <a:p>
            <a:r>
              <a:rPr lang="en-US" dirty="0"/>
              <a:t>Best case    x=1   only one comparison,1 step </a:t>
            </a:r>
          </a:p>
          <a:p>
            <a:r>
              <a:rPr lang="en-US" dirty="0"/>
              <a:t>       complexity </a:t>
            </a:r>
            <a:r>
              <a:rPr lang="en-US" altLang="en-US" b="1" dirty="0">
                <a:latin typeface="Monotype Corsiva" panose="03010101010201010101" pitchFamily="66" charset="0"/>
                <a:sym typeface="Symbol" panose="05050102010706020507" pitchFamily="18" charset="2"/>
              </a:rPr>
              <a:t>(1)</a:t>
            </a:r>
          </a:p>
          <a:p>
            <a:r>
              <a:rPr lang="en-US" dirty="0">
                <a:latin typeface="Arial Narrow" panose="020B0604020202020204" pitchFamily="34" charset="0"/>
                <a:cs typeface="Arial Narrow" panose="020B0604020202020204" pitchFamily="34" charset="0"/>
                <a:sym typeface="Symbol" panose="05050102010706020507" pitchFamily="18" charset="2"/>
              </a:rPr>
              <a:t>Worst  case</a:t>
            </a:r>
          </a:p>
          <a:p>
            <a:r>
              <a:rPr lang="en-US" dirty="0">
                <a:latin typeface="Arial Narrow" panose="020B0604020202020204" pitchFamily="34" charset="0"/>
                <a:cs typeface="Arial Narrow" panose="020B0604020202020204" pitchFamily="34" charset="0"/>
                <a:sym typeface="Symbol" panose="05050102010706020507" pitchFamily="18" charset="2"/>
              </a:rPr>
              <a:t>   compare all n elements   O(5)</a:t>
            </a:r>
          </a:p>
          <a:p>
            <a:r>
              <a:rPr lang="en-US" dirty="0" err="1">
                <a:latin typeface="Arial Narrow" panose="020B0604020202020204" pitchFamily="34" charset="0"/>
                <a:cs typeface="Arial Narrow" panose="020B0604020202020204" pitchFamily="34" charset="0"/>
                <a:sym typeface="Symbol" panose="05050102010706020507" pitchFamily="18" charset="2"/>
              </a:rPr>
              <a:t>Averagecase</a:t>
            </a:r>
            <a:r>
              <a:rPr lang="en-US" dirty="0">
                <a:latin typeface="Arial Narrow" panose="020B0604020202020204" pitchFamily="34" charset="0"/>
                <a:cs typeface="Arial Narrow" panose="020B0604020202020204" pitchFamily="34" charset="0"/>
                <a:sym typeface="Symbol" panose="05050102010706020507" pitchFamily="18" charset="2"/>
              </a:rPr>
              <a:t> </a:t>
            </a:r>
            <a:r>
              <a:rPr lang="en-US" altLang="en-US" dirty="0">
                <a:latin typeface="Arial Narrow" panose="020B0604020202020204" pitchFamily="34" charset="0"/>
                <a:cs typeface="Arial Narrow" panose="020B0604020202020204" pitchFamily="34" charset="0"/>
                <a:sym typeface="Symbol" panose="05050102010706020507" pitchFamily="18" charset="2"/>
              </a:rPr>
              <a:t>(n/2)= (n)</a:t>
            </a:r>
            <a:endParaRPr lang="en-US"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266874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1621767" y="457200"/>
            <a:ext cx="8589034" cy="355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i="1" dirty="0">
                <a:latin typeface="Times New Roman" panose="02020603050405020304" pitchFamily="18" charset="0"/>
              </a:rPr>
              <a:t>Definition:- [little “oh”] </a:t>
            </a:r>
            <a:r>
              <a:rPr lang="en-US" altLang="en-US" sz="2000" dirty="0">
                <a:latin typeface="Times New Roman" panose="02020603050405020304" pitchFamily="18" charset="0"/>
              </a:rPr>
              <a:t>The function </a:t>
            </a:r>
            <a:r>
              <a:rPr lang="en-US" altLang="en-US" sz="2000" b="1" i="1" dirty="0">
                <a:latin typeface="Times New Roman" panose="02020603050405020304" pitchFamily="18" charset="0"/>
              </a:rPr>
              <a:t>f(n) = </a:t>
            </a:r>
            <a:r>
              <a:rPr lang="en-US" altLang="en-US" sz="2000" dirty="0">
                <a:latin typeface="Times New Roman" panose="02020603050405020304" pitchFamily="18" charset="0"/>
              </a:rPr>
              <a:t>o</a:t>
            </a:r>
            <a:r>
              <a:rPr lang="en-US" altLang="en-US" sz="2000" b="1" i="1" dirty="0">
                <a:latin typeface="Times New Roman" panose="02020603050405020304" pitchFamily="18" charset="0"/>
              </a:rPr>
              <a:t>(g(n)) </a:t>
            </a:r>
            <a:r>
              <a:rPr lang="en-US" altLang="en-US" sz="2000" dirty="0">
                <a:latin typeface="Times New Roman" panose="02020603050405020304" pitchFamily="18" charset="0"/>
              </a:rPr>
              <a:t>(read as “f of n is little oh of g of n”) if and only if </a:t>
            </a:r>
          </a:p>
          <a:p>
            <a:pPr eaLnBrk="1" hangingPunct="1"/>
            <a:endParaRPr lang="en-US" altLang="en-US" sz="2000" dirty="0">
              <a:latin typeface="Times New Roman" panose="02020603050405020304" pitchFamily="18" charset="0"/>
            </a:endParaRPr>
          </a:p>
          <a:p>
            <a:pPr eaLnBrk="1" hangingPunct="1"/>
            <a:endParaRPr lang="en-US" altLang="en-US" sz="2000" dirty="0">
              <a:latin typeface="Times New Roman" panose="02020603050405020304" pitchFamily="18" charset="0"/>
            </a:endParaRPr>
          </a:p>
          <a:p>
            <a:pPr eaLnBrk="1" hangingPunct="1"/>
            <a:endParaRPr lang="en-US" altLang="en-US" sz="2000" dirty="0">
              <a:latin typeface="Times New Roman" panose="02020603050405020304" pitchFamily="18" charset="0"/>
            </a:endParaRPr>
          </a:p>
          <a:p>
            <a:pPr eaLnBrk="1" hangingPunct="1"/>
            <a:endParaRPr lang="en-US" altLang="en-US" sz="2000" dirty="0">
              <a:latin typeface="Times New Roman" panose="02020603050405020304" pitchFamily="18" charset="0"/>
            </a:endParaRPr>
          </a:p>
          <a:p>
            <a:pPr eaLnBrk="1" hangingPunct="1"/>
            <a:endParaRPr lang="en-US" altLang="en-US" sz="2000" dirty="0">
              <a:latin typeface="Times New Roman" panose="02020603050405020304" pitchFamily="18" charset="0"/>
            </a:endParaRPr>
          </a:p>
          <a:p>
            <a:pPr eaLnBrk="1" hangingPunct="1"/>
            <a:endParaRPr lang="en-US" altLang="en-US" sz="2000" dirty="0">
              <a:latin typeface="Times New Roman" panose="02020603050405020304" pitchFamily="18" charset="0"/>
            </a:endParaRPr>
          </a:p>
          <a:p>
            <a:pPr eaLnBrk="1" hangingPunct="1"/>
            <a:r>
              <a:rPr lang="en-US" altLang="en-US" sz="2000" b="1" i="1" dirty="0">
                <a:latin typeface="Times New Roman" panose="02020603050405020304" pitchFamily="18" charset="0"/>
              </a:rPr>
              <a:t>Definition:- [little omega] </a:t>
            </a:r>
            <a:r>
              <a:rPr lang="en-US" altLang="en-US" sz="2000" dirty="0">
                <a:latin typeface="Times New Roman" panose="02020603050405020304" pitchFamily="18" charset="0"/>
              </a:rPr>
              <a:t>The function </a:t>
            </a:r>
            <a:r>
              <a:rPr lang="en-US" altLang="en-US" sz="2000" b="1" i="1" dirty="0">
                <a:latin typeface="Times New Roman" panose="02020603050405020304" pitchFamily="18" charset="0"/>
              </a:rPr>
              <a:t>f(n) = </a:t>
            </a:r>
            <a:r>
              <a:rPr lang="el-GR" altLang="en-US" sz="2000" b="1" i="1" dirty="0">
                <a:latin typeface="Times New Roman" panose="02020603050405020304" pitchFamily="18" charset="0"/>
                <a:cs typeface="Times New Roman" panose="02020603050405020304" pitchFamily="18" charset="0"/>
              </a:rPr>
              <a:t>ω</a:t>
            </a:r>
            <a:r>
              <a:rPr lang="en-US" altLang="en-US" sz="2000" b="1" i="1" dirty="0">
                <a:latin typeface="Times New Roman" panose="02020603050405020304" pitchFamily="18" charset="0"/>
              </a:rPr>
              <a:t>(g(n)) </a:t>
            </a:r>
            <a:r>
              <a:rPr lang="en-US" altLang="en-US" sz="2000" dirty="0">
                <a:latin typeface="Times New Roman" panose="02020603050405020304" pitchFamily="18" charset="0"/>
              </a:rPr>
              <a:t>(read as “f of n is little omega of g of n”) </a:t>
            </a:r>
            <a:r>
              <a:rPr lang="en-US" altLang="en-US" sz="2000" dirty="0" err="1">
                <a:latin typeface="Times New Roman" panose="02020603050405020304" pitchFamily="18" charset="0"/>
              </a:rPr>
              <a:t>iff</a:t>
            </a:r>
            <a:endParaRPr lang="en-US" altLang="en-US" sz="2000" dirty="0">
              <a:latin typeface="Times New Roman" panose="02020603050405020304" pitchFamily="18" charset="0"/>
            </a:endParaRPr>
          </a:p>
          <a:p>
            <a:pPr eaLnBrk="1" hangingPunct="1"/>
            <a:endParaRPr lang="en-US" altLang="en-US" sz="2000" dirty="0">
              <a:latin typeface="Times New Roman" panose="02020603050405020304" pitchFamily="18" charset="0"/>
            </a:endParaRPr>
          </a:p>
        </p:txBody>
      </p:sp>
      <p:pic>
        <p:nvPicPr>
          <p:cNvPr id="276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99" y="1337095"/>
            <a:ext cx="2230947" cy="124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4619" y="3712372"/>
            <a:ext cx="2806460" cy="120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568854"/>
      </p:ext>
    </p:extLst>
  </p:cSld>
  <p:clrMapOvr>
    <a:masterClrMapping/>
  </p:clrMapOvr>
  <p:transition spd="med">
    <p:newsfla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10AD9-D634-9C45-A534-ACF57B9FFBA9}"/>
              </a:ext>
            </a:extLst>
          </p:cNvPr>
          <p:cNvSpPr>
            <a:spLocks noGrp="1"/>
          </p:cNvSpPr>
          <p:nvPr>
            <p:ph idx="1"/>
          </p:nvPr>
        </p:nvSpPr>
        <p:spPr>
          <a:xfrm>
            <a:off x="163882" y="470554"/>
            <a:ext cx="11401799" cy="3416300"/>
          </a:xfrm>
        </p:spPr>
        <p:txBody>
          <a:bodyPr>
            <a:noAutofit/>
          </a:bodyPr>
          <a:lstStyle/>
          <a:p>
            <a:r>
              <a:rPr lang="en-US" sz="2800" b="0" i="0" dirty="0">
                <a:solidFill>
                  <a:srgbClr val="626569"/>
                </a:solidFill>
                <a:effectLst/>
                <a:latin typeface="Aparajita" panose="02020603050405020304" pitchFamily="18" charset="0"/>
                <a:cs typeface="Aparajita" panose="02020603050405020304" pitchFamily="18" charset="0"/>
              </a:rPr>
              <a:t>we analyzed linear search and binary search by counting the maximum number of guesses we need to make</a:t>
            </a:r>
          </a:p>
          <a:p>
            <a:r>
              <a:rPr lang="en-US" sz="2800" b="0" i="0" dirty="0">
                <a:solidFill>
                  <a:srgbClr val="626569"/>
                </a:solidFill>
                <a:effectLst/>
                <a:latin typeface="Aparajita" panose="02020603050405020304" pitchFamily="18" charset="0"/>
                <a:cs typeface="Aparajita" panose="02020603050405020304" pitchFamily="18" charset="0"/>
              </a:rPr>
              <a:t>we really want to know is </a:t>
            </a:r>
            <a:r>
              <a:rPr lang="en-US" sz="2800" b="0" i="1" dirty="0">
                <a:solidFill>
                  <a:srgbClr val="626569"/>
                </a:solidFill>
                <a:effectLst/>
                <a:latin typeface="Aparajita" panose="02020603050405020304" pitchFamily="18" charset="0"/>
                <a:cs typeface="Aparajita" panose="02020603050405020304" pitchFamily="18" charset="0"/>
              </a:rPr>
              <a:t>how long</a:t>
            </a:r>
            <a:r>
              <a:rPr lang="en-US" sz="2800" b="0" i="0" dirty="0">
                <a:solidFill>
                  <a:srgbClr val="626569"/>
                </a:solidFill>
                <a:effectLst/>
                <a:latin typeface="Aparajita" panose="02020603050405020304" pitchFamily="18" charset="0"/>
                <a:cs typeface="Aparajita" panose="02020603050405020304" pitchFamily="18" charset="0"/>
              </a:rPr>
              <a:t> these algorithms take. We're interested in </a:t>
            </a:r>
            <a:r>
              <a:rPr lang="en-US" sz="2800" b="0" i="1" dirty="0">
                <a:solidFill>
                  <a:srgbClr val="626569"/>
                </a:solidFill>
                <a:effectLst/>
                <a:latin typeface="Aparajita" panose="02020603050405020304" pitchFamily="18" charset="0"/>
                <a:cs typeface="Aparajita" panose="02020603050405020304" pitchFamily="18" charset="0"/>
              </a:rPr>
              <a:t>time</a:t>
            </a:r>
            <a:r>
              <a:rPr lang="en-US" sz="2800" b="0" i="0" dirty="0">
                <a:solidFill>
                  <a:srgbClr val="626569"/>
                </a:solidFill>
                <a:effectLst/>
                <a:latin typeface="Aparajita" panose="02020603050405020304" pitchFamily="18" charset="0"/>
                <a:cs typeface="Aparajita" panose="02020603050405020304" pitchFamily="18" charset="0"/>
              </a:rPr>
              <a:t>, not just guesses</a:t>
            </a:r>
          </a:p>
          <a:p>
            <a:r>
              <a:rPr lang="en-US" sz="2800" b="0" i="0" dirty="0">
                <a:solidFill>
                  <a:srgbClr val="626569"/>
                </a:solidFill>
                <a:effectLst/>
                <a:latin typeface="Aparajita" panose="02020603050405020304" pitchFamily="18" charset="0"/>
                <a:cs typeface="Aparajita" panose="02020603050405020304" pitchFamily="18" charset="0"/>
              </a:rPr>
              <a:t>The running time of an algorithm depends on how long it takes a computer to run the lines of code of the algorithm—and that depends on the speed of the computer, the programming language, and the compiler that translates the program from the programming language into code that runs directly on the computer, among other factors.</a:t>
            </a:r>
            <a:endParaRPr lang="en-US"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890730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30EE3-F14C-4F4E-ACC1-3E5CEE63C3F2}"/>
              </a:ext>
            </a:extLst>
          </p:cNvPr>
          <p:cNvSpPr>
            <a:spLocks noGrp="1"/>
          </p:cNvSpPr>
          <p:nvPr>
            <p:ph idx="1"/>
          </p:nvPr>
        </p:nvSpPr>
        <p:spPr>
          <a:xfrm>
            <a:off x="292085" y="646518"/>
            <a:ext cx="11137915" cy="4433884"/>
          </a:xfrm>
        </p:spPr>
        <p:txBody>
          <a:bodyPr>
            <a:noAutofit/>
          </a:bodyPr>
          <a:lstStyle/>
          <a:p>
            <a:r>
              <a:rPr lang="en-US" sz="2400" b="0" i="0" dirty="0">
                <a:solidFill>
                  <a:srgbClr val="626569"/>
                </a:solidFill>
                <a:effectLst/>
                <a:latin typeface="Proxima Nova"/>
              </a:rPr>
              <a:t>Let's think about the running time of an algorithm more carefully. We can use a combination of two ideas.</a:t>
            </a:r>
          </a:p>
          <a:p>
            <a:r>
              <a:rPr lang="en-US" sz="2400" b="0" i="0" dirty="0">
                <a:solidFill>
                  <a:srgbClr val="626569"/>
                </a:solidFill>
                <a:effectLst/>
                <a:latin typeface="Proxima Nova"/>
              </a:rPr>
              <a:t> First, we need to determine how long the algorithm takes, in terms of the size of its input. </a:t>
            </a:r>
          </a:p>
          <a:p>
            <a:r>
              <a:rPr lang="en-US" sz="2400" b="0" i="0" dirty="0">
                <a:solidFill>
                  <a:srgbClr val="626569"/>
                </a:solidFill>
                <a:effectLst/>
                <a:latin typeface="Proxima Nova"/>
              </a:rPr>
              <a:t>We've already seen that the maximum number of guesses in linear search and binary search increases as the length of the array increases</a:t>
            </a:r>
          </a:p>
          <a:p>
            <a:r>
              <a:rPr lang="en-US" sz="2400" b="0" i="0" dirty="0">
                <a:solidFill>
                  <a:srgbClr val="626569"/>
                </a:solidFill>
                <a:effectLst/>
                <a:latin typeface="Proxima Nova"/>
              </a:rPr>
              <a:t>we think about the running time of the algorithm as a </a:t>
            </a:r>
            <a:r>
              <a:rPr lang="en-US" sz="2400" b="0" i="1" dirty="0">
                <a:solidFill>
                  <a:srgbClr val="626569"/>
                </a:solidFill>
                <a:effectLst/>
                <a:latin typeface="Proxima Nova"/>
              </a:rPr>
              <a:t>function of the size of its input</a:t>
            </a:r>
            <a:r>
              <a:rPr lang="en-US" sz="2400" b="0" i="0" dirty="0">
                <a:solidFill>
                  <a:srgbClr val="626569"/>
                </a:solidFill>
                <a:effectLst/>
                <a:latin typeface="Proxima Nova"/>
              </a:rPr>
              <a:t>.</a:t>
            </a:r>
            <a:endParaRPr lang="en-US"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723177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25942-9008-6142-9EB9-7F21EC277B3B}"/>
              </a:ext>
            </a:extLst>
          </p:cNvPr>
          <p:cNvSpPr>
            <a:spLocks noGrp="1"/>
          </p:cNvSpPr>
          <p:nvPr>
            <p:ph idx="1"/>
          </p:nvPr>
        </p:nvSpPr>
        <p:spPr>
          <a:xfrm>
            <a:off x="437072" y="525933"/>
            <a:ext cx="10699630" cy="5655156"/>
          </a:xfrm>
        </p:spPr>
        <p:txBody>
          <a:bodyPr>
            <a:normAutofit/>
          </a:bodyPr>
          <a:lstStyle/>
          <a:p>
            <a:r>
              <a:rPr lang="en-US" sz="2800" b="0" i="0" dirty="0">
                <a:solidFill>
                  <a:srgbClr val="626569"/>
                </a:solidFill>
                <a:effectLst/>
                <a:latin typeface="Proxima Nova"/>
              </a:rPr>
              <a:t>The second idea is that we must focus on how fast a function grows with the input size.</a:t>
            </a:r>
          </a:p>
          <a:p>
            <a:r>
              <a:rPr lang="en-US" sz="2800" b="0" i="0" dirty="0">
                <a:solidFill>
                  <a:srgbClr val="626569"/>
                </a:solidFill>
                <a:effectLst/>
                <a:latin typeface="Proxima Nova"/>
              </a:rPr>
              <a:t> We call this the </a:t>
            </a:r>
            <a:r>
              <a:rPr lang="en-US" sz="2800" b="1" i="0" dirty="0">
                <a:solidFill>
                  <a:srgbClr val="626569"/>
                </a:solidFill>
                <a:effectLst/>
                <a:latin typeface="Proxima Nova"/>
              </a:rPr>
              <a:t>rate of growth</a:t>
            </a:r>
            <a:r>
              <a:rPr lang="en-US" sz="2800" b="0" i="0" dirty="0">
                <a:solidFill>
                  <a:srgbClr val="626569"/>
                </a:solidFill>
                <a:effectLst/>
                <a:latin typeface="Proxima Nova"/>
              </a:rPr>
              <a:t> of the running time. </a:t>
            </a:r>
          </a:p>
          <a:p>
            <a:r>
              <a:rPr lang="en-US" sz="2800" b="0" i="0" dirty="0">
                <a:solidFill>
                  <a:srgbClr val="626569"/>
                </a:solidFill>
                <a:effectLst/>
                <a:latin typeface="Proxima Nova"/>
              </a:rPr>
              <a:t> </a:t>
            </a:r>
            <a:endParaRPr lang="en-US" sz="2800" dirty="0"/>
          </a:p>
        </p:txBody>
      </p:sp>
    </p:spTree>
    <p:extLst>
      <p:ext uri="{BB962C8B-B14F-4D97-AF65-F5344CB8AC3E}">
        <p14:creationId xmlns:p14="http://schemas.microsoft.com/office/powerpoint/2010/main" val="2069398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59E0D0E-A3CE-8447-8907-08C4E34E73C1}"/>
              </a:ext>
            </a:extLst>
          </p:cNvPr>
          <p:cNvSpPr>
            <a:spLocks noGrp="1"/>
          </p:cNvSpPr>
          <p:nvPr>
            <p:ph idx="1"/>
          </p:nvPr>
        </p:nvSpPr>
        <p:spPr>
          <a:xfrm>
            <a:off x="559732" y="1283659"/>
            <a:ext cx="10417634" cy="3416300"/>
          </a:xfrm>
        </p:spPr>
        <p:txBody>
          <a:bodyPr>
            <a:normAutofit/>
          </a:bodyPr>
          <a:lstStyle/>
          <a:p>
            <a:r>
              <a:rPr lang="en-US" sz="2400" b="0" i="0" dirty="0">
                <a:solidFill>
                  <a:srgbClr val="626569"/>
                </a:solidFill>
                <a:effectLst/>
                <a:latin typeface="Aparajita" panose="02020603050405020304" pitchFamily="18" charset="0"/>
                <a:cs typeface="Aparajita" panose="02020603050405020304" pitchFamily="18" charset="0"/>
              </a:rPr>
              <a:t>For example, suppose that an algorithm, running on an input of size n, takes </a:t>
            </a:r>
            <a:r>
              <a:rPr lang="en-US" sz="2400" b="0" i="0" dirty="0">
                <a:solidFill>
                  <a:srgbClr val="21242C"/>
                </a:solidFill>
                <a:effectLst/>
                <a:latin typeface="Aparajita" panose="02020603050405020304" pitchFamily="18" charset="0"/>
                <a:cs typeface="Aparajita" panose="02020603050405020304" pitchFamily="18" charset="0"/>
              </a:rPr>
              <a:t>6n^2 + 100n + 300 machine instructions</a:t>
            </a:r>
          </a:p>
          <a:p>
            <a:r>
              <a:rPr lang="en-US" sz="2400" dirty="0">
                <a:latin typeface="Aparajita" panose="02020603050405020304" pitchFamily="18" charset="0"/>
                <a:cs typeface="Aparajita" panose="02020603050405020304" pitchFamily="18" charset="0"/>
              </a:rPr>
              <a:t>6n^2 larger when compared to rest part when n is large</a:t>
            </a:r>
          </a:p>
          <a:p>
            <a:r>
              <a:rPr lang="en-US" sz="2400" dirty="0">
                <a:latin typeface="Aparajita" panose="02020603050405020304" pitchFamily="18" charset="0"/>
                <a:cs typeface="Aparajita" panose="02020603050405020304" pitchFamily="18" charset="0"/>
              </a:rPr>
              <a:t>So drop coefficient of 6n^2</a:t>
            </a:r>
          </a:p>
          <a:p>
            <a:r>
              <a:rPr lang="en-US" sz="2400" dirty="0">
                <a:latin typeface="Aparajita" panose="02020603050405020304" pitchFamily="18" charset="0"/>
                <a:cs typeface="Aparajita" panose="02020603050405020304" pitchFamily="18" charset="0"/>
              </a:rPr>
              <a:t>RUNNING TIME GROWS AT N^2</a:t>
            </a:r>
          </a:p>
          <a:p>
            <a:endParaRPr lang="en-US" sz="2400" dirty="0">
              <a:latin typeface="Aparajita" panose="02020603050405020304" pitchFamily="18" charset="0"/>
              <a:cs typeface="Aparajita" panose="02020603050405020304" pitchFamily="18" charset="0"/>
            </a:endParaRPr>
          </a:p>
          <a:p>
            <a:endParaRPr lang="en-US"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30190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15350" y="655100"/>
            <a:ext cx="7234687" cy="4952492"/>
          </a:xfrm>
        </p:spPr>
        <p:txBody>
          <a:bodyPr/>
          <a:lstStyle/>
          <a:p>
            <a:r>
              <a:rPr lang="en-US" altLang="en-US" dirty="0"/>
              <a:t>Asymptotic Notation</a:t>
            </a:r>
          </a:p>
        </p:txBody>
      </p:sp>
      <p:sp>
        <p:nvSpPr>
          <p:cNvPr id="160771" name="Rectangle 3"/>
          <p:cNvSpPr>
            <a:spLocks noGrp="1" noChangeArrowheads="1"/>
          </p:cNvSpPr>
          <p:nvPr>
            <p:ph idx="1"/>
          </p:nvPr>
        </p:nvSpPr>
        <p:spPr>
          <a:xfrm>
            <a:off x="411273" y="1609883"/>
            <a:ext cx="11576732" cy="3416300"/>
          </a:xfrm>
        </p:spPr>
        <p:txBody>
          <a:bodyPr>
            <a:noAutofit/>
          </a:bodyPr>
          <a:lstStyle/>
          <a:p>
            <a:pPr marL="533400" indent="-533400">
              <a:lnSpc>
                <a:spcPct val="180000"/>
              </a:lnSpc>
            </a:pPr>
            <a:r>
              <a:rPr lang="en-US" altLang="en-US" sz="2400" b="1" dirty="0"/>
              <a:t>O notation</a:t>
            </a:r>
            <a:r>
              <a:rPr lang="en-US" altLang="en-US" sz="2400" dirty="0"/>
              <a:t>: asymptotic “less than”: 		</a:t>
            </a:r>
          </a:p>
          <a:p>
            <a:pPr marL="914400" lvl="1" indent="-457200">
              <a:lnSpc>
                <a:spcPct val="180000"/>
              </a:lnSpc>
            </a:pPr>
            <a:r>
              <a:rPr lang="en-US" altLang="en-US" sz="2400" dirty="0"/>
              <a:t>f(n)=O(g(n)) implies:  f(n) “</a:t>
            </a:r>
            <a:r>
              <a:rPr lang="en-US" altLang="en-US" sz="2400" dirty="0">
                <a:cs typeface="Arial" panose="020B0604020202020204" pitchFamily="34" charset="0"/>
              </a:rPr>
              <a:t>≤</a:t>
            </a:r>
            <a:r>
              <a:rPr lang="en-US" altLang="en-US" sz="2400" dirty="0"/>
              <a:t>” g(n)</a:t>
            </a:r>
          </a:p>
          <a:p>
            <a:pPr marL="533400" indent="-533400">
              <a:lnSpc>
                <a:spcPct val="180000"/>
              </a:lnSpc>
            </a:pPr>
            <a:r>
              <a:rPr lang="en-US" altLang="en-US" sz="2400" b="1" dirty="0">
                <a:sym typeface="Symbol" panose="05050102010706020507" pitchFamily="18" charset="2"/>
              </a:rPr>
              <a:t> notation</a:t>
            </a:r>
            <a:r>
              <a:rPr lang="en-US" altLang="en-US" sz="2400" dirty="0">
                <a:sym typeface="Symbol" panose="05050102010706020507" pitchFamily="18" charset="2"/>
              </a:rPr>
              <a:t>: asymptotic “greater than”: 	</a:t>
            </a:r>
          </a:p>
          <a:p>
            <a:pPr marL="914400" lvl="1" indent="-457200">
              <a:lnSpc>
                <a:spcPct val="180000"/>
              </a:lnSpc>
            </a:pPr>
            <a:r>
              <a:rPr lang="en-US" altLang="en-US" sz="2400" dirty="0"/>
              <a:t>f(n)= </a:t>
            </a:r>
            <a:r>
              <a:rPr lang="en-US" altLang="en-US" sz="2400" dirty="0">
                <a:sym typeface="Symbol" panose="05050102010706020507" pitchFamily="18" charset="2"/>
              </a:rPr>
              <a:t></a:t>
            </a:r>
            <a:r>
              <a:rPr lang="en-US" altLang="en-US" sz="2400" dirty="0"/>
              <a:t> (g(n)) implies: f(n) “</a:t>
            </a:r>
            <a:r>
              <a:rPr lang="en-US" altLang="en-US" sz="2400" dirty="0">
                <a:cs typeface="Arial" panose="020B0604020202020204" pitchFamily="34" charset="0"/>
              </a:rPr>
              <a:t>≥</a:t>
            </a:r>
            <a:r>
              <a:rPr lang="en-US" altLang="en-US" sz="2400" dirty="0"/>
              <a:t>” g(n)</a:t>
            </a:r>
          </a:p>
          <a:p>
            <a:pPr marL="533400" indent="-533400">
              <a:lnSpc>
                <a:spcPct val="180000"/>
              </a:lnSpc>
            </a:pPr>
            <a:r>
              <a:rPr lang="en-US" altLang="en-US" sz="2400" b="1" dirty="0">
                <a:sym typeface="Symbol" panose="05050102010706020507" pitchFamily="18" charset="2"/>
              </a:rPr>
              <a:t> notation</a:t>
            </a:r>
            <a:r>
              <a:rPr lang="en-US" altLang="en-US" sz="2400" dirty="0">
                <a:sym typeface="Symbol" panose="05050102010706020507" pitchFamily="18" charset="2"/>
              </a:rPr>
              <a:t>: asymptotic “equality”: 		</a:t>
            </a:r>
          </a:p>
          <a:p>
            <a:pPr marL="914400" lvl="1" indent="-457200">
              <a:lnSpc>
                <a:spcPct val="180000"/>
              </a:lnSpc>
            </a:pPr>
            <a:r>
              <a:rPr lang="en-US" altLang="en-US" sz="2400" dirty="0"/>
              <a:t>f(n)= </a:t>
            </a:r>
            <a:r>
              <a:rPr lang="en-US" altLang="en-US" sz="2400" dirty="0">
                <a:sym typeface="Symbol" panose="05050102010706020507" pitchFamily="18" charset="2"/>
              </a:rPr>
              <a:t></a:t>
            </a:r>
            <a:r>
              <a:rPr lang="en-US" altLang="en-US" sz="2400" dirty="0"/>
              <a:t> (g(n)) implies: </a:t>
            </a:r>
            <a:r>
              <a:rPr lang="en-US" altLang="en-US" sz="2400" dirty="0">
                <a:sym typeface="Symbol" panose="05050102010706020507" pitchFamily="18" charset="2"/>
              </a:rPr>
              <a:t>f(n) “=” g(n)</a:t>
            </a:r>
          </a:p>
        </p:txBody>
      </p:sp>
      <p:sp>
        <p:nvSpPr>
          <p:cNvPr id="4" name="Slide Number Placeholder 4"/>
          <p:cNvSpPr>
            <a:spLocks noGrp="1"/>
          </p:cNvSpPr>
          <p:nvPr>
            <p:ph type="sldNum" sz="quarter" idx="12"/>
          </p:nvPr>
        </p:nvSpPr>
        <p:spPr/>
        <p:txBody>
          <a:bodyPr/>
          <a:lstStyle/>
          <a:p>
            <a:fld id="{0857DA05-BDF7-4301-86D3-63D6DF3F5340}" type="slidenum">
              <a:rPr lang="en-US" altLang="en-US"/>
              <a:pPr/>
              <a:t>27</a:t>
            </a:fld>
            <a:endParaRPr lang="en-US" altLang="en-US"/>
          </a:p>
        </p:txBody>
      </p:sp>
    </p:spTree>
    <p:extLst>
      <p:ext uri="{BB962C8B-B14F-4D97-AF65-F5344CB8AC3E}">
        <p14:creationId xmlns:p14="http://schemas.microsoft.com/office/powerpoint/2010/main" val="1191756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501A84-E03A-4644-83BE-A65F0ACCC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B1EE1F-6738-485F-A620-2602F768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7"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BADA5-61DC-A945-8DF8-09E8C05D5D39}"/>
              </a:ext>
            </a:extLst>
          </p:cNvPr>
          <p:cNvSpPr>
            <a:spLocks noGrp="1"/>
          </p:cNvSpPr>
          <p:nvPr>
            <p:ph type="title"/>
          </p:nvPr>
        </p:nvSpPr>
        <p:spPr>
          <a:xfrm>
            <a:off x="8046748" y="1257300"/>
            <a:ext cx="3505240" cy="4254869"/>
          </a:xfrm>
        </p:spPr>
        <p:txBody>
          <a:bodyPr>
            <a:normAutofit/>
          </a:bodyPr>
          <a:lstStyle/>
          <a:p>
            <a:pPr algn="l"/>
            <a:r>
              <a:rPr lang="en-US" sz="4300">
                <a:solidFill>
                  <a:schemeClr val="bg1"/>
                </a:solidFill>
              </a:rPr>
              <a:t>Relationship between o,</a:t>
            </a:r>
            <a:r>
              <a:rPr lang="en-US" altLang="en-US" sz="4300" b="1">
                <a:solidFill>
                  <a:schemeClr val="bg1"/>
                </a:solidFill>
                <a:latin typeface="Monotype Corsiva" panose="03010101010201010101" pitchFamily="66" charset="0"/>
                <a:sym typeface="Symbol" panose="05050102010706020507" pitchFamily="18" charset="2"/>
              </a:rPr>
              <a:t>  , </a:t>
            </a:r>
            <a:endParaRPr lang="en-US" sz="4300">
              <a:solidFill>
                <a:schemeClr val="bg1"/>
              </a:solidFill>
            </a:endParaRPr>
          </a:p>
        </p:txBody>
      </p:sp>
      <p:cxnSp>
        <p:nvCxnSpPr>
          <p:cNvPr id="14" name="Straight Connector 13">
            <a:extLst>
              <a:ext uri="{FF2B5EF4-FFF2-40B4-BE49-F238E27FC236}">
                <a16:creationId xmlns:a16="http://schemas.microsoft.com/office/drawing/2014/main" id="{ADC544FB-7860-4381-935B-43879C94F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86703" y="1257300"/>
            <a:ext cx="0" cy="56007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D9949DD4-1FB3-4162-9489-E2488DEC3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3937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5" name="Content Placeholder 2">
            <a:extLst>
              <a:ext uri="{FF2B5EF4-FFF2-40B4-BE49-F238E27FC236}">
                <a16:creationId xmlns:a16="http://schemas.microsoft.com/office/drawing/2014/main" id="{093995FC-89CF-418C-9F63-39074C8FCE73}"/>
              </a:ext>
            </a:extLst>
          </p:cNvPr>
          <p:cNvGraphicFramePr>
            <a:graphicFrameLocks noGrp="1"/>
          </p:cNvGraphicFramePr>
          <p:nvPr>
            <p:ph idx="1"/>
            <p:extLst>
              <p:ext uri="{D42A27DB-BD31-4B8C-83A1-F6EECF244321}">
                <p14:modId xmlns:p14="http://schemas.microsoft.com/office/powerpoint/2010/main" val="2150863070"/>
              </p:ext>
            </p:extLst>
          </p:nvPr>
        </p:nvGraphicFramePr>
        <p:xfrm>
          <a:off x="690563" y="601663"/>
          <a:ext cx="6248400" cy="5654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26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647" name="Rectangle 73">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42" name="Rectangle 2"/>
          <p:cNvSpPr>
            <a:spLocks noGrp="1" noChangeArrowheads="1"/>
          </p:cNvSpPr>
          <p:nvPr>
            <p:ph type="title"/>
          </p:nvPr>
        </p:nvSpPr>
        <p:spPr>
          <a:xfrm>
            <a:off x="762000" y="559678"/>
            <a:ext cx="3567915" cy="4952492"/>
          </a:xfrm>
        </p:spPr>
        <p:txBody>
          <a:bodyPr>
            <a:normAutofit/>
          </a:bodyPr>
          <a:lstStyle/>
          <a:p>
            <a:r>
              <a:rPr lang="en-US" altLang="en-US" sz="3500" b="1">
                <a:solidFill>
                  <a:schemeClr val="bg1"/>
                </a:solidFill>
              </a:rPr>
              <a:t>Performance Measurement</a:t>
            </a:r>
          </a:p>
        </p:txBody>
      </p:sp>
      <p:sp>
        <p:nvSpPr>
          <p:cNvPr id="6" name="Slide Number Placeholder 5"/>
          <p:cNvSpPr>
            <a:spLocks noGrp="1"/>
          </p:cNvSpPr>
          <p:nvPr>
            <p:ph type="sldNum" sz="quarter" idx="12"/>
          </p:nvPr>
        </p:nvSpPr>
        <p:spPr>
          <a:xfrm>
            <a:off x="11784011" y="5607592"/>
            <a:ext cx="407988" cy="365125"/>
          </a:xfrm>
        </p:spPr>
        <p:txBody>
          <a:bodyPr>
            <a:normAutofit/>
          </a:bodyPr>
          <a:lstStyle/>
          <a:p>
            <a:pPr>
              <a:spcAft>
                <a:spcPts val="600"/>
              </a:spcAft>
            </a:pPr>
            <a:fld id="{D72113A8-3A4F-4EE1-A1B2-A0578097FC22}" type="slidenum">
              <a:rPr lang="en-US" altLang="en-US" smtClean="0"/>
              <a:pPr>
                <a:spcAft>
                  <a:spcPts val="600"/>
                </a:spcAft>
              </a:pPr>
              <a:t>3</a:t>
            </a:fld>
            <a:endParaRPr lang="en-US" altLang="en-US"/>
          </a:p>
        </p:txBody>
      </p:sp>
      <p:cxnSp>
        <p:nvCxnSpPr>
          <p:cNvPr id="112648" name="Straight Connector 75">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12649" name="Rectangle 3">
            <a:extLst>
              <a:ext uri="{FF2B5EF4-FFF2-40B4-BE49-F238E27FC236}">
                <a16:creationId xmlns:a16="http://schemas.microsoft.com/office/drawing/2014/main" id="{F6E69200-B010-4DD2-8665-9A5D8BDE2EFB}"/>
              </a:ext>
            </a:extLst>
          </p:cNvPr>
          <p:cNvGraphicFramePr/>
          <p:nvPr>
            <p:extLst>
              <p:ext uri="{D42A27DB-BD31-4B8C-83A1-F6EECF244321}">
                <p14:modId xmlns:p14="http://schemas.microsoft.com/office/powerpoint/2010/main" val="323372911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39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0501A84-E03A-4644-83BE-A65F0ACCC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3B1EE1F-6738-485F-A620-2602F768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7"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210" name="Rectangle 2"/>
          <p:cNvSpPr>
            <a:spLocks noGrp="1" noChangeArrowheads="1"/>
          </p:cNvSpPr>
          <p:nvPr>
            <p:ph type="title"/>
          </p:nvPr>
        </p:nvSpPr>
        <p:spPr>
          <a:xfrm>
            <a:off x="8046748" y="1257300"/>
            <a:ext cx="3505240" cy="4254869"/>
          </a:xfrm>
        </p:spPr>
        <p:txBody>
          <a:bodyPr>
            <a:normAutofit/>
          </a:bodyPr>
          <a:lstStyle/>
          <a:p>
            <a:pPr algn="l"/>
            <a:r>
              <a:rPr lang="en-US" altLang="en-US">
                <a:solidFill>
                  <a:schemeClr val="bg1"/>
                </a:solidFill>
              </a:rPr>
              <a:t>Ideal Solution</a:t>
            </a:r>
          </a:p>
        </p:txBody>
      </p:sp>
      <p:cxnSp>
        <p:nvCxnSpPr>
          <p:cNvPr id="82" name="Straight Connector 81">
            <a:extLst>
              <a:ext uri="{FF2B5EF4-FFF2-40B4-BE49-F238E27FC236}">
                <a16:creationId xmlns:a16="http://schemas.microsoft.com/office/drawing/2014/main" id="{ADC544FB-7860-4381-935B-43879C94F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86703" y="1257300"/>
            <a:ext cx="0" cy="56007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Freeform 6">
            <a:extLst>
              <a:ext uri="{FF2B5EF4-FFF2-40B4-BE49-F238E27FC236}">
                <a16:creationId xmlns:a16="http://schemas.microsoft.com/office/drawing/2014/main" id="{D9949DD4-1FB3-4162-9489-E2488DEC3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3937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Slide Number Placeholder 4"/>
          <p:cNvSpPr>
            <a:spLocks noGrp="1"/>
          </p:cNvSpPr>
          <p:nvPr>
            <p:ph type="sldNum" sz="quarter" idx="11"/>
          </p:nvPr>
        </p:nvSpPr>
        <p:spPr>
          <a:xfrm>
            <a:off x="11784011" y="1620760"/>
            <a:ext cx="407988" cy="365125"/>
          </a:xfrm>
        </p:spPr>
        <p:txBody>
          <a:bodyPr>
            <a:normAutofit/>
          </a:bodyPr>
          <a:lstStyle/>
          <a:p>
            <a:pPr>
              <a:spcAft>
                <a:spcPts val="600"/>
              </a:spcAft>
            </a:pPr>
            <a:fld id="{3C5595FB-9965-4446-B348-2A6297D559FA}" type="slidenum">
              <a:rPr lang="en-US" altLang="en-US">
                <a:solidFill>
                  <a:schemeClr val="tx1"/>
                </a:solidFill>
              </a:rPr>
              <a:pPr>
                <a:spcAft>
                  <a:spcPts val="600"/>
                </a:spcAft>
              </a:pPr>
              <a:t>4</a:t>
            </a:fld>
            <a:endParaRPr lang="en-US" altLang="en-US">
              <a:solidFill>
                <a:schemeClr val="tx1"/>
              </a:solidFill>
            </a:endParaRPr>
          </a:p>
        </p:txBody>
      </p:sp>
      <p:graphicFrame>
        <p:nvGraphicFramePr>
          <p:cNvPr id="222217" name="Rectangle 3">
            <a:extLst>
              <a:ext uri="{FF2B5EF4-FFF2-40B4-BE49-F238E27FC236}">
                <a16:creationId xmlns:a16="http://schemas.microsoft.com/office/drawing/2014/main" id="{0CED3A79-9275-4DD2-BE21-26F78273F4DD}"/>
              </a:ext>
            </a:extLst>
          </p:cNvPr>
          <p:cNvGraphicFramePr/>
          <p:nvPr>
            <p:extLst>
              <p:ext uri="{D42A27DB-BD31-4B8C-83A1-F6EECF244321}">
                <p14:modId xmlns:p14="http://schemas.microsoft.com/office/powerpoint/2010/main" val="1952842662"/>
              </p:ext>
            </p:extLst>
          </p:nvPr>
        </p:nvGraphicFramePr>
        <p:xfrm>
          <a:off x="690563" y="601663"/>
          <a:ext cx="6248400" cy="5654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572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E984D-310F-46CB-8621-4AE749F0FD97}"/>
              </a:ext>
            </a:extLst>
          </p:cNvPr>
          <p:cNvSpPr>
            <a:spLocks noGrp="1"/>
          </p:cNvSpPr>
          <p:nvPr>
            <p:ph type="title"/>
          </p:nvPr>
        </p:nvSpPr>
        <p:spPr>
          <a:xfrm>
            <a:off x="960120" y="434101"/>
            <a:ext cx="7169753" cy="1232750"/>
          </a:xfrm>
        </p:spPr>
        <p:txBody>
          <a:bodyPr anchor="b">
            <a:normAutofit/>
          </a:bodyPr>
          <a:lstStyle/>
          <a:p>
            <a:r>
              <a:rPr lang="en-US" sz="3500">
                <a:solidFill>
                  <a:schemeClr val="bg1"/>
                </a:solidFill>
              </a:rPr>
              <a:t>What is running time analysis?</a:t>
            </a:r>
            <a:br>
              <a:rPr lang="en-US" sz="3500">
                <a:solidFill>
                  <a:schemeClr val="bg1"/>
                </a:solidFill>
              </a:rPr>
            </a:br>
            <a:endParaRPr lang="en-US" sz="3500">
              <a:solidFill>
                <a:schemeClr val="bg1"/>
              </a:solidFill>
            </a:endParaRP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13792D0D-A27F-4FAB-A58B-13516FFA8816}"/>
              </a:ext>
            </a:extLst>
          </p:cNvPr>
          <p:cNvSpPr>
            <a:spLocks noGrp="1"/>
          </p:cNvSpPr>
          <p:nvPr>
            <p:ph idx="1"/>
          </p:nvPr>
        </p:nvSpPr>
        <p:spPr>
          <a:xfrm>
            <a:off x="960119" y="2942252"/>
            <a:ext cx="10266681" cy="3172409"/>
          </a:xfrm>
        </p:spPr>
        <p:txBody>
          <a:bodyPr>
            <a:normAutofit/>
          </a:bodyPr>
          <a:lstStyle/>
          <a:p>
            <a:r>
              <a:rPr lang="en-US" sz="2400" dirty="0"/>
              <a:t>Determine how running time increases as the size of the problem increases.</a:t>
            </a:r>
          </a:p>
          <a:p>
            <a:endParaRPr lang="en-US" sz="2400" dirty="0"/>
          </a:p>
        </p:txBody>
      </p:sp>
    </p:spTree>
    <p:extLst>
      <p:ext uri="{BB962C8B-B14F-4D97-AF65-F5344CB8AC3E}">
        <p14:creationId xmlns:p14="http://schemas.microsoft.com/office/powerpoint/2010/main" val="311211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2219" name="Rectangle 77">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210" name="Rectangle 2"/>
          <p:cNvSpPr>
            <a:spLocks noGrp="1" noChangeArrowheads="1"/>
          </p:cNvSpPr>
          <p:nvPr>
            <p:ph type="title"/>
          </p:nvPr>
        </p:nvSpPr>
        <p:spPr>
          <a:xfrm>
            <a:off x="762000" y="559678"/>
            <a:ext cx="3567915" cy="4952492"/>
          </a:xfrm>
        </p:spPr>
        <p:txBody>
          <a:bodyPr>
            <a:normAutofit/>
          </a:bodyPr>
          <a:lstStyle/>
          <a:p>
            <a:r>
              <a:rPr lang="tr-TR" sz="5400" b="1" dirty="0">
                <a:solidFill>
                  <a:srgbClr val="FFC000"/>
                </a:solidFill>
              </a:rPr>
              <a:t>Kinds of analyses</a:t>
            </a:r>
            <a:endParaRPr lang="en-US" altLang="en-US" dirty="0">
              <a:solidFill>
                <a:srgbClr val="FFC000"/>
              </a:solidFill>
            </a:endParaRPr>
          </a:p>
        </p:txBody>
      </p:sp>
      <p:sp>
        <p:nvSpPr>
          <p:cNvPr id="4" name="Slide Number Placeholder 4"/>
          <p:cNvSpPr>
            <a:spLocks noGrp="1"/>
          </p:cNvSpPr>
          <p:nvPr>
            <p:ph type="sldNum" sz="quarter" idx="11"/>
          </p:nvPr>
        </p:nvSpPr>
        <p:spPr>
          <a:xfrm>
            <a:off x="11784011" y="5607592"/>
            <a:ext cx="407988" cy="365125"/>
          </a:xfrm>
        </p:spPr>
        <p:txBody>
          <a:bodyPr>
            <a:normAutofit/>
          </a:bodyPr>
          <a:lstStyle/>
          <a:p>
            <a:pPr>
              <a:spcAft>
                <a:spcPts val="600"/>
              </a:spcAft>
            </a:pPr>
            <a:fld id="{3C5595FB-9965-4446-B348-2A6297D559FA}" type="slidenum">
              <a:rPr lang="en-US" altLang="en-US"/>
              <a:pPr>
                <a:spcAft>
                  <a:spcPts val="600"/>
                </a:spcAft>
              </a:pPr>
              <a:t>6</a:t>
            </a:fld>
            <a:endParaRPr lang="en-US" altLang="en-US"/>
          </a:p>
        </p:txBody>
      </p:sp>
      <p:cxnSp>
        <p:nvCxnSpPr>
          <p:cNvPr id="222220" name="Straight Connector 79">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22217" name="Rectangle 3">
            <a:extLst>
              <a:ext uri="{FF2B5EF4-FFF2-40B4-BE49-F238E27FC236}">
                <a16:creationId xmlns:a16="http://schemas.microsoft.com/office/drawing/2014/main" id="{0CED3A79-9275-4DD2-BE21-26F78273F4DD}"/>
              </a:ext>
            </a:extLst>
          </p:cNvPr>
          <p:cNvGraphicFramePr/>
          <p:nvPr>
            <p:extLst>
              <p:ext uri="{D42A27DB-BD31-4B8C-83A1-F6EECF244321}">
                <p14:modId xmlns:p14="http://schemas.microsoft.com/office/powerpoint/2010/main" val="3817557906"/>
              </p:ext>
            </p:extLst>
          </p:nvPr>
        </p:nvGraphicFramePr>
        <p:xfrm>
          <a:off x="5181600" y="587179"/>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199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42" name="Rectangle 2"/>
          <p:cNvSpPr>
            <a:spLocks noGrp="1" noChangeArrowheads="1"/>
          </p:cNvSpPr>
          <p:nvPr>
            <p:ph type="title"/>
          </p:nvPr>
        </p:nvSpPr>
        <p:spPr>
          <a:xfrm>
            <a:off x="960120" y="434101"/>
            <a:ext cx="7169753" cy="1232750"/>
          </a:xfrm>
        </p:spPr>
        <p:txBody>
          <a:bodyPr anchor="b">
            <a:normAutofit/>
          </a:bodyPr>
          <a:lstStyle/>
          <a:p>
            <a:r>
              <a:rPr lang="en-US" altLang="en-US" sz="3900" b="1">
                <a:solidFill>
                  <a:schemeClr val="bg1"/>
                </a:solidFill>
              </a:rPr>
              <a:t>Performance Measurement</a:t>
            </a:r>
            <a:endParaRPr lang="en-US" altLang="en-US" sz="3900" b="1" dirty="0">
              <a:solidFill>
                <a:schemeClr val="bg1"/>
              </a:solidFill>
            </a:endParaRPr>
          </a:p>
        </p:txBody>
      </p:sp>
      <p:cxnSp>
        <p:nvCxnSpPr>
          <p:cNvPr id="82" name="Straight Connector 8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6" name="Slide Number Placeholder 5"/>
          <p:cNvSpPr>
            <a:spLocks noGrp="1"/>
          </p:cNvSpPr>
          <p:nvPr>
            <p:ph type="sldNum" sz="quarter" idx="12"/>
          </p:nvPr>
        </p:nvSpPr>
        <p:spPr>
          <a:xfrm>
            <a:off x="11784011" y="1165547"/>
            <a:ext cx="407988" cy="365125"/>
          </a:xfrm>
        </p:spPr>
        <p:txBody>
          <a:bodyPr>
            <a:normAutofit/>
          </a:bodyPr>
          <a:lstStyle/>
          <a:p>
            <a:pPr>
              <a:spcAft>
                <a:spcPts val="600"/>
              </a:spcAft>
            </a:pPr>
            <a:fld id="{D72113A8-3A4F-4EE1-A1B2-A0578097FC22}" type="slidenum">
              <a:rPr lang="en-US" altLang="en-US" smtClean="0">
                <a:solidFill>
                  <a:schemeClr val="tx1"/>
                </a:solidFill>
              </a:rPr>
              <a:pPr>
                <a:spcAft>
                  <a:spcPts val="600"/>
                </a:spcAft>
              </a:pPr>
              <a:t>7</a:t>
            </a:fld>
            <a:endParaRPr lang="en-US" altLang="en-US">
              <a:solidFill>
                <a:schemeClr val="tx1"/>
              </a:solidFill>
            </a:endParaRPr>
          </a:p>
        </p:txBody>
      </p:sp>
      <p:sp>
        <p:nvSpPr>
          <p:cNvPr id="2" name="Rectangle 1">
            <a:extLst>
              <a:ext uri="{FF2B5EF4-FFF2-40B4-BE49-F238E27FC236}">
                <a16:creationId xmlns:a16="http://schemas.microsoft.com/office/drawing/2014/main" id="{DECC573D-6199-4262-8EBD-DD6F98896ECB}"/>
              </a:ext>
            </a:extLst>
          </p:cNvPr>
          <p:cNvSpPr/>
          <p:nvPr/>
        </p:nvSpPr>
        <p:spPr>
          <a:xfrm>
            <a:off x="531042" y="2329870"/>
            <a:ext cx="10979085" cy="3844258"/>
          </a:xfrm>
          <a:prstGeom prst="rect">
            <a:avLst/>
          </a:prstGeom>
        </p:spPr>
        <p:txBody>
          <a:bodyPr wrap="square">
            <a:spAutoFit/>
          </a:bodyPr>
          <a:lstStyle/>
          <a:p>
            <a:pPr marL="283464" lvl="0" indent="-283464" defTabSz="914400">
              <a:lnSpc>
                <a:spcPct val="110000"/>
              </a:lnSpc>
              <a:spcBef>
                <a:spcPts val="900"/>
              </a:spcBef>
              <a:buFont typeface="Arial" panose="020B0604020202020204" pitchFamily="34" charset="0"/>
              <a:buChar char="•"/>
            </a:pPr>
            <a:r>
              <a:rPr lang="en-US" altLang="en-US" sz="2000" dirty="0">
                <a:solidFill>
                  <a:prstClr val="black">
                    <a:lumMod val="85000"/>
                    <a:lumOff val="15000"/>
                  </a:prstClr>
                </a:solidFill>
              </a:rPr>
              <a:t>Worst case</a:t>
            </a:r>
          </a:p>
          <a:p>
            <a:pPr marL="685800" lvl="1" indent="-283464" defTabSz="914400">
              <a:lnSpc>
                <a:spcPct val="110000"/>
              </a:lnSpc>
              <a:spcBef>
                <a:spcPts val="900"/>
              </a:spcBef>
              <a:buFont typeface="Corbel" panose="020B0503020204020204" pitchFamily="34" charset="0"/>
              <a:buChar char="–"/>
            </a:pPr>
            <a:r>
              <a:rPr lang="en-US" altLang="en-US" dirty="0">
                <a:solidFill>
                  <a:prstClr val="black">
                    <a:lumMod val="85000"/>
                    <a:lumOff val="15000"/>
                  </a:prstClr>
                </a:solidFill>
              </a:rPr>
              <a:t>Provides an </a:t>
            </a:r>
            <a:r>
              <a:rPr lang="en-US" altLang="en-US" dirty="0">
                <a:solidFill>
                  <a:srgbClr val="FF0000"/>
                </a:solidFill>
              </a:rPr>
              <a:t>upper bound </a:t>
            </a:r>
            <a:r>
              <a:rPr lang="en-US" altLang="en-US" dirty="0">
                <a:solidFill>
                  <a:prstClr val="black">
                    <a:lumMod val="85000"/>
                    <a:lumOff val="15000"/>
                  </a:prstClr>
                </a:solidFill>
              </a:rPr>
              <a:t>on running time</a:t>
            </a:r>
          </a:p>
          <a:p>
            <a:pPr marL="685800" lvl="1" indent="-283464" defTabSz="914400">
              <a:lnSpc>
                <a:spcPct val="110000"/>
              </a:lnSpc>
              <a:spcBef>
                <a:spcPts val="900"/>
              </a:spcBef>
              <a:buFont typeface="Corbel" panose="020B0503020204020204" pitchFamily="34" charset="0"/>
              <a:buChar char="–"/>
            </a:pPr>
            <a:r>
              <a:rPr lang="en-US" altLang="en-US" dirty="0">
                <a:solidFill>
                  <a:prstClr val="black">
                    <a:lumMod val="85000"/>
                    <a:lumOff val="15000"/>
                  </a:prstClr>
                </a:solidFill>
              </a:rPr>
              <a:t>An absolute </a:t>
            </a:r>
            <a:r>
              <a:rPr lang="en-US" altLang="en-US" dirty="0">
                <a:solidFill>
                  <a:srgbClr val="CC0000"/>
                </a:solidFill>
              </a:rPr>
              <a:t>guarantee</a:t>
            </a:r>
            <a:r>
              <a:rPr lang="en-US" altLang="en-US" dirty="0">
                <a:solidFill>
                  <a:prstClr val="black">
                    <a:lumMod val="85000"/>
                    <a:lumOff val="15000"/>
                  </a:prstClr>
                </a:solidFill>
              </a:rPr>
              <a:t> that the algorithm would </a:t>
            </a:r>
            <a:r>
              <a:rPr lang="en-US" altLang="en-US" dirty="0">
                <a:solidFill>
                  <a:srgbClr val="FF0000"/>
                </a:solidFill>
              </a:rPr>
              <a:t>not run longer</a:t>
            </a:r>
            <a:r>
              <a:rPr lang="en-US" altLang="en-US" dirty="0">
                <a:solidFill>
                  <a:prstClr val="black">
                    <a:lumMod val="85000"/>
                    <a:lumOff val="15000"/>
                  </a:prstClr>
                </a:solidFill>
              </a:rPr>
              <a:t>, no matter what the inputs are</a:t>
            </a:r>
          </a:p>
          <a:p>
            <a:pPr marL="283464" lvl="0" indent="-283464" defTabSz="914400">
              <a:lnSpc>
                <a:spcPct val="110000"/>
              </a:lnSpc>
              <a:spcBef>
                <a:spcPts val="900"/>
              </a:spcBef>
              <a:buFont typeface="Arial" panose="020B0604020202020204" pitchFamily="34" charset="0"/>
              <a:buChar char="•"/>
            </a:pPr>
            <a:r>
              <a:rPr lang="en-US" altLang="en-US" sz="2000" dirty="0">
                <a:solidFill>
                  <a:prstClr val="black">
                    <a:lumMod val="85000"/>
                    <a:lumOff val="15000"/>
                  </a:prstClr>
                </a:solidFill>
              </a:rPr>
              <a:t>Best case</a:t>
            </a:r>
            <a:endParaRPr lang="en-US" altLang="en-US" sz="2000" dirty="0">
              <a:solidFill>
                <a:prstClr val="black">
                  <a:lumMod val="85000"/>
                  <a:lumOff val="15000"/>
                </a:prstClr>
              </a:solidFill>
              <a:latin typeface="Comic Sans MS" panose="030F0702030302020204" pitchFamily="66" charset="0"/>
            </a:endParaRPr>
          </a:p>
          <a:p>
            <a:pPr marL="685800" lvl="1" indent="-283464" defTabSz="914400">
              <a:lnSpc>
                <a:spcPct val="110000"/>
              </a:lnSpc>
              <a:spcBef>
                <a:spcPts val="900"/>
              </a:spcBef>
              <a:buFont typeface="Corbel" panose="020B0503020204020204" pitchFamily="34" charset="0"/>
              <a:buChar char="–"/>
            </a:pPr>
            <a:r>
              <a:rPr lang="en-US" altLang="en-US" dirty="0">
                <a:solidFill>
                  <a:prstClr val="black">
                    <a:lumMod val="85000"/>
                    <a:lumOff val="15000"/>
                  </a:prstClr>
                </a:solidFill>
              </a:rPr>
              <a:t>Provides a </a:t>
            </a:r>
            <a:r>
              <a:rPr lang="en-US" altLang="en-US" dirty="0">
                <a:solidFill>
                  <a:srgbClr val="FF0000"/>
                </a:solidFill>
              </a:rPr>
              <a:t>lower bound </a:t>
            </a:r>
            <a:r>
              <a:rPr lang="en-US" altLang="en-US" dirty="0">
                <a:solidFill>
                  <a:prstClr val="black">
                    <a:lumMod val="85000"/>
                    <a:lumOff val="15000"/>
                  </a:prstClr>
                </a:solidFill>
              </a:rPr>
              <a:t>on running time</a:t>
            </a:r>
          </a:p>
          <a:p>
            <a:pPr marL="685800" lvl="1" indent="-283464" defTabSz="914400">
              <a:lnSpc>
                <a:spcPct val="110000"/>
              </a:lnSpc>
              <a:spcBef>
                <a:spcPts val="900"/>
              </a:spcBef>
              <a:buFont typeface="Corbel" panose="020B0503020204020204" pitchFamily="34" charset="0"/>
              <a:buChar char="–"/>
            </a:pPr>
            <a:r>
              <a:rPr lang="en-US" altLang="en-US" dirty="0">
                <a:solidFill>
                  <a:prstClr val="black">
                    <a:lumMod val="85000"/>
                    <a:lumOff val="15000"/>
                  </a:prstClr>
                </a:solidFill>
              </a:rPr>
              <a:t>Input is the one for which the algorithm </a:t>
            </a:r>
            <a:r>
              <a:rPr lang="en-US" altLang="en-US" dirty="0">
                <a:solidFill>
                  <a:srgbClr val="FF0000"/>
                </a:solidFill>
              </a:rPr>
              <a:t>runs the fastest</a:t>
            </a:r>
          </a:p>
          <a:p>
            <a:pPr marL="283464" lvl="0" indent="-283464" defTabSz="914400">
              <a:lnSpc>
                <a:spcPct val="110000"/>
              </a:lnSpc>
              <a:spcBef>
                <a:spcPts val="900"/>
              </a:spcBef>
              <a:buFont typeface="Arial" panose="020B0604020202020204" pitchFamily="34" charset="0"/>
              <a:buChar char="•"/>
            </a:pPr>
            <a:r>
              <a:rPr lang="en-US" altLang="en-US" sz="2000" dirty="0">
                <a:solidFill>
                  <a:prstClr val="black">
                    <a:lumMod val="85000"/>
                    <a:lumOff val="15000"/>
                  </a:prstClr>
                </a:solidFill>
              </a:rPr>
              <a:t>Average case</a:t>
            </a:r>
            <a:endParaRPr lang="en-US" altLang="en-US" sz="2000" dirty="0">
              <a:solidFill>
                <a:prstClr val="black">
                  <a:lumMod val="85000"/>
                  <a:lumOff val="15000"/>
                </a:prstClr>
              </a:solidFill>
              <a:latin typeface="Comic Sans MS" panose="030F0702030302020204" pitchFamily="66" charset="0"/>
            </a:endParaRPr>
          </a:p>
          <a:p>
            <a:pPr marL="685800" lvl="1" indent="-283464" defTabSz="914400">
              <a:lnSpc>
                <a:spcPct val="110000"/>
              </a:lnSpc>
              <a:spcBef>
                <a:spcPts val="900"/>
              </a:spcBef>
              <a:buFont typeface="Corbel" panose="020B0503020204020204" pitchFamily="34" charset="0"/>
              <a:buChar char="–"/>
            </a:pPr>
            <a:r>
              <a:rPr lang="en-US" altLang="en-US" dirty="0">
                <a:solidFill>
                  <a:prstClr val="black">
                    <a:lumMod val="85000"/>
                    <a:lumOff val="15000"/>
                  </a:prstClr>
                </a:solidFill>
              </a:rPr>
              <a:t>Provides a </a:t>
            </a:r>
            <a:r>
              <a:rPr lang="en-US" altLang="en-US" dirty="0">
                <a:solidFill>
                  <a:srgbClr val="CC0000"/>
                </a:solidFill>
              </a:rPr>
              <a:t>prediction</a:t>
            </a:r>
            <a:r>
              <a:rPr lang="en-US" altLang="en-US" dirty="0">
                <a:solidFill>
                  <a:prstClr val="black">
                    <a:lumMod val="85000"/>
                    <a:lumOff val="15000"/>
                  </a:prstClr>
                </a:solidFill>
              </a:rPr>
              <a:t> about the running time</a:t>
            </a:r>
          </a:p>
          <a:p>
            <a:pPr marL="685800" lvl="1" indent="-283464" defTabSz="914400">
              <a:lnSpc>
                <a:spcPct val="110000"/>
              </a:lnSpc>
              <a:spcBef>
                <a:spcPts val="900"/>
              </a:spcBef>
              <a:buFont typeface="Corbel" panose="020B0503020204020204" pitchFamily="34" charset="0"/>
              <a:buChar char="–"/>
            </a:pPr>
            <a:r>
              <a:rPr lang="en-US" altLang="en-US" dirty="0">
                <a:solidFill>
                  <a:prstClr val="black">
                    <a:lumMod val="85000"/>
                    <a:lumOff val="15000"/>
                  </a:prstClr>
                </a:solidFill>
              </a:rPr>
              <a:t>Assumes that the </a:t>
            </a:r>
            <a:r>
              <a:rPr lang="en-US" altLang="en-US" dirty="0">
                <a:solidFill>
                  <a:srgbClr val="FF0000"/>
                </a:solidFill>
              </a:rPr>
              <a:t>input is random</a:t>
            </a:r>
          </a:p>
        </p:txBody>
      </p:sp>
      <p:graphicFrame>
        <p:nvGraphicFramePr>
          <p:cNvPr id="25" name="Object 7">
            <a:extLst>
              <a:ext uri="{FF2B5EF4-FFF2-40B4-BE49-F238E27FC236}">
                <a16:creationId xmlns:a16="http://schemas.microsoft.com/office/drawing/2014/main" id="{5D666D9F-F415-4913-A92A-6800DE901640}"/>
              </a:ext>
            </a:extLst>
          </p:cNvPr>
          <p:cNvGraphicFramePr>
            <a:graphicFrameLocks noChangeAspect="1"/>
          </p:cNvGraphicFramePr>
          <p:nvPr>
            <p:extLst>
              <p:ext uri="{D42A27DB-BD31-4B8C-83A1-F6EECF244321}">
                <p14:modId xmlns:p14="http://schemas.microsoft.com/office/powerpoint/2010/main" val="987995444"/>
              </p:ext>
            </p:extLst>
          </p:nvPr>
        </p:nvGraphicFramePr>
        <p:xfrm>
          <a:off x="4643723" y="6017872"/>
          <a:ext cx="6972300" cy="504825"/>
        </p:xfrm>
        <a:graphic>
          <a:graphicData uri="http://schemas.openxmlformats.org/presentationml/2006/ole">
            <mc:AlternateContent xmlns:mc="http://schemas.openxmlformats.org/markup-compatibility/2006">
              <mc:Choice xmlns:v="urn:schemas-microsoft-com:vml" Requires="v">
                <p:oleObj name="Equation" r:id="rId2" imgW="2806560" imgH="203040" progId="Equation.DSMT4">
                  <p:embed/>
                </p:oleObj>
              </mc:Choice>
              <mc:Fallback>
                <p:oleObj name="Equation" r:id="rId2" imgW="2806560" imgH="203040" progId="Equation.DSMT4">
                  <p:embed/>
                  <p:pic>
                    <p:nvPicPr>
                      <p:cNvPr id="5" name="Object 7">
                        <a:extLst>
                          <a:ext uri="{FF2B5EF4-FFF2-40B4-BE49-F238E27FC236}">
                            <a16:creationId xmlns:a16="http://schemas.microsoft.com/office/drawing/2014/main" id="{DF523C83-E39A-7743-AD7B-14082E58C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23" y="6017872"/>
                        <a:ext cx="69723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052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79" name="Straight Connector 78">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9F8CD012-29F5-45B8-83DF-393C0A213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85" name="Rectangle 84">
            <a:extLst>
              <a:ext uri="{FF2B5EF4-FFF2-40B4-BE49-F238E27FC236}">
                <a16:creationId xmlns:a16="http://schemas.microsoft.com/office/drawing/2014/main" id="{5C9F31C1-4E46-4A89-877A-24BBC6D3F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Rectangle 2"/>
          <p:cNvSpPr>
            <a:spLocks noGrp="1" noChangeArrowheads="1"/>
          </p:cNvSpPr>
          <p:nvPr>
            <p:ph type="title"/>
          </p:nvPr>
        </p:nvSpPr>
        <p:spPr>
          <a:xfrm>
            <a:off x="643464" y="5202087"/>
            <a:ext cx="9600863" cy="894704"/>
          </a:xfrm>
        </p:spPr>
        <p:txBody>
          <a:bodyPr vert="horz" lIns="91440" tIns="45720" rIns="91440" bIns="45720" rtlCol="0" anchor="t">
            <a:normAutofit/>
          </a:bodyPr>
          <a:lstStyle/>
          <a:p>
            <a:pPr>
              <a:lnSpc>
                <a:spcPct val="85000"/>
              </a:lnSpc>
              <a:defRPr/>
            </a:pPr>
            <a:r>
              <a:rPr lang="en-US" sz="4100" cap="all">
                <a:solidFill>
                  <a:schemeClr val="bg2"/>
                </a:solidFill>
              </a:rPr>
              <a:t>               Growth of Functions</a:t>
            </a:r>
          </a:p>
        </p:txBody>
      </p:sp>
      <p:pic>
        <p:nvPicPr>
          <p:cNvPr id="74" name="Graphic 73" descr="Upward trend">
            <a:extLst>
              <a:ext uri="{FF2B5EF4-FFF2-40B4-BE49-F238E27FC236}">
                <a16:creationId xmlns:a16="http://schemas.microsoft.com/office/drawing/2014/main" id="{52B53901-65F7-426F-A95A-C818039D07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507" y="98428"/>
            <a:ext cx="3637211" cy="3637211"/>
          </a:xfrm>
          <a:prstGeom prst="rect">
            <a:avLst/>
          </a:prstGeom>
        </p:spPr>
      </p:pic>
      <p:cxnSp>
        <p:nvCxnSpPr>
          <p:cNvPr id="87" name="Straight Connector 86">
            <a:extLst>
              <a:ext uri="{FF2B5EF4-FFF2-40B4-BE49-F238E27FC236}">
                <a16:creationId xmlns:a16="http://schemas.microsoft.com/office/drawing/2014/main" id="{99B864D8-020F-455C-951E-BECB1D7E9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84997" name="Rectangle 5"/>
          <p:cNvSpPr>
            <a:spLocks noChangeArrowheads="1"/>
          </p:cNvSpPr>
          <p:nvPr/>
        </p:nvSpPr>
        <p:spPr bwMode="auto">
          <a:xfrm>
            <a:off x="3543637" y="52783"/>
            <a:ext cx="7874508"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600"/>
              </a:spcAft>
            </a:pPr>
            <a:endParaRPr lang="en-US" altLang="en-US" sz="2000" dirty="0"/>
          </a:p>
          <a:p>
            <a:pPr marL="342900" indent="-342900" eaLnBrk="1" hangingPunct="1">
              <a:spcAft>
                <a:spcPts val="600"/>
              </a:spcAft>
              <a:buFont typeface="Arial" panose="020B0604020202020204" pitchFamily="34" charset="0"/>
              <a:buChar char="•"/>
            </a:pPr>
            <a:r>
              <a:rPr lang="en-US" sz="2000" dirty="0"/>
              <a:t>functions that </a:t>
            </a:r>
            <a:r>
              <a:rPr lang="en-US" sz="2000" dirty="0">
                <a:solidFill>
                  <a:srgbClr val="FF0000"/>
                </a:solidFill>
              </a:rPr>
              <a:t>map input size to (typically, worst-case) running time/space cost</a:t>
            </a:r>
            <a:r>
              <a:rPr lang="en-US" sz="2000" dirty="0"/>
              <a:t>.  </a:t>
            </a:r>
          </a:p>
          <a:p>
            <a:pPr marL="342900" indent="-342900" eaLnBrk="1" hangingPunct="1">
              <a:spcAft>
                <a:spcPts val="600"/>
              </a:spcAft>
              <a:buFont typeface="Arial" panose="020B0604020202020204" pitchFamily="34" charset="0"/>
              <a:buChar char="•"/>
            </a:pPr>
            <a:r>
              <a:rPr lang="en-US" sz="2000" dirty="0"/>
              <a:t>Termed as  “</a:t>
            </a:r>
            <a:r>
              <a:rPr lang="en-US" sz="2000" b="1" dirty="0"/>
              <a:t>asymptotic growth</a:t>
            </a:r>
            <a:r>
              <a:rPr lang="en-US" sz="2000" dirty="0"/>
              <a:t>” of functions.</a:t>
            </a:r>
          </a:p>
          <a:p>
            <a:pPr marL="342900" indent="-342900" eaLnBrk="1" hangingPunct="1">
              <a:spcAft>
                <a:spcPts val="600"/>
              </a:spcAft>
              <a:buFont typeface="Arial" panose="020B0604020202020204" pitchFamily="34" charset="0"/>
              <a:buChar char="•"/>
            </a:pPr>
            <a:r>
              <a:rPr lang="en-US" sz="2000" dirty="0"/>
              <a:t>focus - how the function behaves as its input grows large. </a:t>
            </a:r>
          </a:p>
          <a:p>
            <a:pPr marL="342900" indent="-342900" eaLnBrk="1" hangingPunct="1">
              <a:spcAft>
                <a:spcPts val="600"/>
              </a:spcAft>
              <a:buFont typeface="Arial" panose="020B0604020202020204" pitchFamily="34" charset="0"/>
              <a:buChar char="•"/>
            </a:pPr>
            <a:endParaRPr lang="en-US" sz="2000" dirty="0"/>
          </a:p>
          <a:p>
            <a:pPr marL="342900" indent="-342900" eaLnBrk="1" hangingPunct="1">
              <a:spcAft>
                <a:spcPts val="600"/>
              </a:spcAft>
              <a:buFont typeface="Arial" panose="020B0604020202020204" pitchFamily="34" charset="0"/>
              <a:buChar char="•"/>
            </a:pPr>
            <a:r>
              <a:rPr lang="en-US" sz="2000" dirty="0"/>
              <a:t>describing families of functions that share similar asymptotic behavior. </a:t>
            </a:r>
          </a:p>
          <a:p>
            <a:pPr marL="342900" indent="-342900" eaLnBrk="1" hangingPunct="1">
              <a:spcAft>
                <a:spcPts val="600"/>
              </a:spcAft>
              <a:buFont typeface="Arial" panose="020B0604020202020204" pitchFamily="34" charset="0"/>
              <a:buChar char="•"/>
            </a:pPr>
            <a:r>
              <a:rPr lang="en-US" sz="2000" dirty="0"/>
              <a:t>ignore small input sizes, constant factors, lower-order terms in polynomials, and so forth.</a:t>
            </a:r>
          </a:p>
          <a:p>
            <a:pPr marL="342900" indent="-342900" eaLnBrk="1" hangingPunct="1">
              <a:spcAft>
                <a:spcPts val="600"/>
              </a:spcAft>
              <a:buFont typeface="Arial" panose="020B0604020202020204" pitchFamily="34" charset="0"/>
              <a:buChar char="•"/>
            </a:pPr>
            <a:r>
              <a:rPr lang="en-US" sz="2000" dirty="0"/>
              <a:t>describe how a function grows</a:t>
            </a:r>
            <a:endParaRPr lang="en-US" altLang="en-US" sz="2000" dirty="0"/>
          </a:p>
        </p:txBody>
      </p:sp>
    </p:spTree>
    <p:extLst>
      <p:ext uri="{BB962C8B-B14F-4D97-AF65-F5344CB8AC3E}">
        <p14:creationId xmlns:p14="http://schemas.microsoft.com/office/powerpoint/2010/main" val="231284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761999" y="559678"/>
            <a:ext cx="6648091" cy="4952492"/>
          </a:xfrm>
        </p:spPr>
        <p:txBody>
          <a:bodyPr/>
          <a:lstStyle/>
          <a:p>
            <a:r>
              <a:rPr lang="en-US" altLang="en-US" dirty="0"/>
              <a:t>Asymptotic Analysis</a:t>
            </a:r>
          </a:p>
        </p:txBody>
      </p:sp>
      <p:sp>
        <p:nvSpPr>
          <p:cNvPr id="217091" name="Rectangle 3"/>
          <p:cNvSpPr>
            <a:spLocks noGrp="1" noChangeArrowheads="1"/>
          </p:cNvSpPr>
          <p:nvPr>
            <p:ph idx="1"/>
          </p:nvPr>
        </p:nvSpPr>
        <p:spPr>
          <a:xfrm>
            <a:off x="369950" y="1973771"/>
            <a:ext cx="10592418" cy="3416300"/>
          </a:xfrm>
        </p:spPr>
        <p:txBody>
          <a:bodyPr>
            <a:normAutofit/>
          </a:bodyPr>
          <a:lstStyle/>
          <a:p>
            <a:r>
              <a:rPr lang="en-US" altLang="ko-KR" sz="2800" dirty="0">
                <a:ea typeface="굴림" panose="020B0600000101010101" pitchFamily="34" charset="-127"/>
              </a:rPr>
              <a:t>To compare two </a:t>
            </a:r>
            <a:r>
              <a:rPr lang="en-US" altLang="ko-KR" sz="2400" dirty="0">
                <a:ea typeface="굴림" panose="020B0600000101010101" pitchFamily="34" charset="-127"/>
              </a:rPr>
              <a:t>algorithms</a:t>
            </a:r>
            <a:r>
              <a:rPr lang="en-US" altLang="ko-KR" sz="2800" dirty="0">
                <a:ea typeface="굴림" panose="020B0600000101010101" pitchFamily="34" charset="-127"/>
              </a:rPr>
              <a:t> with running times </a:t>
            </a:r>
            <a:r>
              <a:rPr lang="en-US" altLang="ko-KR" sz="2800" i="1" dirty="0">
                <a:ea typeface="굴림" panose="020B0600000101010101" pitchFamily="34" charset="-127"/>
              </a:rPr>
              <a:t>f(n)</a:t>
            </a:r>
            <a:r>
              <a:rPr lang="en-US" altLang="ko-KR" sz="2800" dirty="0">
                <a:ea typeface="굴림" panose="020B0600000101010101" pitchFamily="34" charset="-127"/>
              </a:rPr>
              <a:t> and </a:t>
            </a:r>
            <a:r>
              <a:rPr lang="en-US" altLang="ko-KR" sz="2800" i="1" dirty="0">
                <a:ea typeface="굴림" panose="020B0600000101010101" pitchFamily="34" charset="-127"/>
              </a:rPr>
              <a:t>g(n),</a:t>
            </a:r>
            <a:r>
              <a:rPr lang="en-US" altLang="ko-KR" sz="2800" dirty="0">
                <a:ea typeface="굴림" panose="020B0600000101010101" pitchFamily="34" charset="-127"/>
              </a:rPr>
              <a:t> we need a </a:t>
            </a:r>
            <a:r>
              <a:rPr lang="en-US" altLang="ko-KR" sz="2800" b="1" dirty="0">
                <a:ea typeface="굴림" panose="020B0600000101010101" pitchFamily="34" charset="-127"/>
              </a:rPr>
              <a:t>rough measure</a:t>
            </a:r>
            <a:r>
              <a:rPr lang="en-US" altLang="ko-KR" sz="2800" dirty="0">
                <a:ea typeface="굴림" panose="020B0600000101010101" pitchFamily="34" charset="-127"/>
              </a:rPr>
              <a:t> that characterizes </a:t>
            </a:r>
            <a:r>
              <a:rPr lang="en-US" altLang="ko-KR" sz="2800" b="1" dirty="0">
                <a:ea typeface="굴림" panose="020B0600000101010101" pitchFamily="34" charset="-127"/>
              </a:rPr>
              <a:t>how fast each function grows.</a:t>
            </a:r>
            <a:endParaRPr lang="en-US" altLang="ko-KR" sz="2800" dirty="0">
              <a:ea typeface="굴림" panose="020B0600000101010101" pitchFamily="34" charset="-127"/>
            </a:endParaRPr>
          </a:p>
          <a:p>
            <a:r>
              <a:rPr lang="en-US" altLang="ko-KR" sz="2800" i="1" u="sng" dirty="0">
                <a:ea typeface="굴림" panose="020B0600000101010101" pitchFamily="34" charset="-127"/>
              </a:rPr>
              <a:t>Hint:</a:t>
            </a:r>
            <a:r>
              <a:rPr lang="en-US" altLang="ko-KR" sz="2800" dirty="0">
                <a:ea typeface="굴림" panose="020B0600000101010101" pitchFamily="34" charset="-127"/>
              </a:rPr>
              <a:t> use </a:t>
            </a:r>
            <a:r>
              <a:rPr lang="en-US" altLang="ko-KR" sz="2800" i="1" dirty="0">
                <a:ea typeface="굴림" panose="020B0600000101010101" pitchFamily="34" charset="-127"/>
              </a:rPr>
              <a:t>rate of growth</a:t>
            </a:r>
            <a:r>
              <a:rPr lang="en-US" altLang="ko-KR" sz="2800" dirty="0">
                <a:ea typeface="굴림" panose="020B0600000101010101" pitchFamily="34" charset="-127"/>
              </a:rPr>
              <a:t> </a:t>
            </a:r>
          </a:p>
          <a:p>
            <a:r>
              <a:rPr lang="en-US" altLang="ko-KR" sz="2800" dirty="0">
                <a:ea typeface="굴림" panose="020B0600000101010101" pitchFamily="34" charset="-127"/>
              </a:rPr>
              <a:t>Compare functions in the limit, that is, </a:t>
            </a:r>
            <a:r>
              <a:rPr lang="en-US" altLang="ko-KR" sz="2800" b="1" dirty="0">
                <a:ea typeface="굴림" panose="020B0600000101010101" pitchFamily="34" charset="-127"/>
              </a:rPr>
              <a:t>asymptotically!</a:t>
            </a:r>
          </a:p>
          <a:p>
            <a:pPr lvl="1">
              <a:buFontTx/>
              <a:buNone/>
            </a:pPr>
            <a:r>
              <a:rPr lang="en-US" altLang="ko-KR" sz="2400" dirty="0">
                <a:ea typeface="굴림" panose="020B0600000101010101" pitchFamily="34" charset="-127"/>
              </a:rPr>
              <a:t>(i.e., for large values of </a:t>
            </a:r>
            <a:r>
              <a:rPr lang="en-US" altLang="ko-KR" sz="2400" i="1" dirty="0">
                <a:ea typeface="굴림" panose="020B0600000101010101" pitchFamily="34" charset="-127"/>
              </a:rPr>
              <a:t>n</a:t>
            </a:r>
            <a:r>
              <a:rPr lang="en-US" altLang="ko-KR" sz="2400" dirty="0">
                <a:ea typeface="굴림" panose="020B0600000101010101" pitchFamily="34" charset="-127"/>
              </a:rPr>
              <a:t>)</a:t>
            </a:r>
          </a:p>
          <a:p>
            <a:endParaRPr lang="en-US" altLang="ko-KR" sz="1800" dirty="0">
              <a:ea typeface="굴림" panose="020B0600000101010101" pitchFamily="34" charset="-127"/>
            </a:endParaRPr>
          </a:p>
          <a:p>
            <a:endParaRPr lang="en-US" altLang="en-US" sz="1800" dirty="0"/>
          </a:p>
        </p:txBody>
      </p:sp>
      <p:sp>
        <p:nvSpPr>
          <p:cNvPr id="4" name="Slide Number Placeholder 4"/>
          <p:cNvSpPr>
            <a:spLocks noGrp="1"/>
          </p:cNvSpPr>
          <p:nvPr>
            <p:ph type="sldNum" sz="quarter" idx="12"/>
          </p:nvPr>
        </p:nvSpPr>
        <p:spPr/>
        <p:txBody>
          <a:bodyPr/>
          <a:lstStyle/>
          <a:p>
            <a:fld id="{78A9227D-6EA5-4675-B547-61A1FC8E2D91}" type="slidenum">
              <a:rPr lang="en-US" altLang="en-US"/>
              <a:pPr/>
              <a:t>9</a:t>
            </a:fld>
            <a:endParaRPr lang="en-US" altLang="en-US"/>
          </a:p>
        </p:txBody>
      </p:sp>
    </p:spTree>
    <p:extLst>
      <p:ext uri="{BB962C8B-B14F-4D97-AF65-F5344CB8AC3E}">
        <p14:creationId xmlns:p14="http://schemas.microsoft.com/office/powerpoint/2010/main" val="332215820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6532</TotalTime>
  <Words>1436</Words>
  <Application>Microsoft Office PowerPoint</Application>
  <PresentationFormat>Widescreen</PresentationFormat>
  <Paragraphs>146</Paragraphs>
  <Slides>28</Slides>
  <Notes>3</Notes>
  <HiddenSlides>3</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3" baseType="lpstr">
      <vt:lpstr>Aparajita</vt:lpstr>
      <vt:lpstr>Arial</vt:lpstr>
      <vt:lpstr>Arial Narrow</vt:lpstr>
      <vt:lpstr>Calibri</vt:lpstr>
      <vt:lpstr>Century Schoolbook</vt:lpstr>
      <vt:lpstr>Comic Sans MS</vt:lpstr>
      <vt:lpstr>Corbel</vt:lpstr>
      <vt:lpstr>Monotype Corsiva</vt:lpstr>
      <vt:lpstr>Open Sans</vt:lpstr>
      <vt:lpstr>Proxima Nova</vt:lpstr>
      <vt:lpstr>Symbol</vt:lpstr>
      <vt:lpstr>Times New Roman</vt:lpstr>
      <vt:lpstr>Wingdings</vt:lpstr>
      <vt:lpstr>Headlines</vt:lpstr>
      <vt:lpstr>Equation</vt:lpstr>
      <vt:lpstr>Performance Measurement</vt:lpstr>
      <vt:lpstr>How do we compare algorithms?</vt:lpstr>
      <vt:lpstr>Performance Measurement</vt:lpstr>
      <vt:lpstr>Ideal Solution</vt:lpstr>
      <vt:lpstr>What is running time analysis? </vt:lpstr>
      <vt:lpstr>Kinds of analyses</vt:lpstr>
      <vt:lpstr>Performance Measurement</vt:lpstr>
      <vt:lpstr>               Growth of Functions</vt:lpstr>
      <vt:lpstr>Asymptotic Analysis</vt:lpstr>
      <vt:lpstr>              Asymptotic Notation</vt:lpstr>
      <vt:lpstr>Asymptotic Notation</vt:lpstr>
      <vt:lpstr>PowerPoint Presentation</vt:lpstr>
      <vt:lpstr>Asymptotic notations-  Big oh- O</vt:lpstr>
      <vt:lpstr>Let f(n)= 3n+2,     g(n)= n  Check whether we can write f(n)= O(g(n))  </vt:lpstr>
      <vt:lpstr>Big Omega     - notation</vt:lpstr>
      <vt:lpstr>PowerPoint Presentation</vt:lpstr>
      <vt:lpstr>PowerPoint Presentation</vt:lpstr>
      <vt:lpstr>Asymptotic notations (cont.)</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Asymptotic Notation</vt:lpstr>
      <vt:lpstr>Relationship between o,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Measurement</dc:title>
  <dc:creator>y833 </dc:creator>
  <cp:lastModifiedBy>Anju Anil</cp:lastModifiedBy>
  <cp:revision>27</cp:revision>
  <dcterms:created xsi:type="dcterms:W3CDTF">2019-08-17T07:54:44Z</dcterms:created>
  <dcterms:modified xsi:type="dcterms:W3CDTF">2022-08-17T04:34:01Z</dcterms:modified>
</cp:coreProperties>
</file>