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7" r:id="rId2"/>
    <p:sldId id="280" r:id="rId3"/>
    <p:sldId id="265" r:id="rId4"/>
    <p:sldId id="258" r:id="rId5"/>
    <p:sldId id="281" r:id="rId6"/>
    <p:sldId id="291" r:id="rId7"/>
    <p:sldId id="259" r:id="rId8"/>
    <p:sldId id="285" r:id="rId9"/>
    <p:sldId id="282" r:id="rId10"/>
    <p:sldId id="272" r:id="rId11"/>
    <p:sldId id="273" r:id="rId12"/>
    <p:sldId id="290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4" autoAdjust="0"/>
    <p:restoredTop sz="90929"/>
  </p:normalViewPr>
  <p:slideViewPr>
    <p:cSldViewPr>
      <p:cViewPr>
        <p:scale>
          <a:sx n="100" d="100"/>
          <a:sy n="100" d="100"/>
        </p:scale>
        <p:origin x="1190" y="-5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90F84-B802-4C50-810E-BEED82133A8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2E3A-0294-460C-895D-38C86F3F1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2E3A-0294-460C-895D-38C86F3F16D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E218-82BD-4D1A-8568-7B808E06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51B72-AC03-4747-A3ED-D4B7C39ED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EEAC-8C48-4058-B36A-CB998FE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B01A-E8AE-4892-97D7-3A7AB554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4107-E33C-4618-9D8F-6FFCB571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5531-011E-4D20-8F35-5A4A2528D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321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105A-FB27-4518-B6C5-33BCBA6B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8258-E683-4B80-865F-10610C35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ABDE-E2CF-4CF8-8C51-09DCE5E3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2C21-F1DE-4770-910C-03D5111C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0711-1BF0-438A-A469-85B01277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C3D-9624-438D-BBC5-B592ED3CBC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6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C163A-1E91-45B4-8115-2EF226A3C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8AE94-04CB-4F37-B1A0-9FD5A126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7D4A-6003-4AA9-B431-E8DDF924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D095-147A-413D-ACEF-E3971F4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48BB-4C8C-40E2-9E17-6627A36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C6CC-B0D2-43EB-9191-B08518FD07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77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0CDE-0F5F-4D7F-8006-9C7B6F7E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D84D-423B-4AD7-919E-D8E46141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AB19-5DE0-4324-84D1-5E48CB8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AE9B-026D-4850-8681-9033657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CA90-DE35-4368-BC38-00C6F662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1CB-E83F-466C-8418-81F136A480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8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B77-F68C-4E85-A0ED-7E5E7982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40139-7577-4938-B7EA-9AF5D8A0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EC931-79A2-41B4-8452-89CD45C5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591B-FE93-42C5-8D83-F816019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9F01-BF57-45A6-BCC4-5EBCDFF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15F-A4DE-4343-AAC2-3939397D46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4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62E-3BC9-46D6-9871-139D6299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8024-6233-48C2-B7B1-1CCEA59C3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ECA2-CED0-4FFA-AD63-F25DE1B0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9361-1D9C-4ADA-88E8-88AC80B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CAF2-F579-455D-9AD0-B77A6B1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429A-A3ED-470E-A386-86315DA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F145-73B3-4B1B-AE03-C7EA23CD06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4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A7F4-706B-4604-B4C7-4C6FECB2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975B-91CC-42C8-8817-96417EEB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3B4B-0F8C-47BB-9251-385A6B2A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60BB8-7536-4F53-8160-31FC40BF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66396-B7BB-46E3-AC8F-F6C06A53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E489-0935-4DAA-8828-FA6F6CAE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05FDB-CA2F-49A9-9871-370190F5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A30E1-7D17-40E2-8AF1-3B4998B1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E1C4-4205-43F8-97F8-D3590505D6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7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5E2A-8503-4ED3-9A81-4C142A64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36830-3375-4FA3-82C0-63AE900A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D0699-DCCC-4305-932C-07F9B81D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0BF3-3672-42EE-B682-92F48C5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BB5A-4CAD-462A-91FF-CC88C20F8A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2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9D074-26BB-4C6D-BE04-971C0E1B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AB972-D10B-46D3-A0B9-A50235EC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55CE-8236-4B5D-A639-2AA8F87E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E61F-D478-41CD-9439-D66C7E761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339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B19B-82F1-413E-B421-744F5C3D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5C09-5559-443D-8A9A-656DFD4C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FD8EE-71C2-4C9B-B13C-352E63AA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63-6292-432F-89A0-AC81F929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8354-28F7-4EB3-861E-6C87FB8E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41A7-EA9A-4531-877D-5A276AD1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2B92-FF14-4058-95CE-BCF58B658D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835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6FD-9AC9-46E0-B95E-EA9FD28D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4E8E3-4042-4C8A-8D28-6E0A2D4AD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ECF10-9CBF-4EF6-8B4E-7ACB1C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717C-B6CB-4855-9423-48987CC6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E843-2594-4F5D-AA0D-AAC691E1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6891-3AF2-4E4C-8F10-4588A65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9DD-0711-4FD6-8320-B8A34A1334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40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08D73-90DB-4212-8AAF-734F9938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6365-CC54-48D9-8054-DB452B8E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F665-7788-4843-AFD0-D38044490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4057-08D9-4446-8406-6D7CE0EB1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1CCA-4B4D-477E-9CA3-07973A41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FB6-C9BA-4DB9-94F1-DAA3855DE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01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Grp="1" noChangeArrowheads="1" noChangeShapeType="1"/>
          </p:cNvSpPr>
          <p:nvPr>
            <p:ph type="title"/>
          </p:nvPr>
        </p:nvSpPr>
        <p:spPr bwMode="auto">
          <a:xfrm>
            <a:off x="1905000" y="1295400"/>
            <a:ext cx="6673174" cy="15607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175"/>
              </a:avLst>
            </a:prstTxWarp>
          </a:bodyPr>
          <a:lstStyle/>
          <a:p>
            <a:pPr algn="ctr">
              <a:buFontTx/>
              <a:buNone/>
            </a:pPr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DIVE AND CONQUER </a:t>
            </a:r>
          </a:p>
          <a:p>
            <a:pPr algn="ctr">
              <a:buFontTx/>
              <a:buNone/>
            </a:pPr>
            <a:endParaRPr 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endParaRPr 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2925-F343-864F-B311-2B6C954B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71600"/>
            <a:ext cx="7772400" cy="30547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63C-0AFE-CA47-AD24-FFDAA7A3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14600"/>
            <a:ext cx="8647994" cy="490301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altLang="en-US" sz="2800" dirty="0"/>
              <a:t>Searching problem can be denoted as </a:t>
            </a:r>
            <a:r>
              <a:rPr lang="en-US" altLang="en-US" sz="2800" dirty="0">
                <a:solidFill>
                  <a:srgbClr val="C00000"/>
                </a:solidFill>
              </a:rPr>
              <a:t>P(</a:t>
            </a:r>
            <a:r>
              <a:rPr lang="en-US" altLang="en-US" sz="2800" dirty="0" err="1">
                <a:solidFill>
                  <a:srgbClr val="C00000"/>
                </a:solidFill>
              </a:rPr>
              <a:t>n,ai,al,x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/>
              <a:t> where </a:t>
            </a:r>
            <a:r>
              <a:rPr lang="en-US" altLang="en-US" sz="2800" dirty="0">
                <a:solidFill>
                  <a:srgbClr val="C00000"/>
                </a:solidFill>
              </a:rPr>
              <a:t>n</a:t>
            </a:r>
            <a:r>
              <a:rPr lang="en-US" altLang="en-US" sz="2800" dirty="0"/>
              <a:t> is number of elements in the list, </a:t>
            </a:r>
            <a:r>
              <a:rPr lang="en-US" altLang="en-US" sz="2800" dirty="0" err="1">
                <a:solidFill>
                  <a:srgbClr val="C00000"/>
                </a:solidFill>
              </a:rPr>
              <a:t>ai</a:t>
            </a:r>
            <a:r>
              <a:rPr lang="en-US" altLang="en-US" sz="2800" dirty="0">
                <a:solidFill>
                  <a:srgbClr val="C00000"/>
                </a:solidFill>
              </a:rPr>
              <a:t>....al </a:t>
            </a:r>
            <a:r>
              <a:rPr lang="en-US" altLang="en-US" sz="2800" dirty="0"/>
              <a:t>is the list of elements, </a:t>
            </a:r>
            <a:r>
              <a:rPr lang="en-US" altLang="en-US" sz="2800" dirty="0">
                <a:solidFill>
                  <a:srgbClr val="C00000"/>
                </a:solidFill>
              </a:rPr>
              <a:t>x</a:t>
            </a:r>
            <a:r>
              <a:rPr lang="en-US" altLang="en-US" sz="2800" dirty="0"/>
              <a:t> is the element to be searched.</a:t>
            </a:r>
          </a:p>
          <a:p>
            <a:pPr algn="l">
              <a:buFontTx/>
              <a:buChar char="•"/>
            </a:pPr>
            <a:r>
              <a:rPr lang="en-US" altLang="en-US" sz="2800" dirty="0"/>
              <a:t>Divide – and-conquer can be used  to solve this problem.</a:t>
            </a:r>
          </a:p>
          <a:p>
            <a:pPr algn="l">
              <a:buFontTx/>
              <a:buChar char="•"/>
            </a:pPr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C00000"/>
                </a:solidFill>
              </a:rPr>
              <a:t>Small(P) is true if n=1.</a:t>
            </a:r>
            <a:r>
              <a:rPr lang="en-US" altLang="en-US" sz="2800" dirty="0"/>
              <a:t>In this case S(P) will take value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if x=</a:t>
            </a:r>
            <a:r>
              <a:rPr lang="en-US" altLang="en-US" sz="2800" dirty="0" err="1"/>
              <a:t>a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 ,otherwise it will be zero.</a:t>
            </a:r>
          </a:p>
          <a:p>
            <a:pPr algn="l">
              <a:buFontTx/>
              <a:buChar char="•"/>
            </a:pPr>
            <a:r>
              <a:rPr lang="en-US" sz="2800" dirty="0"/>
              <a:t>Running time complexity when n=1,g(1)= </a:t>
            </a:r>
            <a:r>
              <a:rPr lang="en-US" altLang="en-US" sz="2800" b="1" dirty="0">
                <a:latin typeface="Monotype Corsiva" panose="03010101010201010101" pitchFamily="66" charset="0"/>
                <a:sym typeface="Symbol" panose="05050102010706020507" pitchFamily="18" charset="2"/>
              </a:rPr>
              <a:t>(1)</a:t>
            </a:r>
            <a:endParaRPr lang="en-US" sz="2800" dirty="0"/>
          </a:p>
          <a:p>
            <a:pPr algn="l"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516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DA4-73EE-3B42-8B81-B3C3BA53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1295400"/>
            <a:ext cx="7772400" cy="1143000"/>
          </a:xfrm>
        </p:spPr>
        <p:txBody>
          <a:bodyPr/>
          <a:lstStyle/>
          <a:p>
            <a:r>
              <a:rPr lang="en-US" sz="28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E6C2-057A-874C-9415-EC332079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3200"/>
            <a:ext cx="8851344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If P has more than one </a:t>
            </a:r>
            <a:r>
              <a:rPr lang="en-US" sz="2400" dirty="0" err="1"/>
              <a:t>element,can</a:t>
            </a:r>
            <a:r>
              <a:rPr lang="en-US" sz="2400" dirty="0"/>
              <a:t> be divided into </a:t>
            </a:r>
            <a:r>
              <a:rPr lang="en-US" sz="2400" dirty="0" err="1"/>
              <a:t>subproblems</a:t>
            </a:r>
            <a:endParaRPr lang="en-US" sz="2400" dirty="0"/>
          </a:p>
          <a:p>
            <a:r>
              <a:rPr lang="en-US" sz="2400" dirty="0"/>
              <a:t>Pick index q in range[</a:t>
            </a:r>
            <a:r>
              <a:rPr lang="en-US" sz="2400" dirty="0" err="1"/>
              <a:t>i,l</a:t>
            </a:r>
            <a:r>
              <a:rPr lang="en-US" sz="2400" dirty="0"/>
              <a:t>] compare x with a[q]</a:t>
            </a:r>
          </a:p>
          <a:p>
            <a:r>
              <a:rPr lang="en-US" sz="2400" dirty="0"/>
              <a:t>3 possibilities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x= a[q];can solve immediately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x&lt;a[q];x need to search only in </a:t>
            </a:r>
            <a:r>
              <a:rPr lang="en-US" sz="2400" dirty="0" err="1"/>
              <a:t>sublist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to a[q-1]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x&gt;a[q]; x need to search only in </a:t>
            </a:r>
            <a:r>
              <a:rPr lang="en-US" sz="2400" dirty="0" err="1"/>
              <a:t>sublist</a:t>
            </a:r>
            <a:r>
              <a:rPr lang="en-US" sz="2400" dirty="0"/>
              <a:t> to a[q+1] to a[l]</a:t>
            </a:r>
          </a:p>
        </p:txBody>
      </p:sp>
    </p:spTree>
    <p:extLst>
      <p:ext uri="{BB962C8B-B14F-4D97-AF65-F5344CB8AC3E}">
        <p14:creationId xmlns:p14="http://schemas.microsoft.com/office/powerpoint/2010/main" val="52730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1AD0BE49-516B-4E24-8D5F-316A024B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37" y="643467"/>
            <a:ext cx="64035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558E-A418-C04F-B83D-5C6A0A53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Example:binary search -     x= 31</a:t>
            </a:r>
          </a:p>
        </p:txBody>
      </p:sp>
      <p:pic>
        <p:nvPicPr>
          <p:cNvPr id="14" name="Picture 13" descr="Binary search">
            <a:extLst>
              <a:ext uri="{FF2B5EF4-FFF2-40B4-BE49-F238E27FC236}">
                <a16:creationId xmlns:a16="http://schemas.microsoft.com/office/drawing/2014/main" id="{2898FF70-2EEC-C048-A486-D3C81F4F5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" y="1952166"/>
            <a:ext cx="8744078" cy="179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Binary search">
            <a:extLst>
              <a:ext uri="{FF2B5EF4-FFF2-40B4-BE49-F238E27FC236}">
                <a16:creationId xmlns:a16="http://schemas.microsoft.com/office/drawing/2014/main" id="{8662CF94-CFA0-ED48-A23D-9A80F69E09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6" y="4080568"/>
            <a:ext cx="8764411" cy="2358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60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inary search">
            <a:extLst>
              <a:ext uri="{FF2B5EF4-FFF2-40B4-BE49-F238E27FC236}">
                <a16:creationId xmlns:a16="http://schemas.microsoft.com/office/drawing/2014/main" id="{678EF54D-01E5-BD40-B315-B53621AD90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6" y="921856"/>
            <a:ext cx="8317041" cy="200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Binary search">
            <a:extLst>
              <a:ext uri="{FF2B5EF4-FFF2-40B4-BE49-F238E27FC236}">
                <a16:creationId xmlns:a16="http://schemas.microsoft.com/office/drawing/2014/main" id="{51939882-3D32-1B49-A69F-D1A2C538E7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" y="3491426"/>
            <a:ext cx="8680564" cy="2369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19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nary search">
            <a:extLst>
              <a:ext uri="{FF2B5EF4-FFF2-40B4-BE49-F238E27FC236}">
                <a16:creationId xmlns:a16="http://schemas.microsoft.com/office/drawing/2014/main" id="{0C1CC332-F7E0-5743-8ED8-9974863279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2" y="779510"/>
            <a:ext cx="8520390" cy="136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Binary search">
            <a:extLst>
              <a:ext uri="{FF2B5EF4-FFF2-40B4-BE49-F238E27FC236}">
                <a16:creationId xmlns:a16="http://schemas.microsoft.com/office/drawing/2014/main" id="{21AF04F7-B2CA-AF43-A19A-C7CC93F833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2" y="2459214"/>
            <a:ext cx="8852531" cy="159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Binary search">
            <a:extLst>
              <a:ext uri="{FF2B5EF4-FFF2-40B4-BE49-F238E27FC236}">
                <a16:creationId xmlns:a16="http://schemas.microsoft.com/office/drawing/2014/main" id="{153363F6-65BF-C941-B604-285D317E0C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2" y="4690622"/>
            <a:ext cx="8627564" cy="1423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53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61B52B-CB14-4043-8BF9-E1780488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9" y="2052342"/>
            <a:ext cx="7923895" cy="36550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62A31E-FFEC-044C-B3D1-45516A58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1142" y="794028"/>
            <a:ext cx="8541857" cy="4724400"/>
          </a:xfrm>
          <a:prstGeom prst="rect">
            <a:avLst/>
          </a:prstGeom>
        </p:spPr>
        <p:txBody>
          <a:bodyPr/>
          <a:lstStyle>
            <a:lvl1pPr marL="24003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006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18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21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24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27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</a:pPr>
            <a:r>
              <a:rPr lang="en-US" altLang="en-US" b="1" i="1" u="sng" dirty="0"/>
              <a:t>GENERAL METHOD</a:t>
            </a:r>
          </a:p>
          <a:p>
            <a:pPr marL="609600" indent="-609600" fontAlgn="auto">
              <a:spcAft>
                <a:spcPts val="0"/>
              </a:spcAft>
            </a:pPr>
            <a:endParaRPr lang="en-US" altLang="en-US" b="1" i="1" u="sng" dirty="0"/>
          </a:p>
          <a:p>
            <a:pPr marL="609600" indent="-609600" fontAlgn="auto">
              <a:spcAft>
                <a:spcPts val="0"/>
              </a:spcAft>
              <a:buFontTx/>
              <a:buChar char="•"/>
            </a:pPr>
            <a:r>
              <a:rPr lang="en-US" altLang="en-US" dirty="0"/>
              <a:t>The divide – and conquer strategy will compute a problem with </a:t>
            </a:r>
            <a:r>
              <a:rPr lang="en-US" altLang="en-US" dirty="0">
                <a:solidFill>
                  <a:srgbClr val="FF0000"/>
                </a:solidFill>
              </a:rPr>
              <a:t>n inputs </a:t>
            </a:r>
            <a:r>
              <a:rPr lang="en-US" altLang="en-US" dirty="0"/>
              <a:t>by splitting the inputs  into k distinct subsets,1&lt;k&lt;=n ,yielding </a:t>
            </a:r>
            <a:r>
              <a:rPr lang="en-US" altLang="en-US" dirty="0">
                <a:solidFill>
                  <a:srgbClr val="FF0000"/>
                </a:solidFill>
              </a:rPr>
              <a:t>k sub problems</a:t>
            </a:r>
            <a:r>
              <a:rPr lang="en-US" altLang="en-US" dirty="0"/>
              <a:t>.</a:t>
            </a:r>
          </a:p>
          <a:p>
            <a:pPr marL="609600" indent="-609600" fontAlgn="auto">
              <a:spcAft>
                <a:spcPts val="0"/>
              </a:spcAft>
              <a:buFontTx/>
              <a:buChar char="•"/>
            </a:pPr>
            <a:r>
              <a:rPr lang="en-US" altLang="en-US" dirty="0"/>
              <a:t>These </a:t>
            </a:r>
            <a:r>
              <a:rPr lang="en-US" altLang="en-US" dirty="0">
                <a:solidFill>
                  <a:srgbClr val="FF0000"/>
                </a:solidFill>
              </a:rPr>
              <a:t>sub problems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FF0000"/>
                </a:solidFill>
              </a:rPr>
              <a:t>solved</a:t>
            </a:r>
          </a:p>
          <a:p>
            <a:pPr marL="609600" indent="-609600" fontAlgn="auto">
              <a:spcAft>
                <a:spcPts val="0"/>
              </a:spcAft>
              <a:buFontTx/>
              <a:buChar char="•"/>
            </a:pPr>
            <a:r>
              <a:rPr lang="en-US" altLang="en-US" dirty="0"/>
              <a:t>A method will </a:t>
            </a:r>
            <a:r>
              <a:rPr lang="en-US" altLang="en-US" dirty="0">
                <a:solidFill>
                  <a:srgbClr val="FF0000"/>
                </a:solidFill>
              </a:rPr>
              <a:t>combine sub solution</a:t>
            </a:r>
            <a:r>
              <a:rPr lang="en-US" altLang="en-US" dirty="0"/>
              <a:t> into solution of the whole.</a:t>
            </a:r>
          </a:p>
          <a:p>
            <a:pPr marL="609600" indent="-609600" fontAlgn="auto">
              <a:spcAft>
                <a:spcPts val="0"/>
              </a:spcAft>
              <a:buFontTx/>
              <a:buChar char="•"/>
            </a:pPr>
            <a:r>
              <a:rPr lang="en-US" altLang="en-US" dirty="0"/>
              <a:t>Can </a:t>
            </a:r>
            <a:r>
              <a:rPr lang="en-US" altLang="en-US" dirty="0">
                <a:solidFill>
                  <a:srgbClr val="FF0000"/>
                </a:solidFill>
              </a:rPr>
              <a:t>reapply</a:t>
            </a:r>
            <a:r>
              <a:rPr lang="en-US" altLang="en-US" dirty="0"/>
              <a:t> Divide – And – Conquer strategy if sub problems are </a:t>
            </a:r>
            <a:r>
              <a:rPr lang="en-US" altLang="en-US" dirty="0">
                <a:solidFill>
                  <a:srgbClr val="FF0000"/>
                </a:solidFill>
              </a:rPr>
              <a:t>relatively large.</a:t>
            </a:r>
          </a:p>
          <a:p>
            <a:pPr marL="609600" indent="-609600" algn="r" fontAlgn="auto">
              <a:spcAft>
                <a:spcPts val="0"/>
              </a:spcAft>
            </a:pPr>
            <a:endParaRPr lang="en-US" altLang="en-US" dirty="0"/>
          </a:p>
          <a:p>
            <a:pPr marL="2209800" lvl="4" indent="-381000" algn="r" fontAlgn="auto">
              <a:spcAft>
                <a:spcPts val="0"/>
              </a:spcAft>
            </a:pPr>
            <a:r>
              <a:rPr lang="en-US" altLang="en-US" sz="2400" dirty="0"/>
              <a:t>                     (</a:t>
            </a:r>
            <a:r>
              <a:rPr lang="en-US" altLang="en-US" sz="2400" dirty="0" err="1"/>
              <a:t>Cont</a:t>
            </a:r>
            <a:r>
              <a:rPr lang="en-US" altLang="en-US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377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1828800"/>
            <a:ext cx="7924800" cy="495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Often </a:t>
            </a:r>
            <a:r>
              <a:rPr lang="en-US" altLang="en-US" sz="2400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sub problems 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resulting from </a:t>
            </a:r>
            <a:r>
              <a:rPr lang="en-US" alt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DAndC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 strategy are of </a:t>
            </a:r>
            <a:r>
              <a:rPr lang="en-US" altLang="en-US" sz="2400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same type as original 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problem.</a:t>
            </a:r>
            <a:b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For those case we can </a:t>
            </a:r>
            <a:r>
              <a:rPr lang="en-US" altLang="en-US" sz="2400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reapply </a:t>
            </a:r>
            <a:r>
              <a:rPr lang="en-US" altLang="en-US" sz="2400" dirty="0" err="1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DAndC</a:t>
            </a:r>
            <a:r>
              <a:rPr lang="en-US" altLang="en-US" sz="2400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recurssively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  <a:b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Then the larger </a:t>
            </a:r>
            <a:r>
              <a:rPr lang="en-US" alt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prblms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are divided into smaller and smaller </a:t>
            </a:r>
            <a:r>
              <a:rPr lang="en-US" alt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prblms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 of the same kind until they are small enough to be solved without splitting.</a:t>
            </a:r>
            <a:b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							</a:t>
            </a:r>
            <a:r>
              <a:rPr lang="en-US" alt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Cont</a:t>
            </a: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dirty="0"/>
              <a:t>Algorithm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Control abstraction for  </a:t>
            </a:r>
          </a:p>
          <a:p>
            <a:pPr algn="l"/>
            <a:r>
              <a:rPr lang="en-US" b="1"/>
              <a:t>DIVIDE AND CONQUER strategy</a:t>
            </a:r>
            <a:endParaRPr lang="en-IN" b="1"/>
          </a:p>
        </p:txBody>
      </p:sp>
      <p:sp>
        <p:nvSpPr>
          <p:cNvPr id="5125" name="Oval 7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914400"/>
            <a:ext cx="7886700" cy="3871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006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18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21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24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27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Algorithm </a:t>
            </a:r>
            <a:r>
              <a:rPr lang="en-US" altLang="en-US" dirty="0" err="1">
                <a:solidFill>
                  <a:schemeClr val="tx1"/>
                </a:solidFill>
              </a:rPr>
              <a:t>DAndC</a:t>
            </a:r>
            <a:r>
              <a:rPr lang="en-US" altLang="en-US" dirty="0">
                <a:solidFill>
                  <a:schemeClr val="tx1"/>
                </a:solidFill>
              </a:rPr>
              <a:t>(P)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{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    if ( Small(P)) 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  	  then return S(P);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    else 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   {	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	divide P into smaller instances      P1,P2…</a:t>
            </a:r>
            <a:r>
              <a:rPr lang="en-US" altLang="en-US" dirty="0" err="1">
                <a:solidFill>
                  <a:schemeClr val="tx1"/>
                </a:solidFill>
              </a:rPr>
              <a:t>Pk,K</a:t>
            </a:r>
            <a:r>
              <a:rPr lang="en-US" altLang="en-US" dirty="0">
                <a:solidFill>
                  <a:schemeClr val="tx1"/>
                </a:solidFill>
              </a:rPr>
              <a:t>&gt;=1;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	Apply </a:t>
            </a:r>
            <a:r>
              <a:rPr lang="en-US" altLang="en-US" dirty="0" err="1">
                <a:solidFill>
                  <a:schemeClr val="tx1"/>
                </a:solidFill>
              </a:rPr>
              <a:t>DAndC</a:t>
            </a:r>
            <a:r>
              <a:rPr lang="en-US" altLang="en-US" dirty="0">
                <a:solidFill>
                  <a:schemeClr val="tx1"/>
                </a:solidFill>
              </a:rPr>
              <a:t> to each of these sub problems;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	return Combine(</a:t>
            </a:r>
            <a:r>
              <a:rPr lang="en-US" altLang="en-US" dirty="0" err="1">
                <a:solidFill>
                  <a:schemeClr val="tx1"/>
                </a:solidFill>
              </a:rPr>
              <a:t>DAndC</a:t>
            </a:r>
            <a:r>
              <a:rPr lang="en-US" altLang="en-US" dirty="0">
                <a:solidFill>
                  <a:schemeClr val="tx1"/>
                </a:solidFill>
              </a:rPr>
              <a:t>(P1),</a:t>
            </a:r>
            <a:r>
              <a:rPr lang="en-US" altLang="en-US" dirty="0" err="1">
                <a:solidFill>
                  <a:schemeClr val="tx1"/>
                </a:solidFill>
              </a:rPr>
              <a:t>DAndC</a:t>
            </a:r>
            <a:r>
              <a:rPr lang="en-US" altLang="en-US" dirty="0">
                <a:solidFill>
                  <a:schemeClr val="tx1"/>
                </a:solidFill>
              </a:rPr>
              <a:t>(P2),…,(</a:t>
            </a:r>
            <a:r>
              <a:rPr lang="en-US" altLang="en-US" dirty="0" err="1">
                <a:solidFill>
                  <a:schemeClr val="tx1"/>
                </a:solidFill>
              </a:rPr>
              <a:t>DAndC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 err="1">
                <a:solidFill>
                  <a:schemeClr val="tx1"/>
                </a:solidFill>
              </a:rPr>
              <a:t>Pk</a:t>
            </a:r>
            <a:r>
              <a:rPr lang="en-US" altLang="en-US" dirty="0">
                <a:solidFill>
                  <a:schemeClr val="tx1"/>
                </a:solidFill>
              </a:rPr>
              <a:t>));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							</a:t>
            </a:r>
            <a:r>
              <a:rPr lang="en-US" altLang="en-US" dirty="0" err="1">
                <a:solidFill>
                  <a:schemeClr val="tx1"/>
                </a:solidFill>
              </a:rPr>
              <a:t>Cont</a:t>
            </a:r>
            <a:r>
              <a:rPr lang="en-US" altLang="en-US" dirty="0">
                <a:solidFill>
                  <a:schemeClr val="tx1"/>
                </a:solidFill>
              </a:rPr>
              <a:t>…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defTabSz="91440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2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AEF0E-441F-CBFE-AE42-59059FA6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7" t="39630" r="29166" b="45555"/>
          <a:stretch/>
        </p:blipFill>
        <p:spPr>
          <a:xfrm>
            <a:off x="838200" y="1447800"/>
            <a:ext cx="644652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C579A-6382-EBD4-03BE-05CF4B8A93A3}"/>
              </a:ext>
            </a:extLst>
          </p:cNvPr>
          <p:cNvSpPr txBox="1"/>
          <p:nvPr/>
        </p:nvSpPr>
        <p:spPr>
          <a:xfrm>
            <a:off x="1371600" y="3048000"/>
            <a:ext cx="7086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b="1" dirty="0"/>
              <a:t>T(n</a:t>
            </a:r>
            <a:r>
              <a:rPr lang="en-US" dirty="0"/>
              <a:t>) -        is the </a:t>
            </a:r>
            <a:r>
              <a:rPr lang="en-US" dirty="0">
                <a:solidFill>
                  <a:srgbClr val="C00000"/>
                </a:solidFill>
              </a:rPr>
              <a:t>time for </a:t>
            </a:r>
            <a:r>
              <a:rPr lang="en-US" dirty="0" err="1">
                <a:solidFill>
                  <a:srgbClr val="C00000"/>
                </a:solidFill>
              </a:rPr>
              <a:t>DAndC</a:t>
            </a:r>
            <a:r>
              <a:rPr lang="en-US" dirty="0">
                <a:solidFill>
                  <a:srgbClr val="C00000"/>
                </a:solidFill>
              </a:rPr>
              <a:t> on any input of size n </a:t>
            </a:r>
          </a:p>
          <a:p>
            <a:r>
              <a:rPr lang="en-US" b="1" dirty="0"/>
              <a:t> g(n)</a:t>
            </a:r>
            <a:r>
              <a:rPr lang="en-US" dirty="0"/>
              <a:t>- is the </a:t>
            </a:r>
            <a:r>
              <a:rPr lang="en-US" dirty="0">
                <a:solidFill>
                  <a:srgbClr val="C00000"/>
                </a:solidFill>
              </a:rPr>
              <a:t>time to compute the answer directly</a:t>
            </a:r>
            <a:r>
              <a:rPr lang="en-US" dirty="0"/>
              <a:t> for small inputs. </a:t>
            </a:r>
          </a:p>
          <a:p>
            <a:r>
              <a:rPr lang="en-US" dirty="0"/>
              <a:t>The function </a:t>
            </a:r>
            <a:r>
              <a:rPr lang="en-US" b="1" dirty="0"/>
              <a:t>f(n)</a:t>
            </a:r>
            <a:r>
              <a:rPr lang="en-US" dirty="0"/>
              <a:t> is the time for </a:t>
            </a:r>
            <a:r>
              <a:rPr lang="en-US" dirty="0">
                <a:solidFill>
                  <a:srgbClr val="C00000"/>
                </a:solidFill>
              </a:rPr>
              <a:t>dividing P and combining the solutions </a:t>
            </a:r>
            <a:r>
              <a:rPr lang="en-US" dirty="0"/>
              <a:t>to subproblems.</a:t>
            </a:r>
          </a:p>
        </p:txBody>
      </p:sp>
    </p:spTree>
    <p:extLst>
      <p:ext uri="{BB962C8B-B14F-4D97-AF65-F5344CB8AC3E}">
        <p14:creationId xmlns:p14="http://schemas.microsoft.com/office/powerpoint/2010/main" val="5542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16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time of </a:t>
            </a:r>
            <a:r>
              <a:rPr lang="en-US" altLang="en-US" sz="1600" b="1" u="sng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DAndC</a:t>
            </a:r>
            <a: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   T</a:t>
            </a:r>
            <a: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– Time for </a:t>
            </a:r>
            <a:r>
              <a:rPr lang="en-US" alt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DAndC</a:t>
            </a:r>
            <a: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any input of size n.</a:t>
            </a: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f(n) -  time for dividing and combining solutions to subproblems.	</a:t>
            </a: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constants.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1B5AE5-E780-44DA-970B-016211940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75325" r="20000" b="11482"/>
          <a:stretch/>
        </p:blipFill>
        <p:spPr>
          <a:xfrm>
            <a:off x="990600" y="2057400"/>
            <a:ext cx="4267200" cy="678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3D black and red cube illustration">
            <a:extLst>
              <a:ext uri="{FF2B5EF4-FFF2-40B4-BE49-F238E27FC236}">
                <a16:creationId xmlns:a16="http://schemas.microsoft.com/office/drawing/2014/main" id="{3200BEFE-B420-4C09-8B12-9622E540E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705" r="14295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Binary search</a:t>
            </a:r>
            <a:endParaRPr lang="en-IN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4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258684"/>
            <a:ext cx="6673174" cy="1560716"/>
          </a:xfrm>
        </p:spPr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24384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006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18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21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24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27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 sz="2800" dirty="0"/>
              <a:t>Let </a:t>
            </a:r>
            <a:r>
              <a:rPr lang="en-US" altLang="en-US" sz="2800" dirty="0" err="1">
                <a:solidFill>
                  <a:srgbClr val="C00000"/>
                </a:solidFill>
              </a:rPr>
              <a:t>a</a:t>
            </a:r>
            <a:r>
              <a:rPr lang="en-US" altLang="en-US" sz="2800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sz="2800" dirty="0"/>
              <a:t>,    1&lt;=</a:t>
            </a:r>
            <a:r>
              <a:rPr lang="en-US" altLang="en-US" sz="2800" dirty="0" err="1"/>
              <a:t>i</a:t>
            </a:r>
            <a:r>
              <a:rPr lang="en-US" altLang="en-US" sz="2800" dirty="0"/>
              <a:t>&lt;=</a:t>
            </a:r>
            <a:r>
              <a:rPr lang="en-US" altLang="en-US" sz="2800" dirty="0" err="1"/>
              <a:t>n,be</a:t>
            </a:r>
            <a:r>
              <a:rPr lang="en-US" altLang="en-US" sz="2800" dirty="0"/>
              <a:t> a </a:t>
            </a:r>
            <a:r>
              <a:rPr lang="en-US" altLang="en-US" sz="2800" dirty="0">
                <a:solidFill>
                  <a:srgbClr val="C00000"/>
                </a:solidFill>
              </a:rPr>
              <a:t>list of elements</a:t>
            </a:r>
            <a:r>
              <a:rPr lang="en-US" altLang="en-US" sz="2800" dirty="0"/>
              <a:t> that are sorted in </a:t>
            </a:r>
            <a:r>
              <a:rPr lang="en-US" altLang="en-US" sz="2800" dirty="0">
                <a:solidFill>
                  <a:srgbClr val="C00000"/>
                </a:solidFill>
              </a:rPr>
              <a:t>non decreasing order.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 sz="2800" dirty="0"/>
              <a:t>The problem is to determine whether a given </a:t>
            </a:r>
            <a:r>
              <a:rPr lang="en-US" altLang="en-US" sz="2800" dirty="0">
                <a:solidFill>
                  <a:srgbClr val="C00000"/>
                </a:solidFill>
              </a:rPr>
              <a:t>element x is present in the list.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 sz="2800" dirty="0"/>
              <a:t>If </a:t>
            </a:r>
            <a:r>
              <a:rPr lang="en-US" altLang="en-US" sz="2800" dirty="0">
                <a:solidFill>
                  <a:srgbClr val="C00000"/>
                </a:solidFill>
              </a:rPr>
              <a:t>x is present ,determine a value j</a:t>
            </a:r>
            <a:r>
              <a:rPr lang="en-US" altLang="en-US" sz="2800" dirty="0"/>
              <a:t> such that </a:t>
            </a:r>
            <a:r>
              <a:rPr lang="en-US" altLang="en-US" sz="2800" dirty="0">
                <a:solidFill>
                  <a:srgbClr val="C00000"/>
                </a:solidFill>
              </a:rPr>
              <a:t>a[j]=</a:t>
            </a:r>
            <a:r>
              <a:rPr lang="en-US" altLang="en-US" sz="2800" dirty="0" err="1">
                <a:solidFill>
                  <a:srgbClr val="C00000"/>
                </a:solidFill>
              </a:rPr>
              <a:t>x.</a:t>
            </a:r>
            <a:r>
              <a:rPr lang="en-US" altLang="en-US" sz="2800" dirty="0" err="1"/>
              <a:t>If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not</a:t>
            </a:r>
            <a:r>
              <a:rPr lang="en-US" altLang="en-US" sz="2800" dirty="0"/>
              <a:t> in the list then </a:t>
            </a:r>
            <a:r>
              <a:rPr lang="en-US" altLang="en-US" sz="2800" dirty="0">
                <a:solidFill>
                  <a:srgbClr val="C00000"/>
                </a:solidFill>
              </a:rPr>
              <a:t>return j as zero.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endParaRPr lang="en-US" altLang="en-US" sz="2800" b="1" u="sng" dirty="0"/>
          </a:p>
          <a:p>
            <a:pPr fontAlgn="auto">
              <a:spcAft>
                <a:spcPts val="0"/>
              </a:spcAft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181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623</Words>
  <Application>Microsoft Office PowerPoint</Application>
  <PresentationFormat>On-screen Show (4:3)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Aparajita</vt:lpstr>
      <vt:lpstr>Arial</vt:lpstr>
      <vt:lpstr>Arial Black</vt:lpstr>
      <vt:lpstr>Calibri</vt:lpstr>
      <vt:lpstr>Calibri Light</vt:lpstr>
      <vt:lpstr>Corbel</vt:lpstr>
      <vt:lpstr>Monotype Corsiva</vt:lpstr>
      <vt:lpstr>Times New Roman</vt:lpstr>
      <vt:lpstr>Office Theme</vt:lpstr>
      <vt:lpstr>DIVE AND CONQUER   </vt:lpstr>
      <vt:lpstr>PowerPoint Presentation</vt:lpstr>
      <vt:lpstr>PowerPoint Presentation</vt:lpstr>
      <vt:lpstr>Algorithm</vt:lpstr>
      <vt:lpstr>PowerPoint Presentation</vt:lpstr>
      <vt:lpstr>PowerPoint Presentation</vt:lpstr>
      <vt:lpstr>Computing the time of DAndC          where    T(n) – Time for DAndC on any input of size n.            f(n) -  time for dividing and combining solutions to subproblems.   Where a and b are known constants.  </vt:lpstr>
      <vt:lpstr>Algorithm</vt:lpstr>
      <vt:lpstr>Problem definition</vt:lpstr>
      <vt:lpstr>Cont…</vt:lpstr>
      <vt:lpstr>Cont..</vt:lpstr>
      <vt:lpstr>PowerPoint Presentation</vt:lpstr>
      <vt:lpstr>Example:binary search -     x= 31</vt:lpstr>
      <vt:lpstr>PowerPoint Presentation</vt:lpstr>
      <vt:lpstr>PowerPoint Presentation</vt:lpstr>
      <vt:lpstr>Example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AND CONQUER   </dc:title>
  <dc:creator>Kiran Rajan</dc:creator>
  <cp:lastModifiedBy>Anju Anil</cp:lastModifiedBy>
  <cp:revision>13</cp:revision>
  <dcterms:created xsi:type="dcterms:W3CDTF">2019-09-05T09:56:29Z</dcterms:created>
  <dcterms:modified xsi:type="dcterms:W3CDTF">2022-08-17T06:18:08Z</dcterms:modified>
</cp:coreProperties>
</file>