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EF7D-87AF-4913-91B6-18E8D6B04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436BF-0C54-4EFB-867D-2F82CAD41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9527-1316-429E-97A7-320FE1671CC6}"/>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FAABD1EA-0E0F-4277-89CF-B537D5DA1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AEB45-D4D3-4123-A983-4929D96AA521}"/>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237650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CB53-64F5-491B-84F0-393708EBDF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5F8584-2DCE-4243-818A-F89639896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F042B-FA79-4CAD-B030-8B0E46DFFABD}"/>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AF4E04DA-D69F-4896-B77B-10FC08681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E24D7-7523-42FB-8E9D-21F2072540A2}"/>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8225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0166E-3A99-4ED4-8D35-A8882BA63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341C20-0B70-4980-A234-826B17F53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A00B1-92A3-4971-9C42-00A2DC8AEEA2}"/>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7EBEC650-57EA-4E95-AE98-E9E0AE92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A6F3A-F654-4CEB-A017-2936FF9A0628}"/>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353967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C3FD-E19C-4F7A-B8DC-99CE86F68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EC312-5250-4EE3-8C33-B4A1A9C6D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E7322-CE5A-41F9-825A-62767B11BF6B}"/>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90ABC413-E6EF-4BA5-8EFD-89B05889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BAAD7-68EA-4D2B-A293-C0C211151DFF}"/>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262734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AF7-DD63-49C7-B748-9DAA80074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5EC9A8-0A04-4AEB-8B0E-7C9053715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C8CB6-7203-4157-B687-6C37AF824B13}"/>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0CCB15D9-1A4A-4F69-83C5-B642D7D21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601CD-5AD4-41C2-8546-D34C1AB99ED9}"/>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79352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360E-8AA7-4FDF-9C59-6B34C09CE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0A985-6745-4F9D-A48C-C87475A52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8DFFB-6D0A-461A-B693-D963E5EC6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C51CE-E2F3-4B15-B6D2-1742AEE5ADAB}"/>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6" name="Footer Placeholder 5">
            <a:extLst>
              <a:ext uri="{FF2B5EF4-FFF2-40B4-BE49-F238E27FC236}">
                <a16:creationId xmlns:a16="http://schemas.microsoft.com/office/drawing/2014/main" id="{8B7FC738-674F-445D-9739-2AD07565A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673EA-4FFD-431B-AAFD-8C6CF9725094}"/>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152265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0782-76AD-46D9-8F2E-EFD45444B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B0BBF-15FD-4049-9D70-702D63E0B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82479-0DE8-42F5-92D0-52D7A8A6D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0597D-3B54-4DA8-9D13-B07F7212B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0F401-44AB-4CB1-945C-BF67F01B6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EC620-1039-49AD-BB7F-0A824CC2C494}"/>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8" name="Footer Placeholder 7">
            <a:extLst>
              <a:ext uri="{FF2B5EF4-FFF2-40B4-BE49-F238E27FC236}">
                <a16:creationId xmlns:a16="http://schemas.microsoft.com/office/drawing/2014/main" id="{4704F92B-0B59-4897-88A4-2ABCE05DF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8F5B6C-3FD0-4F28-AC42-165B919A1409}"/>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104843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B8B2-19DA-447D-A01D-93ACC07ED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75F8C-2BD3-47F9-97DA-71BB02935E3D}"/>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4" name="Footer Placeholder 3">
            <a:extLst>
              <a:ext uri="{FF2B5EF4-FFF2-40B4-BE49-F238E27FC236}">
                <a16:creationId xmlns:a16="http://schemas.microsoft.com/office/drawing/2014/main" id="{691BC757-DC2C-4B62-A287-4A0C9911E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9B8E5-5BE8-45E2-82B8-1C0EF830226B}"/>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424852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0502C-165E-496C-B844-03D515CAB564}"/>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3" name="Footer Placeholder 2">
            <a:extLst>
              <a:ext uri="{FF2B5EF4-FFF2-40B4-BE49-F238E27FC236}">
                <a16:creationId xmlns:a16="http://schemas.microsoft.com/office/drawing/2014/main" id="{B1D3F3FA-3E84-476A-909C-8F925EF3B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DBA00-F4D1-4402-839E-C6BF1FCD1312}"/>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309127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3B51-6BAF-49D1-8895-E5A6BB0EA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7E7D2-B064-4432-AB46-D45145649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B09637-5C13-45C4-B464-D25579F15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62DB-836F-4887-AE6B-286BCA3D0999}"/>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6" name="Footer Placeholder 5">
            <a:extLst>
              <a:ext uri="{FF2B5EF4-FFF2-40B4-BE49-F238E27FC236}">
                <a16:creationId xmlns:a16="http://schemas.microsoft.com/office/drawing/2014/main" id="{5F0000EE-D3CB-4C77-9179-5C4D6D8D1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D9102-DDB9-4CA2-AAAE-91A0770A1AF9}"/>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7934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C277-2129-4198-9B78-D9B5A0EFA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A3909-2710-46AF-9ABB-D664D3320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07DF7-9937-4AFD-804C-084809556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DDCC3-BB9B-4044-88EB-0F46948784F2}"/>
              </a:ext>
            </a:extLst>
          </p:cNvPr>
          <p:cNvSpPr>
            <a:spLocks noGrp="1"/>
          </p:cNvSpPr>
          <p:nvPr>
            <p:ph type="dt" sz="half" idx="10"/>
          </p:nvPr>
        </p:nvSpPr>
        <p:spPr/>
        <p:txBody>
          <a:bodyPr/>
          <a:lstStyle/>
          <a:p>
            <a:fld id="{E97FF2D4-32AD-460E-89D4-32AE25DDEB45}" type="datetimeFigureOut">
              <a:rPr lang="en-US" smtClean="0"/>
              <a:t>12/8/2021</a:t>
            </a:fld>
            <a:endParaRPr lang="en-US"/>
          </a:p>
        </p:txBody>
      </p:sp>
      <p:sp>
        <p:nvSpPr>
          <p:cNvPr id="6" name="Footer Placeholder 5">
            <a:extLst>
              <a:ext uri="{FF2B5EF4-FFF2-40B4-BE49-F238E27FC236}">
                <a16:creationId xmlns:a16="http://schemas.microsoft.com/office/drawing/2014/main" id="{01B94221-3B21-4175-96EB-E2FF6C372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CE688-9AB3-480A-BDB9-A73FCAE5D5E8}"/>
              </a:ext>
            </a:extLst>
          </p:cNvPr>
          <p:cNvSpPr>
            <a:spLocks noGrp="1"/>
          </p:cNvSpPr>
          <p:nvPr>
            <p:ph type="sldNum" sz="quarter" idx="12"/>
          </p:nvPr>
        </p:nvSpPr>
        <p:spPr/>
        <p:txBody>
          <a:bodyPr/>
          <a:lstStyle/>
          <a:p>
            <a:fld id="{1A867071-3D10-467B-BF88-9E06C442723C}" type="slidenum">
              <a:rPr lang="en-US" smtClean="0"/>
              <a:t>‹#›</a:t>
            </a:fld>
            <a:endParaRPr lang="en-US"/>
          </a:p>
        </p:txBody>
      </p:sp>
    </p:spTree>
    <p:extLst>
      <p:ext uri="{BB962C8B-B14F-4D97-AF65-F5344CB8AC3E}">
        <p14:creationId xmlns:p14="http://schemas.microsoft.com/office/powerpoint/2010/main" val="41931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CC4FA-14A9-493E-AE30-DFBCA03FF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ECDF41-FD92-48A5-961C-EBB7F3E71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ABA33-F3C7-4C4E-ABA8-F5B694B7C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FF2D4-32AD-460E-89D4-32AE25DDEB45}" type="datetimeFigureOut">
              <a:rPr lang="en-US" smtClean="0"/>
              <a:t>12/8/2021</a:t>
            </a:fld>
            <a:endParaRPr lang="en-US"/>
          </a:p>
        </p:txBody>
      </p:sp>
      <p:sp>
        <p:nvSpPr>
          <p:cNvPr id="5" name="Footer Placeholder 4">
            <a:extLst>
              <a:ext uri="{FF2B5EF4-FFF2-40B4-BE49-F238E27FC236}">
                <a16:creationId xmlns:a16="http://schemas.microsoft.com/office/drawing/2014/main" id="{77A22120-3AD2-4305-82AD-8EB239282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EC4689-B32F-4E15-95E7-B6E6CEB91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67071-3D10-467B-BF88-9E06C442723C}" type="slidenum">
              <a:rPr lang="en-US" smtClean="0"/>
              <a:t>‹#›</a:t>
            </a:fld>
            <a:endParaRPr lang="en-US"/>
          </a:p>
        </p:txBody>
      </p:sp>
    </p:spTree>
    <p:extLst>
      <p:ext uri="{BB962C8B-B14F-4D97-AF65-F5344CB8AC3E}">
        <p14:creationId xmlns:p14="http://schemas.microsoft.com/office/powerpoint/2010/main" val="226558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E344559-9473-4266-A621-BA6C67575222}"/>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altLang="en-US" sz="8800" kern="1200">
                <a:solidFill>
                  <a:schemeClr val="bg1"/>
                </a:solidFill>
                <a:latin typeface="+mj-lt"/>
                <a:ea typeface="+mj-ea"/>
                <a:cs typeface="+mj-cs"/>
              </a:rPr>
              <a:t>Quicksort</a:t>
            </a:r>
            <a:endParaRPr lang="en-US" sz="8800" kern="1200">
              <a:solidFill>
                <a:schemeClr val="bg1"/>
              </a:solidFill>
              <a:latin typeface="+mj-lt"/>
              <a:ea typeface="+mj-ea"/>
              <a:cs typeface="+mj-cs"/>
            </a:endParaRP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339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ACC4-32A0-4AC5-8E43-74953C00C1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FA0536-3BE0-4A5A-93BC-17036F155751}"/>
              </a:ext>
            </a:extLst>
          </p:cNvPr>
          <p:cNvSpPr>
            <a:spLocks noGrp="1"/>
          </p:cNvSpPr>
          <p:nvPr>
            <p:ph idx="1"/>
          </p:nvPr>
        </p:nvSpPr>
        <p:spPr/>
        <p:txBody>
          <a:bodyPr/>
          <a:lstStyle/>
          <a:p>
            <a:r>
              <a:rPr lang="en-US" b="0" i="0" dirty="0">
                <a:effectLst/>
                <a:latin typeface="urw-din"/>
              </a:rPr>
              <a:t>  the worst case time complexity of </a:t>
            </a:r>
            <a:r>
              <a:rPr lang="en-US" b="0" i="0" dirty="0" err="1">
                <a:effectLst/>
                <a:latin typeface="urw-din"/>
              </a:rPr>
              <a:t>QuickSort</a:t>
            </a:r>
            <a:r>
              <a:rPr lang="en-US" b="0" i="0" dirty="0">
                <a:effectLst/>
                <a:latin typeface="urw-din"/>
              </a:rPr>
              <a:t> is O(n</a:t>
            </a:r>
            <a:r>
              <a:rPr lang="en-US" b="0" i="0" baseline="30000" dirty="0">
                <a:effectLst/>
                <a:latin typeface="urw-din"/>
              </a:rPr>
              <a:t>2</a:t>
            </a:r>
            <a:r>
              <a:rPr lang="en-US" b="0" i="0" dirty="0">
                <a:effectLst/>
                <a:latin typeface="urw-din"/>
              </a:rPr>
              <a:t>)</a:t>
            </a:r>
          </a:p>
          <a:p>
            <a:endParaRPr lang="en-US" dirty="0"/>
          </a:p>
        </p:txBody>
      </p:sp>
      <p:pic>
        <p:nvPicPr>
          <p:cNvPr id="5" name="Picture 4">
            <a:extLst>
              <a:ext uri="{FF2B5EF4-FFF2-40B4-BE49-F238E27FC236}">
                <a16:creationId xmlns:a16="http://schemas.microsoft.com/office/drawing/2014/main" id="{B0135A37-FD68-47C9-9C7A-6B8C3D75093A}"/>
              </a:ext>
            </a:extLst>
          </p:cNvPr>
          <p:cNvPicPr>
            <a:picLocks noChangeAspect="1"/>
          </p:cNvPicPr>
          <p:nvPr/>
        </p:nvPicPr>
        <p:blipFill rotWithShape="1">
          <a:blip r:embed="rId2"/>
          <a:srcRect l="39725" t="36551" r="17912" b="18681"/>
          <a:stretch/>
        </p:blipFill>
        <p:spPr>
          <a:xfrm>
            <a:off x="1758462" y="2286032"/>
            <a:ext cx="7606602" cy="4521636"/>
          </a:xfrm>
          <a:prstGeom prst="rect">
            <a:avLst/>
          </a:prstGeom>
        </p:spPr>
      </p:pic>
    </p:spTree>
    <p:extLst>
      <p:ext uri="{BB962C8B-B14F-4D97-AF65-F5344CB8AC3E}">
        <p14:creationId xmlns:p14="http://schemas.microsoft.com/office/powerpoint/2010/main" val="44448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95F9090-9B6B-4C89-84AA-41F67A181587}"/>
              </a:ext>
            </a:extLst>
          </p:cNvPr>
          <p:cNvSpPr>
            <a:spLocks noGrp="1"/>
          </p:cNvSpPr>
          <p:nvPr>
            <p:ph idx="1"/>
          </p:nvPr>
        </p:nvSpPr>
        <p:spPr>
          <a:xfrm>
            <a:off x="798120" y="2221289"/>
            <a:ext cx="9027078" cy="4351338"/>
          </a:xfrm>
        </p:spPr>
        <p:txBody>
          <a:bodyPr>
            <a:normAutofit/>
          </a:bodyPr>
          <a:lstStyle/>
          <a:p>
            <a:pPr lvl="1" algn="just" eaLnBrk="1" hangingPunct="1"/>
            <a:r>
              <a:rPr lang="en-US" altLang="en-US" sz="2800" dirty="0">
                <a:solidFill>
                  <a:schemeClr val="bg1"/>
                </a:solidFill>
              </a:rPr>
              <a:t>There are many arrangements that </a:t>
            </a:r>
            <a:r>
              <a:rPr lang="en-US" altLang="en-US" sz="2800" i="1" dirty="0">
                <a:solidFill>
                  <a:schemeClr val="bg1"/>
                </a:solidFill>
              </a:rPr>
              <a:t>could</a:t>
            </a:r>
            <a:r>
              <a:rPr lang="en-US" altLang="en-US" sz="2800" dirty="0">
                <a:solidFill>
                  <a:schemeClr val="bg1"/>
                </a:solidFill>
              </a:rPr>
              <a:t> make this happen</a:t>
            </a:r>
          </a:p>
          <a:p>
            <a:pPr lvl="1" algn="just" eaLnBrk="1" hangingPunct="1"/>
            <a:endParaRPr lang="en-US" altLang="en-US" sz="2800" dirty="0">
              <a:solidFill>
                <a:schemeClr val="bg1"/>
              </a:solidFill>
            </a:endParaRPr>
          </a:p>
          <a:p>
            <a:pPr lvl="1" algn="just" eaLnBrk="1" hangingPunct="1"/>
            <a:endParaRPr lang="en-US" altLang="en-US" sz="2800" dirty="0">
              <a:solidFill>
                <a:schemeClr val="bg1"/>
              </a:solidFill>
            </a:endParaRPr>
          </a:p>
          <a:p>
            <a:pPr lvl="1" algn="just" eaLnBrk="1" hangingPunct="1"/>
            <a:r>
              <a:rPr lang="en-US" altLang="en-US" sz="2800" dirty="0">
                <a:solidFill>
                  <a:schemeClr val="bg1"/>
                </a:solidFill>
              </a:rPr>
              <a:t>Here are two common cases:</a:t>
            </a:r>
          </a:p>
          <a:p>
            <a:pPr lvl="2" algn="just" eaLnBrk="1" hangingPunct="1"/>
            <a:r>
              <a:rPr lang="en-US" altLang="en-US" sz="2400" dirty="0">
                <a:solidFill>
                  <a:schemeClr val="bg1"/>
                </a:solidFill>
              </a:rPr>
              <a:t>When the </a:t>
            </a:r>
            <a:r>
              <a:rPr lang="en-US" altLang="en-US" sz="2400" dirty="0">
                <a:solidFill>
                  <a:schemeClr val="accent2"/>
                </a:solidFill>
              </a:rPr>
              <a:t>array is already sorted</a:t>
            </a:r>
          </a:p>
          <a:p>
            <a:pPr lvl="2" algn="just" eaLnBrk="1" hangingPunct="1"/>
            <a:r>
              <a:rPr lang="en-US" altLang="en-US" sz="2400" dirty="0">
                <a:solidFill>
                  <a:schemeClr val="bg1"/>
                </a:solidFill>
              </a:rPr>
              <a:t>When the array </a:t>
            </a:r>
            <a:r>
              <a:rPr lang="en-US" altLang="en-US" sz="2400" dirty="0">
                <a:solidFill>
                  <a:schemeClr val="accent2"/>
                </a:solidFill>
              </a:rPr>
              <a:t>is </a:t>
            </a:r>
            <a:r>
              <a:rPr lang="en-US" altLang="en-US" sz="2400" i="1" dirty="0">
                <a:solidFill>
                  <a:schemeClr val="accent2"/>
                </a:solidFill>
              </a:rPr>
              <a:t>inversely</a:t>
            </a:r>
            <a:r>
              <a:rPr lang="en-US" altLang="en-US" sz="2400" dirty="0">
                <a:solidFill>
                  <a:schemeClr val="accent2"/>
                </a:solidFill>
              </a:rPr>
              <a:t> sorted </a:t>
            </a:r>
            <a:r>
              <a:rPr lang="en-US" altLang="en-US" sz="2400" dirty="0">
                <a:solidFill>
                  <a:schemeClr val="bg1"/>
                </a:solidFill>
              </a:rPr>
              <a:t>(sorted in the opposite order)</a:t>
            </a:r>
          </a:p>
          <a:p>
            <a:pPr algn="just"/>
            <a:endParaRPr lang="en-US" sz="3200"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34273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C85E-7B36-4F2B-9F65-89F1F16A7212}"/>
              </a:ext>
            </a:extLst>
          </p:cNvPr>
          <p:cNvSpPr>
            <a:spLocks noGrp="1"/>
          </p:cNvSpPr>
          <p:nvPr>
            <p:ph type="title"/>
          </p:nvPr>
        </p:nvSpPr>
        <p:spPr/>
        <p:txBody>
          <a:bodyPr/>
          <a:lstStyle/>
          <a:p>
            <a:r>
              <a:rPr lang="en-US" altLang="en-US" sz="4400" dirty="0"/>
              <a:t>Analysis of quicksort—best case</a:t>
            </a:r>
            <a:endParaRPr lang="en-US" dirty="0"/>
          </a:p>
        </p:txBody>
      </p:sp>
      <p:pic>
        <p:nvPicPr>
          <p:cNvPr id="5" name="Content Placeholder 4">
            <a:extLst>
              <a:ext uri="{FF2B5EF4-FFF2-40B4-BE49-F238E27FC236}">
                <a16:creationId xmlns:a16="http://schemas.microsoft.com/office/drawing/2014/main" id="{18787DE6-9C10-4F1C-A60F-1D7047C8A8A4}"/>
              </a:ext>
            </a:extLst>
          </p:cNvPr>
          <p:cNvPicPr>
            <a:picLocks noGrp="1" noChangeAspect="1"/>
          </p:cNvPicPr>
          <p:nvPr>
            <p:ph idx="1"/>
          </p:nvPr>
        </p:nvPicPr>
        <p:blipFill rotWithShape="1">
          <a:blip r:embed="rId2"/>
          <a:srcRect l="38742" t="36848" r="18782" b="20488"/>
          <a:stretch/>
        </p:blipFill>
        <p:spPr>
          <a:xfrm>
            <a:off x="1768510" y="1476054"/>
            <a:ext cx="6742443" cy="3809380"/>
          </a:xfrm>
        </p:spPr>
      </p:pic>
      <p:sp>
        <p:nvSpPr>
          <p:cNvPr id="7" name="TextBox 6">
            <a:extLst>
              <a:ext uri="{FF2B5EF4-FFF2-40B4-BE49-F238E27FC236}">
                <a16:creationId xmlns:a16="http://schemas.microsoft.com/office/drawing/2014/main" id="{ADA5F031-9CD9-45F0-A340-2C42479C54E7}"/>
              </a:ext>
            </a:extLst>
          </p:cNvPr>
          <p:cNvSpPr txBox="1"/>
          <p:nvPr/>
        </p:nvSpPr>
        <p:spPr>
          <a:xfrm>
            <a:off x="1641987" y="5381946"/>
            <a:ext cx="6096000" cy="646331"/>
          </a:xfrm>
          <a:prstGeom prst="rect">
            <a:avLst/>
          </a:prstGeom>
          <a:noFill/>
        </p:spPr>
        <p:txBody>
          <a:bodyPr wrap="square">
            <a:spAutoFit/>
          </a:bodyPr>
          <a:lstStyle/>
          <a:p>
            <a:r>
              <a:rPr lang="en-US" altLang="en-US" sz="1800" dirty="0"/>
              <a:t>best case is </a:t>
            </a:r>
            <a:r>
              <a:rPr lang="en-US" altLang="en-US" sz="1800" b="1" dirty="0"/>
              <a:t>n Log</a:t>
            </a:r>
            <a:r>
              <a:rPr lang="en-US" altLang="en-US" sz="1800" b="1" baseline="-25000" dirty="0"/>
              <a:t>2</a:t>
            </a:r>
            <a:r>
              <a:rPr lang="en-US" altLang="en-US" sz="1800" b="1" dirty="0"/>
              <a:t>n</a:t>
            </a:r>
          </a:p>
          <a:p>
            <a:r>
              <a:rPr lang="en-US" altLang="en-US" dirty="0"/>
              <a:t>We cut the array size in half each time</a:t>
            </a:r>
            <a:endParaRPr lang="en-US" b="1" dirty="0"/>
          </a:p>
        </p:txBody>
      </p:sp>
    </p:spTree>
    <p:extLst>
      <p:ext uri="{BB962C8B-B14F-4D97-AF65-F5344CB8AC3E}">
        <p14:creationId xmlns:p14="http://schemas.microsoft.com/office/powerpoint/2010/main" val="110527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8242943-3B62-4187-BD2B-317750ABC541}"/>
              </a:ext>
            </a:extLst>
          </p:cNvPr>
          <p:cNvSpPr>
            <a:spLocks noGrp="1"/>
          </p:cNvSpPr>
          <p:nvPr>
            <p:ph idx="1"/>
          </p:nvPr>
        </p:nvSpPr>
        <p:spPr>
          <a:xfrm>
            <a:off x="383642" y="1442877"/>
            <a:ext cx="8927232" cy="5351282"/>
          </a:xfrm>
        </p:spPr>
        <p:txBody>
          <a:bodyPr>
            <a:normAutofit/>
          </a:bodyPr>
          <a:lstStyle/>
          <a:p>
            <a:r>
              <a:rPr lang="en-US" dirty="0">
                <a:solidFill>
                  <a:srgbClr val="FFC000"/>
                </a:solidFill>
              </a:rPr>
              <a:t>Efficient sorting </a:t>
            </a:r>
            <a:r>
              <a:rPr lang="en-US" dirty="0">
                <a:solidFill>
                  <a:schemeClr val="bg1"/>
                </a:solidFill>
              </a:rPr>
              <a:t>method</a:t>
            </a:r>
          </a:p>
          <a:p>
            <a:r>
              <a:rPr lang="en-US" sz="2800" dirty="0">
                <a:solidFill>
                  <a:schemeClr val="bg1"/>
                </a:solidFill>
              </a:rPr>
              <a:t>Quicksort is a </a:t>
            </a:r>
            <a:r>
              <a:rPr lang="en-US" sz="2800" dirty="0">
                <a:solidFill>
                  <a:schemeClr val="accent4"/>
                </a:solidFill>
              </a:rPr>
              <a:t>divide-and-conquer sorting </a:t>
            </a:r>
            <a:r>
              <a:rPr lang="en-US" sz="2800" dirty="0">
                <a:solidFill>
                  <a:schemeClr val="bg1"/>
                </a:solidFill>
              </a:rPr>
              <a:t>algorithm in which division is dynamically carried out</a:t>
            </a:r>
            <a:endParaRPr lang="en-US" dirty="0">
              <a:solidFill>
                <a:schemeClr val="bg1"/>
              </a:solidFill>
            </a:endParaRPr>
          </a:p>
          <a:p>
            <a:r>
              <a:rPr lang="en-US" dirty="0">
                <a:solidFill>
                  <a:srgbClr val="FFC000"/>
                </a:solidFill>
              </a:rPr>
              <a:t>Different </a:t>
            </a:r>
            <a:r>
              <a:rPr lang="en-US" dirty="0">
                <a:solidFill>
                  <a:schemeClr val="bg1"/>
                </a:solidFill>
              </a:rPr>
              <a:t>from merge sort- </a:t>
            </a:r>
          </a:p>
          <a:p>
            <a:r>
              <a:rPr lang="en-US" dirty="0">
                <a:solidFill>
                  <a:schemeClr val="bg1"/>
                </a:solidFill>
              </a:rPr>
              <a:t>Merge sort-</a:t>
            </a:r>
          </a:p>
          <a:p>
            <a:pPr lvl="3"/>
            <a:r>
              <a:rPr lang="en-US" dirty="0">
                <a:solidFill>
                  <a:schemeClr val="bg1"/>
                </a:solidFill>
              </a:rPr>
              <a:t>divide array </a:t>
            </a:r>
            <a:r>
              <a:rPr lang="en-US" dirty="0">
                <a:solidFill>
                  <a:srgbClr val="FFC000"/>
                </a:solidFill>
              </a:rPr>
              <a:t>at midpoint </a:t>
            </a:r>
            <a:r>
              <a:rPr lang="en-US" dirty="0">
                <a:solidFill>
                  <a:schemeClr val="bg1"/>
                </a:solidFill>
              </a:rPr>
              <a:t>to 2 subarray, </a:t>
            </a:r>
          </a:p>
          <a:p>
            <a:pPr lvl="3"/>
            <a:r>
              <a:rPr lang="en-US" dirty="0">
                <a:solidFill>
                  <a:srgbClr val="FFC000"/>
                </a:solidFill>
              </a:rPr>
              <a:t>sort independently</a:t>
            </a:r>
            <a:r>
              <a:rPr lang="en-US" dirty="0">
                <a:solidFill>
                  <a:schemeClr val="bg1"/>
                </a:solidFill>
              </a:rPr>
              <a:t>,</a:t>
            </a:r>
          </a:p>
          <a:p>
            <a:pPr lvl="3"/>
            <a:r>
              <a:rPr lang="en-US" dirty="0">
                <a:solidFill>
                  <a:srgbClr val="FFC000"/>
                </a:solidFill>
              </a:rPr>
              <a:t>merge </a:t>
            </a:r>
            <a:r>
              <a:rPr lang="en-US" dirty="0">
                <a:solidFill>
                  <a:schemeClr val="bg1"/>
                </a:solidFill>
              </a:rPr>
              <a:t>results</a:t>
            </a:r>
          </a:p>
          <a:p>
            <a:r>
              <a:rPr lang="en-US" dirty="0">
                <a:solidFill>
                  <a:schemeClr val="bg1"/>
                </a:solidFill>
              </a:rPr>
              <a:t>Quicksort – </a:t>
            </a:r>
          </a:p>
          <a:p>
            <a:pPr lvl="2"/>
            <a:r>
              <a:rPr lang="en-US" dirty="0">
                <a:solidFill>
                  <a:srgbClr val="FFC000"/>
                </a:solidFill>
              </a:rPr>
              <a:t>divide</a:t>
            </a:r>
            <a:r>
              <a:rPr lang="en-US" dirty="0">
                <a:solidFill>
                  <a:schemeClr val="bg1"/>
                </a:solidFill>
              </a:rPr>
              <a:t> the main array to 2 subarray</a:t>
            </a:r>
          </a:p>
          <a:p>
            <a:pPr lvl="2"/>
            <a:r>
              <a:rPr lang="en-US" dirty="0">
                <a:solidFill>
                  <a:srgbClr val="FFC000"/>
                </a:solidFill>
              </a:rPr>
              <a:t>Sort each </a:t>
            </a:r>
            <a:r>
              <a:rPr lang="en-US" dirty="0">
                <a:solidFill>
                  <a:schemeClr val="bg1"/>
                </a:solidFill>
              </a:rPr>
              <a:t>subarray</a:t>
            </a:r>
          </a:p>
          <a:p>
            <a:pPr lvl="2"/>
            <a:r>
              <a:rPr lang="en-US" dirty="0">
                <a:solidFill>
                  <a:srgbClr val="FFC000"/>
                </a:solidFill>
              </a:rPr>
              <a:t>No </a:t>
            </a:r>
            <a:r>
              <a:rPr lang="en-US" dirty="0">
                <a:solidFill>
                  <a:schemeClr val="bg1"/>
                </a:solidFill>
              </a:rPr>
              <a:t>need to </a:t>
            </a:r>
            <a:r>
              <a:rPr lang="en-US" dirty="0">
                <a:solidFill>
                  <a:srgbClr val="FFC000"/>
                </a:solidFill>
              </a:rPr>
              <a:t>merge</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91780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735056D-96B4-4890-B6F4-E88FF510CA24}"/>
              </a:ext>
            </a:extLst>
          </p:cNvPr>
          <p:cNvSpPr>
            <a:spLocks noGrp="1"/>
          </p:cNvSpPr>
          <p:nvPr>
            <p:ph idx="1"/>
          </p:nvPr>
        </p:nvSpPr>
        <p:spPr>
          <a:xfrm>
            <a:off x="892228" y="1257565"/>
            <a:ext cx="10831230" cy="4351338"/>
          </a:xfrm>
        </p:spPr>
        <p:txBody>
          <a:bodyPr>
            <a:normAutofit/>
          </a:bodyPr>
          <a:lstStyle/>
          <a:p>
            <a:r>
              <a:rPr lang="en-US" dirty="0">
                <a:solidFill>
                  <a:schemeClr val="accent4"/>
                </a:solidFill>
              </a:rPr>
              <a:t>a[</a:t>
            </a:r>
            <a:r>
              <a:rPr lang="en-US" dirty="0" err="1">
                <a:solidFill>
                  <a:schemeClr val="accent4"/>
                </a:solidFill>
              </a:rPr>
              <a:t>l..n</a:t>
            </a:r>
            <a:r>
              <a:rPr lang="en-US" dirty="0">
                <a:solidFill>
                  <a:schemeClr val="accent4"/>
                </a:solidFill>
              </a:rPr>
              <a:t>]  </a:t>
            </a:r>
            <a:r>
              <a:rPr lang="en-US" dirty="0">
                <a:solidFill>
                  <a:schemeClr val="bg1"/>
                </a:solidFill>
              </a:rPr>
              <a:t>array to sort</a:t>
            </a:r>
          </a:p>
          <a:p>
            <a:r>
              <a:rPr lang="en-US" dirty="0">
                <a:solidFill>
                  <a:schemeClr val="accent4"/>
                </a:solidFill>
              </a:rPr>
              <a:t>Select a pivot </a:t>
            </a:r>
            <a:r>
              <a:rPr lang="en-US" dirty="0">
                <a:solidFill>
                  <a:schemeClr val="bg1"/>
                </a:solidFill>
              </a:rPr>
              <a:t>element a[m]  from the array</a:t>
            </a:r>
          </a:p>
          <a:p>
            <a:pPr algn="l" fontAlgn="base"/>
            <a:r>
              <a:rPr lang="en-US" b="0" i="0" dirty="0">
                <a:solidFill>
                  <a:srgbClr val="FFFFFF"/>
                </a:solidFill>
                <a:effectLst/>
                <a:latin typeface="urw-din"/>
              </a:rPr>
              <a:t>There are </a:t>
            </a:r>
            <a:r>
              <a:rPr lang="en-US" b="0" i="0" dirty="0">
                <a:solidFill>
                  <a:schemeClr val="accent4"/>
                </a:solidFill>
                <a:effectLst/>
                <a:latin typeface="urw-din"/>
              </a:rPr>
              <a:t>many different versions </a:t>
            </a:r>
            <a:r>
              <a:rPr lang="en-US" b="0" i="0" dirty="0">
                <a:solidFill>
                  <a:srgbClr val="FFFFFF"/>
                </a:solidFill>
                <a:effectLst/>
                <a:latin typeface="urw-din"/>
              </a:rPr>
              <a:t>of </a:t>
            </a:r>
            <a:r>
              <a:rPr lang="en-US" b="0" i="0" dirty="0" err="1">
                <a:solidFill>
                  <a:srgbClr val="FFFFFF"/>
                </a:solidFill>
                <a:effectLst/>
                <a:latin typeface="urw-din"/>
              </a:rPr>
              <a:t>quickSort</a:t>
            </a:r>
            <a:r>
              <a:rPr lang="en-US" b="0" i="0" dirty="0">
                <a:solidFill>
                  <a:srgbClr val="FFFFFF"/>
                </a:solidFill>
                <a:effectLst/>
                <a:latin typeface="urw-din"/>
              </a:rPr>
              <a:t> that pick pivot in different ways. </a:t>
            </a:r>
          </a:p>
          <a:p>
            <a:pPr algn="l" fontAlgn="base"/>
            <a:endParaRPr lang="en-US" b="0" i="0" dirty="0">
              <a:solidFill>
                <a:srgbClr val="FFFFFF"/>
              </a:solidFill>
              <a:effectLst/>
              <a:latin typeface="urw-din"/>
            </a:endParaRPr>
          </a:p>
          <a:p>
            <a:pPr lvl="1" fontAlgn="base">
              <a:buFont typeface="Wingdings" panose="05000000000000000000" pitchFamily="2" charset="2"/>
              <a:buChar char="Ø"/>
            </a:pPr>
            <a:r>
              <a:rPr lang="en-US" b="0" i="0" dirty="0">
                <a:solidFill>
                  <a:srgbClr val="FFFFFF"/>
                </a:solidFill>
                <a:effectLst/>
                <a:latin typeface="urw-din"/>
              </a:rPr>
              <a:t>Always </a:t>
            </a:r>
            <a:r>
              <a:rPr lang="en-US" b="0" i="0" dirty="0">
                <a:solidFill>
                  <a:schemeClr val="accent4"/>
                </a:solidFill>
                <a:effectLst/>
                <a:latin typeface="urw-din"/>
              </a:rPr>
              <a:t>pick first element </a:t>
            </a:r>
            <a:r>
              <a:rPr lang="en-US" b="0" i="0" dirty="0">
                <a:solidFill>
                  <a:srgbClr val="FFFFFF"/>
                </a:solidFill>
                <a:effectLst/>
                <a:latin typeface="urw-din"/>
              </a:rPr>
              <a:t>as pivot.</a:t>
            </a:r>
          </a:p>
          <a:p>
            <a:pPr lvl="1" fontAlgn="base">
              <a:buFont typeface="Wingdings" panose="05000000000000000000" pitchFamily="2" charset="2"/>
              <a:buChar char="Ø"/>
            </a:pPr>
            <a:r>
              <a:rPr lang="en-US" b="0" i="0" dirty="0">
                <a:solidFill>
                  <a:srgbClr val="FFFFFF"/>
                </a:solidFill>
                <a:effectLst/>
                <a:latin typeface="urw-din"/>
              </a:rPr>
              <a:t>Always pick </a:t>
            </a:r>
            <a:r>
              <a:rPr lang="en-US" b="0" i="0" dirty="0">
                <a:solidFill>
                  <a:schemeClr val="accent4"/>
                </a:solidFill>
                <a:effectLst/>
                <a:latin typeface="urw-din"/>
              </a:rPr>
              <a:t>last element </a:t>
            </a:r>
            <a:r>
              <a:rPr lang="en-US" b="0" i="0" dirty="0">
                <a:solidFill>
                  <a:srgbClr val="FFFFFF"/>
                </a:solidFill>
                <a:effectLst/>
                <a:latin typeface="urw-din"/>
              </a:rPr>
              <a:t>as pivot  </a:t>
            </a:r>
          </a:p>
          <a:p>
            <a:pPr lvl="1" fontAlgn="base">
              <a:buFont typeface="Wingdings" panose="05000000000000000000" pitchFamily="2" charset="2"/>
              <a:buChar char="Ø"/>
            </a:pPr>
            <a:r>
              <a:rPr lang="en-US" b="0" i="0" dirty="0">
                <a:solidFill>
                  <a:srgbClr val="FFFFFF"/>
                </a:solidFill>
                <a:effectLst/>
                <a:latin typeface="urw-din"/>
              </a:rPr>
              <a:t>Pick a </a:t>
            </a:r>
            <a:r>
              <a:rPr lang="en-US" b="0" i="0" dirty="0">
                <a:solidFill>
                  <a:schemeClr val="accent4"/>
                </a:solidFill>
                <a:effectLst/>
                <a:latin typeface="urw-din"/>
              </a:rPr>
              <a:t>random element </a:t>
            </a:r>
            <a:r>
              <a:rPr lang="en-US" b="0" i="0" dirty="0">
                <a:solidFill>
                  <a:srgbClr val="FFFFFF"/>
                </a:solidFill>
                <a:effectLst/>
                <a:latin typeface="urw-din"/>
              </a:rPr>
              <a:t>as pivot.</a:t>
            </a:r>
          </a:p>
          <a:p>
            <a:pPr lvl="1" fontAlgn="base">
              <a:buFont typeface="Wingdings" panose="05000000000000000000" pitchFamily="2" charset="2"/>
              <a:buChar char="Ø"/>
            </a:pPr>
            <a:r>
              <a:rPr lang="en-US" b="0" i="0" dirty="0">
                <a:solidFill>
                  <a:srgbClr val="FFFFFF"/>
                </a:solidFill>
                <a:effectLst/>
                <a:latin typeface="urw-din"/>
              </a:rPr>
              <a:t>Pick </a:t>
            </a:r>
            <a:r>
              <a:rPr lang="en-US" b="0" i="0" dirty="0">
                <a:solidFill>
                  <a:schemeClr val="accent4"/>
                </a:solidFill>
                <a:effectLst/>
                <a:latin typeface="urw-din"/>
              </a:rPr>
              <a:t>median</a:t>
            </a:r>
            <a:r>
              <a:rPr lang="en-US" b="0" i="0" dirty="0">
                <a:solidFill>
                  <a:srgbClr val="FFFFFF"/>
                </a:solidFill>
                <a:effectLst/>
                <a:latin typeface="urw-din"/>
              </a:rPr>
              <a:t> as pivot.</a:t>
            </a:r>
          </a:p>
          <a:p>
            <a:endParaRPr lang="en-US" dirty="0">
              <a:solidFill>
                <a:schemeClr val="bg1"/>
              </a:solidFill>
            </a:endParaRPr>
          </a:p>
          <a:p>
            <a:endParaRPr lang="en-US"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48211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672F1245-9B7D-4DF0-A3D1-2A012ADDF83F}"/>
              </a:ext>
            </a:extLst>
          </p:cNvPr>
          <p:cNvSpPr>
            <a:spLocks noGrp="1"/>
          </p:cNvSpPr>
          <p:nvPr>
            <p:ph idx="1"/>
          </p:nvPr>
        </p:nvSpPr>
        <p:spPr>
          <a:xfrm>
            <a:off x="615033" y="1829436"/>
            <a:ext cx="9304273" cy="4351338"/>
          </a:xfrm>
        </p:spPr>
        <p:txBody>
          <a:bodyPr>
            <a:normAutofit/>
          </a:bodyPr>
          <a:lstStyle/>
          <a:p>
            <a:pPr marL="342900" indent="-342900">
              <a:buFont typeface="Arial" panose="020B0604020202020204" pitchFamily="34" charset="0"/>
              <a:buChar char="•"/>
            </a:pPr>
            <a:r>
              <a:rPr lang="en-US" sz="2400" dirty="0">
                <a:solidFill>
                  <a:schemeClr val="bg1"/>
                </a:solidFill>
              </a:rPr>
              <a:t>The </a:t>
            </a:r>
            <a:r>
              <a:rPr lang="en-US" sz="2400" dirty="0">
                <a:solidFill>
                  <a:schemeClr val="accent4"/>
                </a:solidFill>
              </a:rPr>
              <a:t>three steps </a:t>
            </a:r>
            <a:r>
              <a:rPr lang="en-US" sz="2400" dirty="0">
                <a:solidFill>
                  <a:schemeClr val="bg1"/>
                </a:solidFill>
              </a:rPr>
              <a:t>of Quicksort are as follows:</a:t>
            </a:r>
          </a:p>
          <a:p>
            <a:pPr marL="342900" indent="-342900">
              <a:buFont typeface="Arial" panose="020B0604020202020204" pitchFamily="34" charset="0"/>
              <a:buChar char="•"/>
            </a:pPr>
            <a:endParaRPr lang="en-US" sz="2400" dirty="0">
              <a:solidFill>
                <a:schemeClr val="bg1"/>
              </a:solidFill>
            </a:endParaRPr>
          </a:p>
          <a:p>
            <a:pPr marL="385763" indent="-385763" algn="just">
              <a:buFont typeface="+mj-lt"/>
              <a:buAutoNum type="arabicPeriod"/>
            </a:pPr>
            <a:r>
              <a:rPr lang="en-US" sz="2400" dirty="0">
                <a:solidFill>
                  <a:schemeClr val="accent4"/>
                </a:solidFill>
              </a:rPr>
              <a:t>Divide:</a:t>
            </a:r>
            <a:r>
              <a:rPr lang="en-US" sz="2400" dirty="0">
                <a:solidFill>
                  <a:schemeClr val="bg1"/>
                </a:solidFill>
              </a:rPr>
              <a:t> </a:t>
            </a:r>
            <a:r>
              <a:rPr lang="en-US" sz="2400" dirty="0">
                <a:solidFill>
                  <a:srgbClr val="00B050"/>
                </a:solidFill>
              </a:rPr>
              <a:t>Rearrange the elements </a:t>
            </a:r>
            <a:r>
              <a:rPr lang="en-US" sz="2400" dirty="0">
                <a:solidFill>
                  <a:schemeClr val="bg1"/>
                </a:solidFill>
              </a:rPr>
              <a:t>and </a:t>
            </a:r>
            <a:r>
              <a:rPr lang="en-US" sz="2400" dirty="0">
                <a:solidFill>
                  <a:srgbClr val="00B050"/>
                </a:solidFill>
              </a:rPr>
              <a:t>split </a:t>
            </a:r>
            <a:r>
              <a:rPr lang="en-US" sz="2400" dirty="0">
                <a:solidFill>
                  <a:schemeClr val="bg1"/>
                </a:solidFill>
              </a:rPr>
              <a:t>the array into two subarrays and an element in between such that each element in the left subarray is less than or equal the middle element and each element in the right subarray is greater than the middle element.</a:t>
            </a:r>
          </a:p>
          <a:p>
            <a:pPr marL="385763" indent="-385763">
              <a:buFont typeface="+mj-lt"/>
              <a:buAutoNum type="arabicPeriod"/>
            </a:pPr>
            <a:r>
              <a:rPr lang="en-US" sz="2400" dirty="0">
                <a:solidFill>
                  <a:schemeClr val="accent4"/>
                </a:solidFill>
              </a:rPr>
              <a:t>Conquer</a:t>
            </a:r>
            <a:r>
              <a:rPr lang="en-US" sz="2400" dirty="0">
                <a:solidFill>
                  <a:schemeClr val="bg1"/>
                </a:solidFill>
              </a:rPr>
              <a:t>: </a:t>
            </a:r>
            <a:r>
              <a:rPr lang="en-US" sz="2400" dirty="0">
                <a:solidFill>
                  <a:srgbClr val="00B050"/>
                </a:solidFill>
              </a:rPr>
              <a:t>Recursively sort</a:t>
            </a:r>
            <a:r>
              <a:rPr lang="en-US" sz="2400" dirty="0">
                <a:solidFill>
                  <a:schemeClr val="bg1"/>
                </a:solidFill>
              </a:rPr>
              <a:t> the two subarrays.</a:t>
            </a:r>
          </a:p>
          <a:p>
            <a:pPr marL="385763" indent="-385763">
              <a:buFont typeface="+mj-lt"/>
              <a:buAutoNum type="arabicPeriod"/>
            </a:pPr>
            <a:r>
              <a:rPr lang="en-US" sz="2400" dirty="0">
                <a:solidFill>
                  <a:schemeClr val="accent4"/>
                </a:solidFill>
              </a:rPr>
              <a:t>Combine</a:t>
            </a:r>
            <a:r>
              <a:rPr lang="en-US" sz="2400" dirty="0">
                <a:solidFill>
                  <a:schemeClr val="bg1"/>
                </a:solidFill>
              </a:rPr>
              <a:t>: </a:t>
            </a:r>
            <a:r>
              <a:rPr lang="en-US" sz="2400" dirty="0">
                <a:solidFill>
                  <a:srgbClr val="00B050"/>
                </a:solidFill>
              </a:rPr>
              <a:t>None.</a:t>
            </a:r>
          </a:p>
          <a:p>
            <a:endParaRPr lang="en-US" sz="2400"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55473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 text&#10;&#10;Description automatically generated">
            <a:extLst>
              <a:ext uri="{FF2B5EF4-FFF2-40B4-BE49-F238E27FC236}">
                <a16:creationId xmlns:a16="http://schemas.microsoft.com/office/drawing/2014/main" id="{18A32C23-B5A1-4DE5-947F-0C9E6276857F}"/>
              </a:ext>
            </a:extLst>
          </p:cNvPr>
          <p:cNvPicPr>
            <a:picLocks noGrp="1" noChangeAspect="1"/>
          </p:cNvPicPr>
          <p:nvPr>
            <p:ph idx="4294967295"/>
          </p:nvPr>
        </p:nvPicPr>
        <p:blipFill rotWithShape="1">
          <a:blip r:embed="rId2"/>
          <a:srcRect l="9167" t="29629" r="31667" b="12593"/>
          <a:stretch/>
        </p:blipFill>
        <p:spPr>
          <a:xfrm>
            <a:off x="685880" y="457200"/>
            <a:ext cx="10820240" cy="5943600"/>
          </a:xfrm>
          <a:prstGeom prst="rect">
            <a:avLst/>
          </a:prstGeom>
        </p:spPr>
      </p:pic>
    </p:spTree>
    <p:extLst>
      <p:ext uri="{BB962C8B-B14F-4D97-AF65-F5344CB8AC3E}">
        <p14:creationId xmlns:p14="http://schemas.microsoft.com/office/powerpoint/2010/main" val="284082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FCDB5A3-6184-4513-A44A-6C47B21F69D9}"/>
              </a:ext>
            </a:extLst>
          </p:cNvPr>
          <p:cNvPicPr>
            <a:picLocks noChangeAspect="1"/>
          </p:cNvPicPr>
          <p:nvPr/>
        </p:nvPicPr>
        <p:blipFill rotWithShape="1">
          <a:blip r:embed="rId2"/>
          <a:srcRect l="19166" t="15926" r="30000" b="7037"/>
          <a:stretch/>
        </p:blipFill>
        <p:spPr>
          <a:xfrm>
            <a:off x="602901" y="85410"/>
            <a:ext cx="10148836" cy="6755545"/>
          </a:xfrm>
          <a:prstGeom prst="rect">
            <a:avLst/>
          </a:prstGeom>
        </p:spPr>
      </p:pic>
    </p:spTree>
    <p:extLst>
      <p:ext uri="{BB962C8B-B14F-4D97-AF65-F5344CB8AC3E}">
        <p14:creationId xmlns:p14="http://schemas.microsoft.com/office/powerpoint/2010/main" val="90360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10;&#10;Description automatically generated">
            <a:extLst>
              <a:ext uri="{FF2B5EF4-FFF2-40B4-BE49-F238E27FC236}">
                <a16:creationId xmlns:a16="http://schemas.microsoft.com/office/drawing/2014/main" id="{0D938295-37DA-49CA-8ED4-12BB645FBAD0}"/>
              </a:ext>
            </a:extLst>
          </p:cNvPr>
          <p:cNvPicPr>
            <a:picLocks noChangeAspect="1"/>
          </p:cNvPicPr>
          <p:nvPr/>
        </p:nvPicPr>
        <p:blipFill rotWithShape="1">
          <a:blip r:embed="rId2"/>
          <a:srcRect l="5000" t="45556" r="40000" b="11482"/>
          <a:stretch/>
        </p:blipFill>
        <p:spPr>
          <a:xfrm>
            <a:off x="457200" y="951402"/>
            <a:ext cx="11277600" cy="4955197"/>
          </a:xfrm>
          <a:prstGeom prst="rect">
            <a:avLst/>
          </a:prstGeom>
        </p:spPr>
      </p:pic>
    </p:spTree>
    <p:extLst>
      <p:ext uri="{BB962C8B-B14F-4D97-AF65-F5344CB8AC3E}">
        <p14:creationId xmlns:p14="http://schemas.microsoft.com/office/powerpoint/2010/main" val="423311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FA22FA6-20F4-48DE-98B5-DD7AC7247F96}"/>
              </a:ext>
            </a:extLst>
          </p:cNvPr>
          <p:cNvSpPr>
            <a:spLocks noGrp="1"/>
          </p:cNvSpPr>
          <p:nvPr>
            <p:ph idx="1"/>
          </p:nvPr>
        </p:nvSpPr>
        <p:spPr>
          <a:xfrm>
            <a:off x="892228" y="1257565"/>
            <a:ext cx="9179302" cy="4858868"/>
          </a:xfrm>
        </p:spPr>
        <p:txBody>
          <a:bodyPr>
            <a:normAutofit/>
          </a:bodyPr>
          <a:lstStyle/>
          <a:p>
            <a:pPr algn="just"/>
            <a:r>
              <a:rPr lang="en-US" b="0" i="0" dirty="0">
                <a:solidFill>
                  <a:schemeClr val="bg1"/>
                </a:solidFill>
                <a:effectLst/>
                <a:latin typeface="urw-din"/>
              </a:rPr>
              <a:t>The </a:t>
            </a:r>
            <a:r>
              <a:rPr lang="en-US" b="0" i="0" dirty="0">
                <a:solidFill>
                  <a:schemeClr val="accent4"/>
                </a:solidFill>
                <a:effectLst/>
                <a:latin typeface="urw-din"/>
              </a:rPr>
              <a:t>key process </a:t>
            </a:r>
            <a:r>
              <a:rPr lang="en-US" b="0" i="0" dirty="0">
                <a:solidFill>
                  <a:schemeClr val="bg1"/>
                </a:solidFill>
                <a:effectLst/>
                <a:latin typeface="urw-din"/>
              </a:rPr>
              <a:t>in </a:t>
            </a:r>
            <a:r>
              <a:rPr lang="en-US" b="0" i="0" dirty="0" err="1">
                <a:solidFill>
                  <a:schemeClr val="bg1"/>
                </a:solidFill>
                <a:effectLst/>
                <a:latin typeface="urw-din"/>
              </a:rPr>
              <a:t>quickSort</a:t>
            </a:r>
            <a:r>
              <a:rPr lang="en-US" b="0" i="0" dirty="0">
                <a:solidFill>
                  <a:schemeClr val="bg1"/>
                </a:solidFill>
                <a:effectLst/>
                <a:latin typeface="urw-din"/>
              </a:rPr>
              <a:t> is </a:t>
            </a:r>
            <a:r>
              <a:rPr lang="en-US" b="1" i="0" dirty="0">
                <a:solidFill>
                  <a:schemeClr val="accent4"/>
                </a:solidFill>
                <a:effectLst/>
                <a:latin typeface="urw-din"/>
              </a:rPr>
              <a:t>partition(). </a:t>
            </a:r>
          </a:p>
          <a:p>
            <a:pPr algn="just"/>
            <a:endParaRPr lang="en-US" b="1" dirty="0">
              <a:solidFill>
                <a:schemeClr val="accent4"/>
              </a:solidFill>
              <a:latin typeface="urw-din"/>
            </a:endParaRPr>
          </a:p>
          <a:p>
            <a:pPr algn="just"/>
            <a:r>
              <a:rPr lang="en-US" b="0" i="0" dirty="0">
                <a:solidFill>
                  <a:schemeClr val="accent4"/>
                </a:solidFill>
                <a:effectLst/>
                <a:latin typeface="urw-din"/>
              </a:rPr>
              <a:t>Target of partitions </a:t>
            </a:r>
            <a:r>
              <a:rPr lang="en-US" b="0" i="0" dirty="0">
                <a:solidFill>
                  <a:schemeClr val="bg1"/>
                </a:solidFill>
                <a:effectLst/>
                <a:latin typeface="urw-din"/>
              </a:rPr>
              <a:t>is, given an </a:t>
            </a:r>
            <a:r>
              <a:rPr lang="en-US" b="0" i="0" dirty="0">
                <a:solidFill>
                  <a:schemeClr val="accent4"/>
                </a:solidFill>
                <a:effectLst/>
                <a:latin typeface="urw-din"/>
              </a:rPr>
              <a:t>array and an element x of array as pivot,</a:t>
            </a:r>
            <a:r>
              <a:rPr lang="en-US" b="0" i="0" dirty="0">
                <a:solidFill>
                  <a:schemeClr val="bg1"/>
                </a:solidFill>
                <a:effectLst/>
                <a:latin typeface="urw-din"/>
              </a:rPr>
              <a:t> put </a:t>
            </a:r>
            <a:r>
              <a:rPr lang="en-US" b="0" i="0" dirty="0">
                <a:solidFill>
                  <a:schemeClr val="accent4"/>
                </a:solidFill>
                <a:effectLst/>
                <a:latin typeface="urw-din"/>
              </a:rPr>
              <a:t>x at its correct position </a:t>
            </a:r>
            <a:r>
              <a:rPr lang="en-US" b="0" i="0" dirty="0">
                <a:solidFill>
                  <a:schemeClr val="bg1"/>
                </a:solidFill>
                <a:effectLst/>
                <a:latin typeface="urw-din"/>
              </a:rPr>
              <a:t>in sorted array and put all smaller elements (smaller than x) before x, and put all greater elements (greater than x) after x.</a:t>
            </a:r>
            <a:endParaRPr lang="en-US" dirty="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Picture 4">
            <a:extLst>
              <a:ext uri="{FF2B5EF4-FFF2-40B4-BE49-F238E27FC236}">
                <a16:creationId xmlns:a16="http://schemas.microsoft.com/office/drawing/2014/main" id="{10446185-0EF6-4053-9ECB-A0BAFFADF9B7}"/>
              </a:ext>
            </a:extLst>
          </p:cNvPr>
          <p:cNvPicPr>
            <a:picLocks noChangeAspect="1"/>
          </p:cNvPicPr>
          <p:nvPr/>
        </p:nvPicPr>
        <p:blipFill rotWithShape="1">
          <a:blip r:embed="rId2"/>
          <a:srcRect l="39972" t="59957" r="20111" b="21098"/>
          <a:stretch/>
        </p:blipFill>
        <p:spPr>
          <a:xfrm>
            <a:off x="1359832" y="4171061"/>
            <a:ext cx="8255254" cy="2203877"/>
          </a:xfrm>
          <a:prstGeom prst="rect">
            <a:avLst/>
          </a:prstGeom>
        </p:spPr>
      </p:pic>
    </p:spTree>
    <p:extLst>
      <p:ext uri="{BB962C8B-B14F-4D97-AF65-F5344CB8AC3E}">
        <p14:creationId xmlns:p14="http://schemas.microsoft.com/office/powerpoint/2010/main" val="353397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6177-970A-4938-895E-2DFDB88B9C2B}"/>
              </a:ext>
            </a:extLst>
          </p:cNvPr>
          <p:cNvSpPr>
            <a:spLocks noGrp="1"/>
          </p:cNvSpPr>
          <p:nvPr>
            <p:ph type="title"/>
          </p:nvPr>
        </p:nvSpPr>
        <p:spPr/>
        <p:txBody>
          <a:bodyPr/>
          <a:lstStyle/>
          <a:p>
            <a:r>
              <a:rPr lang="en-US" altLang="en-US"/>
              <a:t>Example of partitioning</a:t>
            </a:r>
            <a:endParaRPr lang="en-US" dirty="0"/>
          </a:p>
        </p:txBody>
      </p:sp>
      <p:sp>
        <p:nvSpPr>
          <p:cNvPr id="15" name="Rectangle 3">
            <a:extLst>
              <a:ext uri="{FF2B5EF4-FFF2-40B4-BE49-F238E27FC236}">
                <a16:creationId xmlns:a16="http://schemas.microsoft.com/office/drawing/2014/main" id="{937A48DE-E3EC-43C2-96D4-0D1E27C12956}"/>
              </a:ext>
            </a:extLst>
          </p:cNvPr>
          <p:cNvSpPr txBox="1">
            <a:spLocks noChangeArrowheads="1"/>
          </p:cNvSpPr>
          <p:nvPr/>
        </p:nvSpPr>
        <p:spPr bwMode="auto">
          <a:xfrm>
            <a:off x="939520" y="1825625"/>
            <a:ext cx="976197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choose pivot: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3 6 9 2 4 3 1 2 1 8 9 3 5 6 ∞</a:t>
            </a: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search: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6</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9 2 4 3 1 2 1 8 9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0099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swap: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9 2 4 3 1 2 1 8 9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6</a:t>
            </a:r>
            <a:r>
              <a:rPr kumimoji="0" lang="en-US" altLang="en-US" sz="2800" b="1" i="0" u="none" strike="noStrike" kern="0" cap="none" spc="0" normalizeH="0" baseline="0" noProof="0" dirty="0">
                <a:ln>
                  <a:noFill/>
                </a:ln>
                <a:solidFill>
                  <a:srgbClr val="0099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search: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3 3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9</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2 4 3 1 2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1</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8 9 6 5 6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swap: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3366FF"/>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1</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2 4 3 1 2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9</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8 9 6</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search: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3366FF"/>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3 1 2</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3 1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2</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9 8 9 6 5 6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swap: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3366FF"/>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3 1 2</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2</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3 1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9 8 9 6 5 6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search: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a:t>
            </a:r>
            <a:r>
              <a:rPr kumimoji="0" lang="en-US" altLang="en-US" sz="2800" b="1" i="0" u="none" strike="noStrike" kern="0" cap="none" spc="0" normalizeH="0" baseline="0" noProof="0" dirty="0">
                <a:ln>
                  <a:noFill/>
                </a:ln>
                <a:solidFill>
                  <a:srgbClr val="3366FF"/>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3 1 2 2 3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1</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9</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8 9 6</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5 6</a:t>
            </a:r>
            <a:r>
              <a:rPr kumimoji="0" lang="en-US" altLang="en-US" sz="2000" b="0"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0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000" b="0" i="0" u="none" strike="noStrike" kern="0" cap="none" spc="0" normalizeH="0" baseline="0" noProof="0" dirty="0">
                <a:ln>
                  <a:noFill/>
                </a:ln>
                <a:solidFill>
                  <a:srgbClr val="000000"/>
                </a:solidFill>
                <a:effectLst/>
                <a:uLnTx/>
                <a:uFillTx/>
                <a:latin typeface="Times New Roman"/>
                <a:ea typeface="+mn-ea"/>
                <a:cs typeface="+mn-cs"/>
              </a:rPr>
              <a:t>(left &gt; right)</a:t>
            </a:r>
          </a:p>
          <a:p>
            <a:pPr marL="342900" marR="0" lvl="0" indent="-342900" algn="l" defTabSz="914400" rtl="0" eaLnBrk="1" fontAlgn="base" latinLnBrk="0" hangingPunct="1">
              <a:lnSpc>
                <a:spcPct val="100000"/>
              </a:lnSpc>
              <a:spcBef>
                <a:spcPct val="20000"/>
              </a:spcBef>
              <a:spcAft>
                <a:spcPct val="0"/>
              </a:spcAft>
              <a:buClr>
                <a:srgbClr val="9900FF"/>
              </a:buClr>
              <a:buSzPct val="60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imes New Roman"/>
                <a:ea typeface="+mn-ea"/>
                <a:cs typeface="+mn-cs"/>
              </a:rPr>
              <a:t>swap with pivot:	</a:t>
            </a:r>
            <a:r>
              <a:rPr kumimoji="0" lang="en-US" altLang="en-US" sz="2800" b="1" i="0" u="none" strike="noStrike" kern="0" cap="none" spc="0" normalizeH="0" baseline="0" noProof="0" dirty="0">
                <a:ln>
                  <a:noFill/>
                </a:ln>
                <a:solidFill>
                  <a:srgbClr val="FF00FF"/>
                </a:solidFill>
                <a:effectLst/>
                <a:uLnTx/>
                <a:uFillTx/>
                <a:latin typeface="Times New Roman"/>
                <a:ea typeface="+mn-ea"/>
                <a:cs typeface="+mn-cs"/>
              </a:rPr>
              <a:t>1</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3 3 1 2 2 3</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sng" strike="noStrike" kern="0" cap="none" spc="0" normalizeH="0" baseline="0" noProof="0" dirty="0">
                <a:ln>
                  <a:noFill/>
                </a:ln>
                <a:solidFill>
                  <a:srgbClr val="009900"/>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4</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FF0000"/>
                </a:solidFill>
                <a:effectLst/>
                <a:uLnTx/>
                <a:uFillTx/>
                <a:latin typeface="Times New Roman"/>
                <a:ea typeface="+mn-ea"/>
                <a:cs typeface="+mn-cs"/>
              </a:rPr>
              <a:t>9</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en-US" sz="2800" b="1" i="0" u="none" strike="noStrike" kern="0" cap="none" spc="0" normalizeH="0" baseline="0" noProof="0" dirty="0">
                <a:ln>
                  <a:noFill/>
                </a:ln>
                <a:solidFill>
                  <a:srgbClr val="3300FF"/>
                </a:solidFill>
                <a:effectLst/>
                <a:uLnTx/>
                <a:uFillTx/>
                <a:latin typeface="Times New Roman"/>
                <a:ea typeface="+mn-ea"/>
                <a:cs typeface="+mn-cs"/>
              </a:rPr>
              <a:t>8 9 6 5 6 </a:t>
            </a:r>
            <a:r>
              <a:rPr kumimoji="0" lang="en-US" altLang="en-US" sz="2800" b="1" i="0" u="none" strike="noStrike" kern="0" cap="none" spc="0" normalizeH="0" baseline="0" noProof="0" dirty="0">
                <a:ln>
                  <a:noFill/>
                </a:ln>
                <a:solidFill>
                  <a:srgbClr val="000000"/>
                </a:solidFill>
                <a:effectLst/>
                <a:uLnTx/>
                <a:uFillTx/>
                <a:latin typeface="Times New Roman"/>
                <a:ea typeface="+mn-ea"/>
                <a:cs typeface="+mn-cs"/>
              </a:rPr>
              <a:t>∞</a:t>
            </a:r>
            <a:endParaRPr kumimoji="0" lang="en-US" altLang="en-US" sz="2800" b="1" i="0" u="none" strike="noStrike" kern="0" cap="none" spc="0" normalizeH="0" baseline="0" noProof="0" dirty="0">
              <a:ln>
                <a:noFill/>
              </a:ln>
              <a:solidFill>
                <a:srgbClr val="3300FF"/>
              </a:solidFill>
              <a:effectLst/>
              <a:uLnTx/>
              <a:uFillTx/>
              <a:latin typeface="Times New Roman"/>
              <a:ea typeface="+mn-ea"/>
              <a:cs typeface="+mn-cs"/>
            </a:endParaRPr>
          </a:p>
        </p:txBody>
      </p:sp>
    </p:spTree>
    <p:extLst>
      <p:ext uri="{BB962C8B-B14F-4D97-AF65-F5344CB8AC3E}">
        <p14:creationId xmlns:p14="http://schemas.microsoft.com/office/powerpoint/2010/main" val="25342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495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urw-din</vt:lpstr>
      <vt:lpstr>Wingdings</vt:lpstr>
      <vt:lpstr>Office Theme</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partitioning</vt:lpstr>
      <vt:lpstr>PowerPoint Presentation</vt:lpstr>
      <vt:lpstr>PowerPoint Presentation</vt:lpstr>
      <vt:lpstr>Analysis of quicksort—best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dc:title>
  <dc:creator>Anju Anil</dc:creator>
  <cp:lastModifiedBy>Anju Anil</cp:lastModifiedBy>
  <cp:revision>12</cp:revision>
  <dcterms:created xsi:type="dcterms:W3CDTF">2021-12-07T03:52:38Z</dcterms:created>
  <dcterms:modified xsi:type="dcterms:W3CDTF">2021-12-08T08:22:17Z</dcterms:modified>
</cp:coreProperties>
</file>